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73" r:id="rId2"/>
  </p:sldMasterIdLst>
  <p:notesMasterIdLst>
    <p:notesMasterId r:id="rId77"/>
  </p:notesMasterIdLst>
  <p:handoutMasterIdLst>
    <p:handoutMasterId r:id="rId78"/>
  </p:handoutMasterIdLst>
  <p:sldIdLst>
    <p:sldId id="275" r:id="rId3"/>
    <p:sldId id="296" r:id="rId4"/>
    <p:sldId id="345" r:id="rId5"/>
    <p:sldId id="344" r:id="rId6"/>
    <p:sldId id="276" r:id="rId7"/>
    <p:sldId id="277" r:id="rId8"/>
    <p:sldId id="288" r:id="rId9"/>
    <p:sldId id="295" r:id="rId10"/>
    <p:sldId id="298" r:id="rId11"/>
    <p:sldId id="278" r:id="rId12"/>
    <p:sldId id="280" r:id="rId13"/>
    <p:sldId id="300" r:id="rId14"/>
    <p:sldId id="279" r:id="rId15"/>
    <p:sldId id="281" r:id="rId16"/>
    <p:sldId id="301" r:id="rId17"/>
    <p:sldId id="287" r:id="rId18"/>
    <p:sldId id="285" r:id="rId19"/>
    <p:sldId id="286" r:id="rId20"/>
    <p:sldId id="284" r:id="rId21"/>
    <p:sldId id="289" r:id="rId22"/>
    <p:sldId id="290" r:id="rId23"/>
    <p:sldId id="302" r:id="rId24"/>
    <p:sldId id="291" r:id="rId25"/>
    <p:sldId id="292" r:id="rId26"/>
    <p:sldId id="293" r:id="rId27"/>
    <p:sldId id="282" r:id="rId28"/>
    <p:sldId id="322" r:id="rId29"/>
    <p:sldId id="283" r:id="rId30"/>
    <p:sldId id="310" r:id="rId31"/>
    <p:sldId id="338" r:id="rId32"/>
    <p:sldId id="323" r:id="rId33"/>
    <p:sldId id="335" r:id="rId34"/>
    <p:sldId id="324" r:id="rId35"/>
    <p:sldId id="325" r:id="rId36"/>
    <p:sldId id="336" r:id="rId37"/>
    <p:sldId id="326" r:id="rId38"/>
    <p:sldId id="334" r:id="rId39"/>
    <p:sldId id="303" r:id="rId40"/>
    <p:sldId id="337" r:id="rId41"/>
    <p:sldId id="330" r:id="rId42"/>
    <p:sldId id="312" r:id="rId43"/>
    <p:sldId id="311" r:id="rId44"/>
    <p:sldId id="327" r:id="rId45"/>
    <p:sldId id="328" r:id="rId46"/>
    <p:sldId id="329" r:id="rId47"/>
    <p:sldId id="331" r:id="rId48"/>
    <p:sldId id="309" r:id="rId49"/>
    <p:sldId id="304" r:id="rId50"/>
    <p:sldId id="306" r:id="rId51"/>
    <p:sldId id="313" r:id="rId52"/>
    <p:sldId id="314" r:id="rId53"/>
    <p:sldId id="307" r:id="rId54"/>
    <p:sldId id="339" r:id="rId55"/>
    <p:sldId id="341" r:id="rId56"/>
    <p:sldId id="320" r:id="rId57"/>
    <p:sldId id="267" r:id="rId58"/>
    <p:sldId id="258" r:id="rId59"/>
    <p:sldId id="259" r:id="rId60"/>
    <p:sldId id="342" r:id="rId61"/>
    <p:sldId id="260" r:id="rId62"/>
    <p:sldId id="261" r:id="rId63"/>
    <p:sldId id="268" r:id="rId64"/>
    <p:sldId id="269" r:id="rId65"/>
    <p:sldId id="270" r:id="rId66"/>
    <p:sldId id="262" r:id="rId67"/>
    <p:sldId id="343" r:id="rId68"/>
    <p:sldId id="271" r:id="rId69"/>
    <p:sldId id="272" r:id="rId70"/>
    <p:sldId id="315" r:id="rId71"/>
    <p:sldId id="316" r:id="rId72"/>
    <p:sldId id="317" r:id="rId73"/>
    <p:sldId id="318" r:id="rId74"/>
    <p:sldId id="319" r:id="rId75"/>
    <p:sldId id="266" r:id="rId7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94660"/>
  </p:normalViewPr>
  <p:slideViewPr>
    <p:cSldViewPr>
      <p:cViewPr varScale="1">
        <p:scale>
          <a:sx n="70" d="100"/>
          <a:sy n="70" d="100"/>
        </p:scale>
        <p:origin x="16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1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D30F3372-827E-4B73-882F-25964D63A4E1}" type="datetimeFigureOut">
              <a:rPr lang="ru-RU"/>
              <a:pPr>
                <a:defRPr/>
              </a:pPr>
              <a:t>27.09.2019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AA459CC-9046-495A-ABB8-ABDCBB1669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633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49507BC-A9EC-4437-9D7B-D2871791B44B}" type="datetimeFigureOut">
              <a:rPr lang="ru-RU"/>
              <a:pPr>
                <a:defRPr/>
              </a:pPr>
              <a:t>27.09.2019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2E99210-D8B2-4B10-BD83-F22AF2E83E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98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1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75" y="-28575"/>
            <a:ext cx="9150175" cy="688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Місце для номера слайда 5"/>
          <p:cNvSpPr txBox="1">
            <a:spLocks/>
          </p:cNvSpPr>
          <p:nvPr userDrawn="1"/>
        </p:nvSpPr>
        <p:spPr>
          <a:xfrm>
            <a:off x="8413576" y="6489612"/>
            <a:ext cx="730424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2F9CDCF-F794-4D81-8381-19EA34B04F24}" type="slidenum">
              <a:rPr lang="ru-RU" sz="1600" smtClean="0"/>
              <a:pPr/>
              <a:t>‹#›</a:t>
            </a:fld>
            <a:r>
              <a:rPr lang="en-US" sz="1600" dirty="0" smtClean="0"/>
              <a:t>/74</a:t>
            </a:r>
            <a:endParaRPr lang="ru-RU" sz="1600" dirty="0"/>
          </a:p>
        </p:txBody>
      </p:sp>
      <p:sp>
        <p:nvSpPr>
          <p:cNvPr id="33" name="TextBox 58"/>
          <p:cNvSpPr txBox="1">
            <a:spLocks noChangeArrowheads="1"/>
          </p:cNvSpPr>
          <p:nvPr userDrawn="1"/>
        </p:nvSpPr>
        <p:spPr bwMode="auto">
          <a:xfrm flipH="1">
            <a:off x="5364088" y="6534855"/>
            <a:ext cx="27209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1200" dirty="0"/>
              <a:t>Т.В. Ковалюк Проектування ПЗ</a:t>
            </a:r>
            <a:endParaRPr lang="ru-RU" sz="12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5411700-BE63-4A14-B298-94047FB2BF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81E7FDB-ACDF-437A-9F7B-377348E2D0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E907B7C-7F1C-4296-893E-B7B06B8FC0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" y="-34925"/>
            <a:ext cx="9144000" cy="689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4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C465DC5-7B71-4566-BE6E-10E2C1F083D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4"/>
          <p:cNvSpPr txBox="1">
            <a:spLocks/>
          </p:cNvSpPr>
          <p:nvPr userDrawn="1"/>
        </p:nvSpPr>
        <p:spPr>
          <a:xfrm>
            <a:off x="8070850" y="6345238"/>
            <a:ext cx="1066800" cy="365125"/>
          </a:xfrm>
          <a:prstGeom prst="rect">
            <a:avLst/>
          </a:prstGeom>
        </p:spPr>
        <p:txBody>
          <a:bodyPr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8059591-739D-4D66-B8B8-FDF87F4C1840}" type="slidenum">
              <a:rPr lang="ru-RU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dirty="0" smtClean="0">
              <a:solidFill>
                <a:prstClr val="black"/>
              </a:solidFill>
            </a:endParaRP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6100763" y="6426200"/>
            <a:ext cx="2554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1400">
                <a:solidFill>
                  <a:srgbClr val="000000"/>
                </a:solidFill>
                <a:latin typeface="Calibri" pitchFamily="34" charset="0"/>
              </a:rPr>
              <a:t>Т.В. Ковалюк. Проектування ПЗ</a:t>
            </a:r>
            <a:endParaRPr lang="ru-RU" sz="14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791B9C6-3F9D-47D4-B4D7-5FA82B5908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EE41FE0-5769-42F6-8853-1BED7F57A2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FEAAF52-F16C-4532-B4CA-3B0077DAA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591F75D-A511-42A4-BFA5-C99A927348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188F7CF-A047-4015-B900-447E4BA0F0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8FCC01B-C7DC-4DEB-9A2D-AB7BFE0531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3C749A1-6E3B-4F3B-8EB4-D8668122CC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86F04B7-2300-49FB-AF54-92CD85C953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5"/>
          <p:cNvGraphicFramePr>
            <a:graphicFrameLocks noChangeAspect="1"/>
          </p:cNvGraphicFramePr>
          <p:nvPr/>
        </p:nvGraphicFramePr>
        <p:xfrm>
          <a:off x="0" y="6381750"/>
          <a:ext cx="9144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Фотография Photo Editor" r:id="rId4" imgW="1828571" imgH="1047619" progId="">
                  <p:embed/>
                </p:oleObj>
              </mc:Choice>
              <mc:Fallback>
                <p:oleObj name="Фотография Photo Editor" r:id="rId4" imgW="1828571" imgH="1047619" progId="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81750"/>
                        <a:ext cx="9144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7" name="Группа 6"/>
          <p:cNvGrpSpPr>
            <a:grpSpLocks/>
          </p:cNvGrpSpPr>
          <p:nvPr/>
        </p:nvGrpSpPr>
        <p:grpSpPr bwMode="auto">
          <a:xfrm>
            <a:off x="0" y="0"/>
            <a:ext cx="9144000" cy="2078038"/>
            <a:chOff x="-4" y="0"/>
            <a:chExt cx="9144003" cy="2078019"/>
          </a:xfrm>
        </p:grpSpPr>
        <p:grpSp>
          <p:nvGrpSpPr>
            <p:cNvPr id="1033" name="Группа 66"/>
            <p:cNvGrpSpPr>
              <a:grpSpLocks/>
            </p:cNvGrpSpPr>
            <p:nvPr/>
          </p:nvGrpSpPr>
          <p:grpSpPr bwMode="auto">
            <a:xfrm>
              <a:off x="-4" y="0"/>
              <a:ext cx="3111501" cy="1384272"/>
              <a:chOff x="-4" y="0"/>
              <a:chExt cx="3111501" cy="1384272"/>
            </a:xfrm>
          </p:grpSpPr>
          <p:sp>
            <p:nvSpPr>
              <p:cNvPr id="24" name="Прямоугольник 23"/>
              <p:cNvSpPr/>
              <p:nvPr/>
            </p:nvSpPr>
            <p:spPr>
              <a:xfrm flipH="1">
                <a:off x="-4" y="0"/>
                <a:ext cx="3111501" cy="6873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27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/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 flipH="1">
                <a:off x="-4" y="681897"/>
                <a:ext cx="3020162" cy="702375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  <a:alpha val="48000"/>
                    </a:srgbClr>
                  </a:gs>
                  <a:gs pos="100000">
                    <a:srgbClr val="FFFF00">
                      <a:tint val="23500"/>
                      <a:satMod val="160000"/>
                      <a:alpha val="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/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 flipH="1">
                <a:off x="500059" y="0"/>
                <a:ext cx="487362" cy="1362062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alpha val="7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/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 flipH="1">
                <a:off x="706434" y="0"/>
                <a:ext cx="579437" cy="13620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alpha val="4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/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 flipH="1">
                <a:off x="2076447" y="0"/>
                <a:ext cx="487363" cy="1362062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50000">
                    <a:schemeClr val="tx1">
                      <a:alpha val="2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/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 flipH="1">
                <a:off x="1741485" y="0"/>
                <a:ext cx="577850" cy="136206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alpha val="3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/>
              </a:p>
            </p:txBody>
          </p:sp>
        </p:grpSp>
        <p:sp>
          <p:nvSpPr>
            <p:cNvPr id="9" name="Прямоугольник с двумя скругленными противолежащими углами 8"/>
            <p:cNvSpPr/>
            <p:nvPr/>
          </p:nvSpPr>
          <p:spPr>
            <a:xfrm>
              <a:off x="1504946" y="288922"/>
              <a:ext cx="7639053" cy="1789097"/>
            </a:xfrm>
            <a:prstGeom prst="round2DiagRect">
              <a:avLst>
                <a:gd name="adj1" fmla="val 37223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/>
            </a:p>
          </p:txBody>
        </p:sp>
        <p:grpSp>
          <p:nvGrpSpPr>
            <p:cNvPr id="1035" name="Группа 55"/>
            <p:cNvGrpSpPr>
              <a:grpSpLocks/>
            </p:cNvGrpSpPr>
            <p:nvPr/>
          </p:nvGrpSpPr>
          <p:grpSpPr bwMode="auto">
            <a:xfrm>
              <a:off x="1700173" y="473034"/>
              <a:ext cx="1000132" cy="1000132"/>
              <a:chOff x="282516" y="190456"/>
              <a:chExt cx="1000132" cy="1000132"/>
            </a:xfrm>
          </p:grpSpPr>
          <p:sp>
            <p:nvSpPr>
              <p:cNvPr id="13" name="Хорда 12"/>
              <p:cNvSpPr/>
              <p:nvPr/>
            </p:nvSpPr>
            <p:spPr>
              <a:xfrm>
                <a:off x="339703" y="219068"/>
                <a:ext cx="928687" cy="928680"/>
              </a:xfrm>
              <a:prstGeom prst="chord">
                <a:avLst>
                  <a:gd name="adj1" fmla="val 7131849"/>
                  <a:gd name="adj2" fmla="val 4448976"/>
                </a:avLst>
              </a:prstGeom>
              <a:gradFill flip="none" rotWithShape="1">
                <a:gsLst>
                  <a:gs pos="0">
                    <a:srgbClr val="006699">
                      <a:shade val="30000"/>
                      <a:satMod val="115000"/>
                    </a:srgbClr>
                  </a:gs>
                  <a:gs pos="50000">
                    <a:srgbClr val="006699">
                      <a:shade val="67500"/>
                      <a:satMod val="115000"/>
                    </a:srgbClr>
                  </a:gs>
                  <a:gs pos="100000">
                    <a:srgbClr val="006699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/>
              </a:p>
            </p:txBody>
          </p:sp>
          <p:sp>
            <p:nvSpPr>
              <p:cNvPr id="14" name="Кольцо 13"/>
              <p:cNvSpPr/>
              <p:nvPr/>
            </p:nvSpPr>
            <p:spPr>
              <a:xfrm>
                <a:off x="282553" y="190493"/>
                <a:ext cx="1000125" cy="1000116"/>
              </a:xfrm>
              <a:prstGeom prst="donut">
                <a:avLst>
                  <a:gd name="adj" fmla="val 14198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Овал 14"/>
              <p:cNvSpPr/>
              <p:nvPr/>
            </p:nvSpPr>
            <p:spPr>
              <a:xfrm>
                <a:off x="482578" y="361941"/>
                <a:ext cx="500062" cy="4286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alpha val="12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/>
              </a:p>
            </p:txBody>
          </p:sp>
          <p:sp>
            <p:nvSpPr>
              <p:cNvPr id="16" name="Кольцо 15"/>
              <p:cNvSpPr/>
              <p:nvPr/>
            </p:nvSpPr>
            <p:spPr>
              <a:xfrm>
                <a:off x="398440" y="301617"/>
                <a:ext cx="754063" cy="766756"/>
              </a:xfrm>
              <a:prstGeom prst="donut">
                <a:avLst>
                  <a:gd name="adj" fmla="val 5909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Овал 16"/>
              <p:cNvSpPr/>
              <p:nvPr/>
            </p:nvSpPr>
            <p:spPr>
              <a:xfrm rot="19570648">
                <a:off x="471465" y="328605"/>
                <a:ext cx="292100" cy="21907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/>
              </a:p>
            </p:txBody>
          </p:sp>
          <p:sp>
            <p:nvSpPr>
              <p:cNvPr id="18" name="Овал 17"/>
              <p:cNvSpPr/>
              <p:nvPr/>
            </p:nvSpPr>
            <p:spPr>
              <a:xfrm rot="19038152">
                <a:off x="492103" y="357179"/>
                <a:ext cx="219075" cy="146049"/>
              </a:xfrm>
              <a:prstGeom prst="ellipse">
                <a:avLst/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/>
              </a:p>
            </p:txBody>
          </p:sp>
          <p:sp>
            <p:nvSpPr>
              <p:cNvPr id="19" name="Овал 18"/>
              <p:cNvSpPr/>
              <p:nvPr/>
            </p:nvSpPr>
            <p:spPr>
              <a:xfrm rot="19038152">
                <a:off x="536553" y="369879"/>
                <a:ext cx="103187" cy="92074"/>
              </a:xfrm>
              <a:prstGeom prst="ellipse">
                <a:avLst/>
              </a:prstGeom>
              <a:solidFill>
                <a:schemeClr val="bg1"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/>
              </a:p>
            </p:txBody>
          </p:sp>
          <p:sp>
            <p:nvSpPr>
              <p:cNvPr id="20" name="Овал 19"/>
              <p:cNvSpPr/>
              <p:nvPr/>
            </p:nvSpPr>
            <p:spPr>
              <a:xfrm rot="19038152">
                <a:off x="515915" y="360354"/>
                <a:ext cx="153988" cy="119061"/>
              </a:xfrm>
              <a:prstGeom prst="ellipse">
                <a:avLst/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/>
              </a:p>
            </p:txBody>
          </p:sp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6" cstate="email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544432" y="374590"/>
                <a:ext cx="445300" cy="620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47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544432" y="374590"/>
                <a:ext cx="445300" cy="620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" name="Месяц 22"/>
              <p:cNvSpPr/>
              <p:nvPr/>
            </p:nvSpPr>
            <p:spPr>
              <a:xfrm rot="15681566">
                <a:off x="617517" y="506400"/>
                <a:ext cx="365122" cy="615950"/>
              </a:xfrm>
              <a:prstGeom prst="moon">
                <a:avLst>
                  <a:gd name="adj" fmla="val 59019"/>
                </a:avLst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uk-UA"/>
              </a:p>
            </p:txBody>
          </p:sp>
        </p:grpSp>
        <p:sp>
          <p:nvSpPr>
            <p:cNvPr id="11" name="Прямоугольник с двумя скругленными противолежащими углами 10"/>
            <p:cNvSpPr/>
            <p:nvPr/>
          </p:nvSpPr>
          <p:spPr>
            <a:xfrm>
              <a:off x="2819397" y="836605"/>
              <a:ext cx="6061077" cy="474658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  <a:alpha val="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/>
            </a:p>
          </p:txBody>
        </p:sp>
        <p:sp>
          <p:nvSpPr>
            <p:cNvPr id="12" name="Прямоугольник с двумя скругленными противолежащими углами 11"/>
            <p:cNvSpPr/>
            <p:nvPr/>
          </p:nvSpPr>
          <p:spPr>
            <a:xfrm>
              <a:off x="2819397" y="434971"/>
              <a:ext cx="803275" cy="876292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  <a:alpha val="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/>
            </a:p>
          </p:txBody>
        </p:sp>
      </p:grpSp>
      <p:sp>
        <p:nvSpPr>
          <p:cNvPr id="1028" name="Заголовок 1"/>
          <p:cNvSpPr>
            <a:spLocks noGrp="1"/>
          </p:cNvSpPr>
          <p:nvPr>
            <p:ph type="title"/>
          </p:nvPr>
        </p:nvSpPr>
        <p:spPr bwMode="auto">
          <a:xfrm>
            <a:off x="2819400" y="398463"/>
            <a:ext cx="6061075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uk-UA" smtClean="0"/>
          </a:p>
        </p:txBody>
      </p:sp>
      <p:sp>
        <p:nvSpPr>
          <p:cNvPr id="102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endParaRPr lang="uk-UA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032" name="Text Box 32"/>
          <p:cNvSpPr txBox="1">
            <a:spLocks noChangeArrowheads="1"/>
          </p:cNvSpPr>
          <p:nvPr/>
        </p:nvSpPr>
        <p:spPr bwMode="auto">
          <a:xfrm>
            <a:off x="7631113" y="6583363"/>
            <a:ext cx="1262062" cy="2746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uk-UA" sz="1200"/>
              <a:t>Листопад 2011</a:t>
            </a:r>
            <a:endParaRPr lang="ru-RU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18EFC6BE-D104-45F9-9C9F-C2EB4858EE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znaimo.com.ua/%D0%9C%D0%BE%D0%B4%D0%B5%D0%BB%D1%8C_%D0%B2%D0%BE%D0%B4%D0%BE%D1%81%D0%BF%D0%B0%D0%B4%D1%83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company/edison/blog/269789/" TargetMode="External"/><Relationship Id="rId2" Type="http://schemas.openxmlformats.org/officeDocument/2006/relationships/hyperlink" Target="http://sorlik.blogspo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-kniga.ru/oz/books_covers/1009913848.jpg" TargetMode="External"/><Relationship Id="rId5" Type="http://schemas.openxmlformats.org/officeDocument/2006/relationships/hyperlink" Target="http://www.intuit.ru/studies/courses/11876/1156/print_lecture/18252" TargetMode="External"/><Relationship Id="rId4" Type="http://schemas.openxmlformats.org/officeDocument/2006/relationships/hyperlink" Target="http://www.pqm-online.com/assets/files/lib/std/iso_mek_15288-2002(r)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WordArt 5"/>
          <p:cNvSpPr>
            <a:spLocks noChangeArrowheads="1" noChangeShapeType="1" noTextEdit="1"/>
          </p:cNvSpPr>
          <p:nvPr/>
        </p:nvSpPr>
        <p:spPr bwMode="auto">
          <a:xfrm>
            <a:off x="395288" y="1412875"/>
            <a:ext cx="8280400" cy="3095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b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0000CC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Проектування </a:t>
            </a:r>
            <a:endParaRPr lang="uk-UA" sz="3600" b="1" kern="10" dirty="0">
              <a:ln w="9525">
                <a:noFill/>
                <a:round/>
                <a:headEnd/>
                <a:tailEnd/>
              </a:ln>
              <a:solidFill>
                <a:srgbClr val="0000CC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/>
            <a:r>
              <a:rPr lang="uk-UA" sz="3600" b="1" kern="10" dirty="0">
                <a:ln w="9525">
                  <a:noFill/>
                  <a:round/>
                  <a:headEnd/>
                  <a:tailEnd/>
                </a:ln>
                <a:solidFill>
                  <a:srgbClr val="0000CC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програмного забезпечення</a:t>
            </a:r>
          </a:p>
        </p:txBody>
      </p:sp>
      <p:sp>
        <p:nvSpPr>
          <p:cNvPr id="15363" name="WordArt 6"/>
          <p:cNvSpPr>
            <a:spLocks noChangeArrowheads="1" noChangeShapeType="1" noTextEdit="1"/>
          </p:cNvSpPr>
          <p:nvPr/>
        </p:nvSpPr>
        <p:spPr bwMode="auto">
          <a:xfrm>
            <a:off x="2771775" y="5084763"/>
            <a:ext cx="4464050" cy="687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CC"/>
                    </a:gs>
                    <a:gs pos="100000">
                      <a:srgbClr val="00005E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"/>
                <a:cs typeface="Arial"/>
              </a:rPr>
              <a:t>Ковалюк Т.В. к.т.н., доцент </a:t>
            </a:r>
          </a:p>
          <a:p>
            <a:pPr algn="ctr"/>
            <a:r>
              <a:rPr lang="ru-RU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CC"/>
                    </a:gs>
                    <a:gs pos="100000">
                      <a:srgbClr val="00005E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"/>
                <a:cs typeface="Arial"/>
              </a:rPr>
              <a:t>tkovalyuk@ukr.net</a:t>
            </a:r>
            <a:endParaRPr lang="uk-UA" sz="3600" i="1" kern="10">
              <a:ln w="9525">
                <a:solidFill>
                  <a:schemeClr val="tx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000CC"/>
                  </a:gs>
                  <a:gs pos="100000">
                    <a:srgbClr val="00005E"/>
                  </a:gs>
                </a:gsLst>
                <a:lin ang="5400000" scaled="1"/>
              </a:gra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008" y="836712"/>
            <a:ext cx="4616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uk-UA" sz="2000" dirty="0">
                <a:cs typeface="+mn-cs"/>
              </a:rPr>
              <a:t>Скотт </a:t>
            </a:r>
            <a:r>
              <a:rPr lang="uk-UA" sz="2000" dirty="0" err="1">
                <a:cs typeface="+mn-cs"/>
              </a:rPr>
              <a:t>Амблер</a:t>
            </a:r>
            <a:r>
              <a:rPr lang="uk-UA" sz="2000" dirty="0">
                <a:cs typeface="+mn-cs"/>
              </a:rPr>
              <a:t> </a:t>
            </a:r>
            <a:r>
              <a:rPr lang="uk-UA" sz="2000" dirty="0" smtClean="0">
                <a:cs typeface="+mn-cs"/>
              </a:rPr>
              <a:t>пропонує такі </a:t>
            </a:r>
            <a:r>
              <a:rPr lang="uk-UA" sz="2000" dirty="0">
                <a:cs typeface="+mn-cs"/>
              </a:rPr>
              <a:t>рівні життєвого циклу, що визначаються відповідним змістом робіт :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uk-UA" sz="2000" b="1" dirty="0">
                <a:cs typeface="+mn-cs"/>
              </a:rPr>
              <a:t>Життєвий цикл розробки програмного забезпечення </a:t>
            </a:r>
            <a:r>
              <a:rPr lang="uk-UA" sz="2000" dirty="0">
                <a:cs typeface="+mn-cs"/>
              </a:rPr>
              <a:t>- проектна діяльність з розробки та розгортання програмних систем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uk-UA" sz="2000" dirty="0">
                <a:cs typeface="+mn-cs"/>
              </a:rPr>
              <a:t> </a:t>
            </a:r>
            <a:r>
              <a:rPr lang="uk-UA" sz="2000" b="1" dirty="0">
                <a:cs typeface="+mn-cs"/>
              </a:rPr>
              <a:t>Життєвий цикл програмної системи </a:t>
            </a:r>
            <a:r>
              <a:rPr lang="uk-UA" sz="2000" dirty="0">
                <a:cs typeface="+mn-cs"/>
              </a:rPr>
              <a:t>- включає розробку, розгортання, підтримку і  супровід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uk-UA" sz="2000" dirty="0">
                <a:cs typeface="+mn-cs"/>
              </a:rPr>
              <a:t> </a:t>
            </a:r>
            <a:r>
              <a:rPr lang="uk-UA" sz="2000" b="1" dirty="0">
                <a:cs typeface="+mn-cs"/>
              </a:rPr>
              <a:t>Життєвий цикл інформаційних технологій </a:t>
            </a:r>
            <a:r>
              <a:rPr lang="uk-UA" sz="2000" dirty="0">
                <a:cs typeface="+mn-cs"/>
              </a:rPr>
              <a:t>(ІТ) - включає всю діяльність </a:t>
            </a:r>
            <a:r>
              <a:rPr lang="uk-UA" sz="2000" dirty="0" err="1">
                <a:cs typeface="+mn-cs"/>
              </a:rPr>
              <a:t>ІТ-департаменту</a:t>
            </a:r>
            <a:endParaRPr lang="uk-UA" sz="2000" dirty="0">
              <a:cs typeface="+mn-cs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uk-UA" sz="2000" b="1" dirty="0">
                <a:cs typeface="+mn-cs"/>
              </a:rPr>
              <a:t>Життєвий цикл організації </a:t>
            </a:r>
            <a:r>
              <a:rPr lang="en-US" sz="2000" dirty="0">
                <a:cs typeface="+mn-cs"/>
              </a:rPr>
              <a:t>/</a:t>
            </a:r>
            <a:r>
              <a:rPr lang="uk-UA" sz="2000" dirty="0">
                <a:cs typeface="+mn-cs"/>
              </a:rPr>
              <a:t> бізнесу - охоплює всю діяльність організації </a:t>
            </a:r>
            <a:r>
              <a:rPr lang="uk-UA" sz="2000" dirty="0" smtClean="0">
                <a:cs typeface="+mn-cs"/>
              </a:rPr>
              <a:t>в цілому</a:t>
            </a:r>
            <a:endParaRPr lang="uk-UA" sz="2000" dirty="0"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8175" y="-1588"/>
            <a:ext cx="5761038" cy="584201"/>
          </a:xfrm>
          <a:prstGeom prst="rect">
            <a:avLst/>
          </a:prstGeom>
          <a:noFill/>
          <a:ln>
            <a:noFill/>
          </a:ln>
          <a:effectLst>
            <a:outerShdw blurRad="50800" dist="76200" dir="2700000" algn="tl" rotWithShape="0">
              <a:schemeClr val="tx1"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uk-UA" sz="3200" b="1" dirty="0" smtClean="0">
                <a:solidFill>
                  <a:schemeClr val="bg1"/>
                </a:solidFill>
                <a:cs typeface="+mn-cs"/>
              </a:rPr>
              <a:t>Рівні життєвого </a:t>
            </a:r>
            <a:r>
              <a:rPr lang="uk-UA" sz="3200" b="1" dirty="0">
                <a:solidFill>
                  <a:schemeClr val="bg1"/>
                </a:solidFill>
                <a:cs typeface="+mn-cs"/>
              </a:rPr>
              <a:t>циклу</a:t>
            </a:r>
            <a:endParaRPr lang="ru-RU" sz="3200" b="1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693" y="1556792"/>
            <a:ext cx="4390961" cy="3855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724128" y="4293096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>
                <a:solidFill>
                  <a:schemeClr val="bg1"/>
                </a:solidFill>
              </a:rPr>
              <a:t>програмного забезпечення</a:t>
            </a:r>
            <a:r>
              <a:rPr lang="en-US" sz="1400" dirty="0" smtClean="0">
                <a:solidFill>
                  <a:schemeClr val="bg1"/>
                </a:solidFill>
              </a:rPr>
              <a:t>j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2700"/>
            <a:ext cx="9036496" cy="5847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uk-UA" sz="3200" b="1" dirty="0" smtClean="0">
                <a:solidFill>
                  <a:schemeClr val="bg1"/>
                </a:solidFill>
              </a:rPr>
              <a:t>Стандарт </a:t>
            </a:r>
            <a:r>
              <a:rPr lang="en-US" sz="3200" b="1" dirty="0">
                <a:solidFill>
                  <a:schemeClr val="bg1"/>
                </a:solidFill>
              </a:rPr>
              <a:t>ISO/IEC </a:t>
            </a:r>
            <a:r>
              <a:rPr lang="uk-UA" sz="3200" b="1" dirty="0" smtClean="0">
                <a:solidFill>
                  <a:schemeClr val="bg1"/>
                </a:solidFill>
              </a:rPr>
              <a:t>12207</a:t>
            </a:r>
            <a:r>
              <a:rPr lang="uk-UA" sz="3200" b="1" dirty="0">
                <a:solidFill>
                  <a:schemeClr val="bg1"/>
                </a:solidFill>
              </a:rPr>
              <a:t>. Процеси ЖЦ 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163" y="836613"/>
            <a:ext cx="8640762" cy="4802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uk-UA" dirty="0"/>
              <a:t>Стандарт описує 17 процесів життєвого циклу, розподілених за трьома категоріями - групам процесів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uk-UA" b="1" dirty="0"/>
              <a:t>Основні процеси життєвого циклу - </a:t>
            </a:r>
            <a:r>
              <a:rPr lang="uk-UA" b="1" dirty="0" err="1"/>
              <a:t>Primary</a:t>
            </a:r>
            <a:r>
              <a:rPr lang="uk-UA" b="1" dirty="0"/>
              <a:t> </a:t>
            </a:r>
            <a:r>
              <a:rPr lang="uk-UA" b="1" dirty="0" err="1"/>
              <a:t>Processes</a:t>
            </a:r>
            <a:endParaRPr lang="uk-UA" b="1" dirty="0"/>
          </a:p>
          <a:p>
            <a:pPr marL="800100" lvl="1" indent="-342900">
              <a:buFont typeface="Wingdings" pitchFamily="2" charset="2"/>
              <a:buChar char="q"/>
              <a:defRPr/>
            </a:pPr>
            <a:r>
              <a:rPr lang="uk-UA" dirty="0"/>
              <a:t>Замовлення – </a:t>
            </a:r>
            <a:r>
              <a:rPr lang="uk-UA" dirty="0" err="1"/>
              <a:t>Acqusition</a:t>
            </a:r>
            <a:endParaRPr lang="uk-UA" dirty="0"/>
          </a:p>
          <a:p>
            <a:pPr marL="800100" lvl="1" indent="-342900">
              <a:buFont typeface="Wingdings" pitchFamily="2" charset="2"/>
              <a:buChar char="q"/>
              <a:defRPr/>
            </a:pPr>
            <a:r>
              <a:rPr lang="uk-UA" dirty="0"/>
              <a:t>Постачання – </a:t>
            </a:r>
            <a:r>
              <a:rPr lang="uk-UA" dirty="0" err="1"/>
              <a:t>Supply</a:t>
            </a:r>
            <a:endParaRPr lang="uk-UA" dirty="0"/>
          </a:p>
          <a:p>
            <a:pPr marL="800100" lvl="1" indent="-342900">
              <a:buFont typeface="Wingdings" pitchFamily="2" charset="2"/>
              <a:buChar char="q"/>
              <a:defRPr/>
            </a:pPr>
            <a:r>
              <a:rPr lang="uk-UA" dirty="0"/>
              <a:t>Розробка – </a:t>
            </a:r>
            <a:r>
              <a:rPr lang="uk-UA" dirty="0" err="1"/>
              <a:t>Development</a:t>
            </a:r>
            <a:endParaRPr lang="uk-UA" dirty="0"/>
          </a:p>
          <a:p>
            <a:pPr marL="800100" lvl="1" indent="-342900">
              <a:buFont typeface="Wingdings" pitchFamily="2" charset="2"/>
              <a:buChar char="q"/>
              <a:defRPr/>
            </a:pPr>
            <a:r>
              <a:rPr lang="uk-UA" dirty="0"/>
              <a:t>Експлуатація – </a:t>
            </a:r>
            <a:r>
              <a:rPr lang="uk-UA" dirty="0" err="1"/>
              <a:t>Operation</a:t>
            </a:r>
            <a:endParaRPr lang="uk-UA" dirty="0"/>
          </a:p>
          <a:p>
            <a:pPr marL="800100" lvl="1" indent="-342900">
              <a:buFont typeface="Wingdings" pitchFamily="2" charset="2"/>
              <a:buChar char="q"/>
              <a:defRPr/>
            </a:pPr>
            <a:r>
              <a:rPr lang="uk-UA" dirty="0"/>
              <a:t>Супровід - </a:t>
            </a:r>
            <a:r>
              <a:rPr lang="uk-UA" dirty="0" err="1"/>
              <a:t>Maintenance</a:t>
            </a:r>
            <a:endParaRPr lang="uk-UA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uk-UA" b="1" dirty="0"/>
              <a:t>Допоміжні процеси життєвого циклу - </a:t>
            </a:r>
            <a:r>
              <a:rPr lang="uk-UA" b="1" dirty="0" err="1"/>
              <a:t>Supporting</a:t>
            </a:r>
            <a:r>
              <a:rPr lang="uk-UA" b="1" dirty="0"/>
              <a:t> </a:t>
            </a:r>
            <a:r>
              <a:rPr lang="uk-UA" b="1" dirty="0" err="1"/>
              <a:t>Processes</a:t>
            </a:r>
            <a:endParaRPr lang="uk-UA" b="1" dirty="0"/>
          </a:p>
          <a:p>
            <a:pPr marL="800100" lvl="1" indent="-342900">
              <a:buFont typeface="Wingdings" pitchFamily="2" charset="2"/>
              <a:buChar char="q"/>
              <a:defRPr/>
            </a:pPr>
            <a:r>
              <a:rPr lang="uk-UA" dirty="0"/>
              <a:t>Документування – </a:t>
            </a:r>
            <a:r>
              <a:rPr lang="uk-UA" dirty="0" err="1"/>
              <a:t>Documentatio</a:t>
            </a:r>
            <a:endParaRPr lang="uk-UA" dirty="0"/>
          </a:p>
          <a:p>
            <a:pPr marL="800100" lvl="1" indent="-342900">
              <a:buFont typeface="Wingdings" pitchFamily="2" charset="2"/>
              <a:buChar char="q"/>
              <a:defRPr/>
            </a:pPr>
            <a:r>
              <a:rPr lang="uk-UA" dirty="0"/>
              <a:t>Управління конфігурацією - </a:t>
            </a:r>
            <a:r>
              <a:rPr lang="uk-UA" dirty="0" err="1"/>
              <a:t>Configuration</a:t>
            </a:r>
            <a:r>
              <a:rPr lang="uk-UA" dirty="0"/>
              <a:t> </a:t>
            </a:r>
            <a:r>
              <a:rPr lang="uk-UA" dirty="0" err="1"/>
              <a:t>Management</a:t>
            </a:r>
            <a:endParaRPr lang="uk-UA" dirty="0"/>
          </a:p>
          <a:p>
            <a:pPr marL="800100" lvl="1" indent="-342900">
              <a:buFont typeface="Wingdings" pitchFamily="2" charset="2"/>
              <a:buChar char="q"/>
              <a:defRPr/>
            </a:pPr>
            <a:r>
              <a:rPr lang="uk-UA" dirty="0"/>
              <a:t>Забезпечення якості - </a:t>
            </a:r>
            <a:r>
              <a:rPr lang="uk-UA" dirty="0" err="1"/>
              <a:t>Quality</a:t>
            </a:r>
            <a:r>
              <a:rPr lang="uk-UA" dirty="0"/>
              <a:t> </a:t>
            </a:r>
            <a:r>
              <a:rPr lang="uk-UA" dirty="0" err="1"/>
              <a:t>Assurance</a:t>
            </a:r>
            <a:endParaRPr lang="uk-UA" dirty="0"/>
          </a:p>
          <a:p>
            <a:pPr marL="800100" lvl="1" indent="-342900">
              <a:buFont typeface="Wingdings" pitchFamily="2" charset="2"/>
              <a:buChar char="q"/>
              <a:defRPr/>
            </a:pPr>
            <a:r>
              <a:rPr lang="uk-UA" dirty="0"/>
              <a:t> Верифікація – </a:t>
            </a:r>
            <a:r>
              <a:rPr lang="uk-UA" dirty="0" err="1"/>
              <a:t>Verification</a:t>
            </a:r>
            <a:endParaRPr lang="uk-UA" dirty="0"/>
          </a:p>
          <a:p>
            <a:pPr marL="800100" lvl="1" indent="-342900">
              <a:buFont typeface="Wingdings" pitchFamily="2" charset="2"/>
              <a:buChar char="q"/>
              <a:defRPr/>
            </a:pPr>
            <a:r>
              <a:rPr lang="uk-UA" dirty="0"/>
              <a:t>Атестація - Validation6</a:t>
            </a:r>
          </a:p>
          <a:p>
            <a:pPr marL="800100" lvl="1" indent="-342900">
              <a:buFont typeface="Wingdings" pitchFamily="2" charset="2"/>
              <a:buChar char="q"/>
              <a:defRPr/>
            </a:pPr>
            <a:r>
              <a:rPr lang="uk-UA" dirty="0"/>
              <a:t>Спільний аналіз - </a:t>
            </a:r>
            <a:r>
              <a:rPr lang="uk-UA" dirty="0" err="1"/>
              <a:t>Joint</a:t>
            </a:r>
            <a:r>
              <a:rPr lang="uk-UA" dirty="0"/>
              <a:t> Review6</a:t>
            </a:r>
          </a:p>
          <a:p>
            <a:pPr marL="800100" lvl="1" indent="-342900">
              <a:buFont typeface="Wingdings" pitchFamily="2" charset="2"/>
              <a:buChar char="q"/>
              <a:defRPr/>
            </a:pPr>
            <a:r>
              <a:rPr lang="uk-UA" dirty="0"/>
              <a:t>Аудит – </a:t>
            </a:r>
            <a:r>
              <a:rPr lang="uk-UA" dirty="0" err="1"/>
              <a:t>Audit</a:t>
            </a:r>
            <a:endParaRPr lang="uk-UA" dirty="0"/>
          </a:p>
          <a:p>
            <a:pPr marL="800100" lvl="1" indent="-342900">
              <a:buFont typeface="Wingdings" pitchFamily="2" charset="2"/>
              <a:buChar char="q"/>
              <a:defRPr/>
            </a:pPr>
            <a:r>
              <a:rPr lang="uk-UA" dirty="0"/>
              <a:t>Рішення проблем - </a:t>
            </a:r>
            <a:r>
              <a:rPr lang="uk-UA" dirty="0" err="1"/>
              <a:t>Problem</a:t>
            </a:r>
            <a:r>
              <a:rPr lang="uk-UA" dirty="0"/>
              <a:t> </a:t>
            </a:r>
            <a:r>
              <a:rPr lang="uk-UA" dirty="0" err="1"/>
              <a:t>Resolution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2700"/>
            <a:ext cx="9144000" cy="5847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uk-UA" sz="3200" b="1" dirty="0" smtClean="0">
                <a:solidFill>
                  <a:schemeClr val="bg1"/>
                </a:solidFill>
              </a:rPr>
              <a:t>Стандарт </a:t>
            </a:r>
            <a:r>
              <a:rPr lang="en-US" sz="3200" b="1" dirty="0">
                <a:solidFill>
                  <a:schemeClr val="bg1"/>
                </a:solidFill>
              </a:rPr>
              <a:t>ISO/IEC </a:t>
            </a:r>
            <a:r>
              <a:rPr lang="uk-UA" sz="3200" b="1" dirty="0" smtClean="0">
                <a:solidFill>
                  <a:schemeClr val="bg1"/>
                </a:solidFill>
              </a:rPr>
              <a:t>12207</a:t>
            </a:r>
            <a:r>
              <a:rPr lang="uk-UA" sz="3200" b="1" dirty="0">
                <a:solidFill>
                  <a:schemeClr val="bg1"/>
                </a:solidFill>
              </a:rPr>
              <a:t>. Процеси ЖЦ 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27651" name="TextBox 2"/>
          <p:cNvSpPr txBox="1">
            <a:spLocks noChangeArrowheads="1"/>
          </p:cNvSpPr>
          <p:nvPr/>
        </p:nvSpPr>
        <p:spPr bwMode="auto">
          <a:xfrm>
            <a:off x="284163" y="1574800"/>
            <a:ext cx="86407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2000" dirty="0"/>
              <a:t>3. </a:t>
            </a:r>
            <a:r>
              <a:rPr lang="uk-UA" sz="2000" b="1" dirty="0"/>
              <a:t>Організаційні процеси життєвого циклу </a:t>
            </a:r>
            <a:r>
              <a:rPr lang="uk-UA" sz="2000" dirty="0"/>
              <a:t>- </a:t>
            </a:r>
            <a:r>
              <a:rPr lang="uk-UA" sz="2000" dirty="0" err="1"/>
              <a:t>Organizational</a:t>
            </a:r>
            <a:r>
              <a:rPr lang="uk-UA" sz="2000" dirty="0"/>
              <a:t> </a:t>
            </a:r>
            <a:r>
              <a:rPr lang="uk-UA" sz="2000" dirty="0" err="1"/>
              <a:t>Processes</a:t>
            </a:r>
            <a:endParaRPr lang="uk-UA" sz="2000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uk-UA" sz="2000" dirty="0"/>
              <a:t>Управління </a:t>
            </a:r>
            <a:r>
              <a:rPr lang="uk-UA" sz="2000" dirty="0" smtClean="0"/>
              <a:t>( </a:t>
            </a:r>
            <a:r>
              <a:rPr lang="uk-UA" sz="2000" dirty="0" err="1" smtClean="0"/>
              <a:t>Management</a:t>
            </a:r>
            <a:r>
              <a:rPr lang="uk-UA" sz="2000" dirty="0" smtClean="0"/>
              <a:t>)</a:t>
            </a:r>
            <a:endParaRPr lang="uk-UA" sz="2000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uk-UA" sz="2000" dirty="0"/>
              <a:t>Створення </a:t>
            </a:r>
            <a:r>
              <a:rPr lang="uk-UA" sz="2000" dirty="0" smtClean="0"/>
              <a:t>інфраструктури ( </a:t>
            </a:r>
            <a:r>
              <a:rPr lang="uk-UA" sz="2000" dirty="0" err="1" smtClean="0"/>
              <a:t>Infrastructure</a:t>
            </a:r>
            <a:r>
              <a:rPr lang="uk-UA" sz="2000" dirty="0" smtClean="0"/>
              <a:t>)</a:t>
            </a:r>
            <a:endParaRPr lang="uk-UA" sz="2000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uk-UA" sz="2000" dirty="0"/>
              <a:t>Удосконалення  </a:t>
            </a:r>
            <a:r>
              <a:rPr lang="uk-UA" sz="2000" dirty="0" smtClean="0"/>
              <a:t>(</a:t>
            </a:r>
            <a:r>
              <a:rPr lang="uk-UA" sz="2000" dirty="0" err="1" smtClean="0"/>
              <a:t>Improvement</a:t>
            </a:r>
            <a:r>
              <a:rPr lang="uk-UA" sz="2000" dirty="0" smtClean="0"/>
              <a:t>)</a:t>
            </a:r>
            <a:endParaRPr lang="uk-UA" sz="2000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uk-UA" sz="2000" dirty="0"/>
              <a:t>Навчання  </a:t>
            </a:r>
            <a:r>
              <a:rPr lang="uk-UA" sz="2000" dirty="0" smtClean="0"/>
              <a:t>(</a:t>
            </a:r>
            <a:r>
              <a:rPr lang="uk-UA" sz="2000" dirty="0" err="1" smtClean="0"/>
              <a:t>Training</a:t>
            </a:r>
            <a:r>
              <a:rPr lang="uk-UA" sz="2000" dirty="0" smtClean="0"/>
              <a:t>)</a:t>
            </a:r>
            <a:endParaRPr lang="uk-UA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Рисунок 1" descr="http://docs.pravo.ru/getfile/79410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97" y="598714"/>
            <a:ext cx="9156700" cy="619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" y="12700"/>
            <a:ext cx="9144000" cy="5847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uk-UA" sz="3200" b="1" dirty="0" smtClean="0">
                <a:solidFill>
                  <a:schemeClr val="bg1"/>
                </a:solidFill>
              </a:rPr>
              <a:t>Стандарт </a:t>
            </a:r>
            <a:r>
              <a:rPr lang="en-US" sz="3200" b="1" dirty="0">
                <a:solidFill>
                  <a:schemeClr val="bg1"/>
                </a:solidFill>
              </a:rPr>
              <a:t>ISO/IEC </a:t>
            </a:r>
            <a:r>
              <a:rPr lang="uk-UA" sz="3200" b="1" dirty="0" smtClean="0">
                <a:solidFill>
                  <a:schemeClr val="bg1"/>
                </a:solidFill>
              </a:rPr>
              <a:t>12207</a:t>
            </a:r>
            <a:r>
              <a:rPr lang="uk-UA" sz="3200" b="1" dirty="0">
                <a:solidFill>
                  <a:schemeClr val="bg1"/>
                </a:solidFill>
              </a:rPr>
              <a:t>. Процеси ЖЦ 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Прямоугольник 1"/>
          <p:cNvSpPr>
            <a:spLocks noChangeArrowheads="1"/>
          </p:cNvSpPr>
          <p:nvPr/>
        </p:nvSpPr>
        <p:spPr bwMode="auto">
          <a:xfrm>
            <a:off x="355600" y="765175"/>
            <a:ext cx="8497888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b="1" dirty="0"/>
              <a:t>Дерево процесів життєвого циклу </a:t>
            </a:r>
            <a:r>
              <a:rPr lang="uk-UA" dirty="0"/>
              <a:t>є структурою декомпозиції життєвого циклу на відповідні процеси (групи процесів). </a:t>
            </a:r>
          </a:p>
          <a:p>
            <a:r>
              <a:rPr lang="uk-UA" dirty="0"/>
              <a:t>Декомпозиція процесів будується на основі двох найважливіших , що визначають правила розбиття (</a:t>
            </a:r>
            <a:r>
              <a:rPr lang="uk-UA" dirty="0" err="1"/>
              <a:t>partitioning</a:t>
            </a:r>
            <a:r>
              <a:rPr lang="uk-UA" dirty="0"/>
              <a:t>) життєвого циклу на складові процеси:</a:t>
            </a:r>
          </a:p>
          <a:p>
            <a:r>
              <a:rPr lang="uk-UA" b="1" dirty="0"/>
              <a:t>Модульність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uk-UA" dirty="0"/>
              <a:t>завдання в процесі є функціонально пов'язаними;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uk-UA" dirty="0"/>
              <a:t>зв'язок між процесами - мінімальний;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uk-UA" dirty="0"/>
              <a:t>якщо функція використовується більш, ніж одним процесом, вона сама є процесом;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uk-UA" dirty="0"/>
              <a:t>якщо Процес Y використовується Процесом X і тільки ним, </a:t>
            </a:r>
            <a:r>
              <a:rPr lang="uk-UA" dirty="0" smtClean="0"/>
              <a:t>значить, </a:t>
            </a:r>
            <a:r>
              <a:rPr lang="uk-UA" dirty="0"/>
              <a:t>Процес Y належить (є його частиною або його завданням) Процесу X, за винятком випадків потенційного використання Процесу Y в інших процесах в майбутньому.</a:t>
            </a:r>
          </a:p>
          <a:p>
            <a:r>
              <a:rPr lang="uk-UA" b="1" dirty="0"/>
              <a:t>Відповідальність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uk-UA" dirty="0"/>
              <a:t>кожен процес знаходиться під відповідальністю конкретної особи (управляється і/або контролюється ним), визначеної для заданого життєвого циклу, наприклад, у вигляді ролі в проектній команді;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uk-UA" dirty="0"/>
              <a:t>функція, чиї частини знаходяться в компетенції різних осіб, не може розглядатися як самостійний процес.</a:t>
            </a:r>
          </a:p>
        </p:txBody>
      </p:sp>
      <p:sp>
        <p:nvSpPr>
          <p:cNvPr id="29699" name="Прямоугольник 2"/>
          <p:cNvSpPr>
            <a:spLocks noChangeArrowheads="1"/>
          </p:cNvSpPr>
          <p:nvPr/>
        </p:nvSpPr>
        <p:spPr bwMode="auto">
          <a:xfrm>
            <a:off x="1255713" y="0"/>
            <a:ext cx="7483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3200" b="1">
                <a:solidFill>
                  <a:schemeClr val="bg1"/>
                </a:solidFill>
              </a:rPr>
              <a:t>Принципи розбиття ЖЦ на процеси </a:t>
            </a:r>
            <a:endParaRPr lang="ru-RU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Прямоугольник 1"/>
          <p:cNvSpPr>
            <a:spLocks noChangeArrowheads="1"/>
          </p:cNvSpPr>
          <p:nvPr/>
        </p:nvSpPr>
        <p:spPr bwMode="auto">
          <a:xfrm>
            <a:off x="242888" y="981075"/>
            <a:ext cx="84963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У загальному випадку, розбиття процесу базується на поширеному PDCA -цикле:</a:t>
            </a:r>
          </a:p>
          <a:p>
            <a:r>
              <a:rPr lang="en-US"/>
              <a:t>"P" - Plan - </a:t>
            </a:r>
            <a:r>
              <a:rPr lang="ru-RU"/>
              <a:t>Планування</a:t>
            </a:r>
          </a:p>
          <a:p>
            <a:r>
              <a:rPr lang="en-US"/>
              <a:t>"D" - Do - </a:t>
            </a:r>
            <a:r>
              <a:rPr lang="ru-RU"/>
              <a:t>Виконання</a:t>
            </a:r>
          </a:p>
          <a:p>
            <a:r>
              <a:rPr lang="en-US"/>
              <a:t>"C" - Check - </a:t>
            </a:r>
            <a:r>
              <a:rPr lang="ru-RU"/>
              <a:t>Перевірка </a:t>
            </a:r>
          </a:p>
          <a:p>
            <a:r>
              <a:rPr lang="en-US"/>
              <a:t>"A" - Act - </a:t>
            </a:r>
            <a:r>
              <a:rPr lang="ru-RU"/>
              <a:t>Реакція (дія)</a:t>
            </a:r>
            <a:endParaRPr lang="uk-UA"/>
          </a:p>
        </p:txBody>
      </p:sp>
      <p:sp>
        <p:nvSpPr>
          <p:cNvPr id="30723" name="Прямоугольник 2"/>
          <p:cNvSpPr>
            <a:spLocks noChangeArrowheads="1"/>
          </p:cNvSpPr>
          <p:nvPr/>
        </p:nvSpPr>
        <p:spPr bwMode="auto">
          <a:xfrm>
            <a:off x="1255713" y="0"/>
            <a:ext cx="7483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3200" b="1">
                <a:solidFill>
                  <a:schemeClr val="bg1"/>
                </a:solidFill>
              </a:rPr>
              <a:t>Принципи розбиття ЖЦ на процеси </a:t>
            </a:r>
            <a:endParaRPr lang="ru-RU" sz="3200" b="1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7536" y="3068960"/>
            <a:ext cx="7868879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dirty="0" err="1"/>
              <a:t>Загальна</a:t>
            </a:r>
            <a:r>
              <a:rPr lang="ru-RU" dirty="0"/>
              <a:t> </a:t>
            </a:r>
            <a:r>
              <a:rPr lang="ru-RU" dirty="0" err="1"/>
              <a:t>ієрархія</a:t>
            </a:r>
            <a:r>
              <a:rPr lang="ru-RU" dirty="0"/>
              <a:t> (</a:t>
            </a:r>
            <a:r>
              <a:rPr lang="ru-RU" dirty="0" err="1"/>
              <a:t>декомпозиція</a:t>
            </a:r>
            <a:r>
              <a:rPr lang="ru-RU" dirty="0"/>
              <a:t>) </a:t>
            </a:r>
            <a:r>
              <a:rPr lang="ru-RU" dirty="0" err="1"/>
              <a:t>складових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життєвого</a:t>
            </a:r>
            <a:r>
              <a:rPr lang="ru-RU" dirty="0"/>
              <a:t> циклу </a:t>
            </a:r>
            <a:r>
              <a:rPr lang="ru-RU" dirty="0" err="1"/>
              <a:t>виглядає</a:t>
            </a:r>
            <a:r>
              <a:rPr lang="ru-RU" dirty="0"/>
              <a:t> таким чином: </a:t>
            </a:r>
          </a:p>
          <a:p>
            <a:pPr lvl="1">
              <a:defRPr/>
            </a:pPr>
            <a:r>
              <a:rPr lang="ru-RU" b="1" dirty="0" err="1"/>
              <a:t>група</a:t>
            </a:r>
            <a:r>
              <a:rPr lang="ru-RU" b="1" dirty="0"/>
              <a:t> </a:t>
            </a:r>
            <a:r>
              <a:rPr lang="ru-RU" b="1" dirty="0" err="1"/>
              <a:t>процесів</a:t>
            </a:r>
            <a:r>
              <a:rPr lang="ru-RU" b="1" dirty="0"/>
              <a:t> </a:t>
            </a:r>
          </a:p>
          <a:p>
            <a:pPr lvl="3">
              <a:defRPr/>
            </a:pPr>
            <a:r>
              <a:rPr lang="ru-RU" b="1" dirty="0" err="1"/>
              <a:t>процеси</a:t>
            </a:r>
            <a:r>
              <a:rPr lang="ru-RU" b="1" dirty="0"/>
              <a:t> </a:t>
            </a:r>
          </a:p>
          <a:p>
            <a:pPr lvl="4">
              <a:defRPr/>
            </a:pPr>
            <a:r>
              <a:rPr lang="ru-RU" b="1" dirty="0" err="1"/>
              <a:t>роботи</a:t>
            </a:r>
            <a:r>
              <a:rPr lang="ru-RU" b="1" dirty="0"/>
              <a:t> </a:t>
            </a:r>
          </a:p>
          <a:p>
            <a:pPr lvl="5">
              <a:defRPr/>
            </a:pPr>
            <a:r>
              <a:rPr lang="ru-RU" b="1" dirty="0" err="1"/>
              <a:t>завдання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Прямоугольник 1"/>
          <p:cNvSpPr>
            <a:spLocks noChangeArrowheads="1"/>
          </p:cNvSpPr>
          <p:nvPr/>
        </p:nvSpPr>
        <p:spPr bwMode="auto">
          <a:xfrm>
            <a:off x="1045319" y="2778991"/>
            <a:ext cx="7916961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err="1" smtClean="0"/>
              <a:t>Процес</a:t>
            </a:r>
            <a:r>
              <a:rPr lang="ru-RU" sz="2000" b="1" dirty="0" smtClean="0"/>
              <a:t> </a:t>
            </a:r>
            <a:r>
              <a:rPr lang="ru-RU" sz="2000" b="1" dirty="0" err="1"/>
              <a:t>придбання</a:t>
            </a:r>
            <a:r>
              <a:rPr lang="ru-RU" sz="2000" b="1" dirty="0"/>
              <a:t> </a:t>
            </a:r>
            <a:r>
              <a:rPr lang="ru-RU" sz="2000" dirty="0" err="1"/>
              <a:t>складається</a:t>
            </a:r>
            <a:r>
              <a:rPr lang="ru-RU" sz="2000" dirty="0"/>
              <a:t> з </a:t>
            </a:r>
            <a:r>
              <a:rPr lang="ru-RU" sz="2000" dirty="0" err="1"/>
              <a:t>наступних</a:t>
            </a:r>
            <a:r>
              <a:rPr lang="ru-RU" sz="2000" dirty="0"/>
              <a:t> </a:t>
            </a:r>
            <a:r>
              <a:rPr lang="ru-RU" sz="2000" dirty="0" err="1"/>
              <a:t>робіт</a:t>
            </a:r>
            <a:r>
              <a:rPr lang="ru-RU" sz="2000" dirty="0"/>
              <a:t> (: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ru-RU" sz="2000" dirty="0" err="1"/>
              <a:t>Inititation</a:t>
            </a:r>
            <a:r>
              <a:rPr lang="ru-RU" sz="2000" dirty="0"/>
              <a:t> - </a:t>
            </a:r>
            <a:r>
              <a:rPr lang="ru-RU" sz="2000" dirty="0" err="1"/>
              <a:t>ініціація</a:t>
            </a:r>
            <a:r>
              <a:rPr lang="ru-RU" sz="2000" dirty="0"/>
              <a:t> (</a:t>
            </a:r>
            <a:r>
              <a:rPr lang="ru-RU" sz="2000" dirty="0" err="1"/>
              <a:t>підготовка</a:t>
            </a:r>
            <a:r>
              <a:rPr lang="ru-RU" sz="2000" dirty="0"/>
              <a:t>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ru-RU" sz="2000" dirty="0" err="1"/>
              <a:t>Request</a:t>
            </a:r>
            <a:r>
              <a:rPr lang="ru-RU" sz="2000" dirty="0"/>
              <a:t> - </a:t>
            </a:r>
            <a:r>
              <a:rPr lang="ru-RU" sz="2000" dirty="0" err="1"/>
              <a:t>for</a:t>
            </a:r>
            <a:r>
              <a:rPr lang="ru-RU" sz="2000" dirty="0"/>
              <a:t> - </a:t>
            </a:r>
            <a:r>
              <a:rPr lang="ru-RU" sz="2000" dirty="0" err="1"/>
              <a:t>proposal</a:t>
            </a:r>
            <a:r>
              <a:rPr lang="ru-RU" sz="2000" dirty="0"/>
              <a:t> </a:t>
            </a:r>
            <a:r>
              <a:rPr lang="ru-RU" sz="2000" dirty="0" err="1"/>
              <a:t>preparation</a:t>
            </a:r>
            <a:r>
              <a:rPr lang="ru-RU" sz="2000" dirty="0"/>
              <a:t> - </a:t>
            </a:r>
            <a:r>
              <a:rPr lang="ru-RU" sz="2000" dirty="0" err="1"/>
              <a:t>підготовка</a:t>
            </a:r>
            <a:r>
              <a:rPr lang="ru-RU" sz="2000" dirty="0"/>
              <a:t> </a:t>
            </a:r>
            <a:r>
              <a:rPr lang="ru-RU" sz="2000" dirty="0" err="1"/>
              <a:t>запиту</a:t>
            </a:r>
            <a:r>
              <a:rPr lang="ru-RU" sz="2000" dirty="0"/>
              <a:t> на </a:t>
            </a:r>
            <a:r>
              <a:rPr lang="ru-RU" sz="2000" dirty="0" err="1"/>
              <a:t>пропозицію</a:t>
            </a:r>
            <a:r>
              <a:rPr lang="ru-RU" sz="2000" dirty="0"/>
              <a:t> (</a:t>
            </a:r>
            <a:r>
              <a:rPr lang="ru-RU" sz="2000" dirty="0" err="1"/>
              <a:t>підготовка</a:t>
            </a:r>
            <a:r>
              <a:rPr lang="ru-RU" sz="2000" dirty="0"/>
              <a:t> заявки на </a:t>
            </a:r>
            <a:r>
              <a:rPr lang="ru-RU" sz="2000" dirty="0" err="1"/>
              <a:t>підряд</a:t>
            </a:r>
            <a:r>
              <a:rPr lang="ru-RU" sz="2000" dirty="0"/>
              <a:t>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ru-RU" sz="2000" dirty="0" err="1"/>
              <a:t>Contract</a:t>
            </a:r>
            <a:r>
              <a:rPr lang="ru-RU" sz="2000" dirty="0"/>
              <a:t> </a:t>
            </a:r>
            <a:r>
              <a:rPr lang="ru-RU" sz="2000" dirty="0" err="1"/>
              <a:t>preparation</a:t>
            </a:r>
            <a:r>
              <a:rPr lang="ru-RU" sz="2000" dirty="0"/>
              <a:t> </a:t>
            </a:r>
            <a:r>
              <a:rPr lang="ru-RU" sz="2000" dirty="0" err="1"/>
              <a:t>and</a:t>
            </a:r>
            <a:r>
              <a:rPr lang="ru-RU" sz="2000" dirty="0"/>
              <a:t> </a:t>
            </a:r>
            <a:r>
              <a:rPr lang="ru-RU" sz="2000" dirty="0" err="1"/>
              <a:t>update</a:t>
            </a:r>
            <a:r>
              <a:rPr lang="ru-RU" sz="2000" dirty="0"/>
              <a:t> -подготовка і </a:t>
            </a:r>
            <a:r>
              <a:rPr lang="ru-RU" sz="2000" dirty="0" err="1"/>
              <a:t>коригування</a:t>
            </a:r>
            <a:r>
              <a:rPr lang="ru-RU" sz="2000" dirty="0"/>
              <a:t> договору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ru-RU" sz="2000" dirty="0" err="1"/>
              <a:t>Supplier</a:t>
            </a:r>
            <a:r>
              <a:rPr lang="ru-RU" sz="2000" dirty="0"/>
              <a:t> </a:t>
            </a:r>
            <a:r>
              <a:rPr lang="ru-RU" sz="2000" dirty="0" err="1"/>
              <a:t>monitoring</a:t>
            </a:r>
            <a:r>
              <a:rPr lang="ru-RU" sz="2000" dirty="0"/>
              <a:t> - </a:t>
            </a:r>
            <a:r>
              <a:rPr lang="ru-RU" sz="2000" dirty="0" err="1"/>
              <a:t>моніторинг</a:t>
            </a:r>
            <a:r>
              <a:rPr lang="ru-RU" sz="2000" dirty="0"/>
              <a:t> </a:t>
            </a:r>
            <a:r>
              <a:rPr lang="ru-RU" sz="2000" dirty="0" err="1"/>
              <a:t>постачальника</a:t>
            </a:r>
            <a:r>
              <a:rPr lang="ru-RU" sz="2000" dirty="0"/>
              <a:t> (</a:t>
            </a:r>
            <a:r>
              <a:rPr lang="ru-RU" sz="2000" dirty="0" err="1"/>
              <a:t>нагляд</a:t>
            </a:r>
            <a:r>
              <a:rPr lang="ru-RU" sz="2000" dirty="0"/>
              <a:t> за </a:t>
            </a:r>
            <a:r>
              <a:rPr lang="ru-RU" sz="2000" dirty="0" err="1"/>
              <a:t>постачальником</a:t>
            </a:r>
            <a:r>
              <a:rPr lang="ru-RU" sz="2000" dirty="0"/>
              <a:t>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ru-RU" sz="2000" dirty="0" err="1"/>
              <a:t>Acceptance</a:t>
            </a:r>
            <a:r>
              <a:rPr lang="ru-RU" sz="2000" dirty="0"/>
              <a:t> </a:t>
            </a:r>
            <a:r>
              <a:rPr lang="ru-RU" sz="2000" dirty="0" err="1"/>
              <a:t>and</a:t>
            </a:r>
            <a:r>
              <a:rPr lang="ru-RU" sz="2000" dirty="0"/>
              <a:t> </a:t>
            </a:r>
            <a:r>
              <a:rPr lang="ru-RU" sz="2000" dirty="0" err="1"/>
              <a:t>completion</a:t>
            </a:r>
            <a:r>
              <a:rPr lang="ru-RU" sz="2000" dirty="0"/>
              <a:t> - </a:t>
            </a:r>
            <a:r>
              <a:rPr lang="ru-RU" sz="2000" dirty="0" err="1"/>
              <a:t>приймання</a:t>
            </a:r>
            <a:r>
              <a:rPr lang="ru-RU" sz="2000" dirty="0"/>
              <a:t> і </a:t>
            </a:r>
            <a:r>
              <a:rPr lang="ru-RU" sz="2000" dirty="0" err="1"/>
              <a:t>завершення</a:t>
            </a:r>
            <a:r>
              <a:rPr lang="ru-RU" sz="2000" dirty="0"/>
              <a:t> (</a:t>
            </a:r>
            <a:r>
              <a:rPr lang="ru-RU" sz="2000" dirty="0" err="1"/>
              <a:t>приймання</a:t>
            </a:r>
            <a:r>
              <a:rPr lang="ru-RU" sz="2000" dirty="0"/>
              <a:t> і </a:t>
            </a:r>
            <a:r>
              <a:rPr lang="ru-RU" sz="2000" dirty="0" err="1"/>
              <a:t>закриття</a:t>
            </a:r>
            <a:r>
              <a:rPr lang="ru-RU" sz="2000" dirty="0"/>
              <a:t> договору)</a:t>
            </a:r>
          </a:p>
          <a:p>
            <a:r>
              <a:rPr lang="ru-RU" sz="2000" dirty="0" err="1"/>
              <a:t>Усі</a:t>
            </a:r>
            <a:r>
              <a:rPr lang="ru-RU" sz="2000" dirty="0"/>
              <a:t> </a:t>
            </a:r>
            <a:r>
              <a:rPr lang="ru-RU" sz="2000" dirty="0" err="1"/>
              <a:t>роботи</a:t>
            </a:r>
            <a:r>
              <a:rPr lang="ru-RU" sz="2000" dirty="0"/>
              <a:t> </a:t>
            </a:r>
            <a:r>
              <a:rPr lang="ru-RU" sz="2000" dirty="0" err="1"/>
              <a:t>проводяться</a:t>
            </a:r>
            <a:r>
              <a:rPr lang="ru-RU" sz="2000" dirty="0"/>
              <a:t> у рамках проектного </a:t>
            </a:r>
            <a:r>
              <a:rPr lang="ru-RU" sz="2000" dirty="0" err="1"/>
              <a:t>підходу</a:t>
            </a:r>
            <a:r>
              <a:rPr lang="ru-RU" sz="2000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138113"/>
            <a:ext cx="8064500" cy="58420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 err="1">
                <a:solidFill>
                  <a:schemeClr val="bg1"/>
                </a:solidFill>
              </a:rPr>
              <a:t>Основні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процеси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життєвого</a:t>
            </a:r>
            <a:r>
              <a:rPr lang="ru-RU" sz="3200" b="1" dirty="0">
                <a:solidFill>
                  <a:schemeClr val="bg1"/>
                </a:solidFill>
              </a:rPr>
              <a:t> циклу 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235989" y="793075"/>
            <a:ext cx="61270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b="1" dirty="0" err="1">
                <a:solidFill>
                  <a:srgbClr val="0000CC"/>
                </a:solidFill>
              </a:rPr>
              <a:t>Придбання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</a:p>
          <a:p>
            <a:pPr lvl="0"/>
            <a:r>
              <a:rPr lang="ru-RU" sz="2000" dirty="0" err="1">
                <a:solidFill>
                  <a:srgbClr val="000000"/>
                </a:solidFill>
              </a:rPr>
              <a:t>Процес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придбання</a:t>
            </a:r>
            <a:r>
              <a:rPr lang="ru-RU" sz="2000" dirty="0">
                <a:solidFill>
                  <a:srgbClr val="000000"/>
                </a:solidFill>
              </a:rPr>
              <a:t> (як </a:t>
            </a:r>
            <a:r>
              <a:rPr lang="ru-RU" sz="2000" dirty="0" err="1">
                <a:solidFill>
                  <a:srgbClr val="000000"/>
                </a:solidFill>
              </a:rPr>
              <a:t>його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називають</a:t>
            </a:r>
            <a:r>
              <a:rPr lang="ru-RU" sz="2000" dirty="0">
                <a:solidFill>
                  <a:srgbClr val="000000"/>
                </a:solidFill>
              </a:rPr>
              <a:t> в ГОСТ - "</a:t>
            </a:r>
            <a:r>
              <a:rPr lang="ru-RU" sz="2000" dirty="0" err="1">
                <a:solidFill>
                  <a:srgbClr val="000000"/>
                </a:solidFill>
              </a:rPr>
              <a:t>замовлення</a:t>
            </a:r>
            <a:r>
              <a:rPr lang="ru-RU" sz="2000" dirty="0">
                <a:solidFill>
                  <a:srgbClr val="000000"/>
                </a:solidFill>
              </a:rPr>
              <a:t>") </a:t>
            </a:r>
            <a:r>
              <a:rPr lang="ru-RU" sz="2000" dirty="0" err="1">
                <a:solidFill>
                  <a:srgbClr val="000000"/>
                </a:solidFill>
              </a:rPr>
              <a:t>визначає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роботи</a:t>
            </a:r>
            <a:r>
              <a:rPr lang="ru-RU" sz="2000" dirty="0">
                <a:solidFill>
                  <a:srgbClr val="000000"/>
                </a:solidFill>
              </a:rPr>
              <a:t> і </a:t>
            </a:r>
            <a:r>
              <a:rPr lang="ru-RU" sz="2000" dirty="0" err="1">
                <a:solidFill>
                  <a:srgbClr val="000000"/>
                </a:solidFill>
              </a:rPr>
              <a:t>завдання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замовника</a:t>
            </a:r>
            <a:r>
              <a:rPr lang="ru-RU" sz="2000" dirty="0">
                <a:solidFill>
                  <a:srgbClr val="000000"/>
                </a:solidFill>
              </a:rPr>
              <a:t>, </a:t>
            </a:r>
            <a:r>
              <a:rPr lang="ru-RU" sz="2000" dirty="0" err="1">
                <a:solidFill>
                  <a:srgbClr val="000000"/>
                </a:solidFill>
              </a:rPr>
              <a:t>що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придбаває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програмне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забезпечення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або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послуги</a:t>
            </a:r>
            <a:r>
              <a:rPr lang="ru-RU" sz="2000" dirty="0">
                <a:solidFill>
                  <a:srgbClr val="000000"/>
                </a:solidFill>
              </a:rPr>
              <a:t>, </a:t>
            </a:r>
            <a:r>
              <a:rPr lang="ru-RU" sz="2000" dirty="0" err="1">
                <a:solidFill>
                  <a:srgbClr val="000000"/>
                </a:solidFill>
              </a:rPr>
              <a:t>пов'язані</a:t>
            </a:r>
            <a:r>
              <a:rPr lang="ru-RU" sz="2000" dirty="0">
                <a:solidFill>
                  <a:srgbClr val="000000"/>
                </a:solidFill>
              </a:rPr>
              <a:t> з ПО, на </a:t>
            </a:r>
            <a:r>
              <a:rPr lang="ru-RU" sz="2000" dirty="0" err="1">
                <a:solidFill>
                  <a:srgbClr val="000000"/>
                </a:solidFill>
              </a:rPr>
              <a:t>основі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контрактних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стосунків</a:t>
            </a:r>
            <a:r>
              <a:rPr lang="ru-RU" sz="2000" dirty="0">
                <a:solidFill>
                  <a:srgbClr val="000000"/>
                </a:solidFill>
              </a:rPr>
              <a:t>. </a:t>
            </a:r>
          </a:p>
        </p:txBody>
      </p:sp>
      <p:pic>
        <p:nvPicPr>
          <p:cNvPr id="95236" name="Picture 4" descr="Результат пошуку зображень за запитом &quot;приобрести товар по контракту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963613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304" y="2174155"/>
            <a:ext cx="14208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550" y="138113"/>
            <a:ext cx="8064500" cy="58420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 err="1">
                <a:solidFill>
                  <a:schemeClr val="bg1"/>
                </a:solidFill>
              </a:rPr>
              <a:t>Основні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процеси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життєвого</a:t>
            </a:r>
            <a:r>
              <a:rPr lang="ru-RU" sz="3200" b="1" dirty="0">
                <a:solidFill>
                  <a:schemeClr val="bg1"/>
                </a:solidFill>
              </a:rPr>
              <a:t> циклу 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2771" name="Прямоугольник 2"/>
          <p:cNvSpPr>
            <a:spLocks noChangeArrowheads="1"/>
          </p:cNvSpPr>
          <p:nvPr/>
        </p:nvSpPr>
        <p:spPr bwMode="auto">
          <a:xfrm>
            <a:off x="1193754" y="2996952"/>
            <a:ext cx="7814259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err="1" smtClean="0"/>
              <a:t>Процес</a:t>
            </a:r>
            <a:r>
              <a:rPr lang="ru-RU" sz="2000" dirty="0" smtClean="0"/>
              <a:t> </a:t>
            </a:r>
            <a:r>
              <a:rPr lang="ru-RU" sz="2000" dirty="0" err="1"/>
              <a:t>включає</a:t>
            </a:r>
            <a:r>
              <a:rPr lang="ru-RU" sz="2000" dirty="0"/>
              <a:t> </a:t>
            </a:r>
            <a:r>
              <a:rPr lang="ru-RU" sz="2000" dirty="0" err="1"/>
              <a:t>наступні</a:t>
            </a:r>
            <a:r>
              <a:rPr lang="ru-RU" sz="2000" dirty="0"/>
              <a:t> </a:t>
            </a:r>
            <a:r>
              <a:rPr lang="ru-RU" sz="2000" dirty="0" err="1"/>
              <a:t>роботи</a:t>
            </a:r>
            <a:r>
              <a:rPr lang="ru-RU" sz="2000" dirty="0"/>
              <a:t>: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ru-RU" sz="2000" dirty="0" err="1"/>
              <a:t>Inititation</a:t>
            </a:r>
            <a:r>
              <a:rPr lang="ru-RU" sz="2000" dirty="0"/>
              <a:t> - </a:t>
            </a:r>
            <a:r>
              <a:rPr lang="ru-RU" sz="2000" dirty="0" err="1"/>
              <a:t>ініціація</a:t>
            </a:r>
            <a:r>
              <a:rPr lang="ru-RU" sz="2000" dirty="0"/>
              <a:t> (</a:t>
            </a:r>
            <a:r>
              <a:rPr lang="ru-RU" sz="2000" dirty="0" err="1"/>
              <a:t>підготовка</a:t>
            </a:r>
            <a:r>
              <a:rPr lang="ru-RU" sz="2000" dirty="0"/>
              <a:t>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ru-RU" sz="2000" dirty="0" err="1"/>
              <a:t>Preparation</a:t>
            </a:r>
            <a:r>
              <a:rPr lang="ru-RU" sz="2000" dirty="0"/>
              <a:t> </a:t>
            </a:r>
            <a:r>
              <a:rPr lang="ru-RU" sz="2000" dirty="0" err="1"/>
              <a:t>of</a:t>
            </a:r>
            <a:r>
              <a:rPr lang="ru-RU" sz="2000" dirty="0"/>
              <a:t> </a:t>
            </a:r>
            <a:r>
              <a:rPr lang="ru-RU" sz="2000" dirty="0" err="1"/>
              <a:t>response</a:t>
            </a:r>
            <a:r>
              <a:rPr lang="ru-RU" sz="2000" dirty="0"/>
              <a:t> - </a:t>
            </a:r>
            <a:r>
              <a:rPr lang="ru-RU" sz="2000" dirty="0" err="1"/>
              <a:t>підготовка</a:t>
            </a:r>
            <a:r>
              <a:rPr lang="ru-RU" sz="2000" dirty="0"/>
              <a:t> </a:t>
            </a:r>
            <a:r>
              <a:rPr lang="ru-RU" sz="2000" dirty="0" err="1"/>
              <a:t>пропозиції</a:t>
            </a:r>
            <a:r>
              <a:rPr lang="ru-RU" sz="2000" dirty="0"/>
              <a:t> (</a:t>
            </a:r>
            <a:r>
              <a:rPr lang="ru-RU" sz="2000" dirty="0" err="1"/>
              <a:t>підготовка</a:t>
            </a:r>
            <a:r>
              <a:rPr lang="ru-RU" sz="2000" dirty="0"/>
              <a:t> </a:t>
            </a:r>
            <a:r>
              <a:rPr lang="ru-RU" sz="2000" dirty="0" err="1"/>
              <a:t>відповіді</a:t>
            </a:r>
            <a:r>
              <a:rPr lang="ru-RU" sz="2000" dirty="0"/>
              <a:t>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ru-RU" sz="2000" dirty="0" err="1"/>
              <a:t>Contract</a:t>
            </a:r>
            <a:r>
              <a:rPr lang="ru-RU" sz="2000" dirty="0"/>
              <a:t> - </a:t>
            </a:r>
            <a:r>
              <a:rPr lang="ru-RU" sz="2000" dirty="0" err="1"/>
              <a:t>розробка</a:t>
            </a:r>
            <a:r>
              <a:rPr lang="ru-RU" sz="2000" dirty="0"/>
              <a:t> контракту (</a:t>
            </a:r>
            <a:r>
              <a:rPr lang="ru-RU" sz="2000" dirty="0" err="1"/>
              <a:t>підготовка</a:t>
            </a:r>
            <a:r>
              <a:rPr lang="ru-RU" sz="2000" dirty="0"/>
              <a:t> договору)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ru-RU" sz="2000" dirty="0" err="1"/>
              <a:t>Planning</a:t>
            </a:r>
            <a:r>
              <a:rPr lang="ru-RU" sz="2000" dirty="0"/>
              <a:t> - </a:t>
            </a:r>
            <a:r>
              <a:rPr lang="ru-RU" sz="2000" dirty="0" err="1"/>
              <a:t>планування</a:t>
            </a:r>
            <a:endParaRPr lang="ru-RU" sz="2000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ru-RU" sz="2000" dirty="0" err="1"/>
              <a:t>Execution</a:t>
            </a:r>
            <a:r>
              <a:rPr lang="ru-RU" sz="2000" dirty="0"/>
              <a:t> </a:t>
            </a:r>
            <a:r>
              <a:rPr lang="ru-RU" sz="2000" dirty="0" err="1"/>
              <a:t>and</a:t>
            </a:r>
            <a:r>
              <a:rPr lang="ru-RU" sz="2000" dirty="0"/>
              <a:t> </a:t>
            </a:r>
            <a:r>
              <a:rPr lang="ru-RU" sz="2000" dirty="0" err="1"/>
              <a:t>control</a:t>
            </a:r>
            <a:r>
              <a:rPr lang="ru-RU" sz="2000" dirty="0"/>
              <a:t> - </a:t>
            </a:r>
            <a:r>
              <a:rPr lang="ru-RU" sz="2000" dirty="0" err="1"/>
              <a:t>виконання</a:t>
            </a:r>
            <a:r>
              <a:rPr lang="ru-RU" sz="2000" dirty="0"/>
              <a:t> і контроль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/>
              <a:t>Review and evaluation -</a:t>
            </a:r>
            <a:r>
              <a:rPr lang="en-US" sz="2000" dirty="0" err="1"/>
              <a:t>проверка</a:t>
            </a:r>
            <a:r>
              <a:rPr lang="en-US" sz="2000" dirty="0"/>
              <a:t> і </a:t>
            </a:r>
            <a:r>
              <a:rPr lang="en-US" sz="2000" dirty="0" err="1"/>
              <a:t>оцінка</a:t>
            </a:r>
            <a:r>
              <a:rPr lang="en-US" sz="2000" dirty="0"/>
              <a:t> </a:t>
            </a:r>
            <a:endParaRPr lang="ru-RU" sz="2000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ru-RU" sz="2000" dirty="0" err="1"/>
              <a:t>Delivery</a:t>
            </a:r>
            <a:r>
              <a:rPr lang="ru-RU" sz="2000" dirty="0"/>
              <a:t> </a:t>
            </a:r>
            <a:r>
              <a:rPr lang="ru-RU" sz="2000" dirty="0" err="1"/>
              <a:t>and</a:t>
            </a:r>
            <a:r>
              <a:rPr lang="ru-RU" sz="2000" dirty="0"/>
              <a:t> </a:t>
            </a:r>
            <a:r>
              <a:rPr lang="ru-RU" sz="2000" dirty="0" err="1"/>
              <a:t>completion</a:t>
            </a:r>
            <a:r>
              <a:rPr lang="ru-RU" sz="2000" dirty="0"/>
              <a:t> - </a:t>
            </a:r>
            <a:r>
              <a:rPr lang="ru-RU" sz="2000" dirty="0" err="1"/>
              <a:t>постачання</a:t>
            </a:r>
            <a:r>
              <a:rPr lang="ru-RU" sz="2000" dirty="0"/>
              <a:t> і </a:t>
            </a:r>
            <a:r>
              <a:rPr lang="ru-RU" sz="2000" dirty="0" err="1"/>
              <a:t>завершення</a:t>
            </a:r>
            <a:r>
              <a:rPr lang="ru-RU" sz="2000" dirty="0"/>
              <a:t> (</a:t>
            </a:r>
            <a:r>
              <a:rPr lang="ru-RU" sz="2000" dirty="0" err="1"/>
              <a:t>постачання</a:t>
            </a:r>
            <a:r>
              <a:rPr lang="ru-RU" sz="2000" dirty="0"/>
              <a:t> і </a:t>
            </a:r>
            <a:r>
              <a:rPr lang="ru-RU" sz="2000" dirty="0" err="1"/>
              <a:t>закриття</a:t>
            </a:r>
            <a:r>
              <a:rPr lang="ru-RU" sz="2000" dirty="0"/>
              <a:t> договору)</a:t>
            </a:r>
          </a:p>
        </p:txBody>
      </p:sp>
      <p:sp>
        <p:nvSpPr>
          <p:cNvPr id="3" name="Прямокутник 2"/>
          <p:cNvSpPr/>
          <p:nvPr/>
        </p:nvSpPr>
        <p:spPr>
          <a:xfrm>
            <a:off x="179512" y="836712"/>
            <a:ext cx="59046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b="1" dirty="0" err="1">
                <a:solidFill>
                  <a:srgbClr val="0000CC"/>
                </a:solidFill>
              </a:rPr>
              <a:t>Постачання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endParaRPr lang="ru-RU" sz="2000" dirty="0">
              <a:solidFill>
                <a:srgbClr val="0000CC"/>
              </a:solidFill>
            </a:endParaRPr>
          </a:p>
          <a:p>
            <a:pPr lvl="0"/>
            <a:r>
              <a:rPr lang="ru-RU" sz="2000" dirty="0" err="1">
                <a:solidFill>
                  <a:srgbClr val="000000"/>
                </a:solidFill>
              </a:rPr>
              <a:t>Процес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</a:rPr>
              <a:t>постачання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визначає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роботи</a:t>
            </a:r>
            <a:r>
              <a:rPr lang="ru-RU" sz="2000" dirty="0">
                <a:solidFill>
                  <a:srgbClr val="000000"/>
                </a:solidFill>
              </a:rPr>
              <a:t> і </a:t>
            </a:r>
            <a:r>
              <a:rPr lang="ru-RU" sz="2000" dirty="0" err="1">
                <a:solidFill>
                  <a:srgbClr val="000000"/>
                </a:solidFill>
              </a:rPr>
              <a:t>завдання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постачальника</a:t>
            </a:r>
            <a:r>
              <a:rPr lang="ru-RU" sz="2000" dirty="0">
                <a:solidFill>
                  <a:srgbClr val="000000"/>
                </a:solidFill>
              </a:rPr>
              <a:t>. </a:t>
            </a:r>
          </a:p>
          <a:p>
            <a:pPr lvl="0"/>
            <a:r>
              <a:rPr lang="ru-RU" sz="2000" dirty="0" err="1">
                <a:solidFill>
                  <a:srgbClr val="000000"/>
                </a:solidFill>
              </a:rPr>
              <a:t>Роботи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також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проводяться</a:t>
            </a:r>
            <a:r>
              <a:rPr lang="ru-RU" sz="2000" dirty="0">
                <a:solidFill>
                  <a:srgbClr val="000000"/>
                </a:solidFill>
              </a:rPr>
              <a:t> з </a:t>
            </a:r>
            <a:r>
              <a:rPr lang="ru-RU" sz="2000" dirty="0" err="1">
                <a:solidFill>
                  <a:srgbClr val="000000"/>
                </a:solidFill>
              </a:rPr>
              <a:t>використанням</a:t>
            </a:r>
            <a:r>
              <a:rPr lang="ru-RU" sz="2000" dirty="0">
                <a:solidFill>
                  <a:srgbClr val="000000"/>
                </a:solidFill>
              </a:rPr>
              <a:t> проектного </a:t>
            </a:r>
            <a:r>
              <a:rPr lang="ru-RU" sz="2000" dirty="0" err="1">
                <a:solidFill>
                  <a:srgbClr val="000000"/>
                </a:solidFill>
              </a:rPr>
              <a:t>підходу</a:t>
            </a:r>
            <a:r>
              <a:rPr lang="ru-RU" sz="2000" dirty="0">
                <a:solidFill>
                  <a:srgbClr val="000000"/>
                </a:solidFill>
              </a:rPr>
              <a:t>. </a:t>
            </a: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11955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550" y="-12700"/>
            <a:ext cx="8064500" cy="58420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 err="1">
                <a:solidFill>
                  <a:schemeClr val="bg1"/>
                </a:solidFill>
              </a:rPr>
              <a:t>Основні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процеси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життєвого</a:t>
            </a:r>
            <a:r>
              <a:rPr lang="ru-RU" sz="3200" b="1" dirty="0">
                <a:solidFill>
                  <a:schemeClr val="bg1"/>
                </a:solidFill>
              </a:rPr>
              <a:t> циклу 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78396"/>
            <a:ext cx="9144000" cy="6740525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uk-UA" b="1" dirty="0">
                <a:solidFill>
                  <a:srgbClr val="0000CC"/>
                </a:solidFill>
              </a:rPr>
              <a:t>Розробка </a:t>
            </a:r>
          </a:p>
          <a:p>
            <a:pPr>
              <a:defRPr/>
            </a:pPr>
            <a:r>
              <a:rPr lang="uk-UA" dirty="0"/>
              <a:t>Процес складається з наступних робіт:</a:t>
            </a:r>
          </a:p>
          <a:p>
            <a:pPr marL="742950" lvl="1" indent="-285750">
              <a:buFont typeface="Wingdings" pitchFamily="2" charset="2"/>
              <a:buChar char="q"/>
              <a:defRPr/>
            </a:pPr>
            <a:r>
              <a:rPr lang="uk-UA" dirty="0" err="1"/>
              <a:t>Process</a:t>
            </a:r>
            <a:r>
              <a:rPr lang="uk-UA" dirty="0"/>
              <a:t> </a:t>
            </a:r>
            <a:r>
              <a:rPr lang="uk-UA" dirty="0" err="1"/>
              <a:t>implementation</a:t>
            </a:r>
            <a:r>
              <a:rPr lang="uk-UA" dirty="0"/>
              <a:t> - визначення процесу (підготовка процесу)</a:t>
            </a:r>
          </a:p>
          <a:p>
            <a:pPr marL="742950" lvl="1" indent="-285750">
              <a:buFont typeface="Wingdings" pitchFamily="2" charset="2"/>
              <a:buChar char="q"/>
              <a:defRPr/>
            </a:pPr>
            <a:r>
              <a:rPr lang="uk-UA" dirty="0" err="1"/>
              <a:t>System</a:t>
            </a:r>
            <a:r>
              <a:rPr lang="uk-UA" dirty="0"/>
              <a:t> </a:t>
            </a:r>
            <a:r>
              <a:rPr lang="uk-UA" dirty="0" err="1"/>
              <a:t>requirements</a:t>
            </a:r>
            <a:r>
              <a:rPr lang="uk-UA" dirty="0"/>
              <a:t> </a:t>
            </a:r>
            <a:r>
              <a:rPr lang="uk-UA" dirty="0" err="1"/>
              <a:t>analysis</a:t>
            </a:r>
            <a:r>
              <a:rPr lang="uk-UA" dirty="0"/>
              <a:t> - аналіз системних вимог (аналіз вимог до системи)</a:t>
            </a:r>
          </a:p>
          <a:p>
            <a:pPr marL="742950" lvl="1" indent="-285750">
              <a:buFont typeface="Wingdings" pitchFamily="2" charset="2"/>
              <a:buChar char="q"/>
              <a:defRPr/>
            </a:pPr>
            <a:r>
              <a:rPr lang="uk-UA" dirty="0" err="1"/>
              <a:t>System</a:t>
            </a:r>
            <a:r>
              <a:rPr lang="uk-UA" dirty="0"/>
              <a:t> </a:t>
            </a:r>
            <a:r>
              <a:rPr lang="uk-UA" dirty="0" err="1"/>
              <a:t>design</a:t>
            </a:r>
            <a:r>
              <a:rPr lang="uk-UA" dirty="0"/>
              <a:t> - проектування системи (</a:t>
            </a:r>
            <a:r>
              <a:rPr lang="uk-UA" dirty="0">
                <a:solidFill>
                  <a:srgbClr val="FF0000"/>
                </a:solidFill>
              </a:rPr>
              <a:t>проектування системної архітектури</a:t>
            </a:r>
            <a:r>
              <a:rPr lang="uk-UA" dirty="0"/>
              <a:t>)</a:t>
            </a:r>
          </a:p>
          <a:p>
            <a:pPr marL="742950" lvl="1" indent="-285750">
              <a:buFont typeface="Wingdings" pitchFamily="2" charset="2"/>
              <a:buChar char="q"/>
              <a:defRPr/>
            </a:pPr>
            <a:r>
              <a:rPr lang="uk-UA" dirty="0" err="1"/>
              <a:t>Software</a:t>
            </a:r>
            <a:r>
              <a:rPr lang="uk-UA" dirty="0"/>
              <a:t> </a:t>
            </a:r>
            <a:r>
              <a:rPr lang="uk-UA" dirty="0" err="1"/>
              <a:t>requirements</a:t>
            </a:r>
            <a:r>
              <a:rPr lang="uk-UA" dirty="0"/>
              <a:t> </a:t>
            </a:r>
            <a:r>
              <a:rPr lang="uk-UA" dirty="0" err="1"/>
              <a:t>analysis</a:t>
            </a:r>
            <a:r>
              <a:rPr lang="uk-UA" dirty="0"/>
              <a:t> - аналіз програмних вимог (аналіз вимог до програмних засобів)</a:t>
            </a:r>
          </a:p>
          <a:p>
            <a:pPr marL="742950" lvl="1" indent="-285750">
              <a:buFont typeface="Wingdings" pitchFamily="2" charset="2"/>
              <a:buChar char="q"/>
              <a:defRPr/>
            </a:pPr>
            <a:r>
              <a:rPr lang="uk-UA" dirty="0" err="1"/>
              <a:t>Software</a:t>
            </a:r>
            <a:r>
              <a:rPr lang="uk-UA" dirty="0"/>
              <a:t> </a:t>
            </a:r>
            <a:r>
              <a:rPr lang="uk-UA" dirty="0" err="1"/>
              <a:t>architectural</a:t>
            </a:r>
            <a:r>
              <a:rPr lang="uk-UA" dirty="0"/>
              <a:t> </a:t>
            </a:r>
            <a:r>
              <a:rPr lang="uk-UA" dirty="0" err="1"/>
              <a:t>design</a:t>
            </a:r>
            <a:r>
              <a:rPr lang="uk-UA" dirty="0"/>
              <a:t> - </a:t>
            </a:r>
            <a:r>
              <a:rPr lang="uk-UA" dirty="0">
                <a:solidFill>
                  <a:srgbClr val="FF0000"/>
                </a:solidFill>
              </a:rPr>
              <a:t>проектування програмної архітектури</a:t>
            </a:r>
          </a:p>
          <a:p>
            <a:pPr marL="742950" lvl="1" indent="-285750">
              <a:buFont typeface="Wingdings" pitchFamily="2" charset="2"/>
              <a:buChar char="q"/>
              <a:defRPr/>
            </a:pPr>
            <a:r>
              <a:rPr lang="uk-UA" dirty="0" err="1"/>
              <a:t>Software</a:t>
            </a:r>
            <a:r>
              <a:rPr lang="uk-UA" dirty="0"/>
              <a:t> </a:t>
            </a:r>
            <a:r>
              <a:rPr lang="uk-UA" dirty="0" err="1"/>
              <a:t>detailed</a:t>
            </a:r>
            <a:r>
              <a:rPr lang="uk-UA" dirty="0"/>
              <a:t> </a:t>
            </a:r>
            <a:r>
              <a:rPr lang="uk-UA" dirty="0" err="1"/>
              <a:t>design</a:t>
            </a:r>
            <a:r>
              <a:rPr lang="uk-UA" dirty="0"/>
              <a:t> - детальне проектування програмної системи (технічне проектування програмних засобів)</a:t>
            </a:r>
          </a:p>
          <a:p>
            <a:pPr marL="742950" lvl="1" indent="-285750">
              <a:buFont typeface="Wingdings" pitchFamily="2" charset="2"/>
              <a:buChar char="q"/>
              <a:defRPr/>
            </a:pPr>
            <a:r>
              <a:rPr lang="uk-UA" dirty="0" err="1"/>
              <a:t>Software</a:t>
            </a:r>
            <a:r>
              <a:rPr lang="uk-UA" dirty="0"/>
              <a:t> </a:t>
            </a:r>
            <a:r>
              <a:rPr lang="uk-UA" dirty="0" err="1"/>
              <a:t>coding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testing</a:t>
            </a:r>
            <a:r>
              <a:rPr lang="uk-UA" dirty="0"/>
              <a:t> - кодування і тестування (програмування і тестування програмних засобів)</a:t>
            </a:r>
          </a:p>
          <a:p>
            <a:pPr marL="742950" lvl="1" indent="-285750">
              <a:buFont typeface="Wingdings" pitchFamily="2" charset="2"/>
              <a:buChar char="q"/>
              <a:defRPr/>
            </a:pPr>
            <a:r>
              <a:rPr lang="uk-UA" dirty="0" err="1"/>
              <a:t>Software</a:t>
            </a:r>
            <a:r>
              <a:rPr lang="uk-UA" dirty="0"/>
              <a:t> </a:t>
            </a:r>
            <a:r>
              <a:rPr lang="uk-UA" dirty="0" err="1"/>
              <a:t>integration</a:t>
            </a:r>
            <a:r>
              <a:rPr lang="uk-UA" dirty="0"/>
              <a:t> - інтеграція програмної системи (зборка програмних засобів)</a:t>
            </a:r>
          </a:p>
          <a:p>
            <a:pPr marL="742950" lvl="1" indent="-285750">
              <a:buFont typeface="Wingdings" pitchFamily="2" charset="2"/>
              <a:buChar char="q"/>
              <a:defRPr/>
            </a:pPr>
            <a:r>
              <a:rPr lang="uk-UA" dirty="0" err="1"/>
              <a:t>Software</a:t>
            </a:r>
            <a:r>
              <a:rPr lang="uk-UA" dirty="0"/>
              <a:t> </a:t>
            </a:r>
            <a:r>
              <a:rPr lang="uk-UA" dirty="0" err="1"/>
              <a:t>qualification</a:t>
            </a:r>
            <a:r>
              <a:rPr lang="uk-UA" dirty="0"/>
              <a:t> </a:t>
            </a:r>
            <a:r>
              <a:rPr lang="uk-UA" dirty="0" err="1"/>
              <a:t>testing</a:t>
            </a:r>
            <a:r>
              <a:rPr lang="uk-UA" dirty="0"/>
              <a:t> - кваліфікаційні випробування програмних засобів</a:t>
            </a:r>
          </a:p>
          <a:p>
            <a:pPr marL="742950" lvl="1" indent="-285750">
              <a:buFont typeface="Wingdings" pitchFamily="2" charset="2"/>
              <a:buChar char="q"/>
              <a:defRPr/>
            </a:pPr>
            <a:r>
              <a:rPr lang="uk-UA" dirty="0" err="1"/>
              <a:t>System</a:t>
            </a:r>
            <a:r>
              <a:rPr lang="uk-UA" dirty="0"/>
              <a:t> </a:t>
            </a:r>
            <a:r>
              <a:rPr lang="uk-UA" dirty="0" err="1"/>
              <a:t>integration</a:t>
            </a:r>
            <a:r>
              <a:rPr lang="uk-UA" dirty="0"/>
              <a:t> - інтеграція системи в цілому (зборка системи)</a:t>
            </a:r>
          </a:p>
          <a:p>
            <a:pPr marL="742950" lvl="1" indent="-285750">
              <a:buFont typeface="Wingdings" pitchFamily="2" charset="2"/>
              <a:buChar char="q"/>
              <a:defRPr/>
            </a:pPr>
            <a:r>
              <a:rPr lang="uk-UA" dirty="0" err="1"/>
              <a:t>System</a:t>
            </a:r>
            <a:r>
              <a:rPr lang="uk-UA" dirty="0"/>
              <a:t> </a:t>
            </a:r>
            <a:r>
              <a:rPr lang="uk-UA" dirty="0" err="1"/>
              <a:t>qualification</a:t>
            </a:r>
            <a:r>
              <a:rPr lang="uk-UA" dirty="0"/>
              <a:t> </a:t>
            </a:r>
            <a:r>
              <a:rPr lang="uk-UA" dirty="0" err="1"/>
              <a:t>testing</a:t>
            </a:r>
            <a:r>
              <a:rPr lang="uk-UA" dirty="0"/>
              <a:t> - кваліфікаційні випробування системи</a:t>
            </a:r>
          </a:p>
          <a:p>
            <a:pPr marL="742950" lvl="1" indent="-285750">
              <a:buFont typeface="Wingdings" pitchFamily="2" charset="2"/>
              <a:buChar char="q"/>
              <a:defRPr/>
            </a:pPr>
            <a:r>
              <a:rPr lang="uk-UA" dirty="0" err="1"/>
              <a:t>Software</a:t>
            </a:r>
            <a:r>
              <a:rPr lang="uk-UA" dirty="0"/>
              <a:t> </a:t>
            </a:r>
            <a:r>
              <a:rPr lang="uk-UA" dirty="0" err="1"/>
              <a:t>installation</a:t>
            </a:r>
            <a:r>
              <a:rPr lang="uk-UA" dirty="0"/>
              <a:t> - установка (введення в дію)</a:t>
            </a:r>
          </a:p>
          <a:p>
            <a:pPr marL="742950" lvl="1" indent="-285750">
              <a:buFont typeface="Wingdings" pitchFamily="2" charset="2"/>
              <a:buChar char="q"/>
              <a:defRPr/>
            </a:pPr>
            <a:r>
              <a:rPr lang="uk-UA" dirty="0" err="1"/>
              <a:t>Software</a:t>
            </a:r>
            <a:r>
              <a:rPr lang="uk-UA" dirty="0"/>
              <a:t> </a:t>
            </a:r>
            <a:r>
              <a:rPr lang="uk-UA" dirty="0" err="1"/>
              <a:t>acceptance</a:t>
            </a:r>
            <a:r>
              <a:rPr lang="uk-UA" dirty="0"/>
              <a:t> </a:t>
            </a:r>
            <a:r>
              <a:rPr lang="uk-UA" dirty="0" err="1"/>
              <a:t>support</a:t>
            </a:r>
            <a:r>
              <a:rPr lang="uk-UA" dirty="0"/>
              <a:t> - забезпечення приймання програмних засобів</a:t>
            </a:r>
          </a:p>
          <a:p>
            <a:pPr>
              <a:defRPr/>
            </a:pPr>
            <a:r>
              <a:rPr lang="uk-UA" sz="1700" dirty="0"/>
              <a:t>Стандарт відмічає, що роботи проводяться з використанням проектного підходу і можуть перетинатися за часом, тобто проводитися одночасно або з накладенням, а також можуть припускати рекурсію і розбиття на ітерації.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Прямоугольник 1"/>
          <p:cNvSpPr>
            <a:spLocks noChangeArrowheads="1"/>
          </p:cNvSpPr>
          <p:nvPr/>
        </p:nvSpPr>
        <p:spPr bwMode="auto">
          <a:xfrm>
            <a:off x="971550" y="1720850"/>
            <a:ext cx="7561263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 err="1">
                <a:solidFill>
                  <a:srgbClr val="0000CC"/>
                </a:solidFill>
              </a:rPr>
              <a:t>Експлуатація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endParaRPr lang="ru-RU" sz="2000" dirty="0">
              <a:solidFill>
                <a:srgbClr val="0000CC"/>
              </a:solidFill>
            </a:endParaRPr>
          </a:p>
          <a:p>
            <a:r>
              <a:rPr lang="ru-RU" sz="2000" dirty="0" err="1"/>
              <a:t>Процес</a:t>
            </a:r>
            <a:r>
              <a:rPr lang="ru-RU" sz="2000" dirty="0"/>
              <a:t> </a:t>
            </a:r>
            <a:r>
              <a:rPr lang="ru-RU" sz="2000" dirty="0" err="1"/>
              <a:t>розробки</a:t>
            </a:r>
            <a:r>
              <a:rPr lang="ru-RU" sz="2000" dirty="0"/>
              <a:t> </a:t>
            </a:r>
            <a:r>
              <a:rPr lang="ru-RU" sz="2000" dirty="0" err="1"/>
              <a:t>визначає</a:t>
            </a:r>
            <a:r>
              <a:rPr lang="ru-RU" sz="2000" dirty="0"/>
              <a:t> </a:t>
            </a:r>
            <a:r>
              <a:rPr lang="ru-RU" sz="2000" dirty="0" err="1"/>
              <a:t>роботи</a:t>
            </a:r>
            <a:r>
              <a:rPr lang="ru-RU" sz="2000" dirty="0"/>
              <a:t> і </a:t>
            </a:r>
            <a:r>
              <a:rPr lang="ru-RU" sz="2000" dirty="0" err="1"/>
              <a:t>завдання</a:t>
            </a:r>
            <a:r>
              <a:rPr lang="ru-RU" sz="2000" dirty="0"/>
              <a:t> оператора </a:t>
            </a:r>
            <a:r>
              <a:rPr lang="ru-RU" sz="2000" dirty="0" err="1"/>
              <a:t>служби</a:t>
            </a:r>
            <a:r>
              <a:rPr lang="ru-RU" sz="2000" dirty="0"/>
              <a:t> </a:t>
            </a:r>
            <a:r>
              <a:rPr lang="ru-RU" sz="2000" dirty="0" err="1"/>
              <a:t>підтримки</a:t>
            </a:r>
            <a:r>
              <a:rPr lang="ru-RU" sz="2000" dirty="0"/>
              <a:t>.</a:t>
            </a:r>
          </a:p>
          <a:p>
            <a:r>
              <a:rPr lang="ru-RU" sz="2000" dirty="0" err="1"/>
              <a:t>Процес</a:t>
            </a:r>
            <a:r>
              <a:rPr lang="ru-RU" sz="2000" dirty="0"/>
              <a:t> </a:t>
            </a:r>
            <a:r>
              <a:rPr lang="ru-RU" sz="2000" dirty="0" err="1"/>
              <a:t>включає</a:t>
            </a:r>
            <a:r>
              <a:rPr lang="ru-RU" sz="2000" dirty="0"/>
              <a:t> </a:t>
            </a:r>
            <a:r>
              <a:rPr lang="ru-RU" sz="2000" dirty="0" err="1"/>
              <a:t>наступні</a:t>
            </a:r>
            <a:r>
              <a:rPr lang="ru-RU" sz="2000" dirty="0"/>
              <a:t> </a:t>
            </a:r>
            <a:r>
              <a:rPr lang="ru-RU" sz="2000" dirty="0" err="1"/>
              <a:t>роботи</a:t>
            </a:r>
            <a:r>
              <a:rPr lang="ru-RU" sz="2000" dirty="0"/>
              <a:t>: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ru-RU" sz="2000" dirty="0" err="1"/>
              <a:t>Process</a:t>
            </a:r>
            <a:r>
              <a:rPr lang="ru-RU" sz="2000" dirty="0"/>
              <a:t> </a:t>
            </a:r>
            <a:r>
              <a:rPr lang="ru-RU" sz="2000" dirty="0" err="1"/>
              <a:t>implementation</a:t>
            </a:r>
            <a:r>
              <a:rPr lang="ru-RU" sz="2000" dirty="0"/>
              <a:t> - </a:t>
            </a:r>
            <a:r>
              <a:rPr lang="ru-RU" sz="2000" dirty="0" err="1"/>
              <a:t>визначення</a:t>
            </a:r>
            <a:r>
              <a:rPr lang="ru-RU" sz="2000" dirty="0"/>
              <a:t> </a:t>
            </a:r>
            <a:r>
              <a:rPr lang="ru-RU" sz="2000" dirty="0" err="1"/>
              <a:t>процесу</a:t>
            </a:r>
            <a:r>
              <a:rPr lang="ru-RU" sz="2000" dirty="0"/>
              <a:t> (</a:t>
            </a:r>
            <a:r>
              <a:rPr lang="ru-RU" sz="2000" dirty="0" err="1"/>
              <a:t>підготовка</a:t>
            </a:r>
            <a:r>
              <a:rPr lang="ru-RU" sz="2000" dirty="0"/>
              <a:t> </a:t>
            </a:r>
            <a:r>
              <a:rPr lang="ru-RU" sz="2000" dirty="0" err="1"/>
              <a:t>процесу</a:t>
            </a:r>
            <a:r>
              <a:rPr lang="ru-RU" sz="2000" dirty="0"/>
              <a:t>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ru-RU" sz="2000" dirty="0" err="1"/>
              <a:t>Operational</a:t>
            </a:r>
            <a:r>
              <a:rPr lang="ru-RU" sz="2000" dirty="0"/>
              <a:t> </a:t>
            </a:r>
            <a:r>
              <a:rPr lang="ru-RU" sz="2000" dirty="0" err="1"/>
              <a:t>testing</a:t>
            </a:r>
            <a:r>
              <a:rPr lang="ru-RU" sz="2000" dirty="0"/>
              <a:t> - </a:t>
            </a:r>
            <a:r>
              <a:rPr lang="ru-RU" sz="2000" dirty="0" err="1"/>
              <a:t>операційне</a:t>
            </a:r>
            <a:r>
              <a:rPr lang="ru-RU" sz="2000" dirty="0"/>
              <a:t> </a:t>
            </a:r>
            <a:r>
              <a:rPr lang="ru-RU" sz="2000" dirty="0" err="1"/>
              <a:t>тестування</a:t>
            </a:r>
            <a:r>
              <a:rPr lang="ru-RU" sz="2000" dirty="0"/>
              <a:t> (</a:t>
            </a:r>
            <a:r>
              <a:rPr lang="ru-RU" sz="2000" dirty="0" err="1"/>
              <a:t>експлуатаційні</a:t>
            </a:r>
            <a:r>
              <a:rPr lang="ru-RU" sz="2000" dirty="0"/>
              <a:t> </a:t>
            </a:r>
            <a:r>
              <a:rPr lang="ru-RU" sz="2000" dirty="0" err="1"/>
              <a:t>випробування</a:t>
            </a:r>
            <a:r>
              <a:rPr lang="ru-RU" sz="2000" dirty="0"/>
              <a:t>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ru-RU" sz="2000" dirty="0" err="1"/>
              <a:t>System</a:t>
            </a:r>
            <a:r>
              <a:rPr lang="ru-RU" sz="2000" dirty="0"/>
              <a:t> </a:t>
            </a:r>
            <a:r>
              <a:rPr lang="ru-RU" sz="2000" dirty="0" err="1"/>
              <a:t>operation</a:t>
            </a:r>
            <a:r>
              <a:rPr lang="ru-RU" sz="2000" dirty="0"/>
              <a:t>         - </a:t>
            </a:r>
            <a:r>
              <a:rPr lang="ru-RU" sz="2000" dirty="0" err="1"/>
              <a:t>експлуатація</a:t>
            </a:r>
            <a:r>
              <a:rPr lang="ru-RU" sz="2000" dirty="0"/>
              <a:t> </a:t>
            </a:r>
            <a:r>
              <a:rPr lang="ru-RU" sz="2000" dirty="0" err="1"/>
              <a:t>системи</a:t>
            </a:r>
            <a:endParaRPr lang="ru-RU" sz="2000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ru-RU" sz="2000" dirty="0" err="1"/>
              <a:t>User</a:t>
            </a:r>
            <a:r>
              <a:rPr lang="ru-RU" sz="2000" dirty="0"/>
              <a:t> </a:t>
            </a:r>
            <a:r>
              <a:rPr lang="ru-RU" sz="2000" dirty="0" err="1"/>
              <a:t>support</a:t>
            </a:r>
            <a:r>
              <a:rPr lang="ru-RU" sz="2000" dirty="0"/>
              <a:t> - </a:t>
            </a:r>
            <a:r>
              <a:rPr lang="ru-RU" sz="2000" dirty="0" err="1"/>
              <a:t>підтримка</a:t>
            </a:r>
            <a:r>
              <a:rPr lang="ru-RU" sz="2000" dirty="0"/>
              <a:t> </a:t>
            </a:r>
            <a:r>
              <a:rPr lang="ru-RU" sz="2000" dirty="0" err="1"/>
              <a:t>користувача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-12700"/>
            <a:ext cx="8064500" cy="58420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 err="1">
                <a:solidFill>
                  <a:schemeClr val="bg1"/>
                </a:solidFill>
              </a:rPr>
              <a:t>Основні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процеси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життєвого</a:t>
            </a:r>
            <a:r>
              <a:rPr lang="ru-RU" sz="3200" b="1" dirty="0">
                <a:solidFill>
                  <a:schemeClr val="bg1"/>
                </a:solidFill>
              </a:rPr>
              <a:t> циклу 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1016000" y="1035050"/>
            <a:ext cx="794861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uk-UA" sz="2000" dirty="0"/>
              <a:t>Життєвий цикл ПЗ, стандарти ЖЦ, моделі ЖЦ, процеси ЖЦ.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SWEBOK</a:t>
            </a:r>
            <a:r>
              <a:rPr lang="uk-UA" sz="2000" dirty="0"/>
              <a:t> (</a:t>
            </a:r>
            <a:r>
              <a:rPr lang="en-US" sz="2000" dirty="0"/>
              <a:t>Software Engineering Body of Knowledge</a:t>
            </a:r>
            <a:r>
              <a:rPr lang="uk-UA" sz="2000" dirty="0"/>
              <a:t>).  </a:t>
            </a:r>
          </a:p>
          <a:p>
            <a:pPr marL="342900" indent="-342900">
              <a:buFontTx/>
              <a:buAutoNum type="arabicPeriod"/>
            </a:pPr>
            <a:r>
              <a:rPr lang="uk-UA" sz="2000" dirty="0"/>
              <a:t>Моделювання бізнес процесів: </a:t>
            </a:r>
            <a:r>
              <a:rPr lang="en-US" sz="2000" dirty="0"/>
              <a:t>BPMN</a:t>
            </a:r>
            <a:endParaRPr lang="uk-UA" sz="2000" dirty="0"/>
          </a:p>
          <a:p>
            <a:pPr marL="342900" indent="-342900">
              <a:buFontTx/>
              <a:buAutoNum type="arabicPeriod"/>
            </a:pPr>
            <a:r>
              <a:rPr lang="uk-UA" sz="2000" dirty="0" smtClean="0"/>
              <a:t>Структурний </a:t>
            </a:r>
            <a:r>
              <a:rPr lang="uk-UA" sz="2000" dirty="0"/>
              <a:t>підхід до проектування ПЗ. Методологія </a:t>
            </a:r>
            <a:r>
              <a:rPr lang="en-US" sz="2000" dirty="0"/>
              <a:t>SADT. </a:t>
            </a:r>
            <a:r>
              <a:rPr lang="uk-UA" sz="2000" dirty="0"/>
              <a:t>Діаграми</a:t>
            </a:r>
            <a:r>
              <a:rPr lang="en-US" sz="2000" dirty="0"/>
              <a:t> IDEF0 – IDEF4, DFD</a:t>
            </a:r>
            <a:r>
              <a:rPr lang="uk-UA" sz="2000" dirty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uk-UA" sz="2000" dirty="0"/>
              <a:t>Об</a:t>
            </a:r>
            <a:r>
              <a:rPr lang="en-US" sz="2000" dirty="0"/>
              <a:t>’</a:t>
            </a:r>
            <a:r>
              <a:rPr lang="uk-UA" sz="2000" dirty="0" err="1"/>
              <a:t>єктно-орієнтований</a:t>
            </a:r>
            <a:r>
              <a:rPr lang="uk-UA" sz="2000" dirty="0"/>
              <a:t> підхід  до проектування ПЗ</a:t>
            </a:r>
            <a:r>
              <a:rPr lang="en-US" sz="2000" dirty="0"/>
              <a:t>. UML </a:t>
            </a:r>
            <a:r>
              <a:rPr lang="uk-UA" sz="2000" dirty="0"/>
              <a:t>діаграми.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CASE</a:t>
            </a:r>
            <a:r>
              <a:rPr lang="uk-UA" sz="2000" dirty="0" err="1"/>
              <a:t>-засоби</a:t>
            </a:r>
            <a:r>
              <a:rPr lang="uk-UA" sz="2000" dirty="0"/>
              <a:t> проектування та розробки ПЗ</a:t>
            </a:r>
            <a:endParaRPr lang="en-US" sz="2000" dirty="0"/>
          </a:p>
          <a:p>
            <a:pPr marL="342900" indent="-342900">
              <a:buFontTx/>
              <a:buAutoNum type="arabicPeriod"/>
            </a:pPr>
            <a:r>
              <a:rPr lang="uk-UA" sz="2000" dirty="0"/>
              <a:t>Технології проектування ПЗ: </a:t>
            </a:r>
            <a:r>
              <a:rPr lang="en-US" sz="2000" dirty="0"/>
              <a:t>DATARUN, RUP.</a:t>
            </a:r>
          </a:p>
          <a:p>
            <a:pPr marL="342900" indent="-342900">
              <a:buFontTx/>
              <a:buAutoNum type="arabicPeriod"/>
            </a:pPr>
            <a:r>
              <a:rPr lang="uk-UA" sz="2000" dirty="0"/>
              <a:t>Гнучка розробка ПЗ: </a:t>
            </a:r>
            <a:r>
              <a:rPr lang="en-US" sz="2000" dirty="0"/>
              <a:t>AGILE</a:t>
            </a:r>
            <a:r>
              <a:rPr lang="uk-UA" sz="2000" dirty="0"/>
              <a:t>, </a:t>
            </a:r>
            <a:r>
              <a:rPr lang="en-US" sz="2000" dirty="0"/>
              <a:t>SCRUM, XP</a:t>
            </a:r>
            <a:r>
              <a:rPr lang="uk-UA" sz="2000" dirty="0"/>
              <a:t>, </a:t>
            </a:r>
            <a:r>
              <a:rPr lang="en-US" sz="2000" dirty="0"/>
              <a:t>MSF</a:t>
            </a:r>
          </a:p>
          <a:p>
            <a:pPr marL="342900" indent="-342900">
              <a:buFontTx/>
              <a:buAutoNum type="arabicPeriod"/>
            </a:pPr>
            <a:r>
              <a:rPr lang="uk-UA" sz="2000" dirty="0" smtClean="0"/>
              <a:t>Автоматизація </a:t>
            </a:r>
            <a:r>
              <a:rPr lang="uk-UA" sz="2000" dirty="0"/>
              <a:t>документування ПЗ</a:t>
            </a:r>
            <a:endParaRPr lang="en-US" sz="2000" dirty="0"/>
          </a:p>
          <a:p>
            <a:pPr marL="342900" indent="-342900">
              <a:buFontTx/>
              <a:buAutoNum type="arabicPeriod"/>
            </a:pPr>
            <a:r>
              <a:rPr lang="uk-UA" sz="2000" dirty="0" err="1"/>
              <a:t>Патерни</a:t>
            </a:r>
            <a:r>
              <a:rPr lang="uk-UA" sz="2000" dirty="0"/>
              <a:t> проектування </a:t>
            </a:r>
            <a:r>
              <a:rPr lang="uk-UA" sz="2000" dirty="0" smtClean="0"/>
              <a:t>ПЗ</a:t>
            </a:r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0"/>
            <a:ext cx="7848997" cy="64633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uk-UA" sz="3600" b="1" dirty="0">
                <a:solidFill>
                  <a:schemeClr val="bg1"/>
                </a:solidFill>
              </a:rPr>
              <a:t>План </a:t>
            </a:r>
            <a:r>
              <a:rPr lang="uk-UA" sz="3600" b="1" dirty="0" smtClean="0">
                <a:solidFill>
                  <a:schemeClr val="bg1"/>
                </a:solidFill>
              </a:rPr>
              <a:t>курсу та інструменти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5085184"/>
            <a:ext cx="7228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Fusion (IDEF diagram)</a:t>
            </a:r>
          </a:p>
          <a:p>
            <a:r>
              <a:rPr lang="en-US" dirty="0" err="1" smtClean="0"/>
              <a:t>PowerDesigner</a:t>
            </a:r>
            <a:r>
              <a:rPr lang="en-US" dirty="0" smtClean="0"/>
              <a:t> (UML diagram)</a:t>
            </a:r>
          </a:p>
          <a:p>
            <a:r>
              <a:rPr lang="en-US" dirty="0" err="1" smtClean="0"/>
              <a:t>BizAgi</a:t>
            </a:r>
            <a:r>
              <a:rPr lang="en-US" dirty="0" smtClean="0"/>
              <a:t>, Visio (BPMN)</a:t>
            </a:r>
            <a:endParaRPr lang="uk-UA" dirty="0" smtClean="0"/>
          </a:p>
          <a:p>
            <a:r>
              <a:rPr lang="en-US" dirty="0" err="1" smtClean="0"/>
              <a:t>Archi</a:t>
            </a:r>
            <a:r>
              <a:rPr lang="en-US" dirty="0" smtClean="0"/>
              <a:t> (</a:t>
            </a:r>
            <a:r>
              <a:rPr lang="en-US" dirty="0" err="1" smtClean="0"/>
              <a:t>ArchiMate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Visual Studio</a:t>
            </a:r>
            <a:endParaRPr lang="ru-R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Прямоугольник 1"/>
          <p:cNvSpPr>
            <a:spLocks noChangeArrowheads="1"/>
          </p:cNvSpPr>
          <p:nvPr/>
        </p:nvSpPr>
        <p:spPr bwMode="auto">
          <a:xfrm>
            <a:off x="971550" y="1028700"/>
            <a:ext cx="7488238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 err="1">
                <a:solidFill>
                  <a:srgbClr val="0000CC"/>
                </a:solidFill>
              </a:rPr>
              <a:t>Супровід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endParaRPr lang="ru-RU" sz="2000" dirty="0">
              <a:solidFill>
                <a:srgbClr val="0000CC"/>
              </a:solidFill>
            </a:endParaRPr>
          </a:p>
          <a:p>
            <a:r>
              <a:rPr lang="ru-RU" sz="2000" dirty="0" err="1"/>
              <a:t>Процес</a:t>
            </a:r>
            <a:r>
              <a:rPr lang="ru-RU" sz="2000" dirty="0"/>
              <a:t> </a:t>
            </a:r>
            <a:r>
              <a:rPr lang="ru-RU" sz="2000" dirty="0" err="1"/>
              <a:t>розробки</a:t>
            </a:r>
            <a:r>
              <a:rPr lang="ru-RU" sz="2000" dirty="0"/>
              <a:t> </a:t>
            </a:r>
            <a:r>
              <a:rPr lang="ru-RU" sz="2000" dirty="0" err="1"/>
              <a:t>визначає</a:t>
            </a:r>
            <a:r>
              <a:rPr lang="ru-RU" sz="2000" dirty="0"/>
              <a:t> </a:t>
            </a:r>
            <a:r>
              <a:rPr lang="ru-RU" sz="2000" dirty="0" err="1"/>
              <a:t>роботи</a:t>
            </a:r>
            <a:r>
              <a:rPr lang="ru-RU" sz="2000" dirty="0"/>
              <a:t> і </a:t>
            </a:r>
            <a:r>
              <a:rPr lang="ru-RU" sz="2000" dirty="0" err="1"/>
              <a:t>завдання</a:t>
            </a:r>
            <a:r>
              <a:rPr lang="ru-RU" sz="2000" dirty="0"/>
              <a:t>, </a:t>
            </a:r>
            <a:r>
              <a:rPr lang="ru-RU" sz="2000" dirty="0" err="1"/>
              <a:t>служби</a:t>
            </a:r>
            <a:r>
              <a:rPr lang="ru-RU" sz="2000" dirty="0"/>
              <a:t> </a:t>
            </a:r>
            <a:r>
              <a:rPr lang="ru-RU" sz="2000" dirty="0" err="1"/>
              <a:t>супроводу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проводяться</a:t>
            </a:r>
            <a:r>
              <a:rPr lang="ru-RU" sz="2000" dirty="0"/>
              <a:t> </a:t>
            </a:r>
            <a:r>
              <a:rPr lang="ru-RU" sz="2000" dirty="0" err="1"/>
              <a:t>фахівцями</a:t>
            </a:r>
            <a:r>
              <a:rPr lang="ru-RU" sz="2000" dirty="0"/>
              <a:t>. </a:t>
            </a:r>
          </a:p>
          <a:p>
            <a:r>
              <a:rPr lang="ru-RU" sz="2000" dirty="0" err="1"/>
              <a:t>Процес</a:t>
            </a:r>
            <a:r>
              <a:rPr lang="ru-RU" sz="2000" dirty="0"/>
              <a:t> </a:t>
            </a:r>
            <a:r>
              <a:rPr lang="ru-RU" sz="2000" dirty="0" err="1"/>
              <a:t>включає</a:t>
            </a:r>
            <a:r>
              <a:rPr lang="ru-RU" sz="2000" dirty="0"/>
              <a:t> </a:t>
            </a:r>
            <a:r>
              <a:rPr lang="ru-RU" sz="2000" dirty="0" err="1"/>
              <a:t>наступні</a:t>
            </a:r>
            <a:r>
              <a:rPr lang="ru-RU" sz="2000" dirty="0"/>
              <a:t> </a:t>
            </a:r>
            <a:r>
              <a:rPr lang="ru-RU" sz="2000" dirty="0" err="1"/>
              <a:t>роботи</a:t>
            </a:r>
            <a:r>
              <a:rPr lang="ru-RU" sz="2000" dirty="0"/>
              <a:t>: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ru-RU" sz="2000" dirty="0" err="1"/>
              <a:t>Process</a:t>
            </a:r>
            <a:r>
              <a:rPr lang="ru-RU" sz="2000" dirty="0"/>
              <a:t> </a:t>
            </a:r>
            <a:r>
              <a:rPr lang="ru-RU" sz="2000" dirty="0" err="1"/>
              <a:t>implementation</a:t>
            </a:r>
            <a:r>
              <a:rPr lang="ru-RU" sz="2000" dirty="0"/>
              <a:t> - </a:t>
            </a:r>
            <a:r>
              <a:rPr lang="ru-RU" sz="2000" dirty="0" err="1"/>
              <a:t>визначення</a:t>
            </a:r>
            <a:r>
              <a:rPr lang="ru-RU" sz="2000" dirty="0"/>
              <a:t> </a:t>
            </a:r>
            <a:r>
              <a:rPr lang="ru-RU" sz="2000" dirty="0" err="1"/>
              <a:t>процесу</a:t>
            </a:r>
            <a:r>
              <a:rPr lang="ru-RU" sz="2000" dirty="0"/>
              <a:t> (</a:t>
            </a:r>
            <a:r>
              <a:rPr lang="ru-RU" sz="2000" dirty="0" err="1"/>
              <a:t>підготовка</a:t>
            </a:r>
            <a:r>
              <a:rPr lang="ru-RU" sz="2000" dirty="0"/>
              <a:t> </a:t>
            </a:r>
            <a:r>
              <a:rPr lang="ru-RU" sz="2000" dirty="0" err="1"/>
              <a:t>процесу</a:t>
            </a:r>
            <a:r>
              <a:rPr lang="ru-RU" sz="2000" dirty="0"/>
              <a:t>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000" dirty="0"/>
              <a:t>Problem and modification analysis - </a:t>
            </a:r>
            <a:r>
              <a:rPr lang="en-US" sz="2000" dirty="0" err="1"/>
              <a:t>аналіз</a:t>
            </a:r>
            <a:r>
              <a:rPr lang="en-US" sz="2000" dirty="0"/>
              <a:t> </a:t>
            </a:r>
            <a:r>
              <a:rPr lang="en-US" sz="2000" dirty="0" err="1"/>
              <a:t>проблем</a:t>
            </a:r>
            <a:r>
              <a:rPr lang="en-US" sz="2000" dirty="0"/>
              <a:t> і </a:t>
            </a:r>
            <a:r>
              <a:rPr lang="en-US" sz="2000" dirty="0" err="1"/>
              <a:t>змін</a:t>
            </a:r>
            <a:r>
              <a:rPr lang="en-US" sz="2000" dirty="0"/>
              <a:t> </a:t>
            </a:r>
            <a:endParaRPr lang="ru-RU" sz="2000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ru-RU" sz="2000" dirty="0" err="1"/>
              <a:t>Modification</a:t>
            </a:r>
            <a:r>
              <a:rPr lang="ru-RU" sz="2000" dirty="0"/>
              <a:t> </a:t>
            </a:r>
            <a:r>
              <a:rPr lang="ru-RU" sz="2000" dirty="0" err="1"/>
              <a:t>implementation</a:t>
            </a:r>
            <a:r>
              <a:rPr lang="ru-RU" sz="2000" dirty="0"/>
              <a:t> - </a:t>
            </a:r>
            <a:r>
              <a:rPr lang="ru-RU" sz="2000" dirty="0" err="1"/>
              <a:t>внесення</a:t>
            </a:r>
            <a:r>
              <a:rPr lang="ru-RU" sz="2000" dirty="0"/>
              <a:t> </a:t>
            </a:r>
            <a:r>
              <a:rPr lang="ru-RU" sz="2000" dirty="0" err="1"/>
              <a:t>змін</a:t>
            </a:r>
            <a:r>
              <a:rPr lang="ru-RU" sz="2000" dirty="0"/>
              <a:t>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ru-RU" sz="2000" dirty="0" err="1"/>
              <a:t>Maintenance</a:t>
            </a:r>
            <a:r>
              <a:rPr lang="ru-RU" sz="2000" dirty="0"/>
              <a:t> </a:t>
            </a:r>
            <a:r>
              <a:rPr lang="ru-RU" sz="2000" dirty="0" err="1"/>
              <a:t>review</a:t>
            </a:r>
            <a:r>
              <a:rPr lang="ru-RU" sz="2000" dirty="0"/>
              <a:t>/</a:t>
            </a:r>
            <a:r>
              <a:rPr lang="ru-RU" sz="2000" dirty="0" err="1"/>
              <a:t>acceptance</a:t>
            </a:r>
            <a:r>
              <a:rPr lang="ru-RU" sz="2000" dirty="0"/>
              <a:t> - </a:t>
            </a:r>
            <a:r>
              <a:rPr lang="ru-RU" sz="2000" dirty="0" err="1"/>
              <a:t>перевірка</a:t>
            </a:r>
            <a:r>
              <a:rPr lang="ru-RU" sz="2000" dirty="0"/>
              <a:t> і </a:t>
            </a:r>
            <a:r>
              <a:rPr lang="ru-RU" sz="2000" dirty="0" err="1"/>
              <a:t>приймання</a:t>
            </a:r>
            <a:r>
              <a:rPr lang="ru-RU" sz="2000" dirty="0"/>
              <a:t> при </a:t>
            </a:r>
            <a:r>
              <a:rPr lang="ru-RU" sz="2000" dirty="0" err="1"/>
              <a:t>супроводі</a:t>
            </a:r>
            <a:r>
              <a:rPr lang="ru-RU" sz="2000" dirty="0"/>
              <a:t>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ru-RU" sz="2000" dirty="0" err="1"/>
              <a:t>Migration</a:t>
            </a:r>
            <a:r>
              <a:rPr lang="ru-RU" sz="2000" dirty="0"/>
              <a:t> - </a:t>
            </a:r>
            <a:r>
              <a:rPr lang="ru-RU" sz="2000" dirty="0" err="1"/>
              <a:t>міграція</a:t>
            </a:r>
            <a:r>
              <a:rPr lang="ru-RU" sz="2000" dirty="0"/>
              <a:t> (</a:t>
            </a:r>
            <a:r>
              <a:rPr lang="ru-RU" sz="2000" dirty="0" err="1"/>
              <a:t>перенесення</a:t>
            </a:r>
            <a:r>
              <a:rPr lang="ru-RU" sz="2000" dirty="0"/>
              <a:t>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ru-RU" sz="2000" dirty="0" err="1"/>
              <a:t>Software</a:t>
            </a:r>
            <a:r>
              <a:rPr lang="ru-RU" sz="2000" dirty="0"/>
              <a:t> </a:t>
            </a:r>
            <a:r>
              <a:rPr lang="ru-RU" sz="2000" dirty="0" err="1"/>
              <a:t>retirement</a:t>
            </a:r>
            <a:r>
              <a:rPr lang="ru-RU" sz="2000" dirty="0"/>
              <a:t> - </a:t>
            </a:r>
            <a:r>
              <a:rPr lang="ru-RU" sz="2000" dirty="0" err="1"/>
              <a:t>виведення</a:t>
            </a:r>
            <a:r>
              <a:rPr lang="ru-RU" sz="2000" dirty="0"/>
              <a:t> </a:t>
            </a:r>
            <a:r>
              <a:rPr lang="ru-RU" sz="2000" dirty="0" err="1"/>
              <a:t>програмної</a:t>
            </a:r>
            <a:r>
              <a:rPr lang="ru-RU" sz="2000" dirty="0"/>
              <a:t> </a:t>
            </a:r>
            <a:r>
              <a:rPr lang="ru-RU" sz="2000" dirty="0" err="1"/>
              <a:t>системи</a:t>
            </a:r>
            <a:r>
              <a:rPr lang="ru-RU" sz="2000" dirty="0"/>
              <a:t> </a:t>
            </a:r>
            <a:r>
              <a:rPr lang="ru-RU" sz="2000" dirty="0" err="1"/>
              <a:t>із</a:t>
            </a:r>
            <a:r>
              <a:rPr lang="ru-RU" sz="2000" dirty="0"/>
              <a:t> </a:t>
            </a:r>
            <a:r>
              <a:rPr lang="ru-RU" sz="2000" dirty="0" err="1"/>
              <a:t>експлуатації</a:t>
            </a:r>
            <a:r>
              <a:rPr lang="ru-RU" sz="2000" dirty="0"/>
              <a:t> (</a:t>
            </a:r>
            <a:r>
              <a:rPr lang="ru-RU" sz="2000" dirty="0" err="1"/>
              <a:t>зняття</a:t>
            </a:r>
            <a:r>
              <a:rPr lang="ru-RU" sz="2000" dirty="0"/>
              <a:t> з </a:t>
            </a:r>
            <a:r>
              <a:rPr lang="ru-RU" sz="2000" dirty="0" err="1"/>
              <a:t>експлуатації</a:t>
            </a:r>
            <a:r>
              <a:rPr lang="ru-RU" sz="2000" dirty="0"/>
              <a:t>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-12700"/>
            <a:ext cx="8064500" cy="58420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 err="1">
                <a:solidFill>
                  <a:schemeClr val="bg1"/>
                </a:solidFill>
              </a:rPr>
              <a:t>Основні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процеси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життєвого</a:t>
            </a:r>
            <a:r>
              <a:rPr lang="ru-RU" sz="3200" b="1" dirty="0">
                <a:solidFill>
                  <a:schemeClr val="bg1"/>
                </a:solidFill>
              </a:rPr>
              <a:t> циклу 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Прямоугольник 2"/>
          <p:cNvSpPr>
            <a:spLocks noChangeArrowheads="1"/>
          </p:cNvSpPr>
          <p:nvPr/>
        </p:nvSpPr>
        <p:spPr bwMode="auto">
          <a:xfrm>
            <a:off x="827088" y="1557338"/>
            <a:ext cx="7561262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2000" dirty="0"/>
              <a:t>Існує ще один стандарт життєвого циклу - </a:t>
            </a:r>
            <a:r>
              <a:rPr lang="uk-UA" sz="2000" b="1" dirty="0"/>
              <a:t>ISO/IEC 15288 </a:t>
            </a:r>
            <a:r>
              <a:rPr lang="uk-UA" sz="2000" dirty="0" smtClean="0"/>
              <a:t>, </a:t>
            </a:r>
            <a:r>
              <a:rPr lang="uk-UA" sz="2000" dirty="0"/>
              <a:t>що фокусується на питаннях організації процесів життєвого циклу системного рівня (</a:t>
            </a:r>
            <a:r>
              <a:rPr lang="uk-UA" sz="2000" dirty="0" err="1"/>
              <a:t>Life</a:t>
            </a:r>
            <a:r>
              <a:rPr lang="uk-UA" sz="2000" dirty="0"/>
              <a:t> </a:t>
            </a:r>
            <a:r>
              <a:rPr lang="uk-UA" sz="2000" dirty="0" err="1"/>
              <a:t>Cycle</a:t>
            </a:r>
            <a:r>
              <a:rPr lang="uk-UA" sz="2000" dirty="0"/>
              <a:t> </a:t>
            </a:r>
            <a:r>
              <a:rPr lang="uk-UA" sz="2000" dirty="0" err="1"/>
              <a:t>Processes</a:t>
            </a:r>
            <a:r>
              <a:rPr lang="uk-UA" sz="2000" dirty="0"/>
              <a:t> - </a:t>
            </a:r>
            <a:r>
              <a:rPr lang="uk-UA" sz="2000" dirty="0" err="1"/>
              <a:t>System</a:t>
            </a:r>
            <a:r>
              <a:rPr lang="uk-UA" sz="2000" dirty="0"/>
              <a:t>) і </a:t>
            </a:r>
            <a:r>
              <a:rPr lang="uk-UA" sz="2000" dirty="0" err="1"/>
              <a:t>включаючий</a:t>
            </a:r>
            <a:r>
              <a:rPr lang="uk-UA" sz="2000" dirty="0"/>
              <a:t> спеціальний процес, - "</a:t>
            </a:r>
            <a:r>
              <a:rPr lang="uk-UA" sz="2000" dirty="0" err="1"/>
              <a:t>Tailoring</a:t>
            </a:r>
            <a:r>
              <a:rPr lang="uk-UA" sz="2000" dirty="0"/>
              <a:t>", тобто налаштування, адаптацію життєвого циклу до конкретних вимог і обмежень, існуючих або прийнятих в конкретній організації/підрозділі або для заданого проекту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9975" y="39688"/>
            <a:ext cx="4962525" cy="58578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3200" b="1" dirty="0">
                <a:solidFill>
                  <a:schemeClr val="bg1"/>
                </a:solidFill>
              </a:rPr>
              <a:t>Стандарт </a:t>
            </a:r>
            <a:r>
              <a:rPr lang="en-US" sz="3200" b="1" dirty="0">
                <a:solidFill>
                  <a:schemeClr val="bg1"/>
                </a:solidFill>
              </a:rPr>
              <a:t>ISO/IEC 15288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Прямоугольник 4"/>
          <p:cNvSpPr>
            <a:spLocks noChangeArrowheads="1"/>
          </p:cNvSpPr>
          <p:nvPr/>
        </p:nvSpPr>
        <p:spPr bwMode="auto">
          <a:xfrm>
            <a:off x="971550" y="1268413"/>
            <a:ext cx="6985000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Процеси життєвого циклу системи підрозділяються на чотири групи процесів : 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ru-RU" sz="2000"/>
              <a:t>процеси угоди;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ru-RU" sz="2000"/>
              <a:t>процеси підприємства;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ru-RU" sz="2000"/>
              <a:t>процеси проекту;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ru-RU" sz="2000"/>
              <a:t>технічні процеси.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39975" y="39688"/>
            <a:ext cx="4962525" cy="58578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3200" b="1" dirty="0">
                <a:solidFill>
                  <a:schemeClr val="bg1"/>
                </a:solidFill>
              </a:rPr>
              <a:t>Стандарт </a:t>
            </a:r>
            <a:r>
              <a:rPr lang="en-US" sz="3200" b="1" dirty="0">
                <a:solidFill>
                  <a:schemeClr val="bg1"/>
                </a:solidFill>
              </a:rPr>
              <a:t>ISO/IEC 15288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Прямоугольник 2"/>
          <p:cNvSpPr>
            <a:spLocks noChangeArrowheads="1"/>
          </p:cNvSpPr>
          <p:nvPr/>
        </p:nvSpPr>
        <p:spPr bwMode="auto">
          <a:xfrm>
            <a:off x="755650" y="1196975"/>
            <a:ext cx="7993063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/>
              <a:t>Процеси угоди </a:t>
            </a:r>
            <a:r>
              <a:rPr lang="ru-RU" sz="2000"/>
              <a:t>складаються з: </a:t>
            </a:r>
          </a:p>
          <a:p>
            <a:r>
              <a:rPr lang="ru-RU" sz="2000"/>
              <a:t>a) процесу придбання, що використовується організаціями для </a:t>
            </a:r>
          </a:p>
          <a:p>
            <a:r>
              <a:rPr lang="ru-RU" sz="2000"/>
              <a:t>придбання продукції або отримання послуг;</a:t>
            </a:r>
          </a:p>
          <a:p>
            <a:r>
              <a:rPr lang="ru-RU" sz="2000"/>
              <a:t>b) процесу постачання, що використовується організаціями для постачань продукції або надання послуг</a:t>
            </a:r>
          </a:p>
        </p:txBody>
      </p:sp>
      <p:sp>
        <p:nvSpPr>
          <p:cNvPr id="38915" name="Прямоугольник 3"/>
          <p:cNvSpPr>
            <a:spLocks noChangeArrowheads="1"/>
          </p:cNvSpPr>
          <p:nvPr/>
        </p:nvSpPr>
        <p:spPr bwMode="auto">
          <a:xfrm>
            <a:off x="611188" y="3068638"/>
            <a:ext cx="7345362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/>
              <a:t>Процеси підприємства </a:t>
            </a:r>
            <a:r>
              <a:rPr lang="ru-RU" sz="2000"/>
              <a:t>включають: </a:t>
            </a:r>
          </a:p>
          <a:p>
            <a:r>
              <a:rPr lang="ru-RU" sz="2000"/>
              <a:t>a) процес управління середовищем підприємства;</a:t>
            </a:r>
          </a:p>
          <a:p>
            <a:r>
              <a:rPr lang="en-US" sz="2000"/>
              <a:t>b) </a:t>
            </a:r>
            <a:r>
              <a:rPr lang="ru-RU" sz="2000"/>
              <a:t>процес управління інвестиціями;</a:t>
            </a:r>
          </a:p>
          <a:p>
            <a:r>
              <a:rPr lang="ru-RU" sz="2000"/>
              <a:t>c) процес управління процесами життєвого циклу системи;</a:t>
            </a:r>
          </a:p>
          <a:p>
            <a:r>
              <a:rPr lang="en-US" sz="2000"/>
              <a:t>d) </a:t>
            </a:r>
            <a:r>
              <a:rPr lang="ru-RU" sz="2000"/>
              <a:t>процес управління ресурсами;</a:t>
            </a:r>
          </a:p>
          <a:p>
            <a:r>
              <a:rPr lang="en-US" sz="2000"/>
              <a:t>e) </a:t>
            </a:r>
            <a:r>
              <a:rPr lang="ru-RU" sz="2000"/>
              <a:t>процес управління якістю.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9975" y="39688"/>
            <a:ext cx="4962525" cy="58578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3200" b="1" dirty="0">
                <a:solidFill>
                  <a:schemeClr val="bg1"/>
                </a:solidFill>
              </a:rPr>
              <a:t>Стандарт </a:t>
            </a:r>
            <a:r>
              <a:rPr lang="en-US" sz="3200" b="1" dirty="0">
                <a:solidFill>
                  <a:schemeClr val="bg1"/>
                </a:solidFill>
              </a:rPr>
              <a:t>ISO/IEC 15288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Прямоугольник 1"/>
          <p:cNvSpPr>
            <a:spLocks noChangeArrowheads="1"/>
          </p:cNvSpPr>
          <p:nvPr/>
        </p:nvSpPr>
        <p:spPr bwMode="auto">
          <a:xfrm>
            <a:off x="827088" y="1341438"/>
            <a:ext cx="7632700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/>
              <a:t>Процеси проекту </a:t>
            </a:r>
            <a:r>
              <a:rPr lang="ru-RU" sz="2000"/>
              <a:t>складаються з наступних процесів: </a:t>
            </a:r>
          </a:p>
          <a:p>
            <a:r>
              <a:rPr lang="ru-RU" sz="2000"/>
              <a:t>a) процес планування проекту;</a:t>
            </a:r>
          </a:p>
          <a:p>
            <a:r>
              <a:rPr lang="en-US" sz="2000"/>
              <a:t>b) </a:t>
            </a:r>
            <a:r>
              <a:rPr lang="ru-RU" sz="2000"/>
              <a:t>процес оцінки проекту;</a:t>
            </a:r>
          </a:p>
          <a:p>
            <a:r>
              <a:rPr lang="en-US" sz="2000"/>
              <a:t>c) </a:t>
            </a:r>
            <a:r>
              <a:rPr lang="ru-RU" sz="2000"/>
              <a:t>процес контролю проекту;</a:t>
            </a:r>
          </a:p>
          <a:p>
            <a:r>
              <a:rPr lang="en-US" sz="2000"/>
              <a:t>d) </a:t>
            </a:r>
            <a:r>
              <a:rPr lang="ru-RU" sz="2000"/>
              <a:t>процес ухвалення рішень;</a:t>
            </a:r>
          </a:p>
          <a:p>
            <a:r>
              <a:rPr lang="en-US" sz="2000"/>
              <a:t>e) </a:t>
            </a:r>
            <a:r>
              <a:rPr lang="ru-RU" sz="2000"/>
              <a:t>процес управління ри</a:t>
            </a:r>
            <a:r>
              <a:rPr lang="uk-UA" sz="2000"/>
              <a:t>зи</a:t>
            </a:r>
            <a:r>
              <a:rPr lang="ru-RU" sz="2000"/>
              <a:t>ками;</a:t>
            </a:r>
          </a:p>
          <a:p>
            <a:r>
              <a:rPr lang="en-US" sz="2000"/>
              <a:t>f) </a:t>
            </a:r>
            <a:r>
              <a:rPr lang="ru-RU" sz="2000"/>
              <a:t>процес управління конфігурацією;</a:t>
            </a:r>
          </a:p>
          <a:p>
            <a:r>
              <a:rPr lang="en-US" sz="2000"/>
              <a:t>g) </a:t>
            </a:r>
            <a:r>
              <a:rPr lang="ru-RU" sz="2000"/>
              <a:t>процес управління інформацією.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975" y="39688"/>
            <a:ext cx="4962525" cy="58578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3200" b="1" dirty="0">
                <a:solidFill>
                  <a:schemeClr val="bg1"/>
                </a:solidFill>
              </a:rPr>
              <a:t>Стандарт </a:t>
            </a:r>
            <a:r>
              <a:rPr lang="en-US" sz="3200" b="1" dirty="0">
                <a:solidFill>
                  <a:schemeClr val="bg1"/>
                </a:solidFill>
              </a:rPr>
              <a:t>ISO/IEC 15288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975" y="39688"/>
            <a:ext cx="4962525" cy="58578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3200" b="1" dirty="0">
                <a:solidFill>
                  <a:schemeClr val="bg1"/>
                </a:solidFill>
              </a:rPr>
              <a:t>Стандарт </a:t>
            </a:r>
            <a:r>
              <a:rPr lang="en-US" sz="3200" b="1" dirty="0">
                <a:solidFill>
                  <a:schemeClr val="bg1"/>
                </a:solidFill>
              </a:rPr>
              <a:t>ISO/IEC 15288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40963" name="Прямоугольник 2"/>
          <p:cNvSpPr>
            <a:spLocks noChangeArrowheads="1"/>
          </p:cNvSpPr>
          <p:nvPr/>
        </p:nvSpPr>
        <p:spPr bwMode="auto">
          <a:xfrm>
            <a:off x="1042988" y="1720850"/>
            <a:ext cx="6624637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2000" b="1" dirty="0" smtClean="0"/>
              <a:t>Технічні процеси </a:t>
            </a:r>
            <a:r>
              <a:rPr lang="uk-UA" sz="2000" dirty="0" smtClean="0"/>
              <a:t>включають: </a:t>
            </a:r>
          </a:p>
          <a:p>
            <a:r>
              <a:rPr lang="uk-UA" sz="2000" dirty="0" smtClean="0"/>
              <a:t>a) процес визначення вимог правовласників;</a:t>
            </a:r>
          </a:p>
          <a:p>
            <a:r>
              <a:rPr lang="uk-UA" sz="2000" dirty="0" smtClean="0"/>
              <a:t>b) процес аналізу вимог;</a:t>
            </a:r>
          </a:p>
          <a:p>
            <a:r>
              <a:rPr lang="uk-UA" sz="2000" dirty="0" smtClean="0"/>
              <a:t>c</a:t>
            </a:r>
            <a:r>
              <a:rPr lang="uk-UA" sz="2000" dirty="0" smtClean="0">
                <a:solidFill>
                  <a:srgbClr val="FF0000"/>
                </a:solidFill>
              </a:rPr>
              <a:t>) процес проектування архітектури</a:t>
            </a:r>
            <a:r>
              <a:rPr lang="uk-UA" sz="2000" dirty="0" smtClean="0"/>
              <a:t>;</a:t>
            </a:r>
          </a:p>
          <a:p>
            <a:r>
              <a:rPr lang="uk-UA" sz="2000" dirty="0" smtClean="0"/>
              <a:t>d) процес реалізації елементів системи;</a:t>
            </a:r>
          </a:p>
          <a:p>
            <a:r>
              <a:rPr lang="uk-UA" sz="2000" dirty="0" smtClean="0"/>
              <a:t>e) процес комплексування;</a:t>
            </a:r>
          </a:p>
          <a:p>
            <a:r>
              <a:rPr lang="uk-UA" sz="2000" dirty="0" smtClean="0"/>
              <a:t>f) процес верифікації;</a:t>
            </a:r>
          </a:p>
          <a:p>
            <a:r>
              <a:rPr lang="uk-UA" sz="2000" dirty="0" smtClean="0"/>
              <a:t>g) процес передачі;</a:t>
            </a:r>
          </a:p>
          <a:p>
            <a:r>
              <a:rPr lang="uk-UA" sz="2000" dirty="0" smtClean="0"/>
              <a:t>h) процес </a:t>
            </a:r>
            <a:r>
              <a:rPr lang="uk-UA" sz="2000" dirty="0" err="1" smtClean="0"/>
              <a:t>валідації</a:t>
            </a:r>
            <a:r>
              <a:rPr lang="uk-UA" sz="2000" dirty="0" smtClean="0"/>
              <a:t>;</a:t>
            </a:r>
          </a:p>
          <a:p>
            <a:r>
              <a:rPr lang="uk-UA" sz="2000" dirty="0" smtClean="0"/>
              <a:t>i) процес функціонування;</a:t>
            </a:r>
          </a:p>
          <a:p>
            <a:r>
              <a:rPr lang="uk-UA" sz="2000" dirty="0" smtClean="0"/>
              <a:t>j) процес технічного обслуговування;</a:t>
            </a:r>
          </a:p>
          <a:p>
            <a:r>
              <a:rPr lang="uk-UA" sz="2000" dirty="0" smtClean="0"/>
              <a:t>k) процес вилучення і списання</a:t>
            </a:r>
            <a:endParaRPr lang="uk-UA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95513" y="0"/>
            <a:ext cx="5141912" cy="58420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200" b="1" dirty="0" err="1">
                <a:solidFill>
                  <a:schemeClr val="bg1"/>
                </a:solidFill>
              </a:rPr>
              <a:t>Моделі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життєвого</a:t>
            </a:r>
            <a:r>
              <a:rPr lang="ru-RU" sz="3200" b="1" dirty="0">
                <a:solidFill>
                  <a:schemeClr val="bg1"/>
                </a:solidFill>
              </a:rPr>
              <a:t> циклу</a:t>
            </a:r>
          </a:p>
        </p:txBody>
      </p:sp>
      <p:sp>
        <p:nvSpPr>
          <p:cNvPr id="41987" name="Прямоугольник 3"/>
          <p:cNvSpPr>
            <a:spLocks noChangeArrowheads="1"/>
          </p:cNvSpPr>
          <p:nvPr/>
        </p:nvSpPr>
        <p:spPr bwMode="auto">
          <a:xfrm>
            <a:off x="251520" y="2781300"/>
            <a:ext cx="878497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endParaRPr lang="ru-RU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ru-RU" sz="2000" dirty="0"/>
              <a:t>    «</a:t>
            </a:r>
            <a:r>
              <a:rPr lang="ru-RU" sz="2000" b="1" dirty="0" err="1"/>
              <a:t>Waterfall</a:t>
            </a:r>
            <a:r>
              <a:rPr lang="ru-RU" sz="2000" b="1" dirty="0"/>
              <a:t> </a:t>
            </a:r>
            <a:r>
              <a:rPr lang="ru-RU" sz="2000" b="1" dirty="0" err="1"/>
              <a:t>Model</a:t>
            </a:r>
            <a:r>
              <a:rPr lang="ru-RU" sz="2000" dirty="0"/>
              <a:t>» (</a:t>
            </a:r>
            <a:r>
              <a:rPr lang="ru-RU" sz="2000" dirty="0" err="1" smtClean="0"/>
              <a:t>каскадна</a:t>
            </a:r>
            <a:r>
              <a:rPr lang="ru-RU" sz="2000" dirty="0" smtClean="0"/>
              <a:t> </a:t>
            </a:r>
            <a:r>
              <a:rPr lang="ru-RU" sz="2000" dirty="0"/>
              <a:t>модель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«</a:t>
            </a:r>
            <a:r>
              <a:rPr lang="ru-RU" sz="2000" dirty="0" err="1" smtClean="0"/>
              <a:t>водоспад</a:t>
            </a:r>
            <a:r>
              <a:rPr lang="ru-RU" sz="2000" dirty="0" smtClean="0"/>
              <a:t>»)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</a:t>
            </a:r>
            <a:r>
              <a:rPr lang="ru-RU" sz="2000" dirty="0" err="1"/>
              <a:t>послідовна</a:t>
            </a:r>
            <a:endParaRPr lang="ru-RU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ru-RU" sz="2000" b="1" dirty="0"/>
              <a:t>    </a:t>
            </a:r>
            <a:r>
              <a:rPr lang="ru-RU" sz="2000" b="1" dirty="0" err="1"/>
              <a:t>Ітеративна</a:t>
            </a:r>
            <a:r>
              <a:rPr lang="ru-RU" sz="2000" b="1" dirty="0"/>
              <a:t> і инкрементальная </a:t>
            </a:r>
            <a:r>
              <a:rPr lang="ru-RU" sz="2000" dirty="0"/>
              <a:t>- </a:t>
            </a:r>
            <a:r>
              <a:rPr lang="ru-RU" sz="2000" dirty="0" err="1"/>
              <a:t>еволюційна</a:t>
            </a:r>
            <a:r>
              <a:rPr lang="ru-RU" sz="2000" dirty="0"/>
              <a:t> (</a:t>
            </a:r>
            <a:r>
              <a:rPr lang="ru-RU" sz="2000" dirty="0" err="1"/>
              <a:t>гібридна</a:t>
            </a:r>
            <a:r>
              <a:rPr lang="ru-RU" sz="2000" dirty="0"/>
              <a:t>, </a:t>
            </a:r>
            <a:r>
              <a:rPr lang="ru-RU" sz="2000" dirty="0" err="1"/>
              <a:t>змішана</a:t>
            </a:r>
            <a:r>
              <a:rPr lang="ru-RU" sz="2000" dirty="0"/>
              <a:t>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000" dirty="0"/>
              <a:t>    </a:t>
            </a:r>
            <a:r>
              <a:rPr lang="ru-RU" sz="2000" b="1" dirty="0" err="1"/>
              <a:t>Спіральна</a:t>
            </a:r>
            <a:r>
              <a:rPr lang="ru-RU" sz="2000" dirty="0"/>
              <a:t> (</a:t>
            </a:r>
            <a:r>
              <a:rPr lang="ru-RU" sz="2000" dirty="0" err="1"/>
              <a:t>spiral</a:t>
            </a:r>
            <a:r>
              <a:rPr lang="ru-RU" sz="2000" dirty="0"/>
              <a:t>) </a:t>
            </a:r>
            <a:r>
              <a:rPr lang="ru-RU" sz="2000" dirty="0" err="1"/>
              <a:t>або</a:t>
            </a:r>
            <a:r>
              <a:rPr lang="ru-RU" sz="2000" dirty="0"/>
              <a:t> модель </a:t>
            </a:r>
            <a:r>
              <a:rPr lang="ru-RU" sz="2000" dirty="0" err="1"/>
              <a:t>Боема</a:t>
            </a:r>
            <a:endParaRPr lang="ru-RU" sz="2000" dirty="0"/>
          </a:p>
        </p:txBody>
      </p:sp>
      <p:sp>
        <p:nvSpPr>
          <p:cNvPr id="41988" name="Прямоугольник 4"/>
          <p:cNvSpPr>
            <a:spLocks noChangeArrowheads="1"/>
          </p:cNvSpPr>
          <p:nvPr/>
        </p:nvSpPr>
        <p:spPr bwMode="auto">
          <a:xfrm>
            <a:off x="611188" y="981075"/>
            <a:ext cx="78486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/>
              <a:t>Модель </a:t>
            </a:r>
            <a:r>
              <a:rPr lang="ru-RU" sz="2000" b="1" dirty="0" err="1"/>
              <a:t>життєвого</a:t>
            </a:r>
            <a:r>
              <a:rPr lang="ru-RU" sz="2000" b="1" dirty="0"/>
              <a:t> циклу </a:t>
            </a:r>
            <a:r>
              <a:rPr lang="ru-RU" sz="2000" dirty="0"/>
              <a:t>(</a:t>
            </a:r>
            <a:r>
              <a:rPr lang="en-US" sz="2000" dirty="0"/>
              <a:t>life cycle model) </a:t>
            </a:r>
            <a:r>
              <a:rPr lang="uk-UA" sz="2000" dirty="0"/>
              <a:t>- це</a:t>
            </a:r>
            <a:r>
              <a:rPr lang="en-US" sz="2000" dirty="0"/>
              <a:t> </a:t>
            </a:r>
            <a:r>
              <a:rPr lang="uk-UA" sz="2000" dirty="0"/>
              <a:t>с</a:t>
            </a:r>
            <a:r>
              <a:rPr lang="ru-RU" sz="2000" dirty="0" err="1"/>
              <a:t>труктура</a:t>
            </a:r>
            <a:r>
              <a:rPr lang="ru-RU" sz="2000" dirty="0"/>
              <a:t> </a:t>
            </a:r>
            <a:r>
              <a:rPr lang="ru-RU" sz="2000" dirty="0" err="1"/>
              <a:t>процесів</a:t>
            </a:r>
            <a:r>
              <a:rPr lang="ru-RU" sz="2000" dirty="0"/>
              <a:t> і </a:t>
            </a:r>
            <a:r>
              <a:rPr lang="ru-RU" sz="2000" dirty="0" err="1"/>
              <a:t>дій</a:t>
            </a:r>
            <a:r>
              <a:rPr lang="ru-RU" sz="2000" dirty="0"/>
              <a:t>, </a:t>
            </a:r>
            <a:r>
              <a:rPr lang="ru-RU" sz="2000" dirty="0" err="1"/>
              <a:t>пов'язаних</a:t>
            </a:r>
            <a:r>
              <a:rPr lang="ru-RU" sz="2000" dirty="0"/>
              <a:t> з </a:t>
            </a:r>
            <a:r>
              <a:rPr lang="ru-RU" sz="2000" dirty="0" err="1"/>
              <a:t>життєвим</a:t>
            </a:r>
            <a:r>
              <a:rPr lang="ru-RU" sz="2000" dirty="0"/>
              <a:t> циклом,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організовані</a:t>
            </a:r>
            <a:r>
              <a:rPr lang="ru-RU" sz="2000" dirty="0"/>
              <a:t> в </a:t>
            </a:r>
            <a:r>
              <a:rPr lang="ru-RU" sz="2000" dirty="0" err="1"/>
              <a:t>стадії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також</a:t>
            </a:r>
            <a:r>
              <a:rPr lang="ru-RU" sz="2000" dirty="0"/>
              <a:t> </a:t>
            </a:r>
            <a:r>
              <a:rPr lang="ru-RU" sz="2000" dirty="0" err="1"/>
              <a:t>служать</a:t>
            </a:r>
            <a:r>
              <a:rPr lang="ru-RU" sz="2000" dirty="0"/>
              <a:t> як </a:t>
            </a:r>
            <a:r>
              <a:rPr lang="ru-RU" sz="2000" dirty="0" err="1"/>
              <a:t>загальне</a:t>
            </a:r>
            <a:r>
              <a:rPr lang="ru-RU" sz="2000" dirty="0"/>
              <a:t> </a:t>
            </a:r>
            <a:r>
              <a:rPr lang="ru-RU" sz="2000" dirty="0" err="1"/>
              <a:t>посилання</a:t>
            </a:r>
            <a:r>
              <a:rPr lang="ru-RU" sz="2000" dirty="0"/>
              <a:t> для </a:t>
            </a:r>
            <a:r>
              <a:rPr lang="ru-RU" sz="2000" dirty="0" err="1"/>
              <a:t>встановлення</a:t>
            </a:r>
            <a:r>
              <a:rPr lang="ru-RU" sz="2000" dirty="0"/>
              <a:t> </a:t>
            </a:r>
            <a:r>
              <a:rPr lang="ru-RU" sz="2000" dirty="0" err="1"/>
              <a:t>зв'язків</a:t>
            </a:r>
            <a:r>
              <a:rPr lang="ru-RU" sz="2000" dirty="0"/>
              <a:t> і </a:t>
            </a:r>
            <a:r>
              <a:rPr lang="ru-RU" sz="2000" dirty="0" err="1"/>
              <a:t>взаєморозуміння</a:t>
            </a:r>
            <a:r>
              <a:rPr lang="ru-RU" sz="2000" dirty="0"/>
              <a:t> </a:t>
            </a:r>
            <a:r>
              <a:rPr lang="ru-RU" sz="2000" dirty="0" err="1"/>
              <a:t>сторін</a:t>
            </a:r>
            <a:r>
              <a:rPr lang="ru-RU" sz="2000" dirty="0"/>
              <a:t> (</a:t>
            </a:r>
            <a:r>
              <a:rPr lang="en-US" sz="2000" dirty="0"/>
              <a:t>ISO/IEC 12207</a:t>
            </a:r>
            <a:r>
              <a:rPr lang="ru-RU" sz="20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908720"/>
            <a:ext cx="85725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кутник 1"/>
          <p:cNvSpPr/>
          <p:nvPr/>
        </p:nvSpPr>
        <p:spPr>
          <a:xfrm>
            <a:off x="1043608" y="0"/>
            <a:ext cx="76190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«</a:t>
            </a:r>
            <a:r>
              <a:rPr lang="ru-RU" sz="3200" b="1" dirty="0" err="1">
                <a:solidFill>
                  <a:schemeClr val="bg1"/>
                </a:solidFill>
              </a:rPr>
              <a:t>Waterfall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Model</a:t>
            </a:r>
            <a:r>
              <a:rPr lang="ru-RU" sz="3200" b="1" dirty="0" smtClean="0">
                <a:solidFill>
                  <a:schemeClr val="bg1"/>
                </a:solidFill>
              </a:rPr>
              <a:t>» - </a:t>
            </a:r>
            <a:r>
              <a:rPr lang="ru-RU" sz="3200" b="1" dirty="0" err="1" smtClean="0">
                <a:solidFill>
                  <a:schemeClr val="bg1"/>
                </a:solidFill>
              </a:rPr>
              <a:t>каскадна</a:t>
            </a:r>
            <a:r>
              <a:rPr lang="ru-RU" sz="3200" b="1" dirty="0" smtClean="0">
                <a:solidFill>
                  <a:schemeClr val="bg1"/>
                </a:solidFill>
              </a:rPr>
              <a:t> модель 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61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Прямоугольник 1"/>
          <p:cNvSpPr>
            <a:spLocks noChangeArrowheads="1"/>
          </p:cNvSpPr>
          <p:nvPr/>
        </p:nvSpPr>
        <p:spPr bwMode="auto">
          <a:xfrm>
            <a:off x="5071" y="908719"/>
            <a:ext cx="905479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err="1"/>
              <a:t>Ця</a:t>
            </a:r>
            <a:r>
              <a:rPr lang="ru-RU" sz="2000" dirty="0"/>
              <a:t> модель </a:t>
            </a:r>
            <a:r>
              <a:rPr lang="ru-RU" sz="2000" dirty="0" err="1"/>
              <a:t>припускає</a:t>
            </a:r>
            <a:r>
              <a:rPr lang="ru-RU" sz="2000" dirty="0"/>
              <a:t> строго </a:t>
            </a:r>
            <a:r>
              <a:rPr lang="ru-RU" sz="2000" dirty="0" err="1"/>
              <a:t>послідовне</a:t>
            </a:r>
            <a:r>
              <a:rPr lang="ru-RU" sz="2000" dirty="0"/>
              <a:t> (у </a:t>
            </a:r>
            <a:r>
              <a:rPr lang="ru-RU" sz="2000" dirty="0" err="1"/>
              <a:t>часі</a:t>
            </a:r>
            <a:r>
              <a:rPr lang="ru-RU" sz="2000" dirty="0"/>
              <a:t>) і </a:t>
            </a:r>
            <a:r>
              <a:rPr lang="ru-RU" sz="2000" dirty="0" err="1"/>
              <a:t>одноразове</a:t>
            </a:r>
            <a:r>
              <a:rPr lang="ru-RU" sz="2000" dirty="0"/>
              <a:t> </a:t>
            </a:r>
            <a:r>
              <a:rPr lang="ru-RU" sz="2000" dirty="0" err="1"/>
              <a:t>виконання</a:t>
            </a:r>
            <a:r>
              <a:rPr lang="ru-RU" sz="2000" dirty="0"/>
              <a:t> </a:t>
            </a:r>
            <a:r>
              <a:rPr lang="ru-RU" sz="2000" dirty="0" err="1"/>
              <a:t>усіх</a:t>
            </a:r>
            <a:r>
              <a:rPr lang="ru-RU" sz="2000" dirty="0"/>
              <a:t> фаз проекту з </a:t>
            </a:r>
            <a:r>
              <a:rPr lang="ru-RU" sz="2000" dirty="0" err="1"/>
              <a:t>жорстким</a:t>
            </a:r>
            <a:r>
              <a:rPr lang="ru-RU" sz="2000" dirty="0"/>
              <a:t> (</a:t>
            </a:r>
            <a:r>
              <a:rPr lang="ru-RU" sz="2000" dirty="0" err="1"/>
              <a:t>детальним</a:t>
            </a:r>
            <a:r>
              <a:rPr lang="ru-RU" sz="2000" dirty="0"/>
              <a:t>) </a:t>
            </a:r>
            <a:r>
              <a:rPr lang="ru-RU" sz="2000" dirty="0" err="1"/>
              <a:t>попереднім</a:t>
            </a:r>
            <a:r>
              <a:rPr lang="ru-RU" sz="2000" dirty="0"/>
              <a:t> </a:t>
            </a:r>
            <a:r>
              <a:rPr lang="ru-RU" sz="2000" dirty="0" err="1"/>
              <a:t>плануванням</a:t>
            </a:r>
            <a:r>
              <a:rPr lang="ru-RU" sz="2000" dirty="0"/>
              <a:t> в </a:t>
            </a:r>
            <a:r>
              <a:rPr lang="ru-RU" sz="2000" dirty="0" err="1"/>
              <a:t>контексті</a:t>
            </a:r>
            <a:r>
              <a:rPr lang="ru-RU" sz="2000" dirty="0"/>
              <a:t> </a:t>
            </a:r>
            <a:r>
              <a:rPr lang="ru-RU" sz="2000" dirty="0" err="1"/>
              <a:t>зумовлених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одного дня і </a:t>
            </a:r>
            <a:r>
              <a:rPr lang="ru-RU" sz="2000" dirty="0" err="1"/>
              <a:t>цілком</a:t>
            </a:r>
            <a:r>
              <a:rPr lang="ru-RU" sz="2000" dirty="0"/>
              <a:t> </a:t>
            </a:r>
            <a:r>
              <a:rPr lang="ru-RU" sz="2000" dirty="0" err="1"/>
              <a:t>певних</a:t>
            </a:r>
            <a:r>
              <a:rPr lang="ru-RU" sz="2000" dirty="0"/>
              <a:t> </a:t>
            </a:r>
            <a:r>
              <a:rPr lang="ru-RU" sz="2000" dirty="0" err="1"/>
              <a:t>вимог</a:t>
            </a:r>
            <a:r>
              <a:rPr lang="ru-RU" sz="2000" dirty="0"/>
              <a:t> до </a:t>
            </a:r>
            <a:r>
              <a:rPr lang="ru-RU" sz="2000" dirty="0" err="1"/>
              <a:t>програмної</a:t>
            </a:r>
            <a:r>
              <a:rPr lang="ru-RU" sz="2000" dirty="0"/>
              <a:t> </a:t>
            </a:r>
            <a:r>
              <a:rPr lang="ru-RU" sz="2000" dirty="0" err="1"/>
              <a:t>системи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16013" y="53975"/>
            <a:ext cx="7488237" cy="58420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 err="1">
                <a:solidFill>
                  <a:schemeClr val="bg1"/>
                </a:solidFill>
              </a:rPr>
              <a:t>Каскадна</a:t>
            </a:r>
            <a:r>
              <a:rPr lang="ru-RU" sz="3200" b="1" dirty="0">
                <a:solidFill>
                  <a:schemeClr val="bg1"/>
                </a:solidFill>
              </a:rPr>
              <a:t> (</a:t>
            </a:r>
            <a:r>
              <a:rPr lang="ru-RU" sz="3200" b="1" dirty="0" err="1">
                <a:solidFill>
                  <a:schemeClr val="bg1"/>
                </a:solidFill>
              </a:rPr>
              <a:t>водоспадна</a:t>
            </a:r>
            <a:r>
              <a:rPr lang="ru-RU" sz="3200" b="1" dirty="0">
                <a:solidFill>
                  <a:schemeClr val="bg1"/>
                </a:solidFill>
              </a:rPr>
              <a:t>) модель</a:t>
            </a:r>
          </a:p>
        </p:txBody>
      </p:sp>
      <p:sp>
        <p:nvSpPr>
          <p:cNvPr id="2" name="Прямокутник 1"/>
          <p:cNvSpPr/>
          <p:nvPr/>
        </p:nvSpPr>
        <p:spPr>
          <a:xfrm>
            <a:off x="1259632" y="2996952"/>
            <a:ext cx="615212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Коли </a:t>
            </a:r>
            <a:r>
              <a:rPr lang="ru-RU" sz="2000" b="1" dirty="0" err="1">
                <a:solidFill>
                  <a:srgbClr val="0000CC"/>
                </a:solidFill>
              </a:rPr>
              <a:t>використовувати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каскадну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методологію</a:t>
            </a:r>
            <a:r>
              <a:rPr lang="ru-RU" sz="2000" b="1" dirty="0">
                <a:solidFill>
                  <a:srgbClr val="0000CC"/>
                </a:solidFill>
              </a:rPr>
              <a:t>?</a:t>
            </a:r>
          </a:p>
          <a:p>
            <a:endParaRPr lang="ru-RU" sz="2000" b="1" dirty="0">
              <a:solidFill>
                <a:srgbClr val="0000CC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ru-RU" sz="2000" dirty="0" err="1">
                <a:solidFill>
                  <a:srgbClr val="0000CC"/>
                </a:solidFill>
              </a:rPr>
              <a:t>Тільки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тоді</a:t>
            </a:r>
            <a:r>
              <a:rPr lang="ru-RU" sz="2000" dirty="0">
                <a:solidFill>
                  <a:srgbClr val="0000CC"/>
                </a:solidFill>
              </a:rPr>
              <a:t>, коли </a:t>
            </a:r>
            <a:r>
              <a:rPr lang="ru-RU" sz="2000" dirty="0" err="1">
                <a:solidFill>
                  <a:srgbClr val="0000CC"/>
                </a:solidFill>
              </a:rPr>
              <a:t>вимоги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відомі</a:t>
            </a:r>
            <a:r>
              <a:rPr lang="ru-RU" sz="2000" dirty="0">
                <a:solidFill>
                  <a:srgbClr val="0000CC"/>
                </a:solidFill>
              </a:rPr>
              <a:t>, </a:t>
            </a:r>
            <a:r>
              <a:rPr lang="ru-RU" sz="2000" dirty="0" err="1">
                <a:solidFill>
                  <a:srgbClr val="0000CC"/>
                </a:solidFill>
              </a:rPr>
              <a:t>зрозумілі</a:t>
            </a:r>
            <a:r>
              <a:rPr lang="ru-RU" sz="2000" dirty="0">
                <a:solidFill>
                  <a:srgbClr val="0000CC"/>
                </a:solidFill>
              </a:rPr>
              <a:t> і </a:t>
            </a:r>
            <a:r>
              <a:rPr lang="ru-RU" sz="2000" dirty="0" err="1">
                <a:solidFill>
                  <a:srgbClr val="0000CC"/>
                </a:solidFill>
              </a:rPr>
              <a:t>зафіксовані</a:t>
            </a:r>
            <a:r>
              <a:rPr lang="ru-RU" sz="2000" dirty="0">
                <a:solidFill>
                  <a:srgbClr val="0000CC"/>
                </a:solidFill>
              </a:rPr>
              <a:t>. </a:t>
            </a:r>
            <a:endParaRPr lang="ru-RU" sz="2000" dirty="0" smtClean="0">
              <a:solidFill>
                <a:srgbClr val="0000CC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ru-RU" sz="2000" dirty="0" err="1" smtClean="0">
                <a:solidFill>
                  <a:srgbClr val="0000CC"/>
                </a:solidFill>
              </a:rPr>
              <a:t>Суперечливих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вимог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немає</a:t>
            </a:r>
            <a:r>
              <a:rPr lang="ru-RU" sz="2000" dirty="0" smtClean="0">
                <a:solidFill>
                  <a:srgbClr val="0000CC"/>
                </a:solidFill>
              </a:rPr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sz="2000" dirty="0" err="1" smtClean="0">
                <a:solidFill>
                  <a:srgbClr val="0000CC"/>
                </a:solidFill>
              </a:rPr>
              <a:t>Немає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>
                <a:solidFill>
                  <a:srgbClr val="0000CC"/>
                </a:solidFill>
              </a:rPr>
              <a:t>проблем з </a:t>
            </a:r>
            <a:r>
              <a:rPr lang="ru-RU" sz="2000" dirty="0" err="1">
                <a:solidFill>
                  <a:srgbClr val="0000CC"/>
                </a:solidFill>
              </a:rPr>
              <a:t>доступністю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програмістів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потрібної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кваліфікації</a:t>
            </a:r>
            <a:r>
              <a:rPr lang="ru-RU" sz="2000" dirty="0">
                <a:solidFill>
                  <a:srgbClr val="0000CC"/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sz="2000" dirty="0">
                <a:solidFill>
                  <a:srgbClr val="0000CC"/>
                </a:solidFill>
              </a:rPr>
              <a:t>У </a:t>
            </a:r>
            <a:r>
              <a:rPr lang="ru-RU" sz="2000" dirty="0" err="1">
                <a:solidFill>
                  <a:srgbClr val="0000CC"/>
                </a:solidFill>
              </a:rPr>
              <a:t>відносно</a:t>
            </a:r>
            <a:r>
              <a:rPr lang="ru-RU" sz="2000" dirty="0">
                <a:solidFill>
                  <a:srgbClr val="0000CC"/>
                </a:solidFill>
              </a:rPr>
              <a:t> невеликих проектах.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Прямоугольник 4"/>
          <p:cNvSpPr>
            <a:spLocks noChangeArrowheads="1"/>
          </p:cNvSpPr>
          <p:nvPr/>
        </p:nvSpPr>
        <p:spPr bwMode="auto">
          <a:xfrm>
            <a:off x="330200" y="1124744"/>
            <a:ext cx="8567738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uk-UA" sz="2000" b="1" dirty="0" smtClean="0"/>
              <a:t>Недоліки 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uk-UA" sz="2000" dirty="0" smtClean="0"/>
              <a:t>У </a:t>
            </a:r>
            <a:r>
              <a:rPr lang="uk-UA" sz="2000" dirty="0"/>
              <a:t>каскадній моделі перехід від однієї фази проекту до іншої припускає повну коректність результату (виходу) попередньої фази. 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uk-UA" sz="2000" dirty="0" smtClean="0"/>
              <a:t>Неточність </a:t>
            </a:r>
            <a:r>
              <a:rPr lang="uk-UA" sz="2000" dirty="0"/>
              <a:t>якої-небудь вимоги або некоректна її інтерпретація, в результаті, призводить до того, що доводиться "відкочуватися" до ранньої фази проекту і необхідна переробка не просто вибиває проектну команду з графіка, але призводить часто до якісного зростання витрат і, не виключено, до припинення проекту в тій формі, в якій він спочатку замислювався.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uk-UA" sz="2000" dirty="0"/>
              <a:t> </a:t>
            </a:r>
            <a:r>
              <a:rPr lang="uk-UA" sz="2000" dirty="0" smtClean="0"/>
              <a:t>Ця </a:t>
            </a:r>
            <a:r>
              <a:rPr lang="uk-UA" sz="2000" dirty="0"/>
              <a:t>модель не здатна гарантувати необхідну швидкість відгуку і внесення відповідних змін у відповідь на потреби користувачів, що швидко міняються, для яких програмна система є одним з інструментів виконання бізнес-функцій.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16013" y="53975"/>
            <a:ext cx="7488237" cy="58420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 err="1">
                <a:solidFill>
                  <a:schemeClr val="bg1"/>
                </a:solidFill>
              </a:rPr>
              <a:t>Каскадна</a:t>
            </a:r>
            <a:r>
              <a:rPr lang="ru-RU" sz="3200" b="1" dirty="0">
                <a:solidFill>
                  <a:schemeClr val="bg1"/>
                </a:solidFill>
              </a:rPr>
              <a:t> (</a:t>
            </a:r>
            <a:r>
              <a:rPr lang="ru-RU" sz="3200" b="1" dirty="0" err="1">
                <a:solidFill>
                  <a:schemeClr val="bg1"/>
                </a:solidFill>
              </a:rPr>
              <a:t>водоспадна</a:t>
            </a:r>
            <a:r>
              <a:rPr lang="ru-RU" sz="3200" b="1" dirty="0">
                <a:solidFill>
                  <a:schemeClr val="bg1"/>
                </a:solidFill>
              </a:rPr>
              <a:t>) модель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5" y="1052736"/>
            <a:ext cx="838200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кутник 1"/>
          <p:cNvSpPr/>
          <p:nvPr/>
        </p:nvSpPr>
        <p:spPr>
          <a:xfrm>
            <a:off x="971600" y="0"/>
            <a:ext cx="81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</a:rPr>
              <a:t>CASE </a:t>
            </a:r>
            <a:r>
              <a:rPr lang="ru-RU" sz="2400" b="1" dirty="0" err="1" smtClean="0">
                <a:solidFill>
                  <a:schemeClr val="bg1"/>
                </a:solidFill>
              </a:rPr>
              <a:t>інструменти</a:t>
            </a:r>
            <a:r>
              <a:rPr lang="ru-RU" sz="2400" b="1" dirty="0" smtClean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</a:rPr>
              <a:t>для </a:t>
            </a:r>
            <a:r>
              <a:rPr lang="ru-RU" sz="2400" b="1" dirty="0" err="1" smtClean="0">
                <a:solidFill>
                  <a:schemeClr val="bg1"/>
                </a:solidFill>
              </a:rPr>
              <a:t>розробки</a:t>
            </a:r>
            <a:r>
              <a:rPr lang="ru-RU" sz="2400" b="1" dirty="0" smtClean="0">
                <a:solidFill>
                  <a:schemeClr val="bg1"/>
                </a:solidFill>
              </a:rPr>
              <a:t> процессов </a:t>
            </a:r>
            <a:r>
              <a:rPr lang="ru-RU" sz="2400" b="1" dirty="0">
                <a:solidFill>
                  <a:schemeClr val="bg1"/>
                </a:solidFill>
              </a:rPr>
              <a:t>в BPMN</a:t>
            </a:r>
          </a:p>
        </p:txBody>
      </p:sp>
    </p:spTree>
    <p:extLst>
      <p:ext uri="{BB962C8B-B14F-4D97-AF65-F5344CB8AC3E}">
        <p14:creationId xmlns:p14="http://schemas.microsoft.com/office/powerpoint/2010/main" val="33152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16013" y="53975"/>
            <a:ext cx="7488237" cy="58420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 err="1">
                <a:solidFill>
                  <a:schemeClr val="bg1"/>
                </a:solidFill>
              </a:rPr>
              <a:t>Каскадна</a:t>
            </a:r>
            <a:r>
              <a:rPr lang="ru-RU" sz="3200" b="1" dirty="0">
                <a:solidFill>
                  <a:schemeClr val="bg1"/>
                </a:solidFill>
              </a:rPr>
              <a:t> (</a:t>
            </a:r>
            <a:r>
              <a:rPr lang="ru-RU" sz="3200" b="1" dirty="0" err="1">
                <a:solidFill>
                  <a:schemeClr val="bg1"/>
                </a:solidFill>
              </a:rPr>
              <a:t>водоспадна</a:t>
            </a:r>
            <a:r>
              <a:rPr lang="ru-RU" sz="3200" b="1" dirty="0">
                <a:solidFill>
                  <a:schemeClr val="bg1"/>
                </a:solidFill>
              </a:rPr>
              <a:t>) модель</a:t>
            </a:r>
          </a:p>
        </p:txBody>
      </p:sp>
      <p:sp>
        <p:nvSpPr>
          <p:cNvPr id="44035" name="Прямоугольник 3"/>
          <p:cNvSpPr>
            <a:spLocks noChangeArrowheads="1"/>
          </p:cNvSpPr>
          <p:nvPr/>
        </p:nvSpPr>
        <p:spPr bwMode="auto">
          <a:xfrm>
            <a:off x="561975" y="1196752"/>
            <a:ext cx="8208963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2000" dirty="0" err="1">
                <a:solidFill>
                  <a:srgbClr val="0000CC"/>
                </a:solidFill>
              </a:rPr>
              <a:t>Брукс</a:t>
            </a:r>
            <a:r>
              <a:rPr lang="uk-UA" sz="2000" dirty="0">
                <a:solidFill>
                  <a:srgbClr val="0000CC"/>
                </a:solidFill>
              </a:rPr>
              <a:t> Ф. </a:t>
            </a:r>
            <a:r>
              <a:rPr lang="ru-RU" sz="2000" dirty="0" err="1">
                <a:solidFill>
                  <a:srgbClr val="0000CC"/>
                </a:solidFill>
              </a:rPr>
              <a:t>Міфічний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людино-місяць</a:t>
            </a:r>
            <a:r>
              <a:rPr lang="ru-RU" sz="2000" dirty="0" smtClean="0">
                <a:solidFill>
                  <a:srgbClr val="0000CC"/>
                </a:solidFill>
              </a:rPr>
              <a:t>:</a:t>
            </a:r>
          </a:p>
          <a:p>
            <a:endParaRPr lang="ru-RU" sz="2000" dirty="0">
              <a:solidFill>
                <a:srgbClr val="0000CC"/>
              </a:solidFill>
            </a:endParaRPr>
          </a:p>
          <a:p>
            <a:r>
              <a:rPr lang="ru-RU" sz="2000" dirty="0" smtClean="0"/>
              <a:t>"</a:t>
            </a:r>
            <a:r>
              <a:rPr lang="ru-RU" sz="2000" dirty="0" err="1"/>
              <a:t>Основна</a:t>
            </a:r>
            <a:r>
              <a:rPr lang="ru-RU" sz="2000" dirty="0"/>
              <a:t> </a:t>
            </a:r>
            <a:r>
              <a:rPr lang="ru-RU" sz="2000" dirty="0" err="1"/>
              <a:t>помилка</a:t>
            </a:r>
            <a:r>
              <a:rPr lang="ru-RU" sz="2000" dirty="0"/>
              <a:t> </a:t>
            </a:r>
            <a:r>
              <a:rPr lang="ru-RU" sz="2000" dirty="0" err="1"/>
              <a:t>каскадної</a:t>
            </a:r>
            <a:r>
              <a:rPr lang="ru-RU" sz="2000" dirty="0"/>
              <a:t> </a:t>
            </a:r>
            <a:r>
              <a:rPr lang="ru-RU" sz="2000" dirty="0" err="1"/>
              <a:t>моделі</a:t>
            </a:r>
            <a:r>
              <a:rPr lang="ru-RU" sz="2000" dirty="0"/>
              <a:t> </a:t>
            </a:r>
            <a:r>
              <a:rPr lang="ru-RU" sz="2000" dirty="0" err="1"/>
              <a:t>полягає</a:t>
            </a:r>
            <a:r>
              <a:rPr lang="ru-RU" sz="2000" dirty="0"/>
              <a:t> в </a:t>
            </a:r>
            <a:r>
              <a:rPr lang="ru-RU" sz="2000" dirty="0" err="1"/>
              <a:t>припущеннях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проект проходить через увесь </a:t>
            </a:r>
            <a:r>
              <a:rPr lang="ru-RU" sz="2000" dirty="0" err="1"/>
              <a:t>процес</a:t>
            </a:r>
            <a:r>
              <a:rPr lang="ru-RU" sz="2000" dirty="0"/>
              <a:t> один раз, </a:t>
            </a:r>
            <a:r>
              <a:rPr lang="ru-RU" sz="2000" dirty="0" err="1"/>
              <a:t>архітектура</a:t>
            </a:r>
            <a:r>
              <a:rPr lang="ru-RU" sz="2000" dirty="0"/>
              <a:t> хороша і проста у </a:t>
            </a:r>
            <a:r>
              <a:rPr lang="ru-RU" sz="2000" dirty="0" err="1"/>
              <a:t>використанні</a:t>
            </a:r>
            <a:r>
              <a:rPr lang="ru-RU" sz="2000" dirty="0"/>
              <a:t>, проект </a:t>
            </a:r>
            <a:r>
              <a:rPr lang="ru-RU" sz="2000" dirty="0" err="1"/>
              <a:t>здійснення</a:t>
            </a:r>
            <a:r>
              <a:rPr lang="ru-RU" sz="2000" dirty="0"/>
              <a:t> </a:t>
            </a:r>
            <a:r>
              <a:rPr lang="ru-RU" sz="2000" dirty="0" err="1"/>
              <a:t>розумний</a:t>
            </a:r>
            <a:r>
              <a:rPr lang="ru-RU" sz="2000" dirty="0"/>
              <a:t>, а </a:t>
            </a:r>
            <a:r>
              <a:rPr lang="ru-RU" sz="2000" dirty="0" err="1"/>
              <a:t>помилки</a:t>
            </a:r>
            <a:r>
              <a:rPr lang="ru-RU" sz="2000" dirty="0"/>
              <a:t> в </a:t>
            </a:r>
            <a:r>
              <a:rPr lang="ru-RU" sz="2000" dirty="0" err="1"/>
              <a:t>реалізації</a:t>
            </a:r>
            <a:r>
              <a:rPr lang="ru-RU" sz="2000" dirty="0"/>
              <a:t> </a:t>
            </a:r>
            <a:r>
              <a:rPr lang="ru-RU" sz="2000" dirty="0" err="1"/>
              <a:t>усуваються</a:t>
            </a:r>
            <a:r>
              <a:rPr lang="ru-RU" sz="2000" dirty="0"/>
              <a:t> у </a:t>
            </a:r>
            <a:r>
              <a:rPr lang="ru-RU" sz="2000" dirty="0" err="1"/>
              <a:t>міру</a:t>
            </a:r>
            <a:r>
              <a:rPr lang="ru-RU" sz="2000" dirty="0"/>
              <a:t> </a:t>
            </a:r>
            <a:r>
              <a:rPr lang="ru-RU" sz="2000" dirty="0" err="1"/>
              <a:t>тестування</a:t>
            </a:r>
            <a:r>
              <a:rPr lang="ru-RU" sz="2000" dirty="0"/>
              <a:t>. </a:t>
            </a:r>
          </a:p>
          <a:p>
            <a:endParaRPr lang="ru-RU" sz="2000" dirty="0"/>
          </a:p>
          <a:p>
            <a:r>
              <a:rPr lang="ru-RU" sz="2000" dirty="0" err="1"/>
              <a:t>Каскадна</a:t>
            </a:r>
            <a:r>
              <a:rPr lang="ru-RU" sz="2000" dirty="0"/>
              <a:t> модель </a:t>
            </a:r>
            <a:r>
              <a:rPr lang="ru-RU" sz="2000" dirty="0" err="1"/>
              <a:t>виходить</a:t>
            </a:r>
            <a:r>
              <a:rPr lang="ru-RU" sz="2000" dirty="0"/>
              <a:t> з того,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усі</a:t>
            </a:r>
            <a:r>
              <a:rPr lang="ru-RU" sz="2000" dirty="0"/>
              <a:t> </a:t>
            </a:r>
            <a:r>
              <a:rPr lang="ru-RU" sz="2000" dirty="0" err="1"/>
              <a:t>помилки</a:t>
            </a:r>
            <a:r>
              <a:rPr lang="ru-RU" sz="2000" dirty="0"/>
              <a:t> </a:t>
            </a:r>
            <a:r>
              <a:rPr lang="ru-RU" sz="2000" dirty="0" err="1"/>
              <a:t>будуть</a:t>
            </a:r>
            <a:r>
              <a:rPr lang="ru-RU" sz="2000" dirty="0"/>
              <a:t> </a:t>
            </a:r>
            <a:r>
              <a:rPr lang="ru-RU" sz="2000" dirty="0" err="1"/>
              <a:t>зосереджені</a:t>
            </a:r>
            <a:r>
              <a:rPr lang="ru-RU" sz="2000" dirty="0"/>
              <a:t> в </a:t>
            </a:r>
            <a:r>
              <a:rPr lang="ru-RU" sz="2000" dirty="0" err="1"/>
              <a:t>реалізації</a:t>
            </a:r>
            <a:r>
              <a:rPr lang="ru-RU" sz="2000" dirty="0"/>
              <a:t>, а тому </a:t>
            </a:r>
            <a:r>
              <a:rPr lang="ru-RU" sz="2000" dirty="0" err="1"/>
              <a:t>їх</a:t>
            </a:r>
            <a:r>
              <a:rPr lang="ru-RU" sz="2000" dirty="0"/>
              <a:t> </a:t>
            </a:r>
            <a:r>
              <a:rPr lang="ru-RU" sz="2000" dirty="0" err="1"/>
              <a:t>усунення</a:t>
            </a:r>
            <a:r>
              <a:rPr lang="ru-RU" sz="2000" dirty="0"/>
              <a:t> </a:t>
            </a:r>
            <a:r>
              <a:rPr lang="ru-RU" sz="2000" dirty="0" err="1"/>
              <a:t>відбувається</a:t>
            </a:r>
            <a:r>
              <a:rPr lang="ru-RU" sz="2000" dirty="0"/>
              <a:t> </a:t>
            </a:r>
            <a:r>
              <a:rPr lang="ru-RU" sz="2000" dirty="0" err="1"/>
              <a:t>рівномірно</a:t>
            </a:r>
            <a:r>
              <a:rPr lang="ru-RU" sz="2000" dirty="0"/>
              <a:t> </a:t>
            </a:r>
            <a:r>
              <a:rPr lang="ru-RU" sz="2000" dirty="0" err="1"/>
              <a:t>під</a:t>
            </a:r>
            <a:r>
              <a:rPr lang="ru-RU" sz="2000" dirty="0"/>
              <a:t> час </a:t>
            </a:r>
            <a:r>
              <a:rPr lang="ru-RU" sz="2000" dirty="0" err="1"/>
              <a:t>тестування</a:t>
            </a:r>
            <a:r>
              <a:rPr lang="ru-RU" sz="2000" dirty="0"/>
              <a:t> </a:t>
            </a:r>
            <a:r>
              <a:rPr lang="ru-RU" sz="2000" dirty="0" err="1"/>
              <a:t>компонентів</a:t>
            </a:r>
            <a:r>
              <a:rPr lang="ru-RU" sz="2000" dirty="0"/>
              <a:t> і </a:t>
            </a:r>
            <a:r>
              <a:rPr lang="ru-RU" sz="2000" dirty="0" err="1"/>
              <a:t>системи</a:t>
            </a:r>
            <a:r>
              <a:rPr lang="ru-RU" sz="2000" dirty="0"/>
              <a:t>".</a:t>
            </a:r>
            <a:r>
              <a:rPr lang="en-US" sz="2000" dirty="0"/>
              <a:t> </a:t>
            </a:r>
            <a:endParaRPr lang="ru-R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332034" y="-25643"/>
            <a:ext cx="2467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«V-Model»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0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6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332034" y="-25643"/>
            <a:ext cx="2467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«V-Model»</a:t>
            </a:r>
          </a:p>
        </p:txBody>
      </p:sp>
      <p:sp>
        <p:nvSpPr>
          <p:cNvPr id="3" name="Прямокутник 2"/>
          <p:cNvSpPr/>
          <p:nvPr/>
        </p:nvSpPr>
        <p:spPr>
          <a:xfrm>
            <a:off x="827584" y="889844"/>
            <a:ext cx="81369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V-Model </a:t>
            </a:r>
            <a:r>
              <a:rPr lang="en-US" sz="2000" dirty="0"/>
              <a:t>- </a:t>
            </a:r>
            <a:r>
              <a:rPr lang="ru-RU" sz="2000" dirty="0" err="1"/>
              <a:t>варіація</a:t>
            </a:r>
            <a:r>
              <a:rPr lang="ru-RU" sz="2000" dirty="0"/>
              <a:t> </a:t>
            </a:r>
            <a:r>
              <a:rPr lang="ru-RU" sz="2000" dirty="0" err="1">
                <a:hlinkClick r:id="rId2" tooltip="Модель водоспаду"/>
              </a:rPr>
              <a:t>каскадної</a:t>
            </a:r>
            <a:r>
              <a:rPr lang="ru-RU" sz="2000" dirty="0">
                <a:hlinkClick r:id="rId2" tooltip="Модель водоспаду"/>
              </a:rPr>
              <a:t> </a:t>
            </a:r>
            <a:r>
              <a:rPr lang="ru-RU" sz="2000" dirty="0" err="1">
                <a:hlinkClick r:id="rId2" tooltip="Модель водоспаду"/>
              </a:rPr>
              <a:t>моделі</a:t>
            </a:r>
            <a:r>
              <a:rPr lang="ru-RU" sz="2000" dirty="0"/>
              <a:t>, в </a:t>
            </a:r>
            <a:r>
              <a:rPr lang="ru-RU" sz="2000" dirty="0" err="1"/>
              <a:t>якій</a:t>
            </a:r>
            <a:r>
              <a:rPr lang="ru-RU" sz="2000" dirty="0"/>
              <a:t> </a:t>
            </a:r>
            <a:r>
              <a:rPr lang="ru-RU" sz="2000" dirty="0" err="1"/>
              <a:t>завдання</a:t>
            </a:r>
            <a:r>
              <a:rPr lang="ru-RU" sz="2000" dirty="0"/>
              <a:t> </a:t>
            </a:r>
            <a:r>
              <a:rPr lang="ru-RU" sz="2000" dirty="0" err="1"/>
              <a:t>розробки</a:t>
            </a:r>
            <a:r>
              <a:rPr lang="ru-RU" sz="2000" dirty="0"/>
              <a:t> </a:t>
            </a:r>
            <a:r>
              <a:rPr lang="ru-RU" sz="2000" dirty="0" err="1"/>
              <a:t>йдуть</a:t>
            </a:r>
            <a:r>
              <a:rPr lang="ru-RU" sz="2000" dirty="0"/>
              <a:t> </a:t>
            </a:r>
            <a:r>
              <a:rPr lang="ru-RU" sz="2000" dirty="0" err="1"/>
              <a:t>зверху</a:t>
            </a:r>
            <a:r>
              <a:rPr lang="ru-RU" sz="2000" dirty="0"/>
              <a:t> вниз по </a:t>
            </a:r>
            <a:r>
              <a:rPr lang="ru-RU" sz="2000" dirty="0" err="1"/>
              <a:t>лівій</a:t>
            </a:r>
            <a:r>
              <a:rPr lang="ru-RU" sz="2000" dirty="0"/>
              <a:t> </a:t>
            </a:r>
            <a:r>
              <a:rPr lang="ru-RU" sz="2000" dirty="0" err="1"/>
              <a:t>стороні</a:t>
            </a:r>
            <a:r>
              <a:rPr lang="ru-RU" sz="2000" dirty="0"/>
              <a:t> </a:t>
            </a:r>
            <a:r>
              <a:rPr lang="ru-RU" sz="2000" dirty="0" err="1"/>
              <a:t>букви</a:t>
            </a:r>
            <a:r>
              <a:rPr lang="ru-RU" sz="2000" dirty="0"/>
              <a:t> </a:t>
            </a:r>
            <a:r>
              <a:rPr lang="en-US" sz="2000" dirty="0"/>
              <a:t>V, </a:t>
            </a:r>
            <a:r>
              <a:rPr lang="ru-RU" sz="2000" dirty="0"/>
              <a:t>а </a:t>
            </a:r>
            <a:r>
              <a:rPr lang="ru-RU" sz="2000" dirty="0" err="1"/>
              <a:t>завдання</a:t>
            </a:r>
            <a:r>
              <a:rPr lang="ru-RU" sz="2000" dirty="0"/>
              <a:t> </a:t>
            </a:r>
            <a:r>
              <a:rPr lang="ru-RU" sz="2000" dirty="0" err="1"/>
              <a:t>тестування</a:t>
            </a:r>
            <a:r>
              <a:rPr lang="ru-RU" sz="2000" dirty="0"/>
              <a:t> - </a:t>
            </a:r>
            <a:r>
              <a:rPr lang="ru-RU" sz="2000" dirty="0" err="1"/>
              <a:t>вгору</a:t>
            </a:r>
            <a:r>
              <a:rPr lang="ru-RU" sz="2000" dirty="0"/>
              <a:t> по </a:t>
            </a:r>
            <a:r>
              <a:rPr lang="ru-RU" sz="2000" dirty="0" err="1"/>
              <a:t>правій</a:t>
            </a:r>
            <a:r>
              <a:rPr lang="ru-RU" sz="2000" dirty="0"/>
              <a:t> </a:t>
            </a:r>
            <a:r>
              <a:rPr lang="ru-RU" sz="2000" dirty="0" err="1"/>
              <a:t>стороні</a:t>
            </a:r>
            <a:r>
              <a:rPr lang="ru-RU" sz="2000" dirty="0"/>
              <a:t> </a:t>
            </a:r>
            <a:r>
              <a:rPr lang="ru-RU" sz="2000" dirty="0" err="1"/>
              <a:t>букви</a:t>
            </a:r>
            <a:r>
              <a:rPr lang="ru-RU" sz="2000" dirty="0"/>
              <a:t> </a:t>
            </a:r>
            <a:r>
              <a:rPr lang="en-US" sz="2000" dirty="0"/>
              <a:t>V. </a:t>
            </a:r>
            <a:endParaRPr lang="uk-UA" sz="2000" dirty="0" smtClean="0"/>
          </a:p>
          <a:p>
            <a:r>
              <a:rPr lang="ru-RU" sz="2000" dirty="0" err="1" smtClean="0"/>
              <a:t>Усередині</a:t>
            </a:r>
            <a:r>
              <a:rPr lang="ru-RU" sz="2000" dirty="0" smtClean="0"/>
              <a:t> </a:t>
            </a:r>
            <a:r>
              <a:rPr lang="en-US" sz="2000" dirty="0"/>
              <a:t>V </a:t>
            </a:r>
            <a:r>
              <a:rPr lang="ru-RU" sz="2000" dirty="0" err="1"/>
              <a:t>проводяться</a:t>
            </a:r>
            <a:r>
              <a:rPr lang="ru-RU" sz="2000" dirty="0"/>
              <a:t> </a:t>
            </a:r>
            <a:r>
              <a:rPr lang="ru-RU" sz="2000" dirty="0" err="1"/>
              <a:t>горизонтальні</a:t>
            </a:r>
            <a:r>
              <a:rPr lang="ru-RU" sz="2000" dirty="0"/>
              <a:t> </a:t>
            </a:r>
            <a:r>
              <a:rPr lang="ru-RU" sz="2000" dirty="0" err="1"/>
              <a:t>лінії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показують</a:t>
            </a:r>
            <a:r>
              <a:rPr lang="ru-RU" sz="2000" dirty="0"/>
              <a:t>, як </a:t>
            </a:r>
            <a:r>
              <a:rPr lang="ru-RU" sz="2000" dirty="0" err="1"/>
              <a:t>результати</a:t>
            </a:r>
            <a:r>
              <a:rPr lang="ru-RU" sz="2000" dirty="0"/>
              <a:t> </a:t>
            </a:r>
            <a:r>
              <a:rPr lang="ru-RU" sz="2000" dirty="0" err="1"/>
              <a:t>кожної</a:t>
            </a:r>
            <a:r>
              <a:rPr lang="ru-RU" sz="2000" dirty="0"/>
              <a:t> з фаз </a:t>
            </a:r>
            <a:r>
              <a:rPr lang="ru-RU" sz="2000" dirty="0" err="1"/>
              <a:t>розробки</a:t>
            </a:r>
            <a:r>
              <a:rPr lang="ru-RU" sz="2000" dirty="0"/>
              <a:t> </a:t>
            </a:r>
            <a:r>
              <a:rPr lang="ru-RU" sz="2000" dirty="0" err="1"/>
              <a:t>впливають</a:t>
            </a:r>
            <a:r>
              <a:rPr lang="ru-RU" sz="2000" dirty="0"/>
              <a:t> на </a:t>
            </a:r>
            <a:r>
              <a:rPr lang="ru-RU" sz="2000" dirty="0" err="1"/>
              <a:t>розвиток</a:t>
            </a:r>
            <a:r>
              <a:rPr lang="ru-RU" sz="2000" dirty="0"/>
              <a:t> </a:t>
            </a:r>
            <a:r>
              <a:rPr lang="ru-RU" sz="2000" dirty="0" err="1"/>
              <a:t>системи</a:t>
            </a:r>
            <a:r>
              <a:rPr lang="ru-RU" sz="2000" dirty="0"/>
              <a:t> </a:t>
            </a:r>
            <a:r>
              <a:rPr lang="ru-RU" sz="2000" dirty="0" err="1"/>
              <a:t>тестування</a:t>
            </a:r>
            <a:r>
              <a:rPr lang="ru-RU" sz="2000" dirty="0"/>
              <a:t> на </a:t>
            </a:r>
            <a:r>
              <a:rPr lang="ru-RU" sz="2000" dirty="0" err="1"/>
              <a:t>кожній</a:t>
            </a:r>
            <a:r>
              <a:rPr lang="ru-RU" sz="2000" dirty="0"/>
              <a:t> з фаз </a:t>
            </a:r>
            <a:r>
              <a:rPr lang="ru-RU" sz="2000" dirty="0" err="1"/>
              <a:t>тестування</a:t>
            </a:r>
            <a:r>
              <a:rPr lang="ru-RU" sz="2000" dirty="0"/>
              <a:t>. </a:t>
            </a:r>
            <a:endParaRPr lang="ru-RU" sz="2000" dirty="0" smtClean="0"/>
          </a:p>
          <a:p>
            <a:endParaRPr lang="ru-RU" sz="2000" dirty="0" smtClean="0"/>
          </a:p>
          <a:p>
            <a:r>
              <a:rPr lang="ru-RU" sz="2000" b="1" dirty="0" smtClean="0"/>
              <a:t>Модель </a:t>
            </a:r>
            <a:r>
              <a:rPr lang="ru-RU" sz="2000" b="1" dirty="0" err="1"/>
              <a:t>базується</a:t>
            </a:r>
            <a:r>
              <a:rPr lang="ru-RU" sz="2000" b="1" dirty="0"/>
              <a:t> на тому,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>
                <a:solidFill>
                  <a:srgbClr val="0000CC"/>
                </a:solidFill>
              </a:rPr>
              <a:t>приймально-здавальні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випробування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 smtClean="0"/>
              <a:t>грунтуються</a:t>
            </a:r>
            <a:r>
              <a:rPr lang="ru-RU" sz="2000" dirty="0" smtClean="0"/>
              <a:t> на </a:t>
            </a:r>
            <a:r>
              <a:rPr lang="ru-RU" sz="2000" dirty="0" err="1"/>
              <a:t>вимогах</a:t>
            </a:r>
            <a:r>
              <a:rPr lang="ru-RU" sz="2000" dirty="0"/>
              <a:t>, 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>
                <a:solidFill>
                  <a:srgbClr val="0000CC"/>
                </a:solidFill>
              </a:rPr>
              <a:t>Функціональне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тестування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/>
              <a:t>- на </a:t>
            </a:r>
            <a:r>
              <a:rPr lang="ru-RU" sz="2000" dirty="0" err="1"/>
              <a:t>вимогах</a:t>
            </a:r>
            <a:r>
              <a:rPr lang="ru-RU" sz="2000" dirty="0"/>
              <a:t> і </a:t>
            </a:r>
            <a:r>
              <a:rPr lang="ru-RU" sz="2000" dirty="0" err="1"/>
              <a:t>архітектурі</a:t>
            </a:r>
            <a:r>
              <a:rPr lang="ru-RU" sz="2000" dirty="0"/>
              <a:t>, 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>
                <a:solidFill>
                  <a:srgbClr val="0000CC"/>
                </a:solidFill>
              </a:rPr>
              <a:t>Інтеграційне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тестування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/>
              <a:t>- на </a:t>
            </a:r>
            <a:r>
              <a:rPr lang="ru-RU" sz="2000" dirty="0" err="1"/>
              <a:t>вимогах</a:t>
            </a:r>
            <a:r>
              <a:rPr lang="ru-RU" sz="2000" dirty="0"/>
              <a:t>, </a:t>
            </a:r>
            <a:r>
              <a:rPr lang="ru-RU" sz="2000" dirty="0" err="1"/>
              <a:t>архітектурі</a:t>
            </a:r>
            <a:r>
              <a:rPr lang="ru-RU" sz="2000" dirty="0"/>
              <a:t> і </a:t>
            </a:r>
            <a:r>
              <a:rPr lang="ru-RU" sz="2000" dirty="0" err="1"/>
              <a:t>інтерфейсах</a:t>
            </a:r>
            <a:r>
              <a:rPr lang="ru-RU" sz="2000" dirty="0"/>
              <a:t>, 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>
                <a:solidFill>
                  <a:srgbClr val="0000CC"/>
                </a:solidFill>
              </a:rPr>
              <a:t>Модульне</a:t>
            </a:r>
            <a:r>
              <a:rPr lang="ru-RU" sz="2000" dirty="0" smtClean="0">
                <a:solidFill>
                  <a:srgbClr val="0000CC"/>
                </a:solidFill>
              </a:rPr>
              <a:t> (</a:t>
            </a:r>
            <a:r>
              <a:rPr lang="ru-RU" sz="2000" dirty="0" err="1" smtClean="0">
                <a:solidFill>
                  <a:srgbClr val="0000CC"/>
                </a:solidFill>
              </a:rPr>
              <a:t>компонентне</a:t>
            </a:r>
            <a:r>
              <a:rPr lang="ru-RU" sz="2000" dirty="0" smtClean="0">
                <a:solidFill>
                  <a:srgbClr val="0000CC"/>
                </a:solidFill>
              </a:rPr>
              <a:t>) </a:t>
            </a:r>
            <a:r>
              <a:rPr lang="ru-RU" sz="2000" dirty="0" err="1">
                <a:solidFill>
                  <a:srgbClr val="0000CC"/>
                </a:solidFill>
              </a:rPr>
              <a:t>тестування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/>
              <a:t>- на </a:t>
            </a:r>
            <a:r>
              <a:rPr lang="ru-RU" sz="2000" dirty="0" err="1"/>
              <a:t>вимогах</a:t>
            </a:r>
            <a:r>
              <a:rPr lang="ru-RU" sz="2000" dirty="0"/>
              <a:t>, </a:t>
            </a:r>
            <a:r>
              <a:rPr lang="ru-RU" sz="2000" dirty="0" err="1"/>
              <a:t>архітектурі</a:t>
            </a:r>
            <a:r>
              <a:rPr lang="ru-RU" sz="2000" dirty="0"/>
              <a:t>, </a:t>
            </a:r>
            <a:r>
              <a:rPr lang="ru-RU" sz="2000" dirty="0" err="1"/>
              <a:t>інтерфейсах</a:t>
            </a:r>
            <a:r>
              <a:rPr lang="ru-RU" sz="2000" dirty="0"/>
              <a:t> та алгоритмах</a:t>
            </a:r>
          </a:p>
        </p:txBody>
      </p:sp>
    </p:spTree>
    <p:extLst>
      <p:ext uri="{BB962C8B-B14F-4D97-AF65-F5344CB8AC3E}">
        <p14:creationId xmlns:p14="http://schemas.microsoft.com/office/powerpoint/2010/main" val="47542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кутник 2"/>
          <p:cNvSpPr/>
          <p:nvPr/>
        </p:nvSpPr>
        <p:spPr>
          <a:xfrm>
            <a:off x="755576" y="1628800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Коли </a:t>
            </a:r>
            <a:r>
              <a:rPr lang="ru-RU" sz="2000" b="1" dirty="0" err="1">
                <a:solidFill>
                  <a:srgbClr val="0000CC"/>
                </a:solidFill>
              </a:rPr>
              <a:t>використовувати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V-</a:t>
            </a:r>
            <a:r>
              <a:rPr lang="ru-RU" sz="2000" b="1" dirty="0">
                <a:solidFill>
                  <a:srgbClr val="0000CC"/>
                </a:solidFill>
              </a:rPr>
              <a:t>модель </a:t>
            </a:r>
            <a:r>
              <a:rPr lang="ru-RU" sz="2000" b="1" dirty="0" smtClean="0">
                <a:solidFill>
                  <a:srgbClr val="0000CC"/>
                </a:solidFill>
              </a:rPr>
              <a:t>?</a:t>
            </a:r>
          </a:p>
          <a:p>
            <a:endParaRPr lang="ru-RU" sz="2000" dirty="0">
              <a:solidFill>
                <a:srgbClr val="0000CC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Якщо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потрібне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ретельне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тестування</a:t>
            </a:r>
            <a:r>
              <a:rPr lang="ru-RU" sz="2000" dirty="0">
                <a:solidFill>
                  <a:srgbClr val="0000CC"/>
                </a:solidFill>
              </a:rPr>
              <a:t> продукту, то </a:t>
            </a:r>
            <a:r>
              <a:rPr lang="en-US" sz="2000" dirty="0">
                <a:solidFill>
                  <a:srgbClr val="0000CC"/>
                </a:solidFill>
              </a:rPr>
              <a:t>V-</a:t>
            </a:r>
            <a:r>
              <a:rPr lang="ru-RU" sz="2000" dirty="0">
                <a:solidFill>
                  <a:srgbClr val="0000CC"/>
                </a:solidFill>
              </a:rPr>
              <a:t>модель </a:t>
            </a:r>
            <a:r>
              <a:rPr lang="ru-RU" sz="2000" dirty="0" err="1">
                <a:solidFill>
                  <a:srgbClr val="0000CC"/>
                </a:solidFill>
              </a:rPr>
              <a:t>виправдає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закладену</a:t>
            </a:r>
            <a:r>
              <a:rPr lang="ru-RU" sz="2000" dirty="0">
                <a:solidFill>
                  <a:srgbClr val="0000CC"/>
                </a:solidFill>
              </a:rPr>
              <a:t> в себе </a:t>
            </a:r>
            <a:r>
              <a:rPr lang="ru-RU" sz="2000" dirty="0" err="1">
                <a:solidFill>
                  <a:srgbClr val="0000CC"/>
                </a:solidFill>
              </a:rPr>
              <a:t>ідею</a:t>
            </a:r>
            <a:r>
              <a:rPr lang="ru-RU" sz="2000" dirty="0">
                <a:solidFill>
                  <a:srgbClr val="0000CC"/>
                </a:solidFill>
              </a:rPr>
              <a:t>: </a:t>
            </a:r>
            <a:r>
              <a:rPr lang="en-US" sz="2000" dirty="0">
                <a:solidFill>
                  <a:srgbClr val="0000CC"/>
                </a:solidFill>
              </a:rPr>
              <a:t>validation and verification.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sz="2000" dirty="0">
                <a:solidFill>
                  <a:srgbClr val="0000CC"/>
                </a:solidFill>
              </a:rPr>
              <a:t>Для </a:t>
            </a:r>
            <a:r>
              <a:rPr lang="ru-RU" sz="2000" dirty="0" err="1">
                <a:solidFill>
                  <a:srgbClr val="0000CC"/>
                </a:solidFill>
              </a:rPr>
              <a:t>малих</a:t>
            </a:r>
            <a:r>
              <a:rPr lang="ru-RU" sz="2000" dirty="0">
                <a:solidFill>
                  <a:srgbClr val="0000CC"/>
                </a:solidFill>
              </a:rPr>
              <a:t> і </a:t>
            </a:r>
            <a:r>
              <a:rPr lang="ru-RU" sz="2000" dirty="0" err="1">
                <a:solidFill>
                  <a:srgbClr val="0000CC"/>
                </a:solidFill>
              </a:rPr>
              <a:t>середніх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проектів</a:t>
            </a:r>
            <a:r>
              <a:rPr lang="ru-RU" sz="2000" dirty="0">
                <a:solidFill>
                  <a:srgbClr val="0000CC"/>
                </a:solidFill>
              </a:rPr>
              <a:t>, де </a:t>
            </a:r>
            <a:r>
              <a:rPr lang="ru-RU" sz="2000" dirty="0" err="1">
                <a:solidFill>
                  <a:srgbClr val="0000CC"/>
                </a:solidFill>
              </a:rPr>
              <a:t>вимоги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чітко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визначені</a:t>
            </a:r>
            <a:r>
              <a:rPr lang="ru-RU" sz="2000" dirty="0">
                <a:solidFill>
                  <a:srgbClr val="0000CC"/>
                </a:solidFill>
              </a:rPr>
              <a:t> і </a:t>
            </a:r>
            <a:r>
              <a:rPr lang="ru-RU" sz="2000" dirty="0" err="1">
                <a:solidFill>
                  <a:srgbClr val="0000CC"/>
                </a:solidFill>
              </a:rPr>
              <a:t>фіксовані</a:t>
            </a:r>
            <a:r>
              <a:rPr lang="ru-RU" sz="2000" dirty="0">
                <a:solidFill>
                  <a:srgbClr val="0000CC"/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sz="2000" dirty="0">
                <a:solidFill>
                  <a:srgbClr val="0000CC"/>
                </a:solidFill>
              </a:rPr>
              <a:t>В </a:t>
            </a:r>
            <a:r>
              <a:rPr lang="ru-RU" sz="2000" dirty="0" err="1">
                <a:solidFill>
                  <a:srgbClr val="0000CC"/>
                </a:solidFill>
              </a:rPr>
              <a:t>умовах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доступності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інженерів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необхідної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кваліфікації</a:t>
            </a:r>
            <a:r>
              <a:rPr lang="ru-RU" sz="2000" dirty="0">
                <a:solidFill>
                  <a:srgbClr val="0000CC"/>
                </a:solidFill>
              </a:rPr>
              <a:t>, особливо </a:t>
            </a:r>
            <a:r>
              <a:rPr lang="ru-RU" sz="2000" dirty="0" err="1">
                <a:solidFill>
                  <a:srgbClr val="0000CC"/>
                </a:solidFill>
              </a:rPr>
              <a:t>тестувальників</a:t>
            </a:r>
            <a:r>
              <a:rPr lang="ru-RU" sz="2000" dirty="0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3332034" y="-25643"/>
            <a:ext cx="2467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«V-Model»</a:t>
            </a:r>
          </a:p>
        </p:txBody>
      </p:sp>
    </p:spTree>
    <p:extLst>
      <p:ext uri="{BB962C8B-B14F-4D97-AF65-F5344CB8AC3E}">
        <p14:creationId xmlns:p14="http://schemas.microsoft.com/office/powerpoint/2010/main" val="2728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0" y="-171400"/>
            <a:ext cx="91657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«Incremental Model» </a:t>
            </a:r>
            <a:r>
              <a:rPr lang="en-US" sz="3200" b="1" dirty="0" smtClean="0">
                <a:solidFill>
                  <a:schemeClr val="bg1"/>
                </a:solidFill>
              </a:rPr>
              <a:t>(</a:t>
            </a:r>
            <a:r>
              <a:rPr lang="ru-RU" sz="3200" b="1" dirty="0" err="1" smtClean="0">
                <a:solidFill>
                  <a:schemeClr val="bg1"/>
                </a:solidFill>
              </a:rPr>
              <a:t>інкрементна</a:t>
            </a:r>
            <a:r>
              <a:rPr lang="ru-RU" sz="3200" b="1" dirty="0" smtClean="0">
                <a:solidFill>
                  <a:schemeClr val="bg1"/>
                </a:solidFill>
              </a:rPr>
              <a:t> модель</a:t>
            </a:r>
            <a:r>
              <a:rPr lang="ru-RU" sz="32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7238"/>
            <a:ext cx="9165704" cy="610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3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251520" y="1124744"/>
            <a:ext cx="878497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ru-RU" sz="2000" dirty="0" smtClean="0"/>
              <a:t>В </a:t>
            </a:r>
            <a:r>
              <a:rPr lang="ru-RU" sz="2000" dirty="0" err="1" smtClean="0"/>
              <a:t>інкрементній</a:t>
            </a:r>
            <a:r>
              <a:rPr lang="ru-RU" sz="2000" dirty="0" smtClean="0"/>
              <a:t> </a:t>
            </a:r>
            <a:r>
              <a:rPr lang="ru-RU" sz="2000" dirty="0" err="1"/>
              <a:t>моделі</a:t>
            </a:r>
            <a:r>
              <a:rPr lang="ru-RU" sz="2000" dirty="0"/>
              <a:t> </a:t>
            </a:r>
            <a:r>
              <a:rPr lang="ru-RU" sz="2000" dirty="0" err="1"/>
              <a:t>повні</a:t>
            </a:r>
            <a:r>
              <a:rPr lang="ru-RU" sz="2000" dirty="0"/>
              <a:t> </a:t>
            </a:r>
            <a:r>
              <a:rPr lang="ru-RU" sz="2000" dirty="0" err="1"/>
              <a:t>вимоги</a:t>
            </a:r>
            <a:r>
              <a:rPr lang="ru-RU" sz="2000" dirty="0"/>
              <a:t> до </a:t>
            </a:r>
            <a:r>
              <a:rPr lang="ru-RU" sz="2000" dirty="0" err="1"/>
              <a:t>системи</a:t>
            </a:r>
            <a:r>
              <a:rPr lang="ru-RU" sz="2000" dirty="0"/>
              <a:t> </a:t>
            </a:r>
            <a:r>
              <a:rPr lang="ru-RU" sz="2000" dirty="0" err="1"/>
              <a:t>діляться</a:t>
            </a:r>
            <a:r>
              <a:rPr lang="ru-RU" sz="2000" dirty="0"/>
              <a:t> на </a:t>
            </a:r>
            <a:r>
              <a:rPr lang="ru-RU" sz="2000" dirty="0" err="1"/>
              <a:t>різні</a:t>
            </a:r>
            <a:r>
              <a:rPr lang="ru-RU" sz="2000" dirty="0"/>
              <a:t> </a:t>
            </a:r>
            <a:r>
              <a:rPr lang="ru-RU" sz="2000" dirty="0" err="1"/>
              <a:t>збірки</a:t>
            </a:r>
            <a:r>
              <a:rPr lang="ru-RU" sz="2000" dirty="0"/>
              <a:t>. </a:t>
            </a:r>
            <a:r>
              <a:rPr lang="ru-RU" sz="2000" dirty="0" err="1" smtClean="0"/>
              <a:t>Мають</a:t>
            </a:r>
            <a:r>
              <a:rPr lang="ru-RU" sz="2000" dirty="0" smtClean="0"/>
              <a:t> </a:t>
            </a:r>
            <a:r>
              <a:rPr lang="ru-RU" sz="2000" dirty="0" err="1"/>
              <a:t>місце</a:t>
            </a:r>
            <a:r>
              <a:rPr lang="ru-RU" sz="2000" dirty="0"/>
              <a:t> </a:t>
            </a:r>
            <a:r>
              <a:rPr lang="ru-RU" sz="2000" dirty="0" err="1"/>
              <a:t>кілька</a:t>
            </a:r>
            <a:r>
              <a:rPr lang="ru-RU" sz="2000" dirty="0"/>
              <a:t> </a:t>
            </a:r>
            <a:r>
              <a:rPr lang="ru-RU" sz="2000" dirty="0" err="1"/>
              <a:t>циклів</a:t>
            </a:r>
            <a:r>
              <a:rPr lang="ru-RU" sz="2000" dirty="0"/>
              <a:t> </a:t>
            </a:r>
            <a:r>
              <a:rPr lang="ru-RU" sz="2000" dirty="0" err="1"/>
              <a:t>розробки</a:t>
            </a:r>
            <a:r>
              <a:rPr lang="ru-RU" sz="2000" dirty="0"/>
              <a:t>, і разом вони </a:t>
            </a:r>
            <a:r>
              <a:rPr lang="ru-RU" sz="2000" dirty="0" err="1"/>
              <a:t>складають</a:t>
            </a:r>
            <a:r>
              <a:rPr lang="ru-RU" sz="2000" dirty="0"/>
              <a:t> </a:t>
            </a:r>
            <a:r>
              <a:rPr lang="ru-RU" sz="2000" dirty="0" err="1"/>
              <a:t>життєвий</a:t>
            </a:r>
            <a:r>
              <a:rPr lang="ru-RU" sz="2000" dirty="0"/>
              <a:t> цикл «мульти-</a:t>
            </a:r>
            <a:r>
              <a:rPr lang="ru-RU" sz="2000" dirty="0" err="1"/>
              <a:t>водоспад</a:t>
            </a:r>
            <a:r>
              <a:rPr lang="ru-RU" sz="2000" dirty="0"/>
              <a:t>». </a:t>
            </a:r>
            <a:endParaRPr lang="ru-RU" sz="20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ru-RU" sz="2000" dirty="0" smtClean="0"/>
              <a:t>Цикл </a:t>
            </a:r>
            <a:r>
              <a:rPr lang="ru-RU" sz="2000" dirty="0" err="1"/>
              <a:t>розділений</a:t>
            </a:r>
            <a:r>
              <a:rPr lang="ru-RU" sz="2000" dirty="0"/>
              <a:t> на </a:t>
            </a:r>
            <a:r>
              <a:rPr lang="ru-RU" sz="2000" dirty="0" err="1"/>
              <a:t>більш</a:t>
            </a:r>
            <a:r>
              <a:rPr lang="ru-RU" sz="2000" dirty="0"/>
              <a:t> </a:t>
            </a:r>
            <a:r>
              <a:rPr lang="ru-RU" sz="2000" dirty="0" err="1"/>
              <a:t>дрібні</a:t>
            </a:r>
            <a:r>
              <a:rPr lang="ru-RU" sz="2000" dirty="0"/>
              <a:t> легко </a:t>
            </a:r>
            <a:r>
              <a:rPr lang="ru-RU" sz="2000" dirty="0" err="1"/>
              <a:t>створювані</a:t>
            </a:r>
            <a:r>
              <a:rPr lang="ru-RU" sz="2000" dirty="0"/>
              <a:t> </a:t>
            </a:r>
            <a:r>
              <a:rPr lang="ru-RU" sz="2000" dirty="0" err="1"/>
              <a:t>модулі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ru-RU" sz="2000" dirty="0" err="1" smtClean="0"/>
              <a:t>Кожен</a:t>
            </a:r>
            <a:r>
              <a:rPr lang="ru-RU" sz="2000" dirty="0" smtClean="0"/>
              <a:t> </a:t>
            </a:r>
            <a:r>
              <a:rPr lang="ru-RU" sz="2000" dirty="0"/>
              <a:t>модуль проходить через </a:t>
            </a:r>
            <a:r>
              <a:rPr lang="ru-RU" sz="2000" dirty="0" err="1"/>
              <a:t>фази</a:t>
            </a:r>
            <a:r>
              <a:rPr lang="ru-RU" sz="2000" dirty="0"/>
              <a:t> </a:t>
            </a:r>
            <a:endParaRPr lang="ru-RU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sz="2000" dirty="0" err="1" smtClean="0">
                <a:solidFill>
                  <a:srgbClr val="0000CC"/>
                </a:solidFill>
              </a:rPr>
              <a:t>визначення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вимог</a:t>
            </a:r>
            <a:r>
              <a:rPr lang="ru-RU" sz="2000" dirty="0">
                <a:solidFill>
                  <a:srgbClr val="0000CC"/>
                </a:solidFill>
              </a:rPr>
              <a:t>, </a:t>
            </a:r>
            <a:endParaRPr lang="ru-RU" sz="2000" dirty="0" smtClean="0">
              <a:solidFill>
                <a:srgbClr val="0000CC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 err="1" smtClean="0">
                <a:solidFill>
                  <a:srgbClr val="0000CC"/>
                </a:solidFill>
              </a:rPr>
              <a:t>проектування</a:t>
            </a:r>
            <a:r>
              <a:rPr lang="ru-RU" sz="2000" dirty="0">
                <a:solidFill>
                  <a:srgbClr val="0000CC"/>
                </a:solidFill>
              </a:rPr>
              <a:t>, </a:t>
            </a:r>
            <a:endParaRPr lang="ru-RU" sz="2000" dirty="0" smtClean="0">
              <a:solidFill>
                <a:srgbClr val="0000CC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 err="1" smtClean="0">
                <a:solidFill>
                  <a:srgbClr val="0000CC"/>
                </a:solidFill>
              </a:rPr>
              <a:t>кодування</a:t>
            </a:r>
            <a:r>
              <a:rPr lang="ru-RU" sz="2000" dirty="0">
                <a:solidFill>
                  <a:srgbClr val="0000CC"/>
                </a:solidFill>
              </a:rPr>
              <a:t>, </a:t>
            </a:r>
            <a:endParaRPr lang="ru-RU" sz="2000" dirty="0" smtClean="0">
              <a:solidFill>
                <a:srgbClr val="0000CC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 err="1" smtClean="0">
                <a:solidFill>
                  <a:srgbClr val="0000CC"/>
                </a:solidFill>
              </a:rPr>
              <a:t>впровадження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 err="1" smtClean="0">
                <a:solidFill>
                  <a:srgbClr val="0000CC"/>
                </a:solidFill>
              </a:rPr>
              <a:t>тестування</a:t>
            </a:r>
            <a:r>
              <a:rPr lang="ru-RU" sz="2000" dirty="0">
                <a:solidFill>
                  <a:srgbClr val="0000CC"/>
                </a:solidFill>
              </a:rPr>
              <a:t>. </a:t>
            </a:r>
            <a:endParaRPr lang="ru-RU" sz="2000" dirty="0" smtClean="0">
              <a:solidFill>
                <a:srgbClr val="0000CC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sz="2000" dirty="0" smtClean="0"/>
              <a:t>Процедура </a:t>
            </a:r>
            <a:r>
              <a:rPr lang="ru-RU" sz="2000" dirty="0" err="1"/>
              <a:t>розробки</a:t>
            </a:r>
            <a:r>
              <a:rPr lang="ru-RU" sz="2000" dirty="0"/>
              <a:t> по </a:t>
            </a:r>
            <a:r>
              <a:rPr lang="ru-RU" sz="2000" dirty="0" err="1" smtClean="0"/>
              <a:t>інкрементній</a:t>
            </a:r>
            <a:r>
              <a:rPr lang="ru-RU" sz="2000" dirty="0" smtClean="0"/>
              <a:t> </a:t>
            </a:r>
            <a:r>
              <a:rPr lang="ru-RU" sz="2000" dirty="0" err="1"/>
              <a:t>моделі</a:t>
            </a:r>
            <a:r>
              <a:rPr lang="ru-RU" sz="2000" dirty="0"/>
              <a:t> </a:t>
            </a:r>
            <a:r>
              <a:rPr lang="ru-RU" sz="2000" dirty="0" err="1"/>
              <a:t>передбачає</a:t>
            </a:r>
            <a:r>
              <a:rPr lang="ru-RU" sz="2000" dirty="0"/>
              <a:t> </a:t>
            </a:r>
            <a:r>
              <a:rPr lang="ru-RU" sz="2000" dirty="0" err="1"/>
              <a:t>випуск</a:t>
            </a:r>
            <a:r>
              <a:rPr lang="ru-RU" sz="2000" dirty="0"/>
              <a:t> на </a:t>
            </a:r>
            <a:r>
              <a:rPr lang="ru-RU" sz="2000" dirty="0" err="1"/>
              <a:t>першому</a:t>
            </a:r>
            <a:r>
              <a:rPr lang="ru-RU" sz="2000" dirty="0"/>
              <a:t> великому </a:t>
            </a:r>
            <a:r>
              <a:rPr lang="ru-RU" sz="2000" dirty="0" err="1"/>
              <a:t>етапі</a:t>
            </a:r>
            <a:r>
              <a:rPr lang="ru-RU" sz="2000" dirty="0"/>
              <a:t> продукту в </a:t>
            </a:r>
            <a:r>
              <a:rPr lang="ru-RU" sz="2000" dirty="0" err="1"/>
              <a:t>базовій</a:t>
            </a:r>
            <a:r>
              <a:rPr lang="ru-RU" sz="2000" dirty="0"/>
              <a:t> </a:t>
            </a:r>
            <a:r>
              <a:rPr lang="ru-RU" sz="2000" dirty="0" err="1"/>
              <a:t>функціональності</a:t>
            </a:r>
            <a:r>
              <a:rPr lang="ru-RU" sz="2000" dirty="0"/>
              <a:t>, а </a:t>
            </a:r>
            <a:r>
              <a:rPr lang="ru-RU" sz="2000" dirty="0" err="1"/>
              <a:t>потім</a:t>
            </a:r>
            <a:r>
              <a:rPr lang="ru-RU" sz="2000" dirty="0"/>
              <a:t> </a:t>
            </a:r>
            <a:r>
              <a:rPr lang="ru-RU" sz="2000" dirty="0" err="1"/>
              <a:t>вже</a:t>
            </a:r>
            <a:r>
              <a:rPr lang="ru-RU" sz="2000" dirty="0"/>
              <a:t> </a:t>
            </a:r>
            <a:r>
              <a:rPr lang="ru-RU" sz="2000" dirty="0" err="1"/>
              <a:t>послідовне</a:t>
            </a:r>
            <a:r>
              <a:rPr lang="ru-RU" sz="2000" dirty="0"/>
              <a:t> </a:t>
            </a:r>
            <a:r>
              <a:rPr lang="ru-RU" sz="2000" dirty="0" err="1"/>
              <a:t>додавання</a:t>
            </a:r>
            <a:r>
              <a:rPr lang="ru-RU" sz="2000" dirty="0"/>
              <a:t> </a:t>
            </a:r>
            <a:r>
              <a:rPr lang="ru-RU" sz="2000" dirty="0" err="1"/>
              <a:t>нових</a:t>
            </a:r>
            <a:r>
              <a:rPr lang="ru-RU" sz="2000" dirty="0"/>
              <a:t> </a:t>
            </a:r>
            <a:r>
              <a:rPr lang="ru-RU" sz="2000" dirty="0" err="1"/>
              <a:t>функцій</a:t>
            </a:r>
            <a:r>
              <a:rPr lang="ru-RU" sz="2000" dirty="0"/>
              <a:t>, так </a:t>
            </a:r>
            <a:r>
              <a:rPr lang="ru-RU" sz="2000" dirty="0" err="1"/>
              <a:t>званих</a:t>
            </a:r>
            <a:r>
              <a:rPr lang="ru-RU" sz="2000" dirty="0"/>
              <a:t> «</a:t>
            </a:r>
            <a:r>
              <a:rPr lang="ru-RU" sz="2000" dirty="0" err="1"/>
              <a:t>інкрементів</a:t>
            </a:r>
            <a:r>
              <a:rPr lang="ru-RU" sz="2000" dirty="0"/>
              <a:t>». </a:t>
            </a:r>
            <a:endParaRPr lang="ru-RU" sz="20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ru-RU" sz="2000" dirty="0" err="1" smtClean="0"/>
              <a:t>Процес</a:t>
            </a:r>
            <a:r>
              <a:rPr lang="ru-RU" sz="2000" dirty="0" smtClean="0"/>
              <a:t> </a:t>
            </a:r>
            <a:r>
              <a:rPr lang="ru-RU" sz="2000" dirty="0" err="1"/>
              <a:t>триває</a:t>
            </a:r>
            <a:r>
              <a:rPr lang="ru-RU" sz="2000" dirty="0"/>
              <a:t> до тих </a:t>
            </a:r>
            <a:r>
              <a:rPr lang="ru-RU" sz="2000" dirty="0" err="1"/>
              <a:t>пір</a:t>
            </a:r>
            <a:r>
              <a:rPr lang="ru-RU" sz="2000" dirty="0"/>
              <a:t>, </a:t>
            </a:r>
            <a:r>
              <a:rPr lang="ru-RU" sz="2000" dirty="0" err="1"/>
              <a:t>поки</a:t>
            </a:r>
            <a:r>
              <a:rPr lang="ru-RU" sz="2000" dirty="0"/>
              <a:t> не буде створена </a:t>
            </a:r>
            <a:r>
              <a:rPr lang="ru-RU" sz="2000" dirty="0" err="1"/>
              <a:t>повна</a:t>
            </a:r>
            <a:r>
              <a:rPr lang="ru-RU" sz="2000" dirty="0"/>
              <a:t> система</a:t>
            </a:r>
          </a:p>
        </p:txBody>
      </p:sp>
      <p:sp>
        <p:nvSpPr>
          <p:cNvPr id="3" name="Прямокутник 2"/>
          <p:cNvSpPr/>
          <p:nvPr/>
        </p:nvSpPr>
        <p:spPr>
          <a:xfrm>
            <a:off x="0" y="-171400"/>
            <a:ext cx="91657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«Incremental Model» </a:t>
            </a:r>
            <a:r>
              <a:rPr lang="en-US" sz="3200" b="1" dirty="0" smtClean="0">
                <a:solidFill>
                  <a:schemeClr val="bg1"/>
                </a:solidFill>
              </a:rPr>
              <a:t>(</a:t>
            </a:r>
            <a:r>
              <a:rPr lang="ru-RU" sz="3200" b="1" dirty="0" err="1" smtClean="0">
                <a:solidFill>
                  <a:schemeClr val="bg1"/>
                </a:solidFill>
              </a:rPr>
              <a:t>інкрементна</a:t>
            </a:r>
            <a:r>
              <a:rPr lang="ru-RU" sz="3200" b="1" dirty="0" smtClean="0">
                <a:solidFill>
                  <a:schemeClr val="bg1"/>
                </a:solidFill>
              </a:rPr>
              <a:t> модель</a:t>
            </a:r>
            <a:r>
              <a:rPr lang="ru-RU" sz="32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28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кутник 2"/>
          <p:cNvSpPr/>
          <p:nvPr/>
        </p:nvSpPr>
        <p:spPr>
          <a:xfrm>
            <a:off x="755576" y="1556792"/>
            <a:ext cx="78488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Коли </a:t>
            </a:r>
            <a:r>
              <a:rPr lang="ru-RU" sz="2000" b="1" dirty="0" err="1">
                <a:solidFill>
                  <a:srgbClr val="0000CC"/>
                </a:solidFill>
              </a:rPr>
              <a:t>використовувати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інкрементного</a:t>
            </a:r>
            <a:r>
              <a:rPr lang="ru-RU" sz="2000" b="1" dirty="0">
                <a:solidFill>
                  <a:srgbClr val="0000CC"/>
                </a:solidFill>
              </a:rPr>
              <a:t> модель </a:t>
            </a:r>
            <a:r>
              <a:rPr lang="ru-RU" sz="2000" b="1" dirty="0" smtClean="0">
                <a:solidFill>
                  <a:srgbClr val="0000CC"/>
                </a:solidFill>
              </a:rPr>
              <a:t>?</a:t>
            </a:r>
          </a:p>
          <a:p>
            <a:endParaRPr lang="ru-RU" sz="2000" dirty="0" smtClean="0">
              <a:solidFill>
                <a:srgbClr val="0000CC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ru-RU" sz="2000" dirty="0" smtClean="0">
                <a:solidFill>
                  <a:srgbClr val="0000CC"/>
                </a:solidFill>
              </a:rPr>
              <a:t>Коли </a:t>
            </a:r>
            <a:r>
              <a:rPr lang="ru-RU" sz="2000" dirty="0" err="1">
                <a:solidFill>
                  <a:srgbClr val="0000CC"/>
                </a:solidFill>
              </a:rPr>
              <a:t>основні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вимоги</a:t>
            </a:r>
            <a:r>
              <a:rPr lang="ru-RU" sz="2000" dirty="0">
                <a:solidFill>
                  <a:srgbClr val="0000CC"/>
                </a:solidFill>
              </a:rPr>
              <a:t> до </a:t>
            </a:r>
            <a:r>
              <a:rPr lang="ru-RU" sz="2000" dirty="0" err="1">
                <a:solidFill>
                  <a:srgbClr val="0000CC"/>
                </a:solidFill>
              </a:rPr>
              <a:t>системи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чітко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визначені</a:t>
            </a:r>
            <a:r>
              <a:rPr lang="ru-RU" sz="2000" dirty="0">
                <a:solidFill>
                  <a:srgbClr val="0000CC"/>
                </a:solidFill>
              </a:rPr>
              <a:t> і </a:t>
            </a:r>
            <a:r>
              <a:rPr lang="ru-RU" sz="2000" dirty="0" err="1">
                <a:solidFill>
                  <a:srgbClr val="0000CC"/>
                </a:solidFill>
              </a:rPr>
              <a:t>зрозумілі</a:t>
            </a:r>
            <a:r>
              <a:rPr lang="ru-RU" sz="2000" dirty="0">
                <a:solidFill>
                  <a:srgbClr val="0000CC"/>
                </a:solidFill>
              </a:rPr>
              <a:t>. </a:t>
            </a:r>
            <a:endParaRPr lang="ru-RU" sz="2000" dirty="0" smtClean="0">
              <a:solidFill>
                <a:srgbClr val="0000CC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ru-RU" sz="2000" dirty="0" smtClean="0">
                <a:solidFill>
                  <a:srgbClr val="0000CC"/>
                </a:solidFill>
              </a:rPr>
              <a:t>У </a:t>
            </a:r>
            <a:r>
              <a:rPr lang="ru-RU" sz="2000" dirty="0">
                <a:solidFill>
                  <a:srgbClr val="0000CC"/>
                </a:solidFill>
              </a:rPr>
              <a:t>той же час </a:t>
            </a:r>
            <a:r>
              <a:rPr lang="ru-RU" sz="2000" dirty="0" err="1">
                <a:solidFill>
                  <a:srgbClr val="0000CC"/>
                </a:solidFill>
              </a:rPr>
              <a:t>деякі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деталі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можуть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доопрацьовуватися</a:t>
            </a:r>
            <a:r>
              <a:rPr lang="ru-RU" sz="2000" dirty="0">
                <a:solidFill>
                  <a:srgbClr val="0000CC"/>
                </a:solidFill>
              </a:rPr>
              <a:t> з </a:t>
            </a:r>
            <a:r>
              <a:rPr lang="ru-RU" sz="2000" dirty="0" err="1">
                <a:solidFill>
                  <a:srgbClr val="0000CC"/>
                </a:solidFill>
              </a:rPr>
              <a:t>плином</a:t>
            </a:r>
            <a:r>
              <a:rPr lang="ru-RU" sz="2000" dirty="0">
                <a:solidFill>
                  <a:srgbClr val="0000CC"/>
                </a:solidFill>
              </a:rPr>
              <a:t> часу.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sz="2000" dirty="0" err="1">
                <a:solidFill>
                  <a:srgbClr val="0000CC"/>
                </a:solidFill>
              </a:rPr>
              <a:t>Потрібно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раннє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вивидення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>
                <a:solidFill>
                  <a:srgbClr val="0000CC"/>
                </a:solidFill>
              </a:rPr>
              <a:t>продукту на </a:t>
            </a:r>
            <a:r>
              <a:rPr lang="ru-RU" sz="2000" dirty="0" err="1">
                <a:solidFill>
                  <a:srgbClr val="0000CC"/>
                </a:solidFill>
              </a:rPr>
              <a:t>ринок</a:t>
            </a:r>
            <a:r>
              <a:rPr lang="ru-RU" sz="2000" dirty="0">
                <a:solidFill>
                  <a:srgbClr val="0000CC"/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sz="2000" dirty="0">
                <a:solidFill>
                  <a:srgbClr val="0000CC"/>
                </a:solidFill>
              </a:rPr>
              <a:t>Є </a:t>
            </a:r>
            <a:r>
              <a:rPr lang="ru-RU" sz="2000" dirty="0" err="1">
                <a:solidFill>
                  <a:srgbClr val="0000CC"/>
                </a:solidFill>
              </a:rPr>
              <a:t>кілька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ризикових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цілей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0" y="-171400"/>
            <a:ext cx="91657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«Incremental Model» </a:t>
            </a:r>
            <a:r>
              <a:rPr lang="en-US" sz="3200" b="1" dirty="0" smtClean="0">
                <a:solidFill>
                  <a:schemeClr val="bg1"/>
                </a:solidFill>
              </a:rPr>
              <a:t>(</a:t>
            </a:r>
            <a:r>
              <a:rPr lang="ru-RU" sz="3200" b="1" dirty="0" err="1" smtClean="0">
                <a:solidFill>
                  <a:schemeClr val="bg1"/>
                </a:solidFill>
              </a:rPr>
              <a:t>інкрементна</a:t>
            </a:r>
            <a:r>
              <a:rPr lang="ru-RU" sz="3200" b="1" dirty="0" smtClean="0">
                <a:solidFill>
                  <a:schemeClr val="bg1"/>
                </a:solidFill>
              </a:rPr>
              <a:t> модель</a:t>
            </a:r>
            <a:r>
              <a:rPr lang="ru-RU" sz="32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469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0" y="14292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3200" b="1" dirty="0">
                <a:solidFill>
                  <a:schemeClr val="bg1"/>
                </a:solidFill>
              </a:rPr>
              <a:t>«</a:t>
            </a:r>
            <a:r>
              <a:rPr lang="ru-RU" sz="3200" b="1" dirty="0" err="1">
                <a:solidFill>
                  <a:schemeClr val="bg1"/>
                </a:solidFill>
              </a:rPr>
              <a:t>Iterative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Model</a:t>
            </a:r>
            <a:r>
              <a:rPr lang="ru-RU" sz="3200" b="1" dirty="0">
                <a:solidFill>
                  <a:schemeClr val="bg1"/>
                </a:solidFill>
              </a:rPr>
              <a:t>» (</a:t>
            </a:r>
            <a:r>
              <a:rPr lang="ru-RU" sz="3200" b="1" dirty="0" err="1">
                <a:solidFill>
                  <a:schemeClr val="bg1"/>
                </a:solidFill>
              </a:rPr>
              <a:t>ітеративна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або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ітераційна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>
                <a:solidFill>
                  <a:schemeClr val="bg1"/>
                </a:solidFill>
              </a:rPr>
              <a:t>модель)</a:t>
            </a: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8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6013" y="28575"/>
            <a:ext cx="7632700" cy="954088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800" b="1" dirty="0" err="1" smtClean="0">
                <a:solidFill>
                  <a:schemeClr val="bg1"/>
                </a:solidFill>
              </a:rPr>
              <a:t>Ітеративна</a:t>
            </a:r>
            <a:r>
              <a:rPr lang="ru-RU" sz="2800" b="1" dirty="0" smtClean="0">
                <a:solidFill>
                  <a:schemeClr val="bg1"/>
                </a:solidFill>
              </a:rPr>
              <a:t> та </a:t>
            </a:r>
            <a:r>
              <a:rPr lang="ru-RU" sz="2800" b="1" dirty="0" err="1" smtClean="0">
                <a:solidFill>
                  <a:schemeClr val="bg1"/>
                </a:solidFill>
              </a:rPr>
              <a:t>інкрементна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моделі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>
                <a:solidFill>
                  <a:schemeClr val="bg1"/>
                </a:solidFill>
              </a:rPr>
              <a:t>- </a:t>
            </a:r>
            <a:r>
              <a:rPr lang="ru-RU" sz="2800" b="1" dirty="0" err="1">
                <a:solidFill>
                  <a:schemeClr val="bg1"/>
                </a:solidFill>
              </a:rPr>
              <a:t>еволюційний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підхід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46083" name="Прямоугольник 2"/>
          <p:cNvSpPr>
            <a:spLocks noChangeArrowheads="1"/>
          </p:cNvSpPr>
          <p:nvPr/>
        </p:nvSpPr>
        <p:spPr bwMode="auto">
          <a:xfrm>
            <a:off x="251520" y="982663"/>
            <a:ext cx="8640763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uk-UA" dirty="0"/>
              <a:t>Ітеративна модель припускає розбиття життєвого циклу проекту на послідовність ітерацій, кожна з яких нагадує "</a:t>
            </a:r>
            <a:r>
              <a:rPr lang="uk-UA" dirty="0">
                <a:solidFill>
                  <a:srgbClr val="0000CC"/>
                </a:solidFill>
              </a:rPr>
              <a:t>міні-проект", </a:t>
            </a:r>
            <a:r>
              <a:rPr lang="uk-UA" dirty="0"/>
              <a:t>включаючи усі фази життєвого циклу в застосуванні до створення менших фрагментів функціональності, в порівнянні з проектом, в цілому. </a:t>
            </a:r>
          </a:p>
          <a:p>
            <a:pPr>
              <a:spcBef>
                <a:spcPts val="600"/>
              </a:spcBef>
            </a:pPr>
            <a:r>
              <a:rPr lang="uk-UA" b="1" dirty="0"/>
              <a:t>Мета кожної ітерації </a:t>
            </a:r>
            <a:r>
              <a:rPr lang="uk-UA" dirty="0"/>
              <a:t>- отримання працюючої версії програмної системи, що включає функціональність, визначену інтегрованим змістом усіх попередніх і поточній ітерації. </a:t>
            </a:r>
          </a:p>
          <a:p>
            <a:pPr>
              <a:spcBef>
                <a:spcPts val="600"/>
              </a:spcBef>
            </a:pPr>
            <a:r>
              <a:rPr lang="uk-UA" b="1" dirty="0"/>
              <a:t>Результату фінальної ітерації </a:t>
            </a:r>
            <a:r>
              <a:rPr lang="uk-UA" dirty="0"/>
              <a:t>містить усю необхідну функціональність продукту. Таким чином, із завершенням кожної ітерації, продукт розвивається </a:t>
            </a:r>
            <a:r>
              <a:rPr lang="uk-UA" b="1" dirty="0" err="1"/>
              <a:t>інкрементально</a:t>
            </a:r>
            <a:r>
              <a:rPr lang="uk-UA" dirty="0"/>
              <a:t>.</a:t>
            </a:r>
          </a:p>
          <a:p>
            <a:pPr>
              <a:spcBef>
                <a:spcPts val="600"/>
              </a:spcBef>
            </a:pPr>
            <a:endParaRPr lang="uk-UA" dirty="0"/>
          </a:p>
          <a:p>
            <a:pPr>
              <a:spcBef>
                <a:spcPts val="600"/>
              </a:spcBef>
            </a:pPr>
            <a:r>
              <a:rPr lang="uk-UA" dirty="0"/>
              <a:t>З точки зору структури життєвого циклу таку модель називають </a:t>
            </a:r>
            <a:r>
              <a:rPr lang="uk-UA" b="1" dirty="0"/>
              <a:t>ітеративною </a:t>
            </a:r>
            <a:r>
              <a:rPr lang="uk-UA" dirty="0"/>
              <a:t>(</a:t>
            </a:r>
            <a:r>
              <a:rPr lang="uk-UA" dirty="0" err="1"/>
              <a:t>iterative</a:t>
            </a:r>
            <a:r>
              <a:rPr lang="uk-UA" dirty="0"/>
              <a:t>). </a:t>
            </a:r>
          </a:p>
          <a:p>
            <a:pPr>
              <a:spcBef>
                <a:spcPts val="600"/>
              </a:spcBef>
            </a:pPr>
            <a:r>
              <a:rPr lang="uk-UA" dirty="0"/>
              <a:t>З точки зору розвитку продукту </a:t>
            </a:r>
            <a:r>
              <a:rPr lang="uk-UA" dirty="0" smtClean="0"/>
              <a:t>– </a:t>
            </a:r>
            <a:r>
              <a:rPr lang="uk-UA" b="1" dirty="0" err="1" smtClean="0"/>
              <a:t>інкрементною</a:t>
            </a:r>
            <a:r>
              <a:rPr lang="uk-UA" b="1" dirty="0" smtClean="0"/>
              <a:t> </a:t>
            </a:r>
            <a:r>
              <a:rPr lang="uk-UA" dirty="0" smtClean="0"/>
              <a:t>(</a:t>
            </a:r>
            <a:r>
              <a:rPr lang="uk-UA" dirty="0" err="1" smtClean="0"/>
              <a:t>incremental</a:t>
            </a:r>
            <a:r>
              <a:rPr lang="uk-UA" dirty="0"/>
              <a:t>). </a:t>
            </a:r>
          </a:p>
          <a:p>
            <a:pPr>
              <a:spcBef>
                <a:spcPts val="600"/>
              </a:spcBef>
            </a:pPr>
            <a:r>
              <a:rPr lang="uk-UA" dirty="0"/>
              <a:t>Найчастіше таку змішану еволюційну модель називають просто </a:t>
            </a:r>
            <a:r>
              <a:rPr lang="uk-UA" b="1" dirty="0"/>
              <a:t>ітеративною</a:t>
            </a:r>
            <a:r>
              <a:rPr lang="uk-UA" dirty="0"/>
              <a:t> (говорячи про процес) і/або </a:t>
            </a:r>
            <a:r>
              <a:rPr lang="uk-UA" b="1" dirty="0" err="1"/>
              <a:t>інкрементальною</a:t>
            </a:r>
            <a:r>
              <a:rPr lang="uk-UA" dirty="0"/>
              <a:t> (говорячи про нарощування функціональності продукту).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0" y="14292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3200" b="1" dirty="0">
                <a:solidFill>
                  <a:schemeClr val="bg1"/>
                </a:solidFill>
              </a:rPr>
              <a:t>«</a:t>
            </a:r>
            <a:r>
              <a:rPr lang="ru-RU" sz="3200" b="1" dirty="0" err="1">
                <a:solidFill>
                  <a:schemeClr val="bg1"/>
                </a:solidFill>
              </a:rPr>
              <a:t>Iterative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Model</a:t>
            </a:r>
            <a:r>
              <a:rPr lang="ru-RU" sz="3200" b="1" dirty="0">
                <a:solidFill>
                  <a:schemeClr val="bg1"/>
                </a:solidFill>
              </a:rPr>
              <a:t>» (</a:t>
            </a:r>
            <a:r>
              <a:rPr lang="ru-RU" sz="3200" b="1" dirty="0" err="1">
                <a:solidFill>
                  <a:schemeClr val="bg1"/>
                </a:solidFill>
              </a:rPr>
              <a:t>ітеративна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або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ітераційна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>
                <a:solidFill>
                  <a:schemeClr val="bg1"/>
                </a:solidFill>
              </a:rPr>
              <a:t>модель)</a:t>
            </a:r>
          </a:p>
        </p:txBody>
      </p:sp>
      <p:sp>
        <p:nvSpPr>
          <p:cNvPr id="3" name="Прямокутник 2"/>
          <p:cNvSpPr/>
          <p:nvPr/>
        </p:nvSpPr>
        <p:spPr>
          <a:xfrm>
            <a:off x="395536" y="1720840"/>
            <a:ext cx="84249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ru-RU" sz="2000" dirty="0" err="1"/>
              <a:t>Ітераційна</a:t>
            </a:r>
            <a:r>
              <a:rPr lang="ru-RU" sz="2000" dirty="0"/>
              <a:t> модель </a:t>
            </a:r>
            <a:r>
              <a:rPr lang="ru-RU" sz="2000" dirty="0" err="1"/>
              <a:t>життєвого</a:t>
            </a:r>
            <a:r>
              <a:rPr lang="ru-RU" sz="2000" dirty="0"/>
              <a:t> циклу </a:t>
            </a:r>
            <a:r>
              <a:rPr lang="ru-RU" sz="2000" b="1" dirty="0"/>
              <a:t>не </a:t>
            </a:r>
            <a:r>
              <a:rPr lang="ru-RU" sz="2000" b="1" dirty="0" err="1"/>
              <a:t>вимагає</a:t>
            </a:r>
            <a:r>
              <a:rPr lang="ru-RU" sz="2000" b="1" dirty="0"/>
              <a:t> </a:t>
            </a:r>
            <a:r>
              <a:rPr lang="ru-RU" sz="2000" dirty="0"/>
              <a:t>для початку </a:t>
            </a:r>
            <a:r>
              <a:rPr lang="ru-RU" sz="2000" dirty="0" err="1"/>
              <a:t>повної</a:t>
            </a:r>
            <a:r>
              <a:rPr lang="ru-RU" sz="2000" dirty="0"/>
              <a:t> </a:t>
            </a:r>
            <a:r>
              <a:rPr lang="ru-RU" sz="2000" dirty="0" err="1"/>
              <a:t>специфікації</a:t>
            </a:r>
            <a:r>
              <a:rPr lang="ru-RU" sz="2000" dirty="0"/>
              <a:t> </a:t>
            </a:r>
            <a:r>
              <a:rPr lang="ru-RU" sz="2000" dirty="0" err="1"/>
              <a:t>вимог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ru-RU" sz="2000" dirty="0" err="1" smtClean="0"/>
              <a:t>Замість</a:t>
            </a:r>
            <a:r>
              <a:rPr lang="ru-RU" sz="2000" dirty="0" smtClean="0"/>
              <a:t> </a:t>
            </a:r>
            <a:r>
              <a:rPr lang="ru-RU" sz="2000" dirty="0" err="1"/>
              <a:t>цього</a:t>
            </a:r>
            <a:r>
              <a:rPr lang="ru-RU" sz="2000" dirty="0"/>
              <a:t>, </a:t>
            </a:r>
            <a:r>
              <a:rPr lang="ru-RU" sz="2000" dirty="0" err="1"/>
              <a:t>створення</a:t>
            </a:r>
            <a:r>
              <a:rPr lang="ru-RU" sz="2000" dirty="0"/>
              <a:t> </a:t>
            </a:r>
            <a:r>
              <a:rPr lang="ru-RU" sz="2000" dirty="0" err="1"/>
              <a:t>починається</a:t>
            </a:r>
            <a:r>
              <a:rPr lang="ru-RU" sz="2000" dirty="0"/>
              <a:t> з </a:t>
            </a:r>
            <a:r>
              <a:rPr lang="ru-RU" sz="2000" dirty="0" err="1"/>
              <a:t>реалізації</a:t>
            </a:r>
            <a:r>
              <a:rPr lang="ru-RU" sz="2000" dirty="0"/>
              <a:t> </a:t>
            </a:r>
            <a:r>
              <a:rPr lang="ru-RU" sz="2000" dirty="0" err="1"/>
              <a:t>частини</a:t>
            </a:r>
            <a:r>
              <a:rPr lang="ru-RU" sz="2000" dirty="0"/>
              <a:t> </a:t>
            </a:r>
            <a:r>
              <a:rPr lang="ru-RU" sz="2000" dirty="0" err="1" smtClean="0"/>
              <a:t>функціоналу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стає</a:t>
            </a:r>
            <a:r>
              <a:rPr lang="ru-RU" sz="2000" dirty="0"/>
              <a:t> базою для </a:t>
            </a:r>
            <a:r>
              <a:rPr lang="ru-RU" sz="2000" dirty="0" err="1"/>
              <a:t>визначення</a:t>
            </a:r>
            <a:r>
              <a:rPr lang="ru-RU" sz="2000" dirty="0"/>
              <a:t> </a:t>
            </a:r>
            <a:r>
              <a:rPr lang="ru-RU" sz="2000" dirty="0" err="1"/>
              <a:t>подальших</a:t>
            </a:r>
            <a:r>
              <a:rPr lang="ru-RU" sz="2000" dirty="0"/>
              <a:t> </a:t>
            </a:r>
            <a:r>
              <a:rPr lang="ru-RU" sz="2000" dirty="0" err="1"/>
              <a:t>вимог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ru-RU" sz="2000" dirty="0" err="1" smtClean="0"/>
              <a:t>Цей</a:t>
            </a:r>
            <a:r>
              <a:rPr lang="ru-RU" sz="2000" dirty="0" smtClean="0"/>
              <a:t> </a:t>
            </a:r>
            <a:r>
              <a:rPr lang="ru-RU" sz="2000" dirty="0" err="1"/>
              <a:t>процес</a:t>
            </a:r>
            <a:r>
              <a:rPr lang="ru-RU" sz="2000" dirty="0"/>
              <a:t> </a:t>
            </a:r>
            <a:r>
              <a:rPr lang="ru-RU" sz="2000" dirty="0" err="1"/>
              <a:t>повторюється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ru-RU" sz="2000" dirty="0" err="1" smtClean="0"/>
              <a:t>Версія</a:t>
            </a:r>
            <a:r>
              <a:rPr lang="ru-RU" sz="2000" dirty="0" smtClean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бути </a:t>
            </a:r>
            <a:r>
              <a:rPr lang="ru-RU" sz="2000" b="1" dirty="0" err="1"/>
              <a:t>неідеальна</a:t>
            </a:r>
            <a:r>
              <a:rPr lang="ru-RU" sz="2000" dirty="0"/>
              <a:t>, головне, </a:t>
            </a:r>
            <a:r>
              <a:rPr lang="ru-RU" sz="2000" dirty="0" err="1"/>
              <a:t>щоб</a:t>
            </a:r>
            <a:r>
              <a:rPr lang="ru-RU" sz="2000" dirty="0"/>
              <a:t> вона </a:t>
            </a:r>
            <a:r>
              <a:rPr lang="ru-RU" sz="2000" b="1" dirty="0" err="1"/>
              <a:t>працювала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ru-RU" sz="2000" dirty="0" err="1" smtClean="0"/>
              <a:t>Розуміючи</a:t>
            </a:r>
            <a:r>
              <a:rPr lang="ru-RU" sz="2000" dirty="0" smtClean="0"/>
              <a:t> </a:t>
            </a:r>
            <a:r>
              <a:rPr lang="ru-RU" sz="2000" dirty="0" err="1"/>
              <a:t>кінцеву</a:t>
            </a:r>
            <a:r>
              <a:rPr lang="ru-RU" sz="2000" dirty="0"/>
              <a:t> мету, </a:t>
            </a:r>
            <a:r>
              <a:rPr lang="ru-RU" sz="2000" dirty="0" err="1" smtClean="0"/>
              <a:t>прагнуть</a:t>
            </a:r>
            <a:r>
              <a:rPr lang="ru-RU" sz="2000" dirty="0" smtClean="0"/>
              <a:t> </a:t>
            </a:r>
            <a:r>
              <a:rPr lang="ru-RU" sz="2000" dirty="0"/>
              <a:t>до </a:t>
            </a:r>
            <a:r>
              <a:rPr lang="ru-RU" sz="2000" dirty="0" err="1"/>
              <a:t>неї</a:t>
            </a:r>
            <a:r>
              <a:rPr lang="ru-RU" sz="2000" dirty="0"/>
              <a:t> так, </a:t>
            </a:r>
            <a:r>
              <a:rPr lang="ru-RU" sz="2000" dirty="0" err="1"/>
              <a:t>щоб</a:t>
            </a:r>
            <a:r>
              <a:rPr lang="ru-RU" sz="2000" dirty="0"/>
              <a:t> </a:t>
            </a:r>
            <a:r>
              <a:rPr lang="ru-RU" sz="2000" dirty="0" err="1"/>
              <a:t>кожен</a:t>
            </a:r>
            <a:r>
              <a:rPr lang="ru-RU" sz="2000" dirty="0"/>
              <a:t> </a:t>
            </a:r>
            <a:r>
              <a:rPr lang="ru-RU" sz="2000" dirty="0" err="1"/>
              <a:t>крок</a:t>
            </a:r>
            <a:r>
              <a:rPr lang="ru-RU" sz="2000" dirty="0"/>
              <a:t> </a:t>
            </a:r>
            <a:r>
              <a:rPr lang="ru-RU" sz="2000" dirty="0" err="1"/>
              <a:t>був</a:t>
            </a:r>
            <a:r>
              <a:rPr lang="ru-RU" sz="2000" dirty="0"/>
              <a:t> </a:t>
            </a:r>
            <a:r>
              <a:rPr lang="ru-RU" sz="2000" dirty="0" err="1"/>
              <a:t>результативним</a:t>
            </a:r>
            <a:r>
              <a:rPr lang="ru-RU" sz="2000" dirty="0"/>
              <a:t>, а </a:t>
            </a:r>
            <a:r>
              <a:rPr lang="ru-RU" sz="2000" dirty="0" err="1"/>
              <a:t>кожна</a:t>
            </a:r>
            <a:r>
              <a:rPr lang="ru-RU" sz="2000" dirty="0"/>
              <a:t> </a:t>
            </a:r>
            <a:r>
              <a:rPr lang="ru-RU" sz="2000" dirty="0" err="1"/>
              <a:t>версія</a:t>
            </a:r>
            <a:r>
              <a:rPr lang="ru-RU" sz="2000" dirty="0"/>
              <a:t> - </a:t>
            </a:r>
            <a:r>
              <a:rPr lang="ru-RU" sz="2000" dirty="0" err="1"/>
              <a:t>працездатна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73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2555776" y="19472"/>
            <a:ext cx="81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</a:rPr>
              <a:t>CASE </a:t>
            </a:r>
            <a:r>
              <a:rPr lang="ru-RU" sz="2400" b="1" dirty="0" err="1" smtClean="0">
                <a:solidFill>
                  <a:schemeClr val="bg1"/>
                </a:solidFill>
              </a:rPr>
              <a:t>інструменти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36623"/>
              </p:ext>
            </p:extLst>
          </p:nvPr>
        </p:nvGraphicFramePr>
        <p:xfrm>
          <a:off x="252674" y="888112"/>
          <a:ext cx="884905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177"/>
                <a:gridCol w="3024336"/>
                <a:gridCol w="4896543"/>
              </a:tblGrid>
              <a:tr h="32351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IDEF0</a:t>
                      </a:r>
                      <a:endParaRPr lang="uk-UA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AllFusion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Process Modeler 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Bpwin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+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Allfusion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Erwin Data Modeler portable 7.2</a:t>
                      </a: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http://kibernetik.at.ua/load/soft_soft/ofisne_pz_office_software/allfusion_process_modeler_bpwin_allfusion_erwin_data_modeler_portable_7_2_torrent/34-1-0-27</a:t>
                      </a: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4016">
                <a:tc>
                  <a:txBody>
                    <a:bodyPr/>
                    <a:lstStyle/>
                    <a:p>
                      <a:endParaRPr lang="uk-UA" sz="14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AllFusion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Process Modeler 7.2</a:t>
                      </a: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http://ca-allfusion-process-modeler.software.informer.com/7.2/</a:t>
                      </a: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29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UML</a:t>
                      </a:r>
                      <a:endParaRPr lang="uk-UA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Sybase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PowerDesigner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16.0.0.3488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http://www.torrentino.me/torrent/886373</a:t>
                      </a: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2008">
                <a:tc>
                  <a:txBody>
                    <a:bodyPr/>
                    <a:lstStyle/>
                    <a:p>
                      <a:endParaRPr lang="uk-UA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Enterprise Architect 6.5.797</a:t>
                      </a: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http://enterprise-architect.en.softonic.com/</a:t>
                      </a: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uk-UA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Rational Rose (IBM Rational Rose) 7.0.0.4 Enterprise</a:t>
                      </a: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http://www.softforfree.com/programs/rational_rose-34201.html</a:t>
                      </a: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435">
                <a:tc>
                  <a:txBody>
                    <a:bodyPr/>
                    <a:lstStyle/>
                    <a:p>
                      <a:endParaRPr lang="uk-UA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 Visio </a:t>
                      </a: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uk-UA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SmartDraw</a:t>
                      </a: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435">
                <a:tc>
                  <a:txBody>
                    <a:bodyPr/>
                    <a:lstStyle/>
                    <a:p>
                      <a:endParaRPr lang="uk-UA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UModel</a:t>
                      </a: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152">
                <a:tc>
                  <a:txBody>
                    <a:bodyPr/>
                    <a:lstStyle/>
                    <a:p>
                      <a:endParaRPr lang="uk-UA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Paradigm</a:t>
                      </a: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435">
                <a:tc>
                  <a:txBody>
                    <a:bodyPr/>
                    <a:lstStyle/>
                    <a:p>
                      <a:endParaRPr lang="uk-UA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Umbrello</a:t>
                      </a: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435">
                <a:tc>
                  <a:txBody>
                    <a:bodyPr/>
                    <a:lstStyle/>
                    <a:p>
                      <a:endParaRPr lang="uk-UA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QReal</a:t>
                      </a: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435">
                <a:tc>
                  <a:txBody>
                    <a:bodyPr/>
                    <a:lstStyle/>
                    <a:p>
                      <a:endParaRPr lang="uk-UA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ArgoUML</a:t>
                      </a: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43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BPMN</a:t>
                      </a:r>
                      <a:endParaRPr lang="uk-UA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ARIS Express 2.3</a:t>
                      </a: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http://aris-express.soft32.com/</a:t>
                      </a: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435">
                <a:tc>
                  <a:txBody>
                    <a:bodyPr/>
                    <a:lstStyle/>
                    <a:p>
                      <a:endParaRPr lang="uk-UA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ELMA 3.2</a:t>
                      </a: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http://www.softportal.com/software-26918-elma.html</a:t>
                      </a:r>
                      <a:endParaRPr lang="uk-U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9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61008" y="1268760"/>
            <a:ext cx="842493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На </a:t>
            </a:r>
            <a:r>
              <a:rPr lang="ru-RU" sz="2000" dirty="0" err="1"/>
              <a:t>діаграмі</a:t>
            </a:r>
            <a:r>
              <a:rPr lang="ru-RU" sz="2000" dirty="0"/>
              <a:t> показана </a:t>
            </a:r>
            <a:r>
              <a:rPr lang="ru-RU" sz="2000" dirty="0" err="1" smtClean="0"/>
              <a:t>ітераційна</a:t>
            </a:r>
            <a:r>
              <a:rPr lang="ru-RU" sz="2000" dirty="0" smtClean="0"/>
              <a:t> </a:t>
            </a:r>
            <a:r>
              <a:rPr lang="ru-RU" sz="2000" dirty="0"/>
              <a:t>«</a:t>
            </a:r>
            <a:r>
              <a:rPr lang="ru-RU" sz="2000" dirty="0" err="1"/>
              <a:t>розробка</a:t>
            </a:r>
            <a:r>
              <a:rPr lang="ru-RU" sz="2000" dirty="0"/>
              <a:t>» </a:t>
            </a:r>
            <a:r>
              <a:rPr lang="ru-RU" sz="2000" dirty="0" err="1"/>
              <a:t>Мона</a:t>
            </a:r>
            <a:r>
              <a:rPr lang="ru-RU" sz="2000" dirty="0"/>
              <a:t> </a:t>
            </a:r>
            <a:r>
              <a:rPr lang="ru-RU" sz="2000" dirty="0" err="1"/>
              <a:t>Лізи</a:t>
            </a:r>
            <a:r>
              <a:rPr lang="ru-RU" sz="2000" dirty="0"/>
              <a:t>. Як видно, в </a:t>
            </a:r>
            <a:r>
              <a:rPr lang="ru-RU" sz="2000" dirty="0" err="1"/>
              <a:t>першій</a:t>
            </a:r>
            <a:r>
              <a:rPr lang="ru-RU" sz="2000" dirty="0"/>
              <a:t> </a:t>
            </a:r>
            <a:r>
              <a:rPr lang="ru-RU" sz="2000" dirty="0" err="1"/>
              <a:t>ітерації</a:t>
            </a:r>
            <a:r>
              <a:rPr lang="ru-RU" sz="2000" dirty="0"/>
              <a:t> є </a:t>
            </a:r>
            <a:r>
              <a:rPr lang="ru-RU" sz="2000" dirty="0" err="1"/>
              <a:t>лише</a:t>
            </a:r>
            <a:r>
              <a:rPr lang="ru-RU" sz="2000" dirty="0"/>
              <a:t> </a:t>
            </a:r>
            <a:r>
              <a:rPr lang="ru-RU" sz="2000" dirty="0" err="1"/>
              <a:t>начерк</a:t>
            </a:r>
            <a:r>
              <a:rPr lang="ru-RU" sz="2000" dirty="0"/>
              <a:t> </a:t>
            </a:r>
            <a:r>
              <a:rPr lang="ru-RU" sz="2000" dirty="0" err="1"/>
              <a:t>Джоконди</a:t>
            </a:r>
            <a:r>
              <a:rPr lang="ru-RU" sz="2000" dirty="0"/>
              <a:t>, в </a:t>
            </a:r>
            <a:r>
              <a:rPr lang="ru-RU" sz="2000" dirty="0" err="1"/>
              <a:t>другій</a:t>
            </a:r>
            <a:r>
              <a:rPr lang="ru-RU" sz="2000" dirty="0"/>
              <a:t> - </a:t>
            </a:r>
            <a:r>
              <a:rPr lang="ru-RU" sz="2000" dirty="0" err="1"/>
              <a:t>з'являються</a:t>
            </a:r>
            <a:r>
              <a:rPr lang="ru-RU" sz="2000" dirty="0"/>
              <a:t> </a:t>
            </a:r>
            <a:r>
              <a:rPr lang="ru-RU" sz="2000" dirty="0" err="1" smtClean="0"/>
              <a:t>кольори</a:t>
            </a:r>
            <a:r>
              <a:rPr lang="ru-RU" sz="2000" dirty="0" smtClean="0"/>
              <a:t>, </a:t>
            </a:r>
            <a:r>
              <a:rPr lang="ru-RU" sz="2000" dirty="0"/>
              <a:t>а </a:t>
            </a:r>
            <a:r>
              <a:rPr lang="ru-RU" sz="2000" dirty="0" err="1"/>
              <a:t>третя</a:t>
            </a:r>
            <a:r>
              <a:rPr lang="ru-RU" sz="2000" dirty="0"/>
              <a:t> </a:t>
            </a:r>
            <a:r>
              <a:rPr lang="ru-RU" sz="2000" dirty="0" err="1"/>
              <a:t>ітерація</a:t>
            </a:r>
            <a:r>
              <a:rPr lang="ru-RU" sz="2000" dirty="0"/>
              <a:t> </a:t>
            </a:r>
            <a:r>
              <a:rPr lang="ru-RU" sz="2000" dirty="0" err="1"/>
              <a:t>додає</a:t>
            </a:r>
            <a:r>
              <a:rPr lang="ru-RU" sz="2000" dirty="0"/>
              <a:t> </a:t>
            </a:r>
            <a:r>
              <a:rPr lang="ru-RU" sz="2000" dirty="0" err="1" smtClean="0"/>
              <a:t>деталі</a:t>
            </a:r>
            <a:r>
              <a:rPr lang="ru-RU" sz="2000" dirty="0" smtClean="0"/>
              <a:t>, </a:t>
            </a:r>
            <a:r>
              <a:rPr lang="ru-RU" sz="2000" dirty="0" err="1"/>
              <a:t>насиченості</a:t>
            </a:r>
            <a:r>
              <a:rPr lang="ru-RU" sz="2000" dirty="0"/>
              <a:t> і </a:t>
            </a:r>
            <a:r>
              <a:rPr lang="ru-RU" sz="2000" dirty="0" err="1"/>
              <a:t>завершує</a:t>
            </a:r>
            <a:r>
              <a:rPr lang="ru-RU" sz="2000" dirty="0"/>
              <a:t> </a:t>
            </a:r>
            <a:r>
              <a:rPr lang="ru-RU" sz="2000" dirty="0" err="1"/>
              <a:t>процес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ru-RU" sz="2000" dirty="0" smtClean="0"/>
              <a:t>В </a:t>
            </a:r>
            <a:r>
              <a:rPr lang="ru-RU" sz="2000" dirty="0" err="1" smtClean="0"/>
              <a:t>інкрементній</a:t>
            </a:r>
            <a:r>
              <a:rPr lang="ru-RU" sz="2000" dirty="0" smtClean="0"/>
              <a:t> </a:t>
            </a:r>
            <a:r>
              <a:rPr lang="ru-RU" sz="2000" dirty="0"/>
              <a:t>ж </a:t>
            </a:r>
            <a:r>
              <a:rPr lang="ru-RU" sz="2000" dirty="0" err="1"/>
              <a:t>моделі</a:t>
            </a:r>
            <a:r>
              <a:rPr lang="ru-RU" sz="2000" dirty="0"/>
              <a:t> </a:t>
            </a:r>
            <a:r>
              <a:rPr lang="ru-RU" sz="2000" dirty="0" err="1"/>
              <a:t>функціонал</a:t>
            </a:r>
            <a:r>
              <a:rPr lang="ru-RU" sz="2000" dirty="0"/>
              <a:t> продукту </a:t>
            </a:r>
            <a:r>
              <a:rPr lang="ru-RU" sz="2000" dirty="0" err="1"/>
              <a:t>нарощується</a:t>
            </a:r>
            <a:r>
              <a:rPr lang="ru-RU" sz="2000" dirty="0"/>
              <a:t> по </a:t>
            </a:r>
            <a:r>
              <a:rPr lang="ru-RU" sz="2000" dirty="0" err="1"/>
              <a:t>шматочках</a:t>
            </a:r>
            <a:r>
              <a:rPr lang="ru-RU" sz="2000" dirty="0"/>
              <a:t>, продукт </a:t>
            </a:r>
            <a:r>
              <a:rPr lang="ru-RU" sz="2000" dirty="0" err="1"/>
              <a:t>складається</a:t>
            </a:r>
            <a:r>
              <a:rPr lang="ru-RU" sz="2000" dirty="0"/>
              <a:t> з </a:t>
            </a:r>
            <a:r>
              <a:rPr lang="ru-RU" sz="2000" dirty="0" err="1"/>
              <a:t>частин</a:t>
            </a:r>
            <a:r>
              <a:rPr lang="ru-RU" sz="2000" dirty="0"/>
              <a:t>. На </a:t>
            </a:r>
            <a:r>
              <a:rPr lang="ru-RU" sz="2000" dirty="0" err="1"/>
              <a:t>відміну</a:t>
            </a:r>
            <a:r>
              <a:rPr lang="ru-RU" sz="2000" dirty="0"/>
              <a:t> </a:t>
            </a:r>
            <a:r>
              <a:rPr lang="ru-RU" sz="2000" dirty="0" err="1"/>
              <a:t>від</a:t>
            </a:r>
            <a:r>
              <a:rPr lang="ru-RU" sz="2000" dirty="0"/>
              <a:t> </a:t>
            </a:r>
            <a:r>
              <a:rPr lang="ru-RU" sz="2000" dirty="0" err="1" smtClean="0"/>
              <a:t>ітераційної</a:t>
            </a:r>
            <a:r>
              <a:rPr lang="ru-RU" sz="2000" dirty="0" smtClean="0"/>
              <a:t> </a:t>
            </a:r>
            <a:r>
              <a:rPr lang="ru-RU" sz="2000" dirty="0" err="1"/>
              <a:t>моделі</a:t>
            </a:r>
            <a:r>
              <a:rPr lang="ru-RU" sz="2000" dirty="0"/>
              <a:t>, </a:t>
            </a:r>
            <a:r>
              <a:rPr lang="ru-RU" sz="2000" dirty="0" err="1"/>
              <a:t>кожен</a:t>
            </a:r>
            <a:r>
              <a:rPr lang="ru-RU" sz="2000" dirty="0"/>
              <a:t> </a:t>
            </a:r>
            <a:r>
              <a:rPr lang="ru-RU" sz="2000" dirty="0" err="1"/>
              <a:t>шматочок</a:t>
            </a:r>
            <a:r>
              <a:rPr lang="ru-RU" sz="2000" dirty="0"/>
              <a:t> </a:t>
            </a:r>
            <a:r>
              <a:rPr lang="ru-RU" sz="2000" dirty="0" err="1"/>
              <a:t>являє</a:t>
            </a:r>
            <a:r>
              <a:rPr lang="ru-RU" sz="2000" dirty="0"/>
              <a:t> собою </a:t>
            </a:r>
            <a:r>
              <a:rPr lang="ru-RU" sz="2000" dirty="0" err="1"/>
              <a:t>цілісний</a:t>
            </a:r>
            <a:r>
              <a:rPr lang="ru-RU" sz="2000" dirty="0"/>
              <a:t> </a:t>
            </a:r>
            <a:r>
              <a:rPr lang="ru-RU" sz="2000" dirty="0" err="1"/>
              <a:t>елемент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b="1" dirty="0">
                <a:solidFill>
                  <a:srgbClr val="0000CC"/>
                </a:solidFill>
              </a:rPr>
              <a:t>Коли оптимально </a:t>
            </a:r>
            <a:r>
              <a:rPr lang="ru-RU" sz="2000" b="1" dirty="0" err="1">
                <a:solidFill>
                  <a:srgbClr val="0000CC"/>
                </a:solidFill>
              </a:rPr>
              <a:t>використовувати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ітеративну</a:t>
            </a:r>
            <a:r>
              <a:rPr lang="ru-RU" sz="2000" b="1" dirty="0">
                <a:solidFill>
                  <a:srgbClr val="0000CC"/>
                </a:solidFill>
              </a:rPr>
              <a:t> модель?</a:t>
            </a:r>
          </a:p>
          <a:p>
            <a:endParaRPr lang="ru-RU" sz="2000" dirty="0">
              <a:solidFill>
                <a:srgbClr val="0000CC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 err="1">
                <a:solidFill>
                  <a:srgbClr val="0000CC"/>
                </a:solidFill>
              </a:rPr>
              <a:t>Вимоги</a:t>
            </a:r>
            <a:r>
              <a:rPr lang="ru-RU" sz="2000" dirty="0">
                <a:solidFill>
                  <a:srgbClr val="0000CC"/>
                </a:solidFill>
              </a:rPr>
              <a:t> до </a:t>
            </a:r>
            <a:r>
              <a:rPr lang="ru-RU" sz="2000" dirty="0" err="1">
                <a:solidFill>
                  <a:srgbClr val="0000CC"/>
                </a:solidFill>
              </a:rPr>
              <a:t>кінцевої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системі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заздалегідь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чітко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визначені</a:t>
            </a:r>
            <a:r>
              <a:rPr lang="ru-RU" sz="2000" dirty="0">
                <a:solidFill>
                  <a:srgbClr val="0000CC"/>
                </a:solidFill>
              </a:rPr>
              <a:t> і </a:t>
            </a:r>
            <a:r>
              <a:rPr lang="ru-RU" sz="2000" dirty="0" err="1">
                <a:solidFill>
                  <a:srgbClr val="0000CC"/>
                </a:solidFill>
              </a:rPr>
              <a:t>зрозумілі</a:t>
            </a:r>
            <a:r>
              <a:rPr lang="ru-RU" sz="2000" dirty="0">
                <a:solidFill>
                  <a:srgbClr val="0000CC"/>
                </a:solidFill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>
                <a:solidFill>
                  <a:srgbClr val="0000CC"/>
                </a:solidFill>
              </a:rPr>
              <a:t>Проект великий </a:t>
            </a:r>
            <a:r>
              <a:rPr lang="ru-RU" sz="2000" dirty="0" err="1">
                <a:solidFill>
                  <a:srgbClr val="0000CC"/>
                </a:solidFill>
              </a:rPr>
              <a:t>або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дуже</a:t>
            </a:r>
            <a:r>
              <a:rPr lang="ru-RU" sz="2000" dirty="0">
                <a:solidFill>
                  <a:srgbClr val="0000CC"/>
                </a:solidFill>
              </a:rPr>
              <a:t> великий.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 err="1">
                <a:solidFill>
                  <a:srgbClr val="0000CC"/>
                </a:solidFill>
              </a:rPr>
              <a:t>Основне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завдання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має</a:t>
            </a:r>
            <a:r>
              <a:rPr lang="ru-RU" sz="2000" dirty="0" smtClean="0">
                <a:solidFill>
                  <a:srgbClr val="0000CC"/>
                </a:solidFill>
              </a:rPr>
              <a:t> бути </a:t>
            </a:r>
            <a:r>
              <a:rPr lang="ru-RU" sz="2000" dirty="0" err="1" smtClean="0">
                <a:solidFill>
                  <a:srgbClr val="0000CC"/>
                </a:solidFill>
              </a:rPr>
              <a:t>визначене</a:t>
            </a:r>
            <a:r>
              <a:rPr lang="ru-RU" sz="2000" dirty="0" smtClean="0">
                <a:solidFill>
                  <a:srgbClr val="0000CC"/>
                </a:solidFill>
              </a:rPr>
              <a:t>, </a:t>
            </a:r>
            <a:r>
              <a:rPr lang="ru-RU" sz="2000" dirty="0">
                <a:solidFill>
                  <a:srgbClr val="0000CC"/>
                </a:solidFill>
              </a:rPr>
              <a:t>але </a:t>
            </a:r>
            <a:r>
              <a:rPr lang="ru-RU" sz="2000" dirty="0" err="1">
                <a:solidFill>
                  <a:srgbClr val="0000CC"/>
                </a:solidFill>
              </a:rPr>
              <a:t>деталі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реалізації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можуть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еволюціонувати</a:t>
            </a:r>
            <a:r>
              <a:rPr lang="ru-RU" sz="2000" dirty="0">
                <a:solidFill>
                  <a:srgbClr val="0000CC"/>
                </a:solidFill>
              </a:rPr>
              <a:t> з </a:t>
            </a:r>
            <a:r>
              <a:rPr lang="ru-RU" sz="2000" dirty="0" err="1">
                <a:solidFill>
                  <a:srgbClr val="0000CC"/>
                </a:solidFill>
              </a:rPr>
              <a:t>плином</a:t>
            </a:r>
            <a:r>
              <a:rPr lang="ru-RU" sz="2000" dirty="0">
                <a:solidFill>
                  <a:srgbClr val="0000CC"/>
                </a:solidFill>
              </a:rPr>
              <a:t> часу.</a:t>
            </a:r>
          </a:p>
        </p:txBody>
      </p:sp>
      <p:sp>
        <p:nvSpPr>
          <p:cNvPr id="3" name="Прямокутник 2"/>
          <p:cNvSpPr/>
          <p:nvPr/>
        </p:nvSpPr>
        <p:spPr>
          <a:xfrm>
            <a:off x="0" y="14292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3200" b="1" dirty="0">
                <a:solidFill>
                  <a:schemeClr val="bg1"/>
                </a:solidFill>
              </a:rPr>
              <a:t>«</a:t>
            </a:r>
            <a:r>
              <a:rPr lang="ru-RU" sz="3200" b="1" dirty="0" err="1">
                <a:solidFill>
                  <a:schemeClr val="bg1"/>
                </a:solidFill>
              </a:rPr>
              <a:t>Iterative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Model</a:t>
            </a:r>
            <a:r>
              <a:rPr lang="ru-RU" sz="3200" b="1" dirty="0">
                <a:solidFill>
                  <a:schemeClr val="bg1"/>
                </a:solidFill>
              </a:rPr>
              <a:t>» (</a:t>
            </a:r>
            <a:r>
              <a:rPr lang="ru-RU" sz="3200" b="1" dirty="0" err="1">
                <a:solidFill>
                  <a:schemeClr val="bg1"/>
                </a:solidFill>
              </a:rPr>
              <a:t>ітеративна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або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ітераційна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>
                <a:solidFill>
                  <a:schemeClr val="bg1"/>
                </a:solidFill>
              </a:rPr>
              <a:t>модель)</a:t>
            </a:r>
          </a:p>
        </p:txBody>
      </p:sp>
    </p:spTree>
    <p:extLst>
      <p:ext uri="{BB962C8B-B14F-4D97-AF65-F5344CB8AC3E}">
        <p14:creationId xmlns:p14="http://schemas.microsoft.com/office/powerpoint/2010/main" val="8547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924" y="28575"/>
            <a:ext cx="9109075" cy="954088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b="1" dirty="0" err="1">
                <a:solidFill>
                  <a:schemeClr val="bg1"/>
                </a:solidFill>
              </a:rPr>
              <a:t>Ітеративна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smtClean="0">
                <a:solidFill>
                  <a:schemeClr val="bg1"/>
                </a:solidFill>
              </a:rPr>
              <a:t>та </a:t>
            </a:r>
            <a:r>
              <a:rPr lang="ru-RU" sz="2800" b="1" dirty="0" err="1">
                <a:solidFill>
                  <a:schemeClr val="bg1"/>
                </a:solidFill>
              </a:rPr>
              <a:t>і</a:t>
            </a:r>
            <a:r>
              <a:rPr lang="ru-RU" sz="2800" b="1" dirty="0" err="1" smtClean="0">
                <a:solidFill>
                  <a:schemeClr val="bg1"/>
                </a:solidFill>
              </a:rPr>
              <a:t>нкрементна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моделі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>
                <a:solidFill>
                  <a:schemeClr val="bg1"/>
                </a:solidFill>
              </a:rPr>
              <a:t>- </a:t>
            </a:r>
            <a:r>
              <a:rPr lang="ru-RU" sz="2800" b="1" dirty="0" err="1">
                <a:solidFill>
                  <a:schemeClr val="bg1"/>
                </a:solidFill>
              </a:rPr>
              <a:t>еволюційний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підхід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975"/>
            <a:ext cx="8964613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Прямоугольник 2"/>
          <p:cNvSpPr>
            <a:spLocks noChangeArrowheads="1"/>
          </p:cNvSpPr>
          <p:nvPr/>
        </p:nvSpPr>
        <p:spPr bwMode="auto">
          <a:xfrm>
            <a:off x="34925" y="6211888"/>
            <a:ext cx="8929688" cy="646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/>
              <a:t> </a:t>
            </a:r>
            <a:r>
              <a:rPr lang="ru-RU" dirty="0" err="1"/>
              <a:t>Зниження</a:t>
            </a:r>
            <a:r>
              <a:rPr lang="ru-RU" dirty="0"/>
              <a:t> </a:t>
            </a:r>
            <a:r>
              <a:rPr lang="ru-RU" dirty="0" err="1"/>
              <a:t>невизначеності</a:t>
            </a:r>
            <a:r>
              <a:rPr lang="ru-RU" dirty="0"/>
              <a:t> і </a:t>
            </a:r>
            <a:r>
              <a:rPr lang="ru-RU" dirty="0" err="1" smtClean="0"/>
              <a:t>инкрементне</a:t>
            </a:r>
            <a:r>
              <a:rPr lang="ru-RU" dirty="0" smtClean="0"/>
              <a:t> </a:t>
            </a:r>
            <a:r>
              <a:rPr lang="ru-RU" dirty="0" err="1"/>
              <a:t>розширення</a:t>
            </a:r>
            <a:r>
              <a:rPr lang="ru-RU" dirty="0"/>
              <a:t> </a:t>
            </a:r>
            <a:r>
              <a:rPr lang="ru-RU" dirty="0" err="1"/>
              <a:t>функціональності</a:t>
            </a:r>
            <a:r>
              <a:rPr lang="ru-RU" dirty="0"/>
              <a:t> </a:t>
            </a:r>
          </a:p>
          <a:p>
            <a:pPr algn="ctr"/>
            <a:r>
              <a:rPr lang="ru-RU" dirty="0"/>
              <a:t>при </a:t>
            </a:r>
            <a:r>
              <a:rPr lang="ru-RU" dirty="0" err="1"/>
              <a:t>ітеративній</a:t>
            </a:r>
            <a:r>
              <a:rPr lang="ru-RU" dirty="0"/>
              <a:t> </a:t>
            </a:r>
            <a:r>
              <a:rPr lang="ru-RU" dirty="0" err="1"/>
              <a:t>організація</a:t>
            </a:r>
            <a:r>
              <a:rPr lang="ru-RU" dirty="0"/>
              <a:t> </a:t>
            </a:r>
            <a:r>
              <a:rPr lang="ru-RU" dirty="0" err="1"/>
              <a:t>життєвого</a:t>
            </a:r>
            <a:r>
              <a:rPr lang="ru-RU" dirty="0"/>
              <a:t> циклу.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6013" y="28575"/>
            <a:ext cx="7632700" cy="954088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800" b="1" dirty="0" err="1">
                <a:solidFill>
                  <a:schemeClr val="bg1"/>
                </a:solidFill>
              </a:rPr>
              <a:t>Ітеративна</a:t>
            </a:r>
            <a:r>
              <a:rPr lang="ru-RU" sz="2800" b="1" dirty="0">
                <a:solidFill>
                  <a:schemeClr val="bg1"/>
                </a:solidFill>
              </a:rPr>
              <a:t> і </a:t>
            </a:r>
            <a:r>
              <a:rPr lang="ru-RU" sz="2800" b="1" dirty="0" err="1" smtClean="0">
                <a:solidFill>
                  <a:schemeClr val="bg1"/>
                </a:solidFill>
              </a:rPr>
              <a:t>инкрементна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моделі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>
                <a:solidFill>
                  <a:schemeClr val="bg1"/>
                </a:solidFill>
              </a:rPr>
              <a:t>- </a:t>
            </a:r>
            <a:r>
              <a:rPr lang="ru-RU" sz="2800" b="1" dirty="0" err="1">
                <a:solidFill>
                  <a:schemeClr val="bg1"/>
                </a:solidFill>
              </a:rPr>
              <a:t>еволюційний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підхід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47107" name="Прямоугольник 3"/>
          <p:cNvSpPr>
            <a:spLocks noChangeArrowheads="1"/>
          </p:cNvSpPr>
          <p:nvPr/>
        </p:nvSpPr>
        <p:spPr bwMode="auto">
          <a:xfrm>
            <a:off x="539750" y="1484313"/>
            <a:ext cx="82804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2000" dirty="0"/>
              <a:t>Значущість еволюційного підходу на основі організації ітерацій особливо проявляється в </a:t>
            </a:r>
            <a:r>
              <a:rPr lang="uk-UA" sz="2000" b="1" dirty="0"/>
              <a:t>зниженні невизначеності </a:t>
            </a:r>
            <a:r>
              <a:rPr lang="uk-UA" sz="2000" dirty="0"/>
              <a:t>із завершенням кожної ітерації. </a:t>
            </a:r>
          </a:p>
          <a:p>
            <a:r>
              <a:rPr lang="uk-UA" sz="2000" dirty="0"/>
              <a:t>У свою чергу, зниження невизначеності дозволяє </a:t>
            </a:r>
            <a:r>
              <a:rPr lang="uk-UA" sz="2000" b="1" dirty="0"/>
              <a:t>зменшити ризики</a:t>
            </a:r>
            <a:r>
              <a:rPr lang="uk-UA" sz="2000" dirty="0"/>
              <a:t>. </a:t>
            </a:r>
            <a:endParaRPr lang="uk-UA" sz="2000" dirty="0" smtClean="0"/>
          </a:p>
          <a:p>
            <a:r>
              <a:rPr lang="uk-UA" sz="2000" dirty="0" smtClean="0"/>
              <a:t>Ітеративне </a:t>
            </a:r>
            <a:r>
              <a:rPr lang="uk-UA" sz="2000" dirty="0"/>
              <a:t>розбиття може бути застосовано не лише до життєвого циклу в цілому, що включає фази, </a:t>
            </a:r>
            <a:r>
              <a:rPr lang="uk-UA" sz="2000" dirty="0" smtClean="0"/>
              <a:t>які перекриваються</a:t>
            </a:r>
            <a:r>
              <a:rPr lang="uk-UA" sz="2000" dirty="0"/>
              <a:t>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uk-UA" sz="2000" dirty="0">
                <a:solidFill>
                  <a:srgbClr val="0000CC"/>
                </a:solidFill>
              </a:rPr>
              <a:t> формування вимог,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uk-UA" sz="2000" dirty="0">
                <a:solidFill>
                  <a:srgbClr val="0000CC"/>
                </a:solidFill>
              </a:rPr>
              <a:t>проектування,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uk-UA" sz="2000" dirty="0">
                <a:solidFill>
                  <a:srgbClr val="0000CC"/>
                </a:solidFill>
              </a:rPr>
              <a:t>конструювання тощо</a:t>
            </a:r>
          </a:p>
          <a:p>
            <a:r>
              <a:rPr lang="uk-UA" sz="2000" dirty="0"/>
              <a:t>але і кожна фаза може, у свою чергу, розбиватися на уточнюючі ітерації, </a:t>
            </a:r>
            <a:r>
              <a:rPr lang="uk-UA" sz="2000" dirty="0" smtClean="0"/>
              <a:t>пов'язані з </a:t>
            </a:r>
            <a:r>
              <a:rPr lang="uk-UA" sz="2000" dirty="0"/>
              <a:t>деталізацією структури декомпозиції проекту - наприклад, архітектура модулів системи.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007525" y="2585"/>
            <a:ext cx="8136904" cy="95410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«RAD Model» </a:t>
            </a:r>
            <a:r>
              <a:rPr lang="uk-UA" sz="2800" b="1" dirty="0" smtClean="0">
                <a:solidFill>
                  <a:schemeClr val="bg1"/>
                </a:solidFill>
              </a:rPr>
              <a:t>-</a:t>
            </a:r>
            <a:r>
              <a:rPr lang="en-US" sz="2800" b="1" dirty="0" smtClean="0">
                <a:solidFill>
                  <a:schemeClr val="bg1"/>
                </a:solidFill>
              </a:rPr>
              <a:t>rapid </a:t>
            </a:r>
            <a:r>
              <a:rPr lang="en-US" sz="2800" b="1" dirty="0">
                <a:solidFill>
                  <a:schemeClr val="bg1"/>
                </a:solidFill>
              </a:rPr>
              <a:t>application development model </a:t>
            </a:r>
            <a:r>
              <a:rPr lang="ru-RU" sz="2800" b="1" dirty="0" err="1" smtClean="0">
                <a:solidFill>
                  <a:schemeClr val="bg1"/>
                </a:solidFill>
              </a:rPr>
              <a:t>або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швидке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розроблення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застосувань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95" y="1124744"/>
            <a:ext cx="8582025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3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1007525" y="2585"/>
            <a:ext cx="8136904" cy="95410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«RAD Model» </a:t>
            </a:r>
            <a:r>
              <a:rPr lang="uk-UA" sz="2800" b="1" dirty="0" smtClean="0">
                <a:solidFill>
                  <a:schemeClr val="bg1"/>
                </a:solidFill>
              </a:rPr>
              <a:t>-</a:t>
            </a:r>
            <a:r>
              <a:rPr lang="en-US" sz="2800" b="1" dirty="0" smtClean="0">
                <a:solidFill>
                  <a:schemeClr val="bg1"/>
                </a:solidFill>
              </a:rPr>
              <a:t>rapid application development model </a:t>
            </a:r>
            <a:r>
              <a:rPr lang="ru-RU" sz="2800" b="1" dirty="0" err="1" smtClean="0">
                <a:solidFill>
                  <a:schemeClr val="bg1"/>
                </a:solidFill>
              </a:rPr>
              <a:t>або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швидке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розроблення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застосувань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381021" y="1340768"/>
            <a:ext cx="8280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Модель </a:t>
            </a:r>
            <a:r>
              <a:rPr lang="ru-RU" sz="2000" b="1" dirty="0" err="1"/>
              <a:t>швидкої</a:t>
            </a:r>
            <a:r>
              <a:rPr lang="ru-RU" sz="2000" b="1" dirty="0"/>
              <a:t> </a:t>
            </a:r>
            <a:r>
              <a:rPr lang="ru-RU" sz="2000" b="1" dirty="0" err="1"/>
              <a:t>розробки</a:t>
            </a:r>
            <a:r>
              <a:rPr lang="ru-RU" sz="2000" b="1" dirty="0"/>
              <a:t> </a:t>
            </a:r>
            <a:r>
              <a:rPr lang="ru-RU" sz="2000" b="1" dirty="0" err="1" smtClean="0"/>
              <a:t>застосувань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включає</a:t>
            </a:r>
            <a:r>
              <a:rPr lang="ru-RU" sz="2000" b="1" dirty="0" smtClean="0"/>
              <a:t> </a:t>
            </a:r>
            <a:r>
              <a:rPr lang="ru-RU" sz="2000" b="1" dirty="0" err="1"/>
              <a:t>наступні</a:t>
            </a:r>
            <a:r>
              <a:rPr lang="ru-RU" sz="2000" b="1" dirty="0"/>
              <a:t> </a:t>
            </a:r>
            <a:r>
              <a:rPr lang="ru-RU" sz="2000" b="1" dirty="0" err="1"/>
              <a:t>фази</a:t>
            </a:r>
            <a:r>
              <a:rPr lang="ru-RU" sz="2000" b="1" dirty="0"/>
              <a:t>:</a:t>
            </a:r>
          </a:p>
          <a:p>
            <a:endParaRPr lang="ru-RU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ru-RU" sz="2000" b="1" dirty="0" err="1"/>
              <a:t>Бізнес-моделювання</a:t>
            </a:r>
            <a:r>
              <a:rPr lang="ru-RU" sz="2000" b="1" dirty="0"/>
              <a:t>: </a:t>
            </a:r>
            <a:r>
              <a:rPr lang="ru-RU" sz="2000" dirty="0" err="1"/>
              <a:t>визначення</a:t>
            </a:r>
            <a:r>
              <a:rPr lang="ru-RU" sz="2000" dirty="0"/>
              <a:t> </a:t>
            </a:r>
            <a:r>
              <a:rPr lang="ru-RU" sz="2000" dirty="0" err="1"/>
              <a:t>переліку</a:t>
            </a:r>
            <a:r>
              <a:rPr lang="ru-RU" sz="2000" dirty="0"/>
              <a:t> </a:t>
            </a:r>
            <a:r>
              <a:rPr lang="ru-RU" sz="2000" dirty="0" err="1"/>
              <a:t>інформаційних</a:t>
            </a:r>
            <a:r>
              <a:rPr lang="ru-RU" sz="2000" dirty="0"/>
              <a:t> </a:t>
            </a:r>
            <a:r>
              <a:rPr lang="ru-RU" sz="2000" dirty="0" err="1"/>
              <a:t>потоків</a:t>
            </a:r>
            <a:r>
              <a:rPr lang="ru-RU" sz="2000" dirty="0"/>
              <a:t> </a:t>
            </a:r>
            <a:r>
              <a:rPr lang="ru-RU" sz="2000" dirty="0" err="1"/>
              <a:t>між</a:t>
            </a:r>
            <a:r>
              <a:rPr lang="ru-RU" sz="2000" dirty="0"/>
              <a:t> </a:t>
            </a:r>
            <a:r>
              <a:rPr lang="ru-RU" sz="2000" dirty="0" err="1"/>
              <a:t>різними</a:t>
            </a:r>
            <a:r>
              <a:rPr lang="ru-RU" sz="2000" dirty="0"/>
              <a:t> </a:t>
            </a:r>
            <a:r>
              <a:rPr lang="ru-RU" sz="2000" dirty="0" err="1"/>
              <a:t>підрозділами</a:t>
            </a:r>
            <a:r>
              <a:rPr lang="ru-RU" sz="2000" dirty="0"/>
              <a:t>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000" b="1" dirty="0" err="1"/>
              <a:t>Моделювання</a:t>
            </a:r>
            <a:r>
              <a:rPr lang="ru-RU" sz="2000" b="1" dirty="0"/>
              <a:t> </a:t>
            </a:r>
            <a:r>
              <a:rPr lang="ru-RU" sz="2000" b="1" dirty="0" err="1"/>
              <a:t>даних</a:t>
            </a:r>
            <a:r>
              <a:rPr lang="ru-RU" sz="2000" b="1" dirty="0"/>
              <a:t>: </a:t>
            </a:r>
            <a:r>
              <a:rPr lang="ru-RU" sz="2000" dirty="0" err="1"/>
              <a:t>інформація</a:t>
            </a:r>
            <a:r>
              <a:rPr lang="ru-RU" sz="2000" dirty="0"/>
              <a:t>, </a:t>
            </a:r>
            <a:r>
              <a:rPr lang="ru-RU" sz="2000" dirty="0" err="1"/>
              <a:t>зібрана</a:t>
            </a:r>
            <a:r>
              <a:rPr lang="ru-RU" sz="2000" dirty="0"/>
              <a:t> на </a:t>
            </a:r>
            <a:r>
              <a:rPr lang="ru-RU" sz="2000" dirty="0" err="1"/>
              <a:t>попередньому</a:t>
            </a:r>
            <a:r>
              <a:rPr lang="ru-RU" sz="2000" dirty="0"/>
              <a:t> </a:t>
            </a:r>
            <a:r>
              <a:rPr lang="ru-RU" sz="2000" dirty="0" err="1"/>
              <a:t>етапі</a:t>
            </a:r>
            <a:r>
              <a:rPr lang="ru-RU" sz="2000" dirty="0"/>
              <a:t>, </a:t>
            </a:r>
            <a:r>
              <a:rPr lang="ru-RU" sz="2000" dirty="0" err="1"/>
              <a:t>використовується</a:t>
            </a:r>
            <a:r>
              <a:rPr lang="ru-RU" sz="2000" dirty="0"/>
              <a:t> для </a:t>
            </a:r>
            <a:r>
              <a:rPr lang="ru-RU" sz="2000" dirty="0" err="1"/>
              <a:t>визначення</a:t>
            </a:r>
            <a:r>
              <a:rPr lang="ru-RU" sz="2000" dirty="0"/>
              <a:t> </a:t>
            </a:r>
            <a:r>
              <a:rPr lang="ru-RU" sz="2000" dirty="0" err="1"/>
              <a:t>об'єктів</a:t>
            </a:r>
            <a:r>
              <a:rPr lang="ru-RU" sz="2000" dirty="0"/>
              <a:t> та </a:t>
            </a:r>
            <a:r>
              <a:rPr lang="ru-RU" sz="2000" dirty="0" err="1"/>
              <a:t>інших</a:t>
            </a:r>
            <a:r>
              <a:rPr lang="ru-RU" sz="2000" dirty="0"/>
              <a:t> </a:t>
            </a:r>
            <a:r>
              <a:rPr lang="ru-RU" sz="2000" dirty="0" err="1"/>
              <a:t>сутностей</a:t>
            </a:r>
            <a:r>
              <a:rPr lang="ru-RU" sz="2000" dirty="0"/>
              <a:t>, </a:t>
            </a:r>
            <a:r>
              <a:rPr lang="ru-RU" sz="2000" dirty="0" err="1"/>
              <a:t>необхідних</a:t>
            </a:r>
            <a:r>
              <a:rPr lang="ru-RU" sz="2000" dirty="0"/>
              <a:t> для </a:t>
            </a:r>
            <a:r>
              <a:rPr lang="ru-RU" sz="2000" dirty="0" err="1"/>
              <a:t>циркуляції</a:t>
            </a:r>
            <a:r>
              <a:rPr lang="ru-RU" sz="2000" dirty="0"/>
              <a:t> </a:t>
            </a:r>
            <a:r>
              <a:rPr lang="ru-RU" sz="2000" dirty="0" err="1"/>
              <a:t>інформації</a:t>
            </a:r>
            <a:r>
              <a:rPr lang="ru-RU" sz="2000" dirty="0"/>
              <a:t>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000" b="1" dirty="0" err="1"/>
              <a:t>Моделювання</a:t>
            </a:r>
            <a:r>
              <a:rPr lang="ru-RU" sz="2000" b="1" dirty="0"/>
              <a:t> </a:t>
            </a:r>
            <a:r>
              <a:rPr lang="ru-RU" sz="2000" b="1" dirty="0" err="1"/>
              <a:t>процесу</a:t>
            </a:r>
            <a:r>
              <a:rPr lang="ru-RU" sz="2000" b="1" dirty="0"/>
              <a:t>: </a:t>
            </a:r>
            <a:r>
              <a:rPr lang="ru-RU" sz="2000" dirty="0" err="1"/>
              <a:t>інформаційні</a:t>
            </a:r>
            <a:r>
              <a:rPr lang="ru-RU" sz="2000" dirty="0"/>
              <a:t> потоки </a:t>
            </a:r>
            <a:r>
              <a:rPr lang="ru-RU" sz="2000" dirty="0" err="1"/>
              <a:t>пов'язують</a:t>
            </a:r>
            <a:r>
              <a:rPr lang="ru-RU" sz="2000" dirty="0"/>
              <a:t> </a:t>
            </a:r>
            <a:r>
              <a:rPr lang="ru-RU" sz="2000" dirty="0" err="1"/>
              <a:t>об'єкти</a:t>
            </a:r>
            <a:r>
              <a:rPr lang="ru-RU" sz="2000" dirty="0"/>
              <a:t> для </a:t>
            </a:r>
            <a:r>
              <a:rPr lang="ru-RU" sz="2000" dirty="0" err="1"/>
              <a:t>досягнення</a:t>
            </a:r>
            <a:r>
              <a:rPr lang="ru-RU" sz="2000" dirty="0"/>
              <a:t> </a:t>
            </a:r>
            <a:r>
              <a:rPr lang="ru-RU" sz="2000" dirty="0" err="1"/>
              <a:t>цілей</a:t>
            </a:r>
            <a:r>
              <a:rPr lang="ru-RU" sz="2000" dirty="0"/>
              <a:t> </a:t>
            </a:r>
            <a:r>
              <a:rPr lang="ru-RU" sz="2000" dirty="0" err="1"/>
              <a:t>розробки</a:t>
            </a:r>
            <a:r>
              <a:rPr lang="ru-RU" sz="2000" dirty="0"/>
              <a:t>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000" b="1" dirty="0" err="1"/>
              <a:t>Збірка</a:t>
            </a:r>
            <a:r>
              <a:rPr lang="ru-RU" sz="2000" b="1" dirty="0"/>
              <a:t> </a:t>
            </a:r>
            <a:r>
              <a:rPr lang="ru-RU" sz="2000" b="1" dirty="0" err="1"/>
              <a:t>програми</a:t>
            </a:r>
            <a:r>
              <a:rPr lang="ru-RU" sz="2000" b="1" dirty="0"/>
              <a:t>: </a:t>
            </a:r>
            <a:r>
              <a:rPr lang="ru-RU" sz="2000" dirty="0" err="1"/>
              <a:t>використовуються</a:t>
            </a:r>
            <a:r>
              <a:rPr lang="ru-RU" sz="2000" dirty="0"/>
              <a:t> </a:t>
            </a:r>
            <a:r>
              <a:rPr lang="ru-RU" sz="2000" dirty="0" err="1"/>
              <a:t>кошти</a:t>
            </a:r>
            <a:r>
              <a:rPr lang="ru-RU" sz="2000" dirty="0"/>
              <a:t> автоматичного </a:t>
            </a:r>
            <a:r>
              <a:rPr lang="ru-RU" sz="2000" dirty="0" err="1"/>
              <a:t>складання</a:t>
            </a:r>
            <a:r>
              <a:rPr lang="ru-RU" sz="2000" dirty="0"/>
              <a:t> для </a:t>
            </a:r>
            <a:r>
              <a:rPr lang="ru-RU" sz="2000" dirty="0" err="1"/>
              <a:t>перетворення</a:t>
            </a:r>
            <a:r>
              <a:rPr lang="ru-RU" sz="2000" dirty="0"/>
              <a:t> моделей </a:t>
            </a:r>
            <a:r>
              <a:rPr lang="ru-RU" sz="2000" dirty="0" err="1"/>
              <a:t>системи</a:t>
            </a:r>
            <a:r>
              <a:rPr lang="ru-RU" sz="2000" dirty="0"/>
              <a:t> автоматичного </a:t>
            </a:r>
            <a:r>
              <a:rPr lang="ru-RU" sz="2000" dirty="0" err="1"/>
              <a:t>проектування</a:t>
            </a:r>
            <a:r>
              <a:rPr lang="ru-RU" sz="2000" dirty="0"/>
              <a:t> в код.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000" b="1" dirty="0" err="1"/>
              <a:t>Тестування</a:t>
            </a:r>
            <a:r>
              <a:rPr lang="ru-RU" sz="2000" dirty="0"/>
              <a:t>: </a:t>
            </a:r>
            <a:r>
              <a:rPr lang="ru-RU" sz="2000" dirty="0" err="1"/>
              <a:t>тестуються</a:t>
            </a:r>
            <a:r>
              <a:rPr lang="ru-RU" sz="2000" dirty="0"/>
              <a:t> </a:t>
            </a:r>
            <a:r>
              <a:rPr lang="ru-RU" sz="2000" dirty="0" err="1"/>
              <a:t>нові</a:t>
            </a:r>
            <a:r>
              <a:rPr lang="ru-RU" sz="2000" dirty="0"/>
              <a:t> </a:t>
            </a:r>
            <a:r>
              <a:rPr lang="ru-RU" sz="2000" dirty="0" err="1"/>
              <a:t>компоненти</a:t>
            </a:r>
            <a:r>
              <a:rPr lang="ru-RU" sz="2000" dirty="0"/>
              <a:t> і </a:t>
            </a:r>
            <a:r>
              <a:rPr lang="ru-RU" sz="2000" dirty="0" err="1"/>
              <a:t>інтерфейси</a:t>
            </a:r>
            <a:r>
              <a:rPr lang="ru-RU" sz="2000" dirty="0"/>
              <a:t>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677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1007525" y="2585"/>
            <a:ext cx="8136904" cy="95410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«RAD Model» </a:t>
            </a:r>
            <a:r>
              <a:rPr lang="uk-UA" sz="2800" b="1" dirty="0" smtClean="0">
                <a:solidFill>
                  <a:schemeClr val="bg1"/>
                </a:solidFill>
              </a:rPr>
              <a:t>-</a:t>
            </a:r>
            <a:r>
              <a:rPr lang="en-US" sz="2800" b="1" dirty="0" smtClean="0">
                <a:solidFill>
                  <a:schemeClr val="bg1"/>
                </a:solidFill>
              </a:rPr>
              <a:t>rapid application development model </a:t>
            </a:r>
            <a:r>
              <a:rPr lang="ru-RU" sz="2800" b="1" dirty="0" err="1" smtClean="0">
                <a:solidFill>
                  <a:schemeClr val="bg1"/>
                </a:solidFill>
              </a:rPr>
              <a:t>або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швидке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розроблення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застосувань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349176" y="1340768"/>
            <a:ext cx="82809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00CC"/>
              </a:solidFill>
            </a:endParaRPr>
          </a:p>
          <a:p>
            <a:r>
              <a:rPr lang="ru-RU" sz="2000" b="1" dirty="0">
                <a:solidFill>
                  <a:srgbClr val="0000CC"/>
                </a:solidFill>
              </a:rPr>
              <a:t>Коли </a:t>
            </a:r>
            <a:r>
              <a:rPr lang="ru-RU" sz="2000" b="1" dirty="0" err="1">
                <a:solidFill>
                  <a:srgbClr val="0000CC"/>
                </a:solidFill>
              </a:rPr>
              <a:t>використовується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RAD-</a:t>
            </a:r>
            <a:r>
              <a:rPr lang="ru-RU" sz="2000" b="1" dirty="0">
                <a:solidFill>
                  <a:srgbClr val="0000CC"/>
                </a:solidFill>
              </a:rPr>
              <a:t>модель</a:t>
            </a:r>
            <a:r>
              <a:rPr lang="ru-RU" sz="2000" dirty="0">
                <a:solidFill>
                  <a:srgbClr val="0000CC"/>
                </a:solidFill>
              </a:rPr>
              <a:t>?</a:t>
            </a:r>
          </a:p>
          <a:p>
            <a:endParaRPr lang="ru-RU" sz="2000" dirty="0">
              <a:solidFill>
                <a:srgbClr val="0000CC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 err="1">
                <a:solidFill>
                  <a:srgbClr val="0000CC"/>
                </a:solidFill>
              </a:rPr>
              <a:t>Може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використовуватися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тільки</a:t>
            </a:r>
            <a:r>
              <a:rPr lang="ru-RU" sz="2000" dirty="0">
                <a:solidFill>
                  <a:srgbClr val="0000CC"/>
                </a:solidFill>
              </a:rPr>
              <a:t> при </a:t>
            </a:r>
            <a:r>
              <a:rPr lang="ru-RU" sz="2000" dirty="0" err="1">
                <a:solidFill>
                  <a:srgbClr val="0000CC"/>
                </a:solidFill>
              </a:rPr>
              <a:t>наявності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висококваліфікованих</a:t>
            </a:r>
            <a:r>
              <a:rPr lang="ru-RU" sz="2000" dirty="0">
                <a:solidFill>
                  <a:srgbClr val="0000CC"/>
                </a:solidFill>
              </a:rPr>
              <a:t> і </a:t>
            </a:r>
            <a:r>
              <a:rPr lang="ru-RU" sz="2000" dirty="0" err="1">
                <a:solidFill>
                  <a:srgbClr val="0000CC"/>
                </a:solidFill>
              </a:rPr>
              <a:t>вузькоспеціалізованих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архітекторів</a:t>
            </a:r>
            <a:r>
              <a:rPr lang="ru-RU" sz="2000" dirty="0">
                <a:solidFill>
                  <a:srgbClr val="0000CC"/>
                </a:solidFill>
              </a:rPr>
              <a:t>. </a:t>
            </a:r>
            <a:endParaRPr lang="ru-RU" sz="2000" dirty="0" smtClean="0">
              <a:solidFill>
                <a:srgbClr val="0000CC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 smtClean="0">
                <a:solidFill>
                  <a:srgbClr val="0000CC"/>
                </a:solidFill>
              </a:rPr>
              <a:t>Бюджет </a:t>
            </a:r>
            <a:r>
              <a:rPr lang="ru-RU" sz="2000" dirty="0">
                <a:solidFill>
                  <a:srgbClr val="0000CC"/>
                </a:solidFill>
              </a:rPr>
              <a:t>проекту великий, </a:t>
            </a:r>
            <a:r>
              <a:rPr lang="ru-RU" sz="2000" dirty="0" err="1">
                <a:solidFill>
                  <a:srgbClr val="0000CC"/>
                </a:solidFill>
              </a:rPr>
              <a:t>щоб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оплатити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цих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фахівців</a:t>
            </a:r>
            <a:r>
              <a:rPr lang="ru-RU" sz="2000" dirty="0">
                <a:solidFill>
                  <a:srgbClr val="0000CC"/>
                </a:solidFill>
              </a:rPr>
              <a:t> разом з </a:t>
            </a:r>
            <a:r>
              <a:rPr lang="ru-RU" sz="2000" dirty="0" err="1">
                <a:solidFill>
                  <a:srgbClr val="0000CC"/>
                </a:solidFill>
              </a:rPr>
              <a:t>вартістю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готових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інструментів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автоматизованої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збірки</a:t>
            </a:r>
            <a:r>
              <a:rPr lang="ru-RU" sz="2000" dirty="0" smtClean="0">
                <a:solidFill>
                  <a:srgbClr val="0000CC"/>
                </a:solidFill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CC"/>
                </a:solidFill>
              </a:rPr>
              <a:t>RAD-</a:t>
            </a:r>
            <a:r>
              <a:rPr lang="ru-RU" sz="2000" dirty="0">
                <a:solidFill>
                  <a:srgbClr val="0000CC"/>
                </a:solidFill>
              </a:rPr>
              <a:t>модель </a:t>
            </a:r>
            <a:r>
              <a:rPr lang="ru-RU" sz="2000" dirty="0" err="1">
                <a:solidFill>
                  <a:srgbClr val="0000CC"/>
                </a:solidFill>
              </a:rPr>
              <a:t>може</a:t>
            </a:r>
            <a:r>
              <a:rPr lang="ru-RU" sz="2000" dirty="0">
                <a:solidFill>
                  <a:srgbClr val="0000CC"/>
                </a:solidFill>
              </a:rPr>
              <a:t> бути </a:t>
            </a:r>
            <a:r>
              <a:rPr lang="ru-RU" sz="2000" dirty="0" err="1">
                <a:solidFill>
                  <a:srgbClr val="0000CC"/>
                </a:solidFill>
              </a:rPr>
              <a:t>обрана</a:t>
            </a:r>
            <a:r>
              <a:rPr lang="ru-RU" sz="2000" dirty="0">
                <a:solidFill>
                  <a:srgbClr val="0000CC"/>
                </a:solidFill>
              </a:rPr>
              <a:t> при </a:t>
            </a:r>
            <a:r>
              <a:rPr lang="ru-RU" sz="2000" dirty="0" err="1">
                <a:solidFill>
                  <a:srgbClr val="0000CC"/>
                </a:solidFill>
              </a:rPr>
              <a:t>впевненому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знанні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цільового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бізнесу</a:t>
            </a:r>
            <a:r>
              <a:rPr lang="ru-RU" sz="2000" dirty="0">
                <a:solidFill>
                  <a:srgbClr val="0000CC"/>
                </a:solidFill>
              </a:rPr>
              <a:t> і </a:t>
            </a:r>
            <a:r>
              <a:rPr lang="ru-RU" sz="2000" dirty="0" err="1">
                <a:solidFill>
                  <a:srgbClr val="0000CC"/>
                </a:solidFill>
              </a:rPr>
              <a:t>необхідності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термінового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виробництва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системи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протягом</a:t>
            </a:r>
            <a:r>
              <a:rPr lang="ru-RU" sz="2000" dirty="0">
                <a:solidFill>
                  <a:srgbClr val="0000CC"/>
                </a:solidFill>
              </a:rPr>
              <a:t> 2-3 </a:t>
            </a:r>
            <a:r>
              <a:rPr lang="ru-RU" sz="2000" dirty="0" err="1">
                <a:solidFill>
                  <a:srgbClr val="0000CC"/>
                </a:solidFill>
              </a:rPr>
              <a:t>місяців</a:t>
            </a:r>
            <a:r>
              <a:rPr lang="ru-RU" sz="2000" dirty="0">
                <a:solidFill>
                  <a:srgbClr val="0000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91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971600" y="7648"/>
            <a:ext cx="80592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«Spiral Model» (</a:t>
            </a:r>
            <a:r>
              <a:rPr lang="ru-RU" sz="3600" b="1" dirty="0" err="1" smtClean="0">
                <a:solidFill>
                  <a:schemeClr val="bg1"/>
                </a:solidFill>
              </a:rPr>
              <a:t>спіральна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>
                <a:solidFill>
                  <a:schemeClr val="bg1"/>
                </a:solidFill>
              </a:rPr>
              <a:t>модель)</a:t>
            </a: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7238"/>
            <a:ext cx="9144000" cy="555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03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ttp://swebok.sorlik.ru/images/lifecycle_spiral-boeh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250"/>
            <a:ext cx="9144000" cy="634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2555875" y="-155575"/>
            <a:ext cx="4443413" cy="64611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600" b="1" dirty="0" err="1">
                <a:solidFill>
                  <a:schemeClr val="bg1"/>
                </a:solidFill>
              </a:rPr>
              <a:t>Спіральна</a:t>
            </a:r>
            <a:r>
              <a:rPr lang="ru-RU" sz="3600" b="1" dirty="0">
                <a:solidFill>
                  <a:schemeClr val="bg1"/>
                </a:solidFill>
              </a:rPr>
              <a:t> модель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55875" y="7938"/>
            <a:ext cx="4443413" cy="646112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600" b="1" dirty="0" err="1">
                <a:solidFill>
                  <a:schemeClr val="bg1"/>
                </a:solidFill>
              </a:rPr>
              <a:t>Спіральна</a:t>
            </a:r>
            <a:r>
              <a:rPr lang="ru-RU" sz="3600" b="1" dirty="0">
                <a:solidFill>
                  <a:schemeClr val="bg1"/>
                </a:solidFill>
              </a:rPr>
              <a:t> модель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764704"/>
            <a:ext cx="9144000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000" dirty="0" err="1" smtClean="0"/>
              <a:t>Особливістю</a:t>
            </a:r>
            <a:r>
              <a:rPr lang="ru-RU" sz="2000" dirty="0" smtClean="0"/>
              <a:t> </a:t>
            </a:r>
            <a:r>
              <a:rPr lang="ru-RU" sz="2000" dirty="0" err="1"/>
              <a:t>цієї</a:t>
            </a:r>
            <a:r>
              <a:rPr lang="ru-RU" sz="2000" dirty="0"/>
              <a:t> </a:t>
            </a:r>
            <a:r>
              <a:rPr lang="ru-RU" sz="2000" dirty="0" err="1"/>
              <a:t>моделі</a:t>
            </a:r>
            <a:r>
              <a:rPr lang="ru-RU" sz="2000" dirty="0"/>
              <a:t> є </a:t>
            </a:r>
            <a:r>
              <a:rPr lang="ru-RU" sz="2000" dirty="0" err="1"/>
              <a:t>спеціальна</a:t>
            </a:r>
            <a:r>
              <a:rPr lang="ru-RU" sz="2000" dirty="0"/>
              <a:t> </a:t>
            </a:r>
            <a:r>
              <a:rPr lang="ru-RU" sz="2000" dirty="0" err="1"/>
              <a:t>увага</a:t>
            </a:r>
            <a:r>
              <a:rPr lang="ru-RU" sz="2000" dirty="0"/>
              <a:t> </a:t>
            </a:r>
            <a:r>
              <a:rPr lang="ru-RU" sz="2000" b="1" dirty="0" err="1"/>
              <a:t>ризикам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впливають</a:t>
            </a:r>
            <a:r>
              <a:rPr lang="ru-RU" sz="2000" dirty="0"/>
              <a:t> на </a:t>
            </a:r>
            <a:r>
              <a:rPr lang="ru-RU" sz="2000" dirty="0" err="1"/>
              <a:t>організацію</a:t>
            </a:r>
            <a:r>
              <a:rPr lang="ru-RU" sz="2000" dirty="0"/>
              <a:t> </a:t>
            </a:r>
            <a:r>
              <a:rPr lang="ru-RU" sz="2000" dirty="0" err="1"/>
              <a:t>життєвого</a:t>
            </a:r>
            <a:r>
              <a:rPr lang="ru-RU" sz="2000" dirty="0"/>
              <a:t> циклу.</a:t>
            </a:r>
          </a:p>
          <a:p>
            <a:pPr>
              <a:defRPr/>
            </a:pPr>
            <a:endParaRPr lang="ru-RU" sz="2000" dirty="0"/>
          </a:p>
          <a:p>
            <a:pPr>
              <a:defRPr/>
            </a:pPr>
            <a:r>
              <a:rPr lang="ru-RU" sz="2000" dirty="0" smtClean="0"/>
              <a:t>Боем </a:t>
            </a:r>
            <a:r>
              <a:rPr lang="ru-RU" sz="2000" dirty="0" err="1"/>
              <a:t>формулює</a:t>
            </a:r>
            <a:r>
              <a:rPr lang="ru-RU" sz="2000" dirty="0"/>
              <a:t> </a:t>
            </a:r>
            <a:r>
              <a:rPr lang="ru-RU" sz="2000" b="1" dirty="0"/>
              <a:t>"top-10" </a:t>
            </a:r>
            <a:r>
              <a:rPr lang="ru-RU" sz="2000" b="1" dirty="0" err="1"/>
              <a:t>найбільш</a:t>
            </a:r>
            <a:r>
              <a:rPr lang="ru-RU" sz="2000" b="1" dirty="0"/>
              <a:t> </a:t>
            </a:r>
            <a:r>
              <a:rPr lang="ru-RU" sz="2000" b="1" dirty="0" err="1"/>
              <a:t>поширених</a:t>
            </a:r>
            <a:r>
              <a:rPr lang="ru-RU" sz="2000" b="1" dirty="0"/>
              <a:t> </a:t>
            </a:r>
            <a:r>
              <a:rPr lang="ru-RU" sz="2000" b="1" dirty="0" smtClean="0"/>
              <a:t>(за </a:t>
            </a:r>
            <a:r>
              <a:rPr lang="ru-RU" sz="2000" b="1" dirty="0" err="1" smtClean="0"/>
              <a:t>пріоритетами</a:t>
            </a:r>
            <a:r>
              <a:rPr lang="ru-RU" sz="2000" b="1" dirty="0" smtClean="0"/>
              <a:t>) </a:t>
            </a:r>
            <a:r>
              <a:rPr lang="ru-RU" sz="2000" b="1" dirty="0" err="1"/>
              <a:t>ризиків</a:t>
            </a:r>
            <a:r>
              <a:rPr lang="ru-RU" sz="2000" b="1" dirty="0"/>
              <a:t> </a:t>
            </a:r>
            <a:endParaRPr lang="ru-RU" sz="2000" dirty="0"/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ru-RU" sz="2000" dirty="0"/>
              <a:t>    </a:t>
            </a:r>
            <a:r>
              <a:rPr lang="ru-RU" sz="2000" dirty="0" err="1"/>
              <a:t>Дефіцит</a:t>
            </a:r>
            <a:r>
              <a:rPr lang="ru-RU" sz="2000" dirty="0"/>
              <a:t> </a:t>
            </a:r>
            <a:r>
              <a:rPr lang="ru-RU" sz="2000" dirty="0" err="1"/>
              <a:t>фахівців</a:t>
            </a:r>
            <a:r>
              <a:rPr lang="ru-RU" sz="2000" dirty="0"/>
              <a:t>. 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ru-RU" sz="2000" dirty="0"/>
              <a:t>    </a:t>
            </a:r>
            <a:r>
              <a:rPr lang="ru-RU" sz="2000" dirty="0" err="1"/>
              <a:t>Нереалістичні</a:t>
            </a:r>
            <a:r>
              <a:rPr lang="ru-RU" sz="2000" dirty="0"/>
              <a:t> </a:t>
            </a:r>
            <a:r>
              <a:rPr lang="ru-RU" sz="2000" dirty="0" err="1"/>
              <a:t>терміни</a:t>
            </a:r>
            <a:r>
              <a:rPr lang="ru-RU" sz="2000" dirty="0"/>
              <a:t> і бюджет.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ru-RU" sz="2000" dirty="0"/>
              <a:t>    </a:t>
            </a:r>
            <a:r>
              <a:rPr lang="ru-RU" sz="2000" dirty="0" err="1"/>
              <a:t>Реалізація</a:t>
            </a:r>
            <a:r>
              <a:rPr lang="ru-RU" sz="2000" dirty="0"/>
              <a:t> </a:t>
            </a:r>
            <a:r>
              <a:rPr lang="ru-RU" sz="2000" dirty="0" err="1"/>
              <a:t>невідповідної</a:t>
            </a:r>
            <a:r>
              <a:rPr lang="ru-RU" sz="2000" dirty="0"/>
              <a:t> </a:t>
            </a:r>
            <a:r>
              <a:rPr lang="ru-RU" sz="2000" dirty="0" err="1"/>
              <a:t>функціональності</a:t>
            </a:r>
            <a:r>
              <a:rPr lang="ru-RU" sz="2000" dirty="0"/>
              <a:t>.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ru-RU" sz="2000" dirty="0"/>
              <a:t>    </a:t>
            </a:r>
            <a:r>
              <a:rPr lang="ru-RU" sz="2000" dirty="0" err="1"/>
              <a:t>Розробка</a:t>
            </a:r>
            <a:r>
              <a:rPr lang="ru-RU" sz="2000" dirty="0"/>
              <a:t> неправильного </a:t>
            </a:r>
            <a:r>
              <a:rPr lang="ru-RU" sz="2000" dirty="0" err="1"/>
              <a:t>призначеного</a:t>
            </a:r>
            <a:r>
              <a:rPr lang="ru-RU" sz="2000" dirty="0"/>
              <a:t> для </a:t>
            </a:r>
            <a:r>
              <a:rPr lang="ru-RU" sz="2000" dirty="0" err="1"/>
              <a:t>користувача</a:t>
            </a:r>
            <a:r>
              <a:rPr lang="ru-RU" sz="2000" dirty="0"/>
              <a:t> </a:t>
            </a:r>
            <a:r>
              <a:rPr lang="ru-RU" sz="2000" dirty="0" err="1"/>
              <a:t>інтерфейсу</a:t>
            </a:r>
            <a:r>
              <a:rPr lang="ru-RU" sz="2000" dirty="0"/>
              <a:t>.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ru-RU" sz="2000" dirty="0"/>
              <a:t>    "Золота </a:t>
            </a:r>
            <a:r>
              <a:rPr lang="ru-RU" sz="2000" dirty="0" err="1"/>
              <a:t>сервіровка</a:t>
            </a:r>
            <a:r>
              <a:rPr lang="ru-RU" sz="2000" dirty="0"/>
              <a:t>", </a:t>
            </a:r>
            <a:r>
              <a:rPr lang="ru-RU" sz="2000" dirty="0" err="1"/>
              <a:t>перфекціонизм</a:t>
            </a:r>
            <a:r>
              <a:rPr lang="ru-RU" sz="2000" dirty="0"/>
              <a:t>, </a:t>
            </a:r>
            <a:r>
              <a:rPr lang="ru-RU" sz="2000" dirty="0" err="1"/>
              <a:t>непотрібна</a:t>
            </a:r>
            <a:r>
              <a:rPr lang="ru-RU" sz="2000" dirty="0"/>
              <a:t> </a:t>
            </a:r>
            <a:r>
              <a:rPr lang="ru-RU" sz="2000" dirty="0" err="1"/>
              <a:t>оптимізація</a:t>
            </a:r>
            <a:r>
              <a:rPr lang="ru-RU" sz="2000" dirty="0"/>
              <a:t> і </a:t>
            </a:r>
            <a:r>
              <a:rPr lang="ru-RU" sz="2000" dirty="0" err="1"/>
              <a:t>відточування</a:t>
            </a:r>
            <a:r>
              <a:rPr lang="ru-RU" sz="2000" dirty="0"/>
              <a:t> деталей.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ru-RU" sz="2000" dirty="0"/>
              <a:t>    </a:t>
            </a:r>
            <a:r>
              <a:rPr lang="ru-RU" sz="2000" dirty="0" err="1"/>
              <a:t>Безперервний</a:t>
            </a:r>
            <a:r>
              <a:rPr lang="ru-RU" sz="2000" dirty="0"/>
              <a:t> </a:t>
            </a:r>
            <a:r>
              <a:rPr lang="ru-RU" sz="2000" dirty="0" err="1"/>
              <a:t>потік</a:t>
            </a:r>
            <a:r>
              <a:rPr lang="ru-RU" sz="2000" dirty="0"/>
              <a:t> </a:t>
            </a:r>
            <a:r>
              <a:rPr lang="ru-RU" sz="2000" dirty="0" err="1"/>
              <a:t>змін</a:t>
            </a:r>
            <a:r>
              <a:rPr lang="ru-RU" sz="2000" dirty="0"/>
              <a:t>.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ru-RU" sz="2000" dirty="0"/>
              <a:t>    </a:t>
            </a:r>
            <a:r>
              <a:rPr lang="ru-RU" sz="2000" dirty="0" err="1"/>
              <a:t>Нестача</a:t>
            </a:r>
            <a:r>
              <a:rPr lang="ru-RU" sz="2000" dirty="0"/>
              <a:t> </a:t>
            </a:r>
            <a:r>
              <a:rPr lang="ru-RU" sz="2000" dirty="0" err="1"/>
              <a:t>інформації</a:t>
            </a:r>
            <a:r>
              <a:rPr lang="ru-RU" sz="2000" dirty="0"/>
              <a:t> про </a:t>
            </a:r>
            <a:r>
              <a:rPr lang="ru-RU" sz="2000" dirty="0" err="1"/>
              <a:t>зовнішні</a:t>
            </a:r>
            <a:r>
              <a:rPr lang="ru-RU" sz="2000" dirty="0"/>
              <a:t> </a:t>
            </a:r>
            <a:r>
              <a:rPr lang="ru-RU" sz="2000" dirty="0" err="1"/>
              <a:t>компоненти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визначають</a:t>
            </a:r>
            <a:r>
              <a:rPr lang="ru-RU" sz="2000" dirty="0"/>
              <a:t> </a:t>
            </a:r>
            <a:r>
              <a:rPr lang="ru-RU" sz="2000" dirty="0" err="1"/>
              <a:t>оточення</a:t>
            </a:r>
            <a:r>
              <a:rPr lang="ru-RU" sz="2000" dirty="0"/>
              <a:t> </a:t>
            </a:r>
            <a:r>
              <a:rPr lang="ru-RU" sz="2000" dirty="0" err="1"/>
              <a:t>системи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залучених</a:t>
            </a:r>
            <a:r>
              <a:rPr lang="ru-RU" sz="2000" dirty="0"/>
              <a:t> в </a:t>
            </a:r>
            <a:r>
              <a:rPr lang="ru-RU" sz="2000" dirty="0" err="1"/>
              <a:t>інтеграцію</a:t>
            </a:r>
            <a:r>
              <a:rPr lang="ru-RU" sz="2000" dirty="0"/>
              <a:t>.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ru-RU" sz="2000" dirty="0"/>
              <a:t>    </a:t>
            </a:r>
            <a:r>
              <a:rPr lang="ru-RU" sz="2000" dirty="0" err="1"/>
              <a:t>Недоліки</a:t>
            </a:r>
            <a:r>
              <a:rPr lang="ru-RU" sz="2000" dirty="0"/>
              <a:t> в роботах,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виконуються</a:t>
            </a:r>
            <a:r>
              <a:rPr lang="ru-RU" sz="2000" dirty="0"/>
              <a:t> </a:t>
            </a:r>
            <a:r>
              <a:rPr lang="ru-RU" sz="2000" dirty="0" err="1"/>
              <a:t>зовнішніми</a:t>
            </a:r>
            <a:r>
              <a:rPr lang="ru-RU" sz="2000" dirty="0"/>
              <a:t> (по </a:t>
            </a:r>
            <a:r>
              <a:rPr lang="ru-RU" sz="2000" dirty="0" err="1"/>
              <a:t>відношенню</a:t>
            </a:r>
            <a:r>
              <a:rPr lang="ru-RU" sz="2000" dirty="0"/>
              <a:t> до проекту) ресурсами.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ru-RU" sz="2000" dirty="0"/>
              <a:t>    </a:t>
            </a:r>
            <a:r>
              <a:rPr lang="ru-RU" sz="2000" dirty="0" err="1"/>
              <a:t>Недостатня</a:t>
            </a:r>
            <a:r>
              <a:rPr lang="ru-RU" sz="2000" dirty="0"/>
              <a:t> </a:t>
            </a:r>
            <a:r>
              <a:rPr lang="ru-RU" sz="2000" dirty="0" err="1"/>
              <a:t>продуктивність</a:t>
            </a:r>
            <a:r>
              <a:rPr lang="ru-RU" sz="2000" dirty="0"/>
              <a:t> </a:t>
            </a:r>
            <a:r>
              <a:rPr lang="ru-RU" sz="2000" dirty="0" err="1"/>
              <a:t>отримуваної</a:t>
            </a:r>
            <a:r>
              <a:rPr lang="ru-RU" sz="2000" dirty="0"/>
              <a:t> </a:t>
            </a:r>
            <a:r>
              <a:rPr lang="ru-RU" sz="2000" dirty="0" err="1"/>
              <a:t>системи</a:t>
            </a:r>
            <a:r>
              <a:rPr lang="ru-RU" sz="2000" dirty="0"/>
              <a:t>.</a:t>
            </a: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ru-RU" sz="2000" dirty="0"/>
              <a:t>    "</a:t>
            </a:r>
            <a:r>
              <a:rPr lang="ru-RU" sz="2000" dirty="0" err="1"/>
              <a:t>Розрив</a:t>
            </a:r>
            <a:r>
              <a:rPr lang="ru-RU" sz="2000" dirty="0"/>
              <a:t>" в </a:t>
            </a:r>
            <a:r>
              <a:rPr lang="ru-RU" sz="2000" dirty="0" err="1"/>
              <a:t>кваліфікації</a:t>
            </a:r>
            <a:r>
              <a:rPr lang="ru-RU" sz="2000" dirty="0"/>
              <a:t> </a:t>
            </a:r>
            <a:r>
              <a:rPr lang="ru-RU" sz="2000" dirty="0" err="1"/>
              <a:t>фахівців</a:t>
            </a:r>
            <a:r>
              <a:rPr lang="ru-RU" sz="2000" dirty="0"/>
              <a:t> </a:t>
            </a:r>
            <a:r>
              <a:rPr lang="ru-RU" sz="2000" dirty="0" err="1"/>
              <a:t>різних</a:t>
            </a:r>
            <a:r>
              <a:rPr lang="ru-RU" sz="2000" dirty="0"/>
              <a:t> </a:t>
            </a:r>
            <a:r>
              <a:rPr lang="ru-RU" sz="2000" dirty="0" err="1"/>
              <a:t>галузей</a:t>
            </a:r>
            <a:r>
              <a:rPr lang="ru-RU" sz="2000" dirty="0"/>
              <a:t> </a:t>
            </a:r>
            <a:r>
              <a:rPr lang="ru-RU" sz="2000" dirty="0" err="1"/>
              <a:t>знань</a:t>
            </a:r>
            <a:r>
              <a:rPr lang="ru-RU" sz="2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55875" y="7938"/>
            <a:ext cx="4443413" cy="646112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600" b="1" dirty="0" err="1">
                <a:solidFill>
                  <a:schemeClr val="bg1"/>
                </a:solidFill>
              </a:rPr>
              <a:t>Спіральна</a:t>
            </a:r>
            <a:r>
              <a:rPr lang="ru-RU" sz="3600" b="1" dirty="0">
                <a:solidFill>
                  <a:schemeClr val="bg1"/>
                </a:solidFill>
              </a:rPr>
              <a:t> модель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06375" y="1341438"/>
            <a:ext cx="8712200" cy="40925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 err="1"/>
              <a:t>Спіральна</a:t>
            </a:r>
            <a:r>
              <a:rPr lang="ru-RU" sz="2000" b="1" dirty="0"/>
              <a:t> модель </a:t>
            </a:r>
            <a:r>
              <a:rPr lang="ru-RU" sz="2000" b="1" dirty="0" err="1"/>
              <a:t>має</a:t>
            </a:r>
            <a:r>
              <a:rPr lang="ru-RU" sz="2000" b="1" dirty="0"/>
              <a:t> ряд </a:t>
            </a:r>
            <a:r>
              <a:rPr lang="ru-RU" sz="2000" b="1" dirty="0" err="1"/>
              <a:t>переваг</a:t>
            </a:r>
            <a:r>
              <a:rPr lang="ru-RU" sz="2000" b="1" dirty="0"/>
              <a:t> </a:t>
            </a:r>
            <a:r>
              <a:rPr lang="ru-RU" sz="2000" dirty="0"/>
              <a:t>:</a:t>
            </a:r>
          </a:p>
          <a:p>
            <a:pPr>
              <a:defRPr/>
            </a:pPr>
            <a:endParaRPr lang="ru-RU" sz="2000" dirty="0"/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ru-RU" sz="2000" dirty="0"/>
              <a:t>Модель </a:t>
            </a:r>
            <a:r>
              <a:rPr lang="ru-RU" sz="2000" dirty="0" err="1"/>
              <a:t>приділяє</a:t>
            </a:r>
            <a:r>
              <a:rPr lang="ru-RU" sz="2000" dirty="0"/>
              <a:t> </a:t>
            </a:r>
            <a:r>
              <a:rPr lang="ru-RU" sz="2000" dirty="0" err="1"/>
              <a:t>спеціальну</a:t>
            </a:r>
            <a:r>
              <a:rPr lang="ru-RU" sz="2000" dirty="0"/>
              <a:t> </a:t>
            </a:r>
            <a:r>
              <a:rPr lang="ru-RU" sz="2000" dirty="0" err="1"/>
              <a:t>увагу</a:t>
            </a:r>
            <a:r>
              <a:rPr lang="ru-RU" sz="2000" dirty="0"/>
              <a:t> </a:t>
            </a:r>
            <a:r>
              <a:rPr lang="ru-RU" sz="2000" dirty="0" err="1"/>
              <a:t>ранньому</a:t>
            </a:r>
            <a:r>
              <a:rPr lang="ru-RU" sz="2000" dirty="0"/>
              <a:t> </a:t>
            </a:r>
            <a:r>
              <a:rPr lang="ru-RU" sz="2000" dirty="0" err="1"/>
              <a:t>аналізу</a:t>
            </a:r>
            <a:r>
              <a:rPr lang="ru-RU" sz="2000" dirty="0"/>
              <a:t> </a:t>
            </a:r>
            <a:r>
              <a:rPr lang="ru-RU" sz="2000" dirty="0" err="1"/>
              <a:t>можливостей</a:t>
            </a:r>
            <a:r>
              <a:rPr lang="ru-RU" sz="2000" dirty="0"/>
              <a:t> повторного </a:t>
            </a:r>
            <a:r>
              <a:rPr lang="ru-RU" sz="2000" dirty="0" err="1"/>
              <a:t>використання</a:t>
            </a:r>
            <a:r>
              <a:rPr lang="ru-RU" sz="2000" dirty="0"/>
              <a:t>.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ru-RU" sz="2000" dirty="0"/>
              <a:t>Модель </a:t>
            </a:r>
            <a:r>
              <a:rPr lang="ru-RU" sz="2000" dirty="0" err="1"/>
              <a:t>припускає</a:t>
            </a:r>
            <a:r>
              <a:rPr lang="ru-RU" sz="2000" dirty="0"/>
              <a:t> </a:t>
            </a:r>
            <a:r>
              <a:rPr lang="ru-RU" sz="2000" dirty="0" err="1"/>
              <a:t>можливість</a:t>
            </a:r>
            <a:r>
              <a:rPr lang="ru-RU" sz="2000" dirty="0"/>
              <a:t> </a:t>
            </a:r>
            <a:r>
              <a:rPr lang="ru-RU" sz="2000" dirty="0" err="1"/>
              <a:t>еволюції</a:t>
            </a:r>
            <a:r>
              <a:rPr lang="ru-RU" sz="2000" dirty="0"/>
              <a:t> </a:t>
            </a:r>
            <a:r>
              <a:rPr lang="ru-RU" sz="2000" dirty="0" err="1"/>
              <a:t>життєвого</a:t>
            </a:r>
            <a:r>
              <a:rPr lang="ru-RU" sz="2000" dirty="0"/>
              <a:t> циклу, </a:t>
            </a:r>
            <a:r>
              <a:rPr lang="ru-RU" sz="2000" dirty="0" err="1"/>
              <a:t>розвиток</a:t>
            </a:r>
            <a:r>
              <a:rPr lang="ru-RU" sz="2000" dirty="0"/>
              <a:t> і </a:t>
            </a:r>
            <a:r>
              <a:rPr lang="ru-RU" sz="2000" dirty="0" err="1"/>
              <a:t>зміну</a:t>
            </a:r>
            <a:r>
              <a:rPr lang="ru-RU" sz="2000" dirty="0"/>
              <a:t> </a:t>
            </a:r>
            <a:r>
              <a:rPr lang="ru-RU" sz="2000" dirty="0" err="1"/>
              <a:t>програмного</a:t>
            </a:r>
            <a:r>
              <a:rPr lang="ru-RU" sz="2000" dirty="0"/>
              <a:t> продукту. 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ru-RU" sz="2000" dirty="0"/>
              <a:t>Модель </a:t>
            </a:r>
            <a:r>
              <a:rPr lang="ru-RU" sz="2000" dirty="0" err="1"/>
              <a:t>надає</a:t>
            </a:r>
            <a:r>
              <a:rPr lang="ru-RU" sz="2000" dirty="0"/>
              <a:t> </a:t>
            </a:r>
            <a:r>
              <a:rPr lang="ru-RU" sz="2000" dirty="0" err="1"/>
              <a:t>механізми</a:t>
            </a:r>
            <a:r>
              <a:rPr lang="ru-RU" sz="2000" dirty="0"/>
              <a:t> </a:t>
            </a:r>
            <a:r>
              <a:rPr lang="ru-RU" sz="2000" dirty="0" err="1"/>
              <a:t>досягнення</a:t>
            </a:r>
            <a:r>
              <a:rPr lang="ru-RU" sz="2000" dirty="0"/>
              <a:t> </a:t>
            </a:r>
            <a:r>
              <a:rPr lang="ru-RU" sz="2000" dirty="0" err="1"/>
              <a:t>необхідних</a:t>
            </a:r>
            <a:r>
              <a:rPr lang="ru-RU" sz="2000" dirty="0"/>
              <a:t> </a:t>
            </a:r>
            <a:r>
              <a:rPr lang="ru-RU" sz="2000" dirty="0" err="1"/>
              <a:t>параметрів</a:t>
            </a:r>
            <a:r>
              <a:rPr lang="ru-RU" sz="2000" dirty="0"/>
              <a:t> </a:t>
            </a:r>
            <a:r>
              <a:rPr lang="ru-RU" sz="2000" dirty="0" err="1"/>
              <a:t>якості</a:t>
            </a:r>
            <a:r>
              <a:rPr lang="ru-RU" sz="2000" dirty="0"/>
              <a:t> як </a:t>
            </a:r>
            <a:r>
              <a:rPr lang="ru-RU" sz="2000" dirty="0" err="1"/>
              <a:t>складову</a:t>
            </a:r>
            <a:r>
              <a:rPr lang="ru-RU" sz="2000" dirty="0"/>
              <a:t> </a:t>
            </a:r>
            <a:r>
              <a:rPr lang="ru-RU" sz="2000" dirty="0" err="1"/>
              <a:t>частину</a:t>
            </a:r>
            <a:r>
              <a:rPr lang="ru-RU" sz="2000" dirty="0"/>
              <a:t> </a:t>
            </a:r>
            <a:r>
              <a:rPr lang="ru-RU" sz="2000" dirty="0" err="1"/>
              <a:t>процесу</a:t>
            </a:r>
            <a:r>
              <a:rPr lang="ru-RU" sz="2000" dirty="0"/>
              <a:t> </a:t>
            </a:r>
            <a:r>
              <a:rPr lang="ru-RU" sz="2000" dirty="0" err="1"/>
              <a:t>розробки</a:t>
            </a:r>
            <a:r>
              <a:rPr lang="ru-RU" sz="2000" dirty="0"/>
              <a:t> </a:t>
            </a:r>
            <a:r>
              <a:rPr lang="ru-RU" sz="2000" dirty="0" err="1"/>
              <a:t>програмного</a:t>
            </a:r>
            <a:r>
              <a:rPr lang="ru-RU" sz="2000" dirty="0"/>
              <a:t> продукту. 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ru-RU" sz="2000" dirty="0"/>
              <a:t>Модель </a:t>
            </a:r>
            <a:r>
              <a:rPr lang="ru-RU" sz="2000" dirty="0" err="1"/>
              <a:t>приділяє</a:t>
            </a:r>
            <a:r>
              <a:rPr lang="ru-RU" sz="2000" dirty="0"/>
              <a:t> </a:t>
            </a:r>
            <a:r>
              <a:rPr lang="ru-RU" sz="2000" dirty="0" err="1"/>
              <a:t>спеціальну</a:t>
            </a:r>
            <a:r>
              <a:rPr lang="ru-RU" sz="2000" dirty="0"/>
              <a:t> </a:t>
            </a:r>
            <a:r>
              <a:rPr lang="ru-RU" sz="2000" dirty="0" err="1"/>
              <a:t>увагу</a:t>
            </a:r>
            <a:r>
              <a:rPr lang="ru-RU" sz="2000" dirty="0"/>
              <a:t> </a:t>
            </a:r>
            <a:r>
              <a:rPr lang="ru-RU" sz="2000" dirty="0" err="1"/>
              <a:t>запобіганню</a:t>
            </a:r>
            <a:r>
              <a:rPr lang="ru-RU" sz="2000" dirty="0"/>
              <a:t> </a:t>
            </a:r>
            <a:r>
              <a:rPr lang="ru-RU" sz="2000" dirty="0" err="1"/>
              <a:t>помилкам</a:t>
            </a:r>
            <a:r>
              <a:rPr lang="ru-RU" sz="2000" dirty="0"/>
              <a:t> і </a:t>
            </a:r>
            <a:r>
              <a:rPr lang="ru-RU" sz="2000" dirty="0" err="1"/>
              <a:t>відкиданню</a:t>
            </a:r>
            <a:r>
              <a:rPr lang="ru-RU" sz="2000" dirty="0"/>
              <a:t> </a:t>
            </a:r>
            <a:r>
              <a:rPr lang="ru-RU" sz="2000" dirty="0" err="1"/>
              <a:t>непотрібних</a:t>
            </a:r>
            <a:r>
              <a:rPr lang="ru-RU" sz="2000" dirty="0"/>
              <a:t>, </a:t>
            </a:r>
            <a:r>
              <a:rPr lang="ru-RU" sz="2000" dirty="0" err="1"/>
              <a:t>необгрунтованих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незадовільних</a:t>
            </a:r>
            <a:r>
              <a:rPr lang="ru-RU" sz="2000" dirty="0"/>
              <a:t> альтернатив на </a:t>
            </a:r>
            <a:r>
              <a:rPr lang="ru-RU" sz="2000" dirty="0" err="1"/>
              <a:t>ранніх</a:t>
            </a:r>
            <a:r>
              <a:rPr lang="ru-RU" sz="2000" dirty="0"/>
              <a:t> </a:t>
            </a:r>
            <a:r>
              <a:rPr lang="ru-RU" sz="2000" dirty="0" err="1"/>
              <a:t>етапах</a:t>
            </a:r>
            <a:r>
              <a:rPr lang="ru-RU" sz="2000" dirty="0"/>
              <a:t> проекту. 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ru-RU" sz="2000" dirty="0"/>
              <a:t>Модель </a:t>
            </a:r>
            <a:r>
              <a:rPr lang="ru-RU" sz="2000" dirty="0" err="1"/>
              <a:t>дозволяє</a:t>
            </a:r>
            <a:r>
              <a:rPr lang="ru-RU" sz="2000" dirty="0"/>
              <a:t> </a:t>
            </a:r>
            <a:r>
              <a:rPr lang="ru-RU" sz="2000" dirty="0" err="1"/>
              <a:t>контролювати</a:t>
            </a:r>
            <a:r>
              <a:rPr lang="ru-RU" sz="2000" dirty="0"/>
              <a:t> </a:t>
            </a:r>
            <a:r>
              <a:rPr lang="ru-RU" sz="2000" dirty="0" err="1"/>
              <a:t>джерела</a:t>
            </a:r>
            <a:r>
              <a:rPr lang="ru-RU" sz="2000" dirty="0"/>
              <a:t> </a:t>
            </a:r>
            <a:r>
              <a:rPr lang="ru-RU" sz="2000" dirty="0" err="1"/>
              <a:t>проектних</a:t>
            </a:r>
            <a:r>
              <a:rPr lang="ru-RU" sz="2000" dirty="0"/>
              <a:t> </a:t>
            </a:r>
            <a:r>
              <a:rPr lang="ru-RU" sz="2000" dirty="0" err="1"/>
              <a:t>робіт</a:t>
            </a:r>
            <a:r>
              <a:rPr lang="ru-RU" sz="2000" dirty="0"/>
              <a:t> і </a:t>
            </a:r>
            <a:r>
              <a:rPr lang="ru-RU" sz="2000" dirty="0" err="1"/>
              <a:t>відповідних</a:t>
            </a:r>
            <a:r>
              <a:rPr lang="ru-RU" sz="2000" dirty="0"/>
              <a:t> </a:t>
            </a:r>
            <a:r>
              <a:rPr lang="ru-RU" sz="2000" dirty="0" err="1"/>
              <a:t>витрат</a:t>
            </a:r>
            <a:r>
              <a:rPr lang="ru-RU" sz="20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WordArt 5"/>
          <p:cNvSpPr>
            <a:spLocks noChangeArrowheads="1" noChangeShapeType="1" noTextEdit="1"/>
          </p:cNvSpPr>
          <p:nvPr/>
        </p:nvSpPr>
        <p:spPr bwMode="auto">
          <a:xfrm>
            <a:off x="1187450" y="980728"/>
            <a:ext cx="7056438" cy="397703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>
                <a:ln w="9525">
                  <a:noFill/>
                  <a:round/>
                  <a:headEnd/>
                  <a:tailEnd/>
                </a:ln>
                <a:solidFill>
                  <a:srgbClr val="0000CC"/>
                </a:solidFill>
                <a:effectLst>
                  <a:outerShdw dist="28398" dir="20006097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Тема1.</a:t>
            </a:r>
          </a:p>
          <a:p>
            <a:pPr algn="ctr"/>
            <a:r>
              <a:rPr lang="ru-RU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0000CC"/>
                </a:solidFill>
                <a:effectLst>
                  <a:outerShdw dist="28398" dir="20006097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Життєвий</a:t>
            </a:r>
            <a:r>
              <a:rPr lang="ru-RU" sz="3600" kern="10" dirty="0">
                <a:ln w="9525">
                  <a:noFill/>
                  <a:round/>
                  <a:headEnd/>
                  <a:tailEnd/>
                </a:ln>
                <a:solidFill>
                  <a:srgbClr val="0000CC"/>
                </a:solidFill>
                <a:effectLst>
                  <a:outerShdw dist="28398" dir="20006097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цикл ПЗ, </a:t>
            </a:r>
          </a:p>
          <a:p>
            <a:pPr algn="ctr"/>
            <a:r>
              <a:rPr lang="ru-RU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0000CC"/>
                </a:solidFill>
                <a:effectLst>
                  <a:outerShdw dist="28398" dir="20006097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стандарти</a:t>
            </a:r>
            <a:r>
              <a:rPr lang="ru-RU" sz="3600" kern="10" dirty="0">
                <a:ln w="9525">
                  <a:noFill/>
                  <a:round/>
                  <a:headEnd/>
                  <a:tailEnd/>
                </a:ln>
                <a:solidFill>
                  <a:srgbClr val="0000CC"/>
                </a:solidFill>
                <a:effectLst>
                  <a:outerShdw dist="28398" dir="20006097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ЖЦ, </a:t>
            </a:r>
          </a:p>
          <a:p>
            <a:pPr algn="ctr"/>
            <a:r>
              <a:rPr lang="ru-RU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0000CC"/>
                </a:solidFill>
                <a:effectLst>
                  <a:outerShdw dist="28398" dir="20006097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моделі</a:t>
            </a:r>
            <a:r>
              <a:rPr lang="ru-RU" sz="3600" kern="10" dirty="0">
                <a:ln w="9525">
                  <a:noFill/>
                  <a:round/>
                  <a:headEnd/>
                  <a:tailEnd/>
                </a:ln>
                <a:solidFill>
                  <a:srgbClr val="0000CC"/>
                </a:solidFill>
                <a:effectLst>
                  <a:outerShdw dist="28398" dir="20006097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ЖЦ, </a:t>
            </a:r>
          </a:p>
          <a:p>
            <a:pPr algn="ctr"/>
            <a:r>
              <a:rPr lang="ru-RU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0000CC"/>
                </a:solidFill>
                <a:effectLst>
                  <a:outerShdw dist="28398" dir="20006097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процеси</a:t>
            </a:r>
            <a:r>
              <a:rPr lang="ru-RU" sz="3600" kern="10" dirty="0">
                <a:ln w="9525">
                  <a:noFill/>
                  <a:round/>
                  <a:headEnd/>
                  <a:tailEnd/>
                </a:ln>
                <a:solidFill>
                  <a:srgbClr val="0000CC"/>
                </a:solidFill>
                <a:effectLst>
                  <a:outerShdw dist="28398" dir="20006097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ЖЦ</a:t>
            </a:r>
            <a:endParaRPr lang="uk-UA" sz="3600" kern="10" dirty="0">
              <a:ln w="9525">
                <a:noFill/>
                <a:round/>
                <a:headEnd/>
                <a:tailEnd/>
              </a:ln>
              <a:solidFill>
                <a:srgbClr val="0000CC"/>
              </a:solidFill>
              <a:effectLst>
                <a:outerShdw dist="28398" dir="20006097" algn="ctr" rotWithShape="0">
                  <a:srgbClr val="FFFF00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55875" y="7938"/>
            <a:ext cx="4443413" cy="646112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600" b="1" dirty="0" err="1">
                <a:solidFill>
                  <a:schemeClr val="bg1"/>
                </a:solidFill>
              </a:rPr>
              <a:t>Спіральна</a:t>
            </a:r>
            <a:r>
              <a:rPr lang="ru-RU" sz="3600" b="1" dirty="0">
                <a:solidFill>
                  <a:schemeClr val="bg1"/>
                </a:solidFill>
              </a:rPr>
              <a:t> модель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052736"/>
            <a:ext cx="8773418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визначити</a:t>
            </a:r>
            <a:r>
              <a:rPr lang="ru-RU" sz="2000" dirty="0"/>
              <a:t> </a:t>
            </a:r>
            <a:r>
              <a:rPr lang="ru-RU" sz="2000" dirty="0" err="1"/>
              <a:t>загальний</a:t>
            </a:r>
            <a:r>
              <a:rPr lang="ru-RU" sz="2000" dirty="0"/>
              <a:t> </a:t>
            </a:r>
            <a:r>
              <a:rPr lang="ru-RU" sz="2000" dirty="0" err="1"/>
              <a:t>набір</a:t>
            </a:r>
            <a:r>
              <a:rPr lang="ru-RU" sz="2000" dirty="0"/>
              <a:t> </a:t>
            </a:r>
            <a:r>
              <a:rPr lang="ru-RU" sz="2000" dirty="0" err="1"/>
              <a:t>контрольних</a:t>
            </a:r>
            <a:r>
              <a:rPr lang="ru-RU" sz="2000" dirty="0"/>
              <a:t> </a:t>
            </a:r>
            <a:r>
              <a:rPr lang="ru-RU" sz="2000" dirty="0" err="1"/>
              <a:t>точок</a:t>
            </a:r>
            <a:r>
              <a:rPr lang="ru-RU" sz="2000" dirty="0"/>
              <a:t> в </a:t>
            </a:r>
            <a:r>
              <a:rPr lang="ru-RU" sz="2000" dirty="0" err="1" smtClean="0"/>
              <a:t>спіральній</a:t>
            </a:r>
            <a:r>
              <a:rPr lang="ru-RU" sz="2000" dirty="0" smtClean="0"/>
              <a:t> </a:t>
            </a:r>
            <a:r>
              <a:rPr lang="ru-RU" sz="2000" dirty="0" err="1"/>
              <a:t>моделі</a:t>
            </a:r>
            <a:r>
              <a:rPr lang="ru-RU" sz="2000" dirty="0"/>
              <a:t>:</a:t>
            </a:r>
          </a:p>
          <a:p>
            <a:pPr>
              <a:defRPr/>
            </a:pPr>
            <a:endParaRPr lang="ru-RU" sz="2000" dirty="0"/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sz="2000" dirty="0"/>
              <a:t>    </a:t>
            </a:r>
            <a:r>
              <a:rPr lang="en-US" sz="2000" b="1" dirty="0"/>
              <a:t>Concept of Operations </a:t>
            </a:r>
            <a:r>
              <a:rPr lang="en-US" sz="2000" dirty="0"/>
              <a:t>(COO) - </a:t>
            </a:r>
            <a:r>
              <a:rPr lang="ru-RU" sz="2000" dirty="0" err="1"/>
              <a:t>концепція</a:t>
            </a:r>
            <a:r>
              <a:rPr lang="ru-RU" sz="2000" dirty="0"/>
              <a:t> </a:t>
            </a:r>
            <a:r>
              <a:rPr lang="ru-RU" sz="2000" dirty="0" err="1" smtClean="0"/>
              <a:t>використання</a:t>
            </a:r>
            <a:r>
              <a:rPr lang="ru-RU" sz="2000" dirty="0"/>
              <a:t> </a:t>
            </a:r>
            <a:r>
              <a:rPr lang="ru-RU" sz="2000" dirty="0" err="1" smtClean="0"/>
              <a:t>системи</a:t>
            </a:r>
            <a:r>
              <a:rPr lang="ru-RU" sz="2000" dirty="0"/>
              <a:t>;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sz="2000" dirty="0"/>
              <a:t>    </a:t>
            </a:r>
            <a:r>
              <a:rPr lang="en-US" sz="2000" b="1" dirty="0"/>
              <a:t>Life Cycle Objectives </a:t>
            </a:r>
            <a:r>
              <a:rPr lang="en-US" sz="2000" dirty="0"/>
              <a:t>(LCO) - </a:t>
            </a:r>
            <a:r>
              <a:rPr lang="ru-RU" sz="2000" dirty="0" err="1"/>
              <a:t>цілі</a:t>
            </a:r>
            <a:r>
              <a:rPr lang="ru-RU" sz="2000" dirty="0"/>
              <a:t> і </a:t>
            </a:r>
            <a:r>
              <a:rPr lang="ru-RU" sz="2000" dirty="0" err="1"/>
              <a:t>зміст</a:t>
            </a:r>
            <a:r>
              <a:rPr lang="ru-RU" sz="2000" dirty="0"/>
              <a:t> </a:t>
            </a:r>
            <a:r>
              <a:rPr lang="ru-RU" sz="2000" dirty="0" err="1"/>
              <a:t>життєвого</a:t>
            </a:r>
            <a:r>
              <a:rPr lang="ru-RU" sz="2000" dirty="0"/>
              <a:t> циклу;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sz="2000" dirty="0"/>
              <a:t>    </a:t>
            </a:r>
            <a:r>
              <a:rPr lang="en-US" sz="2000" b="1" dirty="0"/>
              <a:t>Life Cycle Architecture </a:t>
            </a:r>
            <a:r>
              <a:rPr lang="en-US" sz="2000" dirty="0"/>
              <a:t>(LCA) - </a:t>
            </a:r>
            <a:r>
              <a:rPr lang="ru-RU" sz="2000" dirty="0" err="1"/>
              <a:t>архітектура</a:t>
            </a:r>
            <a:r>
              <a:rPr lang="ru-RU" sz="2000" dirty="0"/>
              <a:t> </a:t>
            </a:r>
            <a:r>
              <a:rPr lang="ru-RU" sz="2000" dirty="0" err="1"/>
              <a:t>життєвого</a:t>
            </a:r>
            <a:r>
              <a:rPr lang="ru-RU" sz="2000" dirty="0"/>
              <a:t> циклу; тут </a:t>
            </a:r>
            <a:r>
              <a:rPr lang="ru-RU" sz="2000" dirty="0" err="1" smtClean="0"/>
              <a:t>можливо</a:t>
            </a:r>
            <a:r>
              <a:rPr lang="ru-RU" sz="2000" dirty="0" smtClean="0"/>
              <a:t> </a:t>
            </a:r>
            <a:r>
              <a:rPr lang="ru-RU" sz="2000" dirty="0" err="1"/>
              <a:t>говорити</a:t>
            </a:r>
            <a:r>
              <a:rPr lang="ru-RU" sz="2000" dirty="0"/>
              <a:t> про </a:t>
            </a:r>
            <a:r>
              <a:rPr lang="ru-RU" sz="2000" dirty="0" err="1"/>
              <a:t>готовність</a:t>
            </a:r>
            <a:r>
              <a:rPr lang="ru-RU" sz="2000" dirty="0"/>
              <a:t> </a:t>
            </a:r>
            <a:r>
              <a:rPr lang="ru-RU" sz="2000" dirty="0" err="1"/>
              <a:t>концептуальної</a:t>
            </a:r>
            <a:r>
              <a:rPr lang="ru-RU" sz="2000" dirty="0"/>
              <a:t> </a:t>
            </a:r>
            <a:r>
              <a:rPr lang="ru-RU" sz="2000" dirty="0" err="1"/>
              <a:t>архітектури</a:t>
            </a:r>
            <a:r>
              <a:rPr lang="ru-RU" sz="2000" dirty="0"/>
              <a:t> </a:t>
            </a:r>
            <a:r>
              <a:rPr lang="ru-RU" sz="2000" dirty="0" err="1" smtClean="0"/>
              <a:t>цільової</a:t>
            </a:r>
            <a:r>
              <a:rPr lang="ru-RU" sz="2000" dirty="0" smtClean="0"/>
              <a:t> </a:t>
            </a:r>
            <a:r>
              <a:rPr lang="ru-RU" sz="2000" dirty="0" err="1"/>
              <a:t>програмної</a:t>
            </a:r>
            <a:r>
              <a:rPr lang="ru-RU" sz="2000" dirty="0"/>
              <a:t> </a:t>
            </a:r>
            <a:r>
              <a:rPr lang="ru-RU" sz="2000" dirty="0" err="1"/>
              <a:t>системи</a:t>
            </a:r>
            <a:r>
              <a:rPr lang="ru-RU" sz="2000" dirty="0"/>
              <a:t>;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sz="2000" dirty="0"/>
              <a:t>    </a:t>
            </a:r>
            <a:r>
              <a:rPr lang="en-US" sz="2000" b="1" dirty="0"/>
              <a:t>Initial Operational Capability </a:t>
            </a:r>
            <a:r>
              <a:rPr lang="en-US" sz="2000" dirty="0"/>
              <a:t>(IOC) - </a:t>
            </a:r>
            <a:r>
              <a:rPr lang="ru-RU" sz="2000" dirty="0"/>
              <a:t>перша </a:t>
            </a:r>
            <a:r>
              <a:rPr lang="ru-RU" sz="2000" dirty="0" err="1"/>
              <a:t>версія</a:t>
            </a:r>
            <a:r>
              <a:rPr lang="ru-RU" sz="2000" dirty="0"/>
              <a:t> </a:t>
            </a:r>
            <a:r>
              <a:rPr lang="ru-RU" sz="2000" dirty="0" err="1"/>
              <a:t>створюваного</a:t>
            </a:r>
            <a:r>
              <a:rPr lang="ru-RU" sz="2000" dirty="0"/>
              <a:t> продукту, </a:t>
            </a:r>
            <a:r>
              <a:rPr lang="ru-RU" sz="2000" dirty="0" err="1"/>
              <a:t>придатна</a:t>
            </a:r>
            <a:r>
              <a:rPr lang="ru-RU" sz="2000" dirty="0"/>
              <a:t> для </a:t>
            </a:r>
            <a:r>
              <a:rPr lang="ru-RU" sz="2000" dirty="0" err="1"/>
              <a:t>дослідної</a:t>
            </a:r>
            <a:r>
              <a:rPr lang="ru-RU" sz="2000" dirty="0"/>
              <a:t> </a:t>
            </a:r>
            <a:r>
              <a:rPr lang="ru-RU" sz="2000" dirty="0" err="1"/>
              <a:t>експлуатації</a:t>
            </a:r>
            <a:r>
              <a:rPr lang="ru-RU" sz="2000" dirty="0"/>
              <a:t>;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ru-RU" sz="2000" dirty="0"/>
              <a:t>   </a:t>
            </a:r>
            <a:r>
              <a:rPr lang="ru-RU" sz="2000" b="1" dirty="0"/>
              <a:t> </a:t>
            </a:r>
            <a:r>
              <a:rPr lang="ru-RU" sz="2000" b="1" dirty="0" err="1"/>
              <a:t>FinalOperationalCapability</a:t>
            </a:r>
            <a:r>
              <a:rPr lang="ru-RU" sz="2000" b="1" dirty="0"/>
              <a:t> </a:t>
            </a:r>
            <a:r>
              <a:rPr lang="ru-RU" sz="2000" dirty="0"/>
              <a:t>(FOC) - </a:t>
            </a:r>
            <a:r>
              <a:rPr lang="ru-RU" sz="2000" dirty="0" err="1"/>
              <a:t>готовий</a:t>
            </a:r>
            <a:r>
              <a:rPr lang="ru-RU" sz="2000" dirty="0"/>
              <a:t> продукт, </a:t>
            </a:r>
            <a:r>
              <a:rPr lang="ru-RU" sz="2000" dirty="0" err="1"/>
              <a:t>розгорнутий</a:t>
            </a:r>
            <a:r>
              <a:rPr lang="ru-RU" sz="2000" dirty="0"/>
              <a:t> (</a:t>
            </a:r>
            <a:r>
              <a:rPr lang="ru-RU" sz="2000" dirty="0" err="1"/>
              <a:t>встановлений</a:t>
            </a:r>
            <a:r>
              <a:rPr lang="ru-RU" sz="2000" dirty="0"/>
              <a:t> і </a:t>
            </a:r>
            <a:r>
              <a:rPr lang="ru-RU" sz="2000" dirty="0" err="1"/>
              <a:t>налагоджений</a:t>
            </a:r>
            <a:r>
              <a:rPr lang="ru-RU" sz="2000" dirty="0"/>
              <a:t>) для </a:t>
            </a:r>
            <a:r>
              <a:rPr lang="ru-RU" sz="2000" dirty="0" err="1"/>
              <a:t>реальної</a:t>
            </a:r>
            <a:r>
              <a:rPr lang="ru-RU" sz="2000" dirty="0"/>
              <a:t> </a:t>
            </a:r>
            <a:r>
              <a:rPr lang="ru-RU" sz="2000" dirty="0" err="1"/>
              <a:t>експлуатації</a:t>
            </a:r>
            <a:r>
              <a:rPr lang="ru-RU" sz="2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http://swebok.sorlik.ru/images/lifecycle_spiral-orli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654050"/>
            <a:ext cx="903605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1042988" y="0"/>
            <a:ext cx="7921625" cy="78105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ru-RU" sz="2800" b="1" dirty="0" err="1" smtClean="0">
                <a:solidFill>
                  <a:schemeClr val="bg1"/>
                </a:solidFill>
              </a:rPr>
              <a:t>Спіральна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>
                <a:solidFill>
                  <a:schemeClr val="bg1"/>
                </a:solidFill>
              </a:rPr>
              <a:t>модель з </a:t>
            </a:r>
            <a:r>
              <a:rPr lang="ru-RU" sz="2800" b="1" dirty="0" err="1">
                <a:solidFill>
                  <a:schemeClr val="bg1"/>
                </a:solidFill>
              </a:rPr>
              <a:t>контрольними</a:t>
            </a:r>
            <a:r>
              <a:rPr lang="ru-RU" sz="2800" b="1" dirty="0">
                <a:solidFill>
                  <a:schemeClr val="bg1"/>
                </a:solidFill>
              </a:rPr>
              <a:t> точками проекту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84213" y="1412875"/>
            <a:ext cx="7991475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000" dirty="0" err="1"/>
              <a:t>Існують</a:t>
            </a:r>
            <a:r>
              <a:rPr lang="ru-RU" sz="2000" dirty="0"/>
              <a:t> </a:t>
            </a:r>
            <a:r>
              <a:rPr lang="ru-RU" sz="2000" dirty="0" err="1"/>
              <a:t>різні</a:t>
            </a:r>
            <a:r>
              <a:rPr lang="ru-RU" sz="2000" dirty="0"/>
              <a:t>  </a:t>
            </a:r>
            <a:r>
              <a:rPr lang="ru-RU" sz="2000" dirty="0" err="1"/>
              <a:t>методології</a:t>
            </a:r>
            <a:r>
              <a:rPr lang="ru-RU" sz="2000" dirty="0"/>
              <a:t>, </a:t>
            </a:r>
            <a:r>
              <a:rPr lang="ru-RU" sz="2000" dirty="0" err="1"/>
              <a:t>серед</a:t>
            </a:r>
            <a:r>
              <a:rPr lang="ru-RU" sz="2000" dirty="0"/>
              <a:t> </a:t>
            </a:r>
            <a:r>
              <a:rPr lang="ru-RU" sz="2000" dirty="0" err="1"/>
              <a:t>яких</a:t>
            </a:r>
            <a:r>
              <a:rPr lang="ru-RU" sz="2000" dirty="0"/>
              <a:t> </a:t>
            </a:r>
            <a:r>
              <a:rPr lang="ru-RU" sz="2000" dirty="0" err="1"/>
              <a:t>найбільш</a:t>
            </a:r>
            <a:r>
              <a:rPr lang="ru-RU" sz="2000" dirty="0"/>
              <a:t> </a:t>
            </a:r>
            <a:r>
              <a:rPr lang="ru-RU" sz="2000" dirty="0" err="1"/>
              <a:t>поширені</a:t>
            </a:r>
            <a:r>
              <a:rPr lang="ru-RU" sz="2000" dirty="0"/>
              <a:t> </a:t>
            </a:r>
            <a:r>
              <a:rPr lang="ru-RU" sz="2000" dirty="0" err="1"/>
              <a:t>такі</a:t>
            </a:r>
            <a:r>
              <a:rPr lang="ru-RU" sz="2000" dirty="0"/>
              <a:t>:</a:t>
            </a:r>
          </a:p>
          <a:p>
            <a:pPr>
              <a:defRPr/>
            </a:pPr>
            <a:endParaRPr lang="ru-RU" sz="2000" dirty="0"/>
          </a:p>
          <a:p>
            <a:pPr marL="285750" indent="-285750">
              <a:buFont typeface="Wingdings" pitchFamily="2" charset="2"/>
              <a:buChar char="q"/>
              <a:defRPr/>
            </a:pPr>
            <a:r>
              <a:rPr lang="en-US" sz="2000" dirty="0"/>
              <a:t>Rational Unified Process (RUP) </a:t>
            </a:r>
          </a:p>
          <a:p>
            <a:pPr marL="285750" indent="-285750">
              <a:buFont typeface="Wingdings" pitchFamily="2" charset="2"/>
              <a:buChar char="q"/>
              <a:defRPr/>
            </a:pPr>
            <a:r>
              <a:rPr lang="en-US" sz="2000" dirty="0"/>
              <a:t>Enterprise Unified Process (EUP)</a:t>
            </a:r>
          </a:p>
          <a:p>
            <a:pPr marL="285750" indent="-285750">
              <a:buFont typeface="Wingdings" pitchFamily="2" charset="2"/>
              <a:buChar char="q"/>
              <a:defRPr/>
            </a:pPr>
            <a:r>
              <a:rPr lang="en-US" sz="2000" dirty="0"/>
              <a:t>Microsoft Solutions Framework (</a:t>
            </a:r>
            <a:r>
              <a:rPr lang="en-US" sz="2000" dirty="0" smtClean="0"/>
              <a:t>MSF)</a:t>
            </a:r>
            <a:r>
              <a:rPr lang="ru-RU" sz="2000" dirty="0" smtClean="0"/>
              <a:t>: </a:t>
            </a:r>
            <a:endParaRPr lang="ru-RU" sz="2000" dirty="0"/>
          </a:p>
          <a:p>
            <a:pPr marL="742950" lvl="1" indent="-285750">
              <a:buFont typeface="Wingdings" pitchFamily="2" charset="2"/>
              <a:buChar char="Ø"/>
              <a:defRPr/>
            </a:pPr>
            <a:r>
              <a:rPr lang="en-US" sz="2000" dirty="0"/>
              <a:t>MSF for Agile </a:t>
            </a:r>
            <a:endParaRPr lang="uk-UA" sz="2000" dirty="0"/>
          </a:p>
          <a:p>
            <a:pPr marL="742950" lvl="1" indent="-285750">
              <a:buFont typeface="Wingdings" pitchFamily="2" charset="2"/>
              <a:buChar char="Ø"/>
              <a:defRPr/>
            </a:pPr>
            <a:r>
              <a:rPr lang="en-US" sz="2000" dirty="0"/>
              <a:t>MSF for CMMI (</a:t>
            </a:r>
            <a:r>
              <a:rPr lang="ru-RU" sz="2000" dirty="0"/>
              <a:t> “</a:t>
            </a:r>
            <a:r>
              <a:rPr lang="en-US" sz="2000" dirty="0"/>
              <a:t>MSF Formal”)</a:t>
            </a:r>
          </a:p>
          <a:p>
            <a:pPr marL="285750" indent="-285750">
              <a:buFont typeface="Wingdings" pitchFamily="2" charset="2"/>
              <a:buChar char="q"/>
              <a:defRPr/>
            </a:pPr>
            <a:r>
              <a:rPr lang="en-US" sz="2000" dirty="0"/>
              <a:t>Agile-</a:t>
            </a:r>
            <a:r>
              <a:rPr lang="ru-RU" sz="2000" dirty="0"/>
              <a:t>практики </a:t>
            </a:r>
          </a:p>
          <a:p>
            <a:pPr marL="742950" lvl="1" indent="-285750">
              <a:buFont typeface="Wingdings" pitchFamily="2" charset="2"/>
              <a:buChar char="Ø"/>
              <a:defRPr/>
            </a:pPr>
            <a:r>
              <a:rPr lang="en-US" sz="2000" dirty="0" err="1"/>
              <a:t>eXtreme</a:t>
            </a:r>
            <a:r>
              <a:rPr lang="en-US" sz="2000" dirty="0"/>
              <a:t> Programming (XP), </a:t>
            </a:r>
            <a:endParaRPr lang="uk-UA" sz="2000" dirty="0"/>
          </a:p>
          <a:p>
            <a:pPr marL="742950" lvl="1" indent="-285750">
              <a:buFont typeface="Wingdings" pitchFamily="2" charset="2"/>
              <a:buChar char="Ø"/>
              <a:defRPr/>
            </a:pPr>
            <a:r>
              <a:rPr lang="en-US" sz="2000" dirty="0"/>
              <a:t>Feature Driven Development (FDD),</a:t>
            </a:r>
            <a:endParaRPr lang="uk-UA" sz="2000" dirty="0"/>
          </a:p>
          <a:p>
            <a:pPr marL="742950" lvl="1" indent="-285750">
              <a:buFont typeface="Wingdings" pitchFamily="2" charset="2"/>
              <a:buChar char="Ø"/>
              <a:defRPr/>
            </a:pPr>
            <a:r>
              <a:rPr lang="en-US" sz="2000" dirty="0"/>
              <a:t> Dynamic Systems Development Method (DSDM), </a:t>
            </a:r>
            <a:endParaRPr lang="uk-UA" sz="2000" dirty="0"/>
          </a:p>
          <a:p>
            <a:pPr marL="742950" lvl="1" indent="-285750">
              <a:buFont typeface="Wingdings" pitchFamily="2" charset="2"/>
              <a:buChar char="Ø"/>
              <a:defRPr/>
            </a:pPr>
            <a:r>
              <a:rPr lang="en-US" sz="2000" dirty="0"/>
              <a:t>SCRUM,....</a:t>
            </a:r>
          </a:p>
          <a:p>
            <a:pPr>
              <a:defRPr/>
            </a:pP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-1"/>
            <a:ext cx="5927969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600" b="1" dirty="0" err="1" smtClean="0">
                <a:solidFill>
                  <a:schemeClr val="bg1"/>
                </a:solidFill>
              </a:rPr>
              <a:t>Методології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розробки</a:t>
            </a:r>
            <a:r>
              <a:rPr lang="ru-RU" sz="3600" b="1" dirty="0" smtClean="0">
                <a:solidFill>
                  <a:schemeClr val="bg1"/>
                </a:solidFill>
              </a:rPr>
              <a:t> ПЗ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52736"/>
            <a:ext cx="9144000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кутник 1"/>
          <p:cNvSpPr/>
          <p:nvPr/>
        </p:nvSpPr>
        <p:spPr>
          <a:xfrm>
            <a:off x="0" y="-14736"/>
            <a:ext cx="91440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3200" b="1" dirty="0">
                <a:solidFill>
                  <a:schemeClr val="bg1"/>
                </a:solidFill>
              </a:rPr>
              <a:t> «</a:t>
            </a:r>
            <a:r>
              <a:rPr lang="ru-RU" sz="3200" b="1" dirty="0" err="1">
                <a:solidFill>
                  <a:schemeClr val="bg1"/>
                </a:solidFill>
              </a:rPr>
              <a:t>Agile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Model</a:t>
            </a:r>
            <a:r>
              <a:rPr lang="ru-RU" sz="3200" b="1" dirty="0">
                <a:solidFill>
                  <a:schemeClr val="bg1"/>
                </a:solidFill>
              </a:rPr>
              <a:t>» (</a:t>
            </a:r>
            <a:r>
              <a:rPr lang="ru-RU" sz="3200" b="1" dirty="0" err="1" smtClean="0">
                <a:solidFill>
                  <a:schemeClr val="bg1"/>
                </a:solidFill>
              </a:rPr>
              <a:t>гнучка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методологія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розробки</a:t>
            </a:r>
            <a:r>
              <a:rPr lang="ru-RU" sz="3200" b="1" dirty="0" smtClean="0">
                <a:solidFill>
                  <a:schemeClr val="bg1"/>
                </a:solidFill>
              </a:rPr>
              <a:t>)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8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0" y="-14736"/>
            <a:ext cx="91440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3200" b="1" dirty="0">
                <a:solidFill>
                  <a:schemeClr val="bg1"/>
                </a:solidFill>
              </a:rPr>
              <a:t> «</a:t>
            </a:r>
            <a:r>
              <a:rPr lang="ru-RU" sz="3200" b="1" dirty="0" err="1">
                <a:solidFill>
                  <a:schemeClr val="bg1"/>
                </a:solidFill>
              </a:rPr>
              <a:t>Agile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Model</a:t>
            </a:r>
            <a:r>
              <a:rPr lang="ru-RU" sz="3200" b="1" dirty="0">
                <a:solidFill>
                  <a:schemeClr val="bg1"/>
                </a:solidFill>
              </a:rPr>
              <a:t>» (</a:t>
            </a:r>
            <a:r>
              <a:rPr lang="ru-RU" sz="3200" b="1" dirty="0" err="1" smtClean="0">
                <a:solidFill>
                  <a:schemeClr val="bg1"/>
                </a:solidFill>
              </a:rPr>
              <a:t>гнучка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методологія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розробки</a:t>
            </a:r>
            <a:r>
              <a:rPr lang="ru-RU" sz="3200" b="1" dirty="0" smtClean="0">
                <a:solidFill>
                  <a:schemeClr val="bg1"/>
                </a:solidFill>
              </a:rPr>
              <a:t>)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505453" y="1340768"/>
            <a:ext cx="82809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Коли </a:t>
            </a:r>
            <a:r>
              <a:rPr lang="ru-RU" sz="2000" b="1" dirty="0" err="1">
                <a:solidFill>
                  <a:srgbClr val="0000CC"/>
                </a:solidFill>
              </a:rPr>
              <a:t>використовувати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Agile?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>
                <a:solidFill>
                  <a:srgbClr val="0000CC"/>
                </a:solidFill>
              </a:rPr>
              <a:t>Коли потреби </a:t>
            </a:r>
            <a:r>
              <a:rPr lang="ru-RU" sz="2000" dirty="0" err="1">
                <a:solidFill>
                  <a:srgbClr val="0000CC"/>
                </a:solidFill>
              </a:rPr>
              <a:t>користувачів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постійно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змінюються</a:t>
            </a:r>
            <a:r>
              <a:rPr lang="ru-RU" sz="2000" dirty="0">
                <a:solidFill>
                  <a:srgbClr val="0000CC"/>
                </a:solidFill>
              </a:rPr>
              <a:t> в </a:t>
            </a:r>
            <a:r>
              <a:rPr lang="ru-RU" sz="2000" dirty="0" err="1">
                <a:solidFill>
                  <a:srgbClr val="0000CC"/>
                </a:solidFill>
              </a:rPr>
              <a:t>динамічному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бізнесі</a:t>
            </a:r>
            <a:r>
              <a:rPr lang="ru-RU" sz="2000" dirty="0">
                <a:solidFill>
                  <a:srgbClr val="0000CC"/>
                </a:solidFill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 err="1">
                <a:solidFill>
                  <a:srgbClr val="0000CC"/>
                </a:solidFill>
              </a:rPr>
              <a:t>Зміни</a:t>
            </a:r>
            <a:r>
              <a:rPr lang="ru-RU" sz="2000" dirty="0">
                <a:solidFill>
                  <a:srgbClr val="0000CC"/>
                </a:solidFill>
              </a:rPr>
              <a:t> на </a:t>
            </a:r>
            <a:r>
              <a:rPr lang="en-US" sz="2000" dirty="0">
                <a:solidFill>
                  <a:srgbClr val="0000CC"/>
                </a:solidFill>
              </a:rPr>
              <a:t>Agile </a:t>
            </a:r>
            <a:r>
              <a:rPr lang="ru-RU" sz="2000" dirty="0" err="1">
                <a:solidFill>
                  <a:srgbClr val="0000CC"/>
                </a:solidFill>
              </a:rPr>
              <a:t>реалізуються</a:t>
            </a:r>
            <a:r>
              <a:rPr lang="ru-RU" sz="2000" dirty="0">
                <a:solidFill>
                  <a:srgbClr val="0000CC"/>
                </a:solidFill>
              </a:rPr>
              <a:t> за </a:t>
            </a:r>
            <a:r>
              <a:rPr lang="ru-RU" sz="2000" dirty="0" err="1">
                <a:solidFill>
                  <a:srgbClr val="0000CC"/>
                </a:solidFill>
              </a:rPr>
              <a:t>меншу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ціну</a:t>
            </a:r>
            <a:r>
              <a:rPr lang="ru-RU" sz="2000" dirty="0">
                <a:solidFill>
                  <a:srgbClr val="0000CC"/>
                </a:solidFill>
              </a:rPr>
              <a:t> через </a:t>
            </a:r>
            <a:r>
              <a:rPr lang="ru-RU" sz="2000" dirty="0" err="1">
                <a:solidFill>
                  <a:srgbClr val="0000CC"/>
                </a:solidFill>
              </a:rPr>
              <a:t>часті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</a:rPr>
              <a:t>інкременти</a:t>
            </a:r>
            <a:r>
              <a:rPr lang="ru-RU" sz="2000" dirty="0" smtClean="0">
                <a:solidFill>
                  <a:srgbClr val="0000CC"/>
                </a:solidFill>
              </a:rPr>
              <a:t>.</a:t>
            </a:r>
            <a:endParaRPr lang="ru-RU" sz="2000" dirty="0">
              <a:solidFill>
                <a:srgbClr val="0000CC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ru-RU" sz="2000" dirty="0">
                <a:solidFill>
                  <a:srgbClr val="0000CC"/>
                </a:solidFill>
              </a:rPr>
              <a:t>На </a:t>
            </a:r>
            <a:r>
              <a:rPr lang="ru-RU" sz="2000" dirty="0" err="1">
                <a:solidFill>
                  <a:srgbClr val="0000CC"/>
                </a:solidFill>
              </a:rPr>
              <a:t>відміну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від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моделі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водоспаду</a:t>
            </a:r>
            <a:r>
              <a:rPr lang="ru-RU" sz="2000" dirty="0">
                <a:solidFill>
                  <a:srgbClr val="0000CC"/>
                </a:solidFill>
              </a:rPr>
              <a:t>, в </a:t>
            </a:r>
            <a:r>
              <a:rPr lang="ru-RU" sz="2000" dirty="0" err="1">
                <a:solidFill>
                  <a:srgbClr val="0000CC"/>
                </a:solidFill>
              </a:rPr>
              <a:t>гнучкою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моделі</a:t>
            </a:r>
            <a:r>
              <a:rPr lang="ru-RU" sz="2000" dirty="0">
                <a:solidFill>
                  <a:srgbClr val="0000CC"/>
                </a:solidFill>
              </a:rPr>
              <a:t> для старту проекту </a:t>
            </a:r>
            <a:r>
              <a:rPr lang="ru-RU" sz="2000" dirty="0" err="1">
                <a:solidFill>
                  <a:srgbClr val="0000CC"/>
                </a:solidFill>
              </a:rPr>
              <a:t>достатньо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лише</a:t>
            </a:r>
            <a:r>
              <a:rPr lang="ru-RU" sz="2000" dirty="0">
                <a:solidFill>
                  <a:srgbClr val="0000CC"/>
                </a:solidFill>
              </a:rPr>
              <a:t> невеликого </a:t>
            </a:r>
            <a:r>
              <a:rPr lang="ru-RU" sz="2000" dirty="0" err="1">
                <a:solidFill>
                  <a:srgbClr val="0000CC"/>
                </a:solidFill>
              </a:rPr>
              <a:t>планування</a:t>
            </a:r>
            <a:endParaRPr lang="ru-R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8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2988" y="0"/>
            <a:ext cx="8101012" cy="7905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 err="1">
                <a:solidFill>
                  <a:prstClr val="white"/>
                </a:solidFill>
                <a:latin typeface="Calibri"/>
                <a:cs typeface="+mn-cs"/>
              </a:rPr>
              <a:t>Галузь</a:t>
            </a:r>
            <a:r>
              <a:rPr lang="ru-RU" sz="2800" b="1" dirty="0">
                <a:solidFill>
                  <a:prstClr val="white"/>
                </a:solidFill>
                <a:latin typeface="Calibri"/>
                <a:cs typeface="+mn-cs"/>
              </a:rPr>
              <a:t> </a:t>
            </a:r>
            <a:r>
              <a:rPr lang="ru-RU" sz="2800" b="1" dirty="0" err="1">
                <a:solidFill>
                  <a:prstClr val="white"/>
                </a:solidFill>
                <a:latin typeface="Calibri"/>
                <a:cs typeface="+mn-cs"/>
              </a:rPr>
              <a:t>знань</a:t>
            </a:r>
            <a:r>
              <a:rPr lang="ru-RU" sz="2800" b="1" dirty="0">
                <a:solidFill>
                  <a:prstClr val="white"/>
                </a:solidFill>
                <a:latin typeface="Calibri"/>
                <a:cs typeface="+mn-cs"/>
              </a:rPr>
              <a:t> «</a:t>
            </a:r>
            <a:r>
              <a:rPr lang="ru-RU" sz="2800" b="1" dirty="0" err="1">
                <a:solidFill>
                  <a:prstClr val="white"/>
                </a:solidFill>
                <a:latin typeface="Calibri"/>
                <a:cs typeface="+mn-cs"/>
              </a:rPr>
              <a:t>Проектування</a:t>
            </a:r>
            <a:r>
              <a:rPr lang="ru-RU" sz="2800" b="1" dirty="0">
                <a:solidFill>
                  <a:prstClr val="white"/>
                </a:solidFill>
                <a:latin typeface="Calibri"/>
                <a:cs typeface="+mn-cs"/>
              </a:rPr>
              <a:t> </a:t>
            </a:r>
            <a:r>
              <a:rPr lang="ru-RU" sz="2800" b="1" dirty="0" err="1">
                <a:solidFill>
                  <a:prstClr val="white"/>
                </a:solidFill>
                <a:latin typeface="Calibri"/>
                <a:cs typeface="+mn-cs"/>
              </a:rPr>
              <a:t>програмного</a:t>
            </a:r>
            <a:r>
              <a:rPr lang="ru-RU" sz="2800" b="1" dirty="0">
                <a:solidFill>
                  <a:prstClr val="white"/>
                </a:solidFill>
                <a:latin typeface="Calibri"/>
                <a:cs typeface="+mn-cs"/>
              </a:rPr>
              <a:t> </a:t>
            </a:r>
            <a:r>
              <a:rPr lang="ru-RU" sz="2800" b="1" dirty="0" err="1">
                <a:solidFill>
                  <a:prstClr val="white"/>
                </a:solidFill>
                <a:latin typeface="Calibri"/>
                <a:cs typeface="+mn-cs"/>
              </a:rPr>
              <a:t>забезпечення</a:t>
            </a:r>
            <a:r>
              <a:rPr lang="ru-RU" sz="2800" b="1" dirty="0" smtClean="0">
                <a:solidFill>
                  <a:prstClr val="white"/>
                </a:solidFill>
                <a:latin typeface="Calibri"/>
                <a:cs typeface="+mn-cs"/>
              </a:rPr>
              <a:t>» - </a:t>
            </a:r>
            <a:r>
              <a:rPr lang="en-US" sz="2800" b="1" dirty="0" smtClean="0">
                <a:solidFill>
                  <a:prstClr val="white"/>
                </a:solidFill>
                <a:latin typeface="Calibri"/>
                <a:cs typeface="+mn-cs"/>
              </a:rPr>
              <a:t>SWEBOK</a:t>
            </a:r>
            <a:endParaRPr lang="ru-RU" sz="2800" b="1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64" y="771525"/>
            <a:ext cx="9134475" cy="608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619672" y="71550"/>
            <a:ext cx="6265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2800" b="1" dirty="0" smtClean="0">
                <a:solidFill>
                  <a:schemeClr val="bg1"/>
                </a:solidFill>
              </a:rPr>
              <a:t>Мета проектування ПЗ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225875" y="1052736"/>
            <a:ext cx="889317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uk-UA" sz="2400" b="1" dirty="0"/>
              <a:t>Мета </a:t>
            </a:r>
            <a:endParaRPr lang="en-US" sz="2400" b="1" dirty="0"/>
          </a:p>
          <a:p>
            <a:r>
              <a:rPr lang="uk-UA" sz="2400" dirty="0"/>
              <a:t>• Покращення і підвищення продуктивності бізнес-процесів</a:t>
            </a:r>
            <a:br>
              <a:rPr lang="uk-UA" sz="2400" dirty="0"/>
            </a:br>
            <a:r>
              <a:rPr lang="uk-UA" sz="2400" dirty="0"/>
              <a:t>• Зменшення витрат</a:t>
            </a:r>
            <a:br>
              <a:rPr lang="uk-UA" sz="2400" dirty="0"/>
            </a:br>
            <a:r>
              <a:rPr lang="uk-UA" sz="2400" dirty="0"/>
              <a:t>• Покращення операційної бізнес-діяльності</a:t>
            </a:r>
            <a:br>
              <a:rPr lang="uk-UA" sz="2400" dirty="0"/>
            </a:br>
            <a:r>
              <a:rPr lang="uk-UA" sz="2400" dirty="0"/>
              <a:t>• Підвищення ефективності управління</a:t>
            </a:r>
            <a:br>
              <a:rPr lang="uk-UA" sz="2400" dirty="0"/>
            </a:br>
            <a:r>
              <a:rPr lang="uk-UA" sz="2400" dirty="0"/>
              <a:t>• Зменшення ризиків</a:t>
            </a:r>
            <a:br>
              <a:rPr lang="uk-UA" sz="2400" dirty="0"/>
            </a:br>
            <a:r>
              <a:rPr lang="uk-UA" sz="2400" dirty="0"/>
              <a:t>• Підвищення ефективності </a:t>
            </a:r>
            <a:r>
              <a:rPr lang="uk-UA" sz="2400" dirty="0" err="1"/>
              <a:t>ІТ-організації</a:t>
            </a:r>
            <a:r>
              <a:rPr lang="uk-UA" sz="2400" dirty="0"/>
              <a:t/>
            </a:r>
            <a:br>
              <a:rPr lang="uk-UA" sz="2400" dirty="0"/>
            </a:br>
            <a:r>
              <a:rPr lang="uk-UA" sz="2400" dirty="0"/>
              <a:t>• Підвищення продуктивності роботи користувачів</a:t>
            </a:r>
            <a:br>
              <a:rPr lang="uk-UA" sz="2400" dirty="0"/>
            </a:br>
            <a:r>
              <a:rPr lang="uk-UA" sz="2400" dirty="0"/>
              <a:t>• Підвищення </a:t>
            </a:r>
            <a:r>
              <a:rPr lang="uk-UA" sz="2400" dirty="0" err="1"/>
              <a:t>інтероперабельності</a:t>
            </a:r>
            <a:r>
              <a:rPr lang="uk-UA" sz="2400" dirty="0"/>
              <a:t> (можливості та прозорості взаємодії)</a:t>
            </a:r>
            <a:br>
              <a:rPr lang="uk-UA" sz="2400" dirty="0"/>
            </a:br>
            <a:r>
              <a:rPr lang="uk-UA" sz="2400" dirty="0"/>
              <a:t>• Зменшення вартості підтримки життєвого циклу</a:t>
            </a:r>
            <a:br>
              <a:rPr lang="uk-UA" sz="2400" dirty="0"/>
            </a:br>
            <a:r>
              <a:rPr lang="uk-UA" sz="2400" dirty="0"/>
              <a:t>• Покращення характеристик безпеки</a:t>
            </a:r>
            <a:br>
              <a:rPr lang="uk-UA" sz="2400" dirty="0"/>
            </a:br>
            <a:r>
              <a:rPr lang="uk-UA" sz="2400" dirty="0"/>
              <a:t>• Підвищення керованості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541338" y="1103313"/>
            <a:ext cx="80772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uk-UA" sz="2400"/>
              <a:t>Проектування в основному розглядається як дво-кроковий процес:</a:t>
            </a:r>
            <a:br>
              <a:rPr lang="uk-UA" sz="2400"/>
            </a:br>
            <a:r>
              <a:rPr lang="uk-UA" sz="2400"/>
              <a:t>1 </a:t>
            </a:r>
            <a:r>
              <a:rPr lang="uk-UA" sz="2400" b="1"/>
              <a:t>Архітектурне проектування </a:t>
            </a:r>
            <a:r>
              <a:rPr lang="uk-UA" sz="2400"/>
              <a:t>- декомпозиція структури та організації компонент;</a:t>
            </a:r>
            <a:br>
              <a:rPr lang="uk-UA" sz="2400"/>
            </a:br>
            <a:r>
              <a:rPr lang="uk-UA" sz="2400"/>
              <a:t>2 </a:t>
            </a:r>
            <a:r>
              <a:rPr lang="uk-UA" sz="2400" b="1"/>
              <a:t>Деталізація архітектури </a:t>
            </a:r>
            <a:r>
              <a:rPr lang="uk-UA" sz="2400"/>
              <a:t>- описує специфічну поведінку та характеристики окремих компонент.</a:t>
            </a:r>
            <a:br>
              <a:rPr lang="uk-UA" sz="2400"/>
            </a:br>
            <a:endParaRPr lang="uk-UA" sz="2400"/>
          </a:p>
          <a:p>
            <a:r>
              <a:rPr lang="uk-UA" sz="2400"/>
              <a:t>Виходом цього процесу є набір моделей і артефактів, що містять результати рішень,прийнятих за способами реалізації вимог в програмному коді.</a:t>
            </a: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2268538" y="0"/>
            <a:ext cx="46243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Процес проектування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ChangeArrowheads="1"/>
          </p:cNvSpPr>
          <p:nvPr/>
        </p:nvSpPr>
        <p:spPr bwMode="auto">
          <a:xfrm>
            <a:off x="2123728" y="0"/>
            <a:ext cx="5175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</a:rPr>
              <a:t>Принципи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проектування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60419" name="Rectangle 42"/>
          <p:cNvSpPr>
            <a:spLocks noChangeArrowheads="1"/>
          </p:cNvSpPr>
          <p:nvPr/>
        </p:nvSpPr>
        <p:spPr bwMode="auto">
          <a:xfrm>
            <a:off x="199537" y="1340768"/>
            <a:ext cx="85725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ru-RU" sz="2000" dirty="0"/>
              <a:t>1 </a:t>
            </a:r>
            <a:r>
              <a:rPr lang="ru-RU" sz="2000" b="1" dirty="0" err="1"/>
              <a:t>Абстракція</a:t>
            </a:r>
            <a:r>
              <a:rPr lang="ru-RU" sz="2000" dirty="0"/>
              <a:t> (</a:t>
            </a:r>
            <a:r>
              <a:rPr lang="ru-RU" sz="2000" dirty="0" err="1"/>
              <a:t>Abstraction</a:t>
            </a:r>
            <a:r>
              <a:rPr lang="ru-RU" sz="2000" dirty="0" smtClean="0"/>
              <a:t>)</a:t>
            </a:r>
          </a:p>
          <a:p>
            <a:r>
              <a:rPr lang="uk-UA" sz="2000" dirty="0"/>
              <a:t>2 </a:t>
            </a:r>
            <a:r>
              <a:rPr lang="uk-UA" sz="2000" b="1" dirty="0"/>
              <a:t>Зв'язаність і з'єднання </a:t>
            </a:r>
            <a:r>
              <a:rPr lang="uk-UA" sz="2000" dirty="0"/>
              <a:t>(</a:t>
            </a:r>
            <a:r>
              <a:rPr lang="uk-UA" sz="2000" dirty="0" err="1"/>
              <a:t>Coupling</a:t>
            </a:r>
            <a:r>
              <a:rPr lang="uk-UA" sz="2000" dirty="0"/>
              <a:t> </a:t>
            </a:r>
            <a:r>
              <a:rPr lang="uk-UA" sz="2000" dirty="0" err="1"/>
              <a:t>and</a:t>
            </a:r>
            <a:r>
              <a:rPr lang="uk-UA" sz="2000" dirty="0"/>
              <a:t> </a:t>
            </a:r>
            <a:r>
              <a:rPr lang="uk-UA" sz="2000" dirty="0" err="1"/>
              <a:t>Cohesion</a:t>
            </a:r>
            <a:r>
              <a:rPr lang="uk-UA" sz="2000" dirty="0" smtClean="0"/>
              <a:t>)</a:t>
            </a:r>
          </a:p>
          <a:p>
            <a:r>
              <a:rPr lang="ru-RU" sz="2000" dirty="0"/>
              <a:t>3 </a:t>
            </a:r>
            <a:r>
              <a:rPr lang="ru-RU" sz="2000" b="1" dirty="0" err="1"/>
              <a:t>Декомпозиція</a:t>
            </a:r>
            <a:r>
              <a:rPr lang="ru-RU" sz="2000" dirty="0"/>
              <a:t> і </a:t>
            </a:r>
            <a:r>
              <a:rPr lang="ru-RU" sz="2000" dirty="0" err="1"/>
              <a:t>розбиття</a:t>
            </a:r>
            <a:r>
              <a:rPr lang="ru-RU" sz="2000" dirty="0"/>
              <a:t> на </a:t>
            </a:r>
            <a:r>
              <a:rPr lang="ru-RU" sz="2000" dirty="0" err="1"/>
              <a:t>модулі</a:t>
            </a:r>
            <a:r>
              <a:rPr lang="ru-RU" sz="2000" dirty="0"/>
              <a:t> (</a:t>
            </a:r>
            <a:r>
              <a:rPr lang="ru-RU" sz="2000" dirty="0" err="1"/>
              <a:t>Decomposition</a:t>
            </a:r>
            <a:r>
              <a:rPr lang="ru-RU" sz="2000" dirty="0"/>
              <a:t> </a:t>
            </a:r>
            <a:r>
              <a:rPr lang="ru-RU" sz="2000" dirty="0" err="1"/>
              <a:t>and</a:t>
            </a:r>
            <a:r>
              <a:rPr lang="ru-RU" sz="2000" dirty="0"/>
              <a:t> </a:t>
            </a:r>
            <a:r>
              <a:rPr lang="ru-RU" sz="2000" dirty="0" err="1"/>
              <a:t>Modularization</a:t>
            </a:r>
            <a:r>
              <a:rPr lang="ru-RU" sz="2000" dirty="0" smtClean="0"/>
              <a:t>)</a:t>
            </a:r>
          </a:p>
          <a:p>
            <a:r>
              <a:rPr lang="uk-UA" sz="2000" dirty="0"/>
              <a:t>4 </a:t>
            </a:r>
            <a:r>
              <a:rPr lang="uk-UA" sz="2000" b="1" dirty="0"/>
              <a:t>Інкапсуляція</a:t>
            </a:r>
            <a:r>
              <a:rPr lang="uk-UA" sz="2000" dirty="0"/>
              <a:t> / приховування інформації (</a:t>
            </a:r>
            <a:r>
              <a:rPr lang="uk-UA" sz="2000" dirty="0" err="1"/>
              <a:t>Encapsulation</a:t>
            </a:r>
            <a:r>
              <a:rPr lang="uk-UA" sz="2000" dirty="0"/>
              <a:t> / </a:t>
            </a:r>
            <a:r>
              <a:rPr lang="uk-UA" sz="2000" dirty="0" err="1"/>
              <a:t>information</a:t>
            </a:r>
            <a:r>
              <a:rPr lang="uk-UA" sz="2000" dirty="0"/>
              <a:t> </a:t>
            </a:r>
            <a:r>
              <a:rPr lang="uk-UA" sz="2000" dirty="0" err="1"/>
              <a:t>hiding</a:t>
            </a:r>
            <a:r>
              <a:rPr lang="uk-UA" sz="2000" dirty="0" smtClean="0"/>
              <a:t>)</a:t>
            </a:r>
          </a:p>
          <a:p>
            <a:r>
              <a:rPr lang="ru-RU" sz="2000" dirty="0"/>
              <a:t>5 </a:t>
            </a:r>
            <a:r>
              <a:rPr lang="ru-RU" sz="2000" b="1" dirty="0" err="1"/>
              <a:t>Відділення</a:t>
            </a:r>
            <a:r>
              <a:rPr lang="ru-RU" sz="2000" dirty="0"/>
              <a:t> </a:t>
            </a:r>
            <a:r>
              <a:rPr lang="ru-RU" sz="2000" dirty="0" err="1"/>
              <a:t>інтерфейсу</a:t>
            </a:r>
            <a:r>
              <a:rPr lang="ru-RU" sz="2000" dirty="0"/>
              <a:t> </a:t>
            </a:r>
            <a:r>
              <a:rPr lang="ru-RU" sz="2000" dirty="0" err="1"/>
              <a:t>від</a:t>
            </a:r>
            <a:r>
              <a:rPr lang="ru-RU" sz="2000" dirty="0"/>
              <a:t> </a:t>
            </a:r>
            <a:r>
              <a:rPr lang="ru-RU" sz="2000" dirty="0" err="1"/>
              <a:t>реалізації</a:t>
            </a:r>
            <a:r>
              <a:rPr lang="ru-RU" sz="2000" dirty="0"/>
              <a:t> (</a:t>
            </a:r>
            <a:r>
              <a:rPr lang="ru-RU" sz="2000" dirty="0" err="1"/>
              <a:t>Separation</a:t>
            </a:r>
            <a:r>
              <a:rPr lang="ru-RU" sz="2000" dirty="0"/>
              <a:t> </a:t>
            </a:r>
            <a:r>
              <a:rPr lang="ru-RU" sz="2000" dirty="0" err="1"/>
              <a:t>of</a:t>
            </a:r>
            <a:r>
              <a:rPr lang="ru-RU" sz="2000" dirty="0"/>
              <a:t> </a:t>
            </a:r>
            <a:r>
              <a:rPr lang="ru-RU" sz="2000" dirty="0" err="1"/>
              <a:t>interface</a:t>
            </a:r>
            <a:r>
              <a:rPr lang="ru-RU" sz="2000" dirty="0"/>
              <a:t> </a:t>
            </a:r>
            <a:r>
              <a:rPr lang="ru-RU" sz="2000" dirty="0" err="1"/>
              <a:t>and</a:t>
            </a:r>
            <a:r>
              <a:rPr lang="ru-RU" sz="2000" dirty="0"/>
              <a:t> </a:t>
            </a:r>
            <a:r>
              <a:rPr lang="ru-RU" sz="2000" dirty="0" err="1"/>
              <a:t>implementation</a:t>
            </a:r>
            <a:r>
              <a:rPr lang="ru-RU" sz="2000" dirty="0" smtClean="0"/>
              <a:t>)</a:t>
            </a:r>
          </a:p>
          <a:p>
            <a:r>
              <a:rPr lang="uk-UA" sz="2000" dirty="0"/>
              <a:t>6 </a:t>
            </a:r>
            <a:r>
              <a:rPr lang="uk-UA" sz="2000" b="1" dirty="0"/>
              <a:t>Достатність</a:t>
            </a:r>
            <a:r>
              <a:rPr lang="uk-UA" sz="2000" dirty="0"/>
              <a:t>, </a:t>
            </a:r>
            <a:r>
              <a:rPr lang="uk-UA" sz="2000" b="1" dirty="0"/>
              <a:t>повнота і простота </a:t>
            </a:r>
            <a:r>
              <a:rPr lang="uk-UA" sz="2000" b="1" dirty="0" smtClean="0"/>
              <a:t> </a:t>
            </a:r>
            <a:r>
              <a:rPr lang="uk-UA" sz="2000" dirty="0" smtClean="0"/>
              <a:t>(</a:t>
            </a:r>
            <a:r>
              <a:rPr lang="uk-UA" sz="2000" dirty="0" err="1"/>
              <a:t>Sufficiency</a:t>
            </a:r>
            <a:r>
              <a:rPr lang="uk-UA" sz="2000" dirty="0"/>
              <a:t>, </a:t>
            </a:r>
            <a:r>
              <a:rPr lang="uk-UA" sz="2000" dirty="0" err="1"/>
              <a:t>completeness</a:t>
            </a:r>
            <a:r>
              <a:rPr lang="uk-UA" sz="2000" dirty="0"/>
              <a:t> </a:t>
            </a:r>
            <a:r>
              <a:rPr lang="uk-UA" sz="2000" dirty="0" err="1"/>
              <a:t>and</a:t>
            </a:r>
            <a:r>
              <a:rPr lang="uk-UA" sz="2000" dirty="0"/>
              <a:t> </a:t>
            </a:r>
            <a:r>
              <a:rPr lang="uk-UA" sz="2000" dirty="0" err="1"/>
              <a:t>primitiviness</a:t>
            </a:r>
            <a:r>
              <a:rPr lang="uk-UA" sz="2000" dirty="0"/>
              <a:t>)</a:t>
            </a:r>
            <a:endParaRPr lang="ru-RU" sz="2000" dirty="0"/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ChangeArrowheads="1"/>
          </p:cNvSpPr>
          <p:nvPr/>
        </p:nvSpPr>
        <p:spPr bwMode="auto">
          <a:xfrm>
            <a:off x="2123728" y="0"/>
            <a:ext cx="5175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</a:rPr>
              <a:t>Принципи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проектування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60419" name="Rectangle 42"/>
          <p:cNvSpPr>
            <a:spLocks noChangeArrowheads="1"/>
          </p:cNvSpPr>
          <p:nvPr/>
        </p:nvSpPr>
        <p:spPr bwMode="auto">
          <a:xfrm>
            <a:off x="179388" y="1468438"/>
            <a:ext cx="85725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ru-RU" sz="2000" dirty="0">
                <a:solidFill>
                  <a:srgbClr val="0000CC"/>
                </a:solidFill>
              </a:rPr>
              <a:t>1 </a:t>
            </a:r>
            <a:r>
              <a:rPr lang="ru-RU" sz="2000" b="1" dirty="0" err="1">
                <a:solidFill>
                  <a:srgbClr val="0000CC"/>
                </a:solidFill>
              </a:rPr>
              <a:t>Абстракція</a:t>
            </a:r>
            <a:r>
              <a:rPr lang="ru-RU" sz="2000" b="1" dirty="0">
                <a:solidFill>
                  <a:srgbClr val="0000CC"/>
                </a:solidFill>
              </a:rPr>
              <a:t> (</a:t>
            </a:r>
            <a:r>
              <a:rPr lang="ru-RU" sz="2000" b="1" dirty="0" err="1">
                <a:solidFill>
                  <a:srgbClr val="0000CC"/>
                </a:solidFill>
              </a:rPr>
              <a:t>Abstraction</a:t>
            </a:r>
            <a:r>
              <a:rPr lang="ru-RU" sz="2000" b="1" dirty="0">
                <a:solidFill>
                  <a:srgbClr val="0000CC"/>
                </a:solidFill>
              </a:rPr>
              <a:t>)</a:t>
            </a:r>
          </a:p>
          <a:p>
            <a:endParaRPr lang="ru-RU" sz="2000" b="1" dirty="0"/>
          </a:p>
          <a:p>
            <a:r>
              <a:rPr lang="ru-RU" sz="2000" dirty="0" err="1"/>
              <a:t>Зазвичай</a:t>
            </a:r>
            <a:r>
              <a:rPr lang="ru-RU" sz="2000" dirty="0"/>
              <a:t> </a:t>
            </a:r>
            <a:r>
              <a:rPr lang="ru-RU" sz="2000" dirty="0" err="1"/>
              <a:t>під</a:t>
            </a:r>
            <a:r>
              <a:rPr lang="ru-RU" sz="2000" dirty="0"/>
              <a:t> </a:t>
            </a:r>
            <a:r>
              <a:rPr lang="ru-RU" sz="2000" dirty="0" err="1"/>
              <a:t>абстракцій</a:t>
            </a:r>
            <a:r>
              <a:rPr lang="ru-RU" sz="2000" dirty="0"/>
              <a:t> </a:t>
            </a:r>
            <a:r>
              <a:rPr lang="ru-RU" sz="2000" dirty="0" err="1"/>
              <a:t>розуміють</a:t>
            </a:r>
            <a:r>
              <a:rPr lang="ru-RU" sz="2000" dirty="0"/>
              <a:t> модель, яка </a:t>
            </a:r>
            <a:r>
              <a:rPr lang="ru-RU" sz="2000" dirty="0" err="1"/>
              <a:t>спрощує</a:t>
            </a:r>
            <a:r>
              <a:rPr lang="ru-RU" sz="2000" dirty="0"/>
              <a:t> </a:t>
            </a:r>
            <a:r>
              <a:rPr lang="ru-RU" sz="2000" dirty="0" err="1"/>
              <a:t>поставлену</a:t>
            </a:r>
            <a:r>
              <a:rPr lang="ru-RU" sz="2000" dirty="0"/>
              <a:t> проблему до рамок, </a:t>
            </a:r>
            <a:r>
              <a:rPr lang="ru-RU" sz="2000" dirty="0" err="1"/>
              <a:t>які</a:t>
            </a:r>
            <a:r>
              <a:rPr lang="ru-RU" sz="2000" dirty="0"/>
              <a:t> є </a:t>
            </a:r>
            <a:r>
              <a:rPr lang="ru-RU" sz="2000" dirty="0" err="1"/>
              <a:t>значущими</a:t>
            </a:r>
            <a:r>
              <a:rPr lang="ru-RU" sz="2000" dirty="0"/>
              <a:t> для </a:t>
            </a:r>
            <a:r>
              <a:rPr lang="ru-RU" sz="2000" dirty="0" err="1"/>
              <a:t>заданого</a:t>
            </a:r>
            <a:r>
              <a:rPr lang="ru-RU" sz="2000" dirty="0"/>
              <a:t> контексту. </a:t>
            </a:r>
          </a:p>
          <a:p>
            <a:endParaRPr lang="ru-RU" sz="2000" dirty="0"/>
          </a:p>
          <a:p>
            <a:r>
              <a:rPr lang="ru-RU" sz="2000" dirty="0" err="1"/>
              <a:t>Існує</a:t>
            </a:r>
            <a:r>
              <a:rPr lang="ru-RU" sz="2000" dirty="0"/>
              <a:t> два </a:t>
            </a:r>
            <a:r>
              <a:rPr lang="ru-RU" sz="2000" b="1" dirty="0" err="1"/>
              <a:t>механізми</a:t>
            </a:r>
            <a:r>
              <a:rPr lang="ru-RU" sz="2000" b="1" dirty="0"/>
              <a:t> </a:t>
            </a:r>
            <a:r>
              <a:rPr lang="ru-RU" sz="2000" b="1" dirty="0" err="1"/>
              <a:t>абстракції</a:t>
            </a:r>
            <a:r>
              <a:rPr lang="ru-RU" sz="2000" dirty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ru-RU" sz="2000" dirty="0" err="1"/>
              <a:t>параметризація</a:t>
            </a:r>
            <a:r>
              <a:rPr lang="ru-RU" sz="2000" dirty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ru-RU" sz="2000" dirty="0" err="1"/>
              <a:t>специфікування</a:t>
            </a:r>
            <a:r>
              <a:rPr lang="ru-RU" sz="2000" dirty="0"/>
              <a:t> (</a:t>
            </a:r>
            <a:r>
              <a:rPr lang="ru-RU" sz="2000" dirty="0" err="1"/>
              <a:t>може</a:t>
            </a:r>
            <a:r>
              <a:rPr lang="ru-RU" sz="2000" dirty="0"/>
              <a:t> </a:t>
            </a:r>
            <a:r>
              <a:rPr lang="ru-RU" sz="2000" dirty="0" err="1"/>
              <a:t>інтерпретуватися</a:t>
            </a:r>
            <a:r>
              <a:rPr lang="ru-RU" sz="2000" dirty="0"/>
              <a:t> як </a:t>
            </a:r>
            <a:r>
              <a:rPr lang="ru-RU" sz="2000" dirty="0" err="1"/>
              <a:t>деталізація</a:t>
            </a:r>
            <a:r>
              <a:rPr lang="ru-RU" sz="2000" dirty="0"/>
              <a:t>). </a:t>
            </a:r>
          </a:p>
          <a:p>
            <a:endParaRPr lang="ru-RU" sz="2000" dirty="0"/>
          </a:p>
          <a:p>
            <a:r>
              <a:rPr lang="ru-RU" sz="2000" dirty="0" err="1"/>
              <a:t>Абстракція</a:t>
            </a:r>
            <a:r>
              <a:rPr lang="ru-RU" sz="2000" dirty="0"/>
              <a:t> через </a:t>
            </a:r>
            <a:r>
              <a:rPr lang="ru-RU" sz="2000" dirty="0" err="1"/>
              <a:t>специфікування</a:t>
            </a:r>
            <a:r>
              <a:rPr lang="ru-RU" sz="2000" dirty="0"/>
              <a:t> </a:t>
            </a:r>
            <a:r>
              <a:rPr lang="ru-RU" sz="2000" dirty="0" err="1"/>
              <a:t>буває</a:t>
            </a:r>
            <a:r>
              <a:rPr lang="ru-RU" sz="2000" dirty="0"/>
              <a:t> </a:t>
            </a:r>
            <a:r>
              <a:rPr lang="ru-RU" sz="2000" dirty="0" err="1"/>
              <a:t>трьох</a:t>
            </a:r>
            <a:r>
              <a:rPr lang="ru-RU" sz="2000" b="1" dirty="0"/>
              <a:t> </a:t>
            </a:r>
            <a:r>
              <a:rPr lang="ru-RU" sz="2000" b="1" dirty="0" err="1"/>
              <a:t>видів</a:t>
            </a:r>
            <a:r>
              <a:rPr lang="ru-RU" sz="2000" dirty="0"/>
              <a:t>: </a:t>
            </a:r>
          </a:p>
          <a:p>
            <a:pPr>
              <a:buFont typeface="Wingdings" pitchFamily="2" charset="2"/>
              <a:buChar char="q"/>
            </a:pPr>
            <a:r>
              <a:rPr lang="ru-RU" sz="2000" dirty="0" err="1"/>
              <a:t>процедурна</a:t>
            </a:r>
            <a:r>
              <a:rPr lang="ru-RU" sz="2000" dirty="0"/>
              <a:t> </a:t>
            </a:r>
            <a:r>
              <a:rPr lang="ru-RU" sz="2000" dirty="0" err="1"/>
              <a:t>абстракція</a:t>
            </a:r>
            <a:r>
              <a:rPr lang="ru-RU" sz="2000" dirty="0"/>
              <a:t> (</a:t>
            </a:r>
            <a:r>
              <a:rPr lang="ru-RU" sz="2000" dirty="0" err="1"/>
              <a:t>динамічна</a:t>
            </a:r>
            <a:r>
              <a:rPr lang="ru-RU" sz="2000" dirty="0"/>
              <a:t>, </a:t>
            </a:r>
            <a:r>
              <a:rPr lang="ru-RU" sz="2000" dirty="0" err="1"/>
              <a:t>стосується</a:t>
            </a:r>
            <a:r>
              <a:rPr lang="ru-RU" sz="2000" dirty="0"/>
              <a:t> </a:t>
            </a:r>
            <a:r>
              <a:rPr lang="ru-RU" sz="2000" dirty="0" err="1"/>
              <a:t>поведінки</a:t>
            </a:r>
            <a:r>
              <a:rPr lang="ru-RU" sz="2000" dirty="0"/>
              <a:t>), </a:t>
            </a:r>
          </a:p>
          <a:p>
            <a:pPr>
              <a:buFont typeface="Wingdings" pitchFamily="2" charset="2"/>
              <a:buChar char="q"/>
            </a:pPr>
            <a:r>
              <a:rPr lang="ru-RU" sz="2000" dirty="0" err="1"/>
              <a:t>абстракція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r>
              <a:rPr lang="ru-RU" sz="2000" dirty="0"/>
              <a:t> (статична, </a:t>
            </a:r>
            <a:r>
              <a:rPr lang="ru-RU" sz="2000" dirty="0" err="1"/>
              <a:t>відноситься</a:t>
            </a:r>
            <a:r>
              <a:rPr lang="ru-RU" sz="2000" dirty="0"/>
              <a:t> до </a:t>
            </a:r>
            <a:r>
              <a:rPr lang="ru-RU" sz="2000" dirty="0" err="1"/>
              <a:t>інформації</a:t>
            </a:r>
            <a:r>
              <a:rPr lang="ru-RU" sz="2000" dirty="0"/>
              <a:t>) </a:t>
            </a:r>
          </a:p>
          <a:p>
            <a:pPr>
              <a:buFont typeface="Wingdings" pitchFamily="2" charset="2"/>
              <a:buChar char="q"/>
            </a:pPr>
            <a:r>
              <a:rPr lang="ru-RU" sz="2000" dirty="0" err="1"/>
              <a:t>абстракція</a:t>
            </a:r>
            <a:r>
              <a:rPr lang="ru-RU" sz="2000" dirty="0"/>
              <a:t> контролю (</a:t>
            </a:r>
            <a:r>
              <a:rPr lang="ru-RU" sz="2000" dirty="0" err="1"/>
              <a:t>тобто</a:t>
            </a:r>
            <a:r>
              <a:rPr lang="ru-RU" sz="2000" dirty="0"/>
              <a:t> </a:t>
            </a:r>
            <a:r>
              <a:rPr lang="ru-RU" sz="2000" dirty="0" err="1"/>
              <a:t>управління</a:t>
            </a:r>
            <a:r>
              <a:rPr lang="ru-RU" sz="2000" dirty="0"/>
              <a:t> системою і </a:t>
            </a:r>
            <a:r>
              <a:rPr lang="ru-RU" sz="2000" dirty="0" err="1"/>
              <a:t>оброблюваної</a:t>
            </a:r>
            <a:r>
              <a:rPr lang="ru-RU" sz="2000" dirty="0"/>
              <a:t> нею </a:t>
            </a:r>
            <a:r>
              <a:rPr lang="ru-RU" sz="2000" dirty="0" err="1"/>
              <a:t>інформацією</a:t>
            </a:r>
            <a:r>
              <a:rPr lang="ru-RU" sz="2000" dirty="0"/>
              <a:t>).</a:t>
            </a:r>
            <a:br>
              <a:rPr lang="ru-RU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1913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3492500" y="0"/>
            <a:ext cx="2482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r>
              <a:rPr lang="ru-RU" sz="3200" b="1">
                <a:solidFill>
                  <a:schemeClr val="bg1"/>
                </a:solidFill>
              </a:rPr>
              <a:t>План лекції</a:t>
            </a:r>
          </a:p>
        </p:txBody>
      </p:sp>
      <p:sp>
        <p:nvSpPr>
          <p:cNvPr id="19459" name="TextBox 1"/>
          <p:cNvSpPr txBox="1">
            <a:spLocks noChangeArrowheads="1"/>
          </p:cNvSpPr>
          <p:nvPr/>
        </p:nvSpPr>
        <p:spPr bwMode="auto">
          <a:xfrm>
            <a:off x="1241425" y="1196975"/>
            <a:ext cx="6985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uk-UA" sz="2000"/>
              <a:t>Поняття ЖЦ ПЗ</a:t>
            </a:r>
          </a:p>
          <a:p>
            <a:pPr marL="342900" indent="-342900">
              <a:buFontTx/>
              <a:buAutoNum type="arabicPeriod"/>
            </a:pPr>
            <a:r>
              <a:rPr lang="uk-UA" sz="2000"/>
              <a:t>Стандарт </a:t>
            </a:r>
            <a:r>
              <a:rPr lang="en-US" sz="2000"/>
              <a:t>ISO/IEC 12207 </a:t>
            </a:r>
            <a:r>
              <a:rPr lang="uk-UA" sz="2000"/>
              <a:t>ЖЦ ПЗ</a:t>
            </a:r>
          </a:p>
          <a:p>
            <a:pPr marL="342900" indent="-342900">
              <a:buFontTx/>
              <a:buAutoNum type="arabicPeriod"/>
            </a:pPr>
            <a:r>
              <a:rPr lang="uk-UA" sz="2000"/>
              <a:t>Процеси ЖЦ  ІС та ПЗ </a:t>
            </a:r>
          </a:p>
          <a:p>
            <a:pPr marL="342900" indent="-342900">
              <a:buFontTx/>
              <a:buAutoNum type="arabicPeriod"/>
            </a:pPr>
            <a:r>
              <a:rPr lang="uk-UA" sz="2000"/>
              <a:t>Стандарт </a:t>
            </a:r>
            <a:r>
              <a:rPr lang="en-US" sz="2000"/>
              <a:t>ISO/IEC 15271. </a:t>
            </a:r>
            <a:r>
              <a:rPr lang="uk-UA" sz="2000"/>
              <a:t>Моделі ЖЦ ПЗ</a:t>
            </a:r>
            <a:endParaRPr lang="en-US" sz="2000"/>
          </a:p>
          <a:p>
            <a:pPr marL="342900" indent="-342900">
              <a:buFontTx/>
              <a:buAutoNum type="arabicPeriod"/>
            </a:pPr>
            <a:r>
              <a:rPr lang="uk-UA" sz="2000"/>
              <a:t>Професійний стандарт розробника ПЗ</a:t>
            </a:r>
          </a:p>
          <a:p>
            <a:pPr marL="342900" indent="-342900">
              <a:buFontTx/>
              <a:buAutoNum type="arabicPeriod"/>
            </a:pPr>
            <a:endParaRPr lang="ru-RU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79388" y="1711871"/>
            <a:ext cx="896461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uk-UA" sz="2200" dirty="0">
                <a:solidFill>
                  <a:srgbClr val="0000CC"/>
                </a:solidFill>
              </a:rPr>
              <a:t>2 </a:t>
            </a:r>
            <a:r>
              <a:rPr lang="uk-UA" sz="2200" b="1" dirty="0">
                <a:solidFill>
                  <a:srgbClr val="0000CC"/>
                </a:solidFill>
              </a:rPr>
              <a:t>Зв'язаність і з'єднання (</a:t>
            </a:r>
            <a:r>
              <a:rPr lang="uk-UA" sz="2200" b="1" dirty="0" err="1">
                <a:solidFill>
                  <a:srgbClr val="0000CC"/>
                </a:solidFill>
              </a:rPr>
              <a:t>Coupling</a:t>
            </a:r>
            <a:r>
              <a:rPr lang="uk-UA" sz="2200" b="1" dirty="0">
                <a:solidFill>
                  <a:srgbClr val="0000CC"/>
                </a:solidFill>
              </a:rPr>
              <a:t> </a:t>
            </a:r>
            <a:r>
              <a:rPr lang="uk-UA" sz="2200" b="1" dirty="0" err="1">
                <a:solidFill>
                  <a:srgbClr val="0000CC"/>
                </a:solidFill>
              </a:rPr>
              <a:t>and</a:t>
            </a:r>
            <a:r>
              <a:rPr lang="uk-UA" sz="2200" b="1" dirty="0">
                <a:solidFill>
                  <a:srgbClr val="0000CC"/>
                </a:solidFill>
              </a:rPr>
              <a:t> </a:t>
            </a:r>
            <a:r>
              <a:rPr lang="uk-UA" sz="2200" b="1" dirty="0" err="1">
                <a:solidFill>
                  <a:srgbClr val="0000CC"/>
                </a:solidFill>
              </a:rPr>
              <a:t>Cohesion</a:t>
            </a:r>
            <a:r>
              <a:rPr lang="uk-UA" sz="2200" b="1" dirty="0">
                <a:solidFill>
                  <a:srgbClr val="0000CC"/>
                </a:solidFill>
              </a:rPr>
              <a:t>)</a:t>
            </a:r>
            <a:r>
              <a:rPr lang="uk-UA" sz="2200" b="1" dirty="0"/>
              <a:t/>
            </a:r>
            <a:br>
              <a:rPr lang="uk-UA" sz="2200" b="1" dirty="0"/>
            </a:br>
            <a:endParaRPr lang="uk-UA" sz="2200" b="1" dirty="0"/>
          </a:p>
          <a:p>
            <a:r>
              <a:rPr lang="uk-UA" sz="2200" dirty="0"/>
              <a:t>Зв'язаність (</a:t>
            </a:r>
            <a:r>
              <a:rPr lang="uk-UA" sz="2200" dirty="0" err="1"/>
              <a:t>Coupling</a:t>
            </a:r>
            <a:r>
              <a:rPr lang="uk-UA" sz="2200" dirty="0"/>
              <a:t>) - визначає силу зв'язку (часто, взаємного впливу) між модулями.</a:t>
            </a:r>
            <a:br>
              <a:rPr lang="uk-UA" sz="2200" dirty="0"/>
            </a:br>
            <a:r>
              <a:rPr lang="uk-UA" sz="2200" dirty="0"/>
              <a:t>З'єднання (</a:t>
            </a:r>
            <a:r>
              <a:rPr lang="uk-UA" sz="2200" dirty="0" err="1"/>
              <a:t>Cohesion</a:t>
            </a:r>
            <a:r>
              <a:rPr lang="uk-UA" sz="2200" dirty="0"/>
              <a:t>) - визначає як той чи інший елемент забезпечує зв'язок всередині модуля, внутрішній зв'язок.</a:t>
            </a:r>
            <a:br>
              <a:rPr lang="uk-UA" sz="2200" dirty="0"/>
            </a:br>
            <a:endParaRPr lang="uk-UA" sz="2200" dirty="0"/>
          </a:p>
          <a:p>
            <a:r>
              <a:rPr lang="uk-UA" sz="2200" dirty="0"/>
              <a:t>Значення оригінальних термінів дуже близько і, залежно від контексту, "зв'язаність" і "З'єднання" можуть розглядатися як ступінь самодостатності або її відсутності (</a:t>
            </a:r>
            <a:r>
              <a:rPr lang="uk-UA" sz="2200" dirty="0" err="1"/>
              <a:t>coupling</a:t>
            </a:r>
            <a:r>
              <a:rPr lang="uk-UA" sz="2200" dirty="0"/>
              <a:t>) і</a:t>
            </a:r>
            <a:br>
              <a:rPr lang="uk-UA" sz="2200" dirty="0"/>
            </a:br>
            <a:r>
              <a:rPr lang="uk-UA" sz="2200" dirty="0"/>
              <a:t>функціональна залежність (</a:t>
            </a:r>
            <a:r>
              <a:rPr lang="uk-UA" sz="2200" dirty="0" err="1"/>
              <a:t>cohesion</a:t>
            </a:r>
            <a:r>
              <a:rPr lang="uk-UA" sz="2200" dirty="0"/>
              <a:t>), відповідно.</a:t>
            </a:r>
            <a:br>
              <a:rPr lang="uk-UA" sz="2200" dirty="0"/>
            </a:br>
            <a:endParaRPr lang="uk-UA" sz="2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23728" y="0"/>
            <a:ext cx="5175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</a:rPr>
              <a:t>Принципи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проектування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250825" y="1852404"/>
            <a:ext cx="864235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ru-RU" sz="2200" b="1" dirty="0">
                <a:solidFill>
                  <a:srgbClr val="0000CC"/>
                </a:solidFill>
              </a:rPr>
              <a:t>3 </a:t>
            </a:r>
            <a:r>
              <a:rPr lang="ru-RU" sz="2200" b="1" dirty="0" err="1">
                <a:solidFill>
                  <a:srgbClr val="0000CC"/>
                </a:solidFill>
              </a:rPr>
              <a:t>Декомпозиція</a:t>
            </a:r>
            <a:r>
              <a:rPr lang="ru-RU" sz="2200" b="1" dirty="0">
                <a:solidFill>
                  <a:srgbClr val="0000CC"/>
                </a:solidFill>
              </a:rPr>
              <a:t> і </a:t>
            </a:r>
            <a:r>
              <a:rPr lang="ru-RU" sz="2200" b="1" dirty="0" err="1">
                <a:solidFill>
                  <a:srgbClr val="0000CC"/>
                </a:solidFill>
              </a:rPr>
              <a:t>розбиття</a:t>
            </a:r>
            <a:r>
              <a:rPr lang="ru-RU" sz="2200" b="1" dirty="0">
                <a:solidFill>
                  <a:srgbClr val="0000CC"/>
                </a:solidFill>
              </a:rPr>
              <a:t> на </a:t>
            </a:r>
            <a:r>
              <a:rPr lang="ru-RU" sz="2200" b="1" dirty="0" err="1">
                <a:solidFill>
                  <a:srgbClr val="0000CC"/>
                </a:solidFill>
              </a:rPr>
              <a:t>модулі</a:t>
            </a:r>
            <a:r>
              <a:rPr lang="ru-RU" sz="2200" b="1" dirty="0">
                <a:solidFill>
                  <a:srgbClr val="0000CC"/>
                </a:solidFill>
              </a:rPr>
              <a:t> (</a:t>
            </a:r>
            <a:r>
              <a:rPr lang="ru-RU" sz="2200" b="1" dirty="0" err="1">
                <a:solidFill>
                  <a:srgbClr val="0000CC"/>
                </a:solidFill>
              </a:rPr>
              <a:t>Decomposition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and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Modularization</a:t>
            </a:r>
            <a:r>
              <a:rPr lang="ru-RU" sz="2200" b="1" dirty="0">
                <a:solidFill>
                  <a:srgbClr val="0000CC"/>
                </a:solidFill>
              </a:rPr>
              <a:t>)</a:t>
            </a:r>
            <a:r>
              <a:rPr lang="ru-RU" sz="2200" b="1" dirty="0"/>
              <a:t/>
            </a:r>
            <a:br>
              <a:rPr lang="ru-RU" sz="2200" b="1" dirty="0"/>
            </a:br>
            <a:endParaRPr lang="ru-RU" sz="2200" b="1" dirty="0"/>
          </a:p>
          <a:p>
            <a:r>
              <a:rPr lang="ru-RU" sz="2200" dirty="0" err="1"/>
              <a:t>Декомпозиція</a:t>
            </a:r>
            <a:r>
              <a:rPr lang="ru-RU" sz="2200" dirty="0"/>
              <a:t> і </a:t>
            </a:r>
            <a:r>
              <a:rPr lang="ru-RU" sz="2200" dirty="0" err="1"/>
              <a:t>розбиття</a:t>
            </a:r>
            <a:r>
              <a:rPr lang="ru-RU" sz="2200" dirty="0"/>
              <a:t> на </a:t>
            </a:r>
            <a:r>
              <a:rPr lang="ru-RU" sz="2200" dirty="0" err="1"/>
              <a:t>модулі</a:t>
            </a:r>
            <a:r>
              <a:rPr lang="ru-RU" sz="2200" dirty="0"/>
              <a:t> </a:t>
            </a:r>
            <a:r>
              <a:rPr lang="ru-RU" sz="2200" dirty="0" err="1"/>
              <a:t>складних</a:t>
            </a:r>
            <a:r>
              <a:rPr lang="ru-RU" sz="2200" dirty="0"/>
              <a:t> </a:t>
            </a:r>
            <a:r>
              <a:rPr lang="ru-RU" sz="2200" dirty="0" err="1"/>
              <a:t>програмних</a:t>
            </a:r>
            <a:r>
              <a:rPr lang="ru-RU" sz="2200" dirty="0"/>
              <a:t> систем проводиться з метою </a:t>
            </a:r>
            <a:r>
              <a:rPr lang="ru-RU" sz="2200" dirty="0" err="1"/>
              <a:t>отримання</a:t>
            </a:r>
            <a:r>
              <a:rPr lang="ru-RU" sz="2200" dirty="0"/>
              <a:t> </a:t>
            </a:r>
            <a:r>
              <a:rPr lang="ru-RU" sz="2200" dirty="0" err="1"/>
              <a:t>більш</a:t>
            </a:r>
            <a:r>
              <a:rPr lang="ru-RU" sz="2200" dirty="0"/>
              <a:t> </a:t>
            </a:r>
            <a:r>
              <a:rPr lang="ru-RU" sz="2200" dirty="0" err="1"/>
              <a:t>дрібних</a:t>
            </a:r>
            <a:r>
              <a:rPr lang="ru-RU" sz="2200" dirty="0"/>
              <a:t> і </a:t>
            </a:r>
            <a:r>
              <a:rPr lang="ru-RU" sz="2200" dirty="0" err="1"/>
              <a:t>відносно</a:t>
            </a:r>
            <a:r>
              <a:rPr lang="ru-RU" sz="2200" dirty="0"/>
              <a:t> </a:t>
            </a:r>
            <a:r>
              <a:rPr lang="ru-RU" sz="2200" dirty="0" err="1"/>
              <a:t>незалежних</a:t>
            </a:r>
            <a:r>
              <a:rPr lang="ru-RU" sz="2200" dirty="0"/>
              <a:t> </a:t>
            </a:r>
            <a:r>
              <a:rPr lang="ru-RU" sz="2200" dirty="0" err="1"/>
              <a:t>програмних</a:t>
            </a:r>
            <a:r>
              <a:rPr lang="ru-RU" sz="2200" dirty="0"/>
              <a:t> </a:t>
            </a:r>
            <a:r>
              <a:rPr lang="ru-RU" sz="2200" dirty="0" err="1"/>
              <a:t>компонентів</a:t>
            </a:r>
            <a:r>
              <a:rPr lang="ru-RU" sz="2200" dirty="0"/>
              <a:t>, </a:t>
            </a:r>
            <a:r>
              <a:rPr lang="ru-RU" sz="2200" dirty="0" err="1"/>
              <a:t>кожен</a:t>
            </a:r>
            <a:r>
              <a:rPr lang="ru-RU" sz="2200" dirty="0"/>
              <a:t> з </a:t>
            </a:r>
            <a:r>
              <a:rPr lang="ru-RU" sz="2200" dirty="0" err="1"/>
              <a:t>яких</a:t>
            </a:r>
            <a:r>
              <a:rPr lang="ru-RU" sz="2200" dirty="0"/>
              <a:t> </a:t>
            </a:r>
            <a:r>
              <a:rPr lang="ru-RU" sz="2200" dirty="0" err="1"/>
              <a:t>несе</a:t>
            </a:r>
            <a:r>
              <a:rPr lang="ru-RU" sz="2200" dirty="0"/>
              <a:t> </a:t>
            </a:r>
            <a:r>
              <a:rPr lang="ru-RU" sz="2200" dirty="0" err="1"/>
              <a:t>різну</a:t>
            </a:r>
            <a:r>
              <a:rPr lang="ru-RU" sz="2200" dirty="0"/>
              <a:t> </a:t>
            </a:r>
            <a:r>
              <a:rPr lang="ru-RU" sz="2200" dirty="0" err="1"/>
              <a:t>функціональність</a:t>
            </a:r>
            <a:r>
              <a:rPr lang="ru-RU" sz="2200" dirty="0"/>
              <a:t> (</a:t>
            </a:r>
            <a:r>
              <a:rPr lang="ru-RU" sz="2200" dirty="0" err="1"/>
              <a:t>логічно</a:t>
            </a:r>
            <a:r>
              <a:rPr lang="ru-RU" sz="2200" dirty="0"/>
              <a:t> </a:t>
            </a:r>
            <a:r>
              <a:rPr lang="ru-RU" sz="2200" dirty="0" err="1"/>
              <a:t>пов'язані</a:t>
            </a:r>
            <a:r>
              <a:rPr lang="ru-RU" sz="2200" dirty="0"/>
              <a:t> </a:t>
            </a:r>
            <a:r>
              <a:rPr lang="ru-RU" sz="2200" dirty="0" err="1"/>
              <a:t>групи</a:t>
            </a:r>
            <a:r>
              <a:rPr lang="ru-RU" sz="2200" dirty="0"/>
              <a:t> </a:t>
            </a:r>
            <a:r>
              <a:rPr lang="ru-RU" sz="2200" dirty="0" err="1"/>
              <a:t>функціональності</a:t>
            </a:r>
            <a:r>
              <a:rPr lang="ru-RU" sz="2200" dirty="0"/>
              <a:t>).</a:t>
            </a:r>
            <a:br>
              <a:rPr lang="ru-RU" sz="2200" dirty="0"/>
            </a:br>
            <a:endParaRPr lang="ru-RU" sz="2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23728" y="0"/>
            <a:ext cx="5175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</a:rPr>
              <a:t>Принципи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проектування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255896" y="980728"/>
            <a:ext cx="8424863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uk-UA" sz="2000" b="1" dirty="0"/>
              <a:t>4 </a:t>
            </a:r>
            <a:r>
              <a:rPr lang="uk-UA" sz="2000" b="1" dirty="0">
                <a:solidFill>
                  <a:srgbClr val="0000CC"/>
                </a:solidFill>
              </a:rPr>
              <a:t>Інкапсуляція / приховування інформації </a:t>
            </a:r>
            <a:r>
              <a:rPr lang="uk-UA" sz="2000" b="1" dirty="0"/>
              <a:t>(</a:t>
            </a:r>
            <a:r>
              <a:rPr lang="uk-UA" sz="2000" b="1" dirty="0" err="1"/>
              <a:t>Encapsulation</a:t>
            </a:r>
            <a:r>
              <a:rPr lang="uk-UA" sz="2000" b="1" dirty="0"/>
              <a:t> / </a:t>
            </a:r>
            <a:r>
              <a:rPr lang="uk-UA" sz="2000" b="1" dirty="0" err="1"/>
              <a:t>information</a:t>
            </a:r>
            <a:r>
              <a:rPr lang="uk-UA" sz="2000" b="1" dirty="0"/>
              <a:t> </a:t>
            </a:r>
            <a:r>
              <a:rPr lang="uk-UA" sz="2000" b="1" dirty="0" err="1"/>
              <a:t>hiding</a:t>
            </a:r>
            <a:r>
              <a:rPr lang="uk-UA" sz="2000" b="1" dirty="0"/>
              <a:t>)</a:t>
            </a:r>
            <a:br>
              <a:rPr lang="uk-UA" sz="2000" b="1" dirty="0"/>
            </a:br>
            <a:endParaRPr lang="uk-UA" sz="2000" b="1" dirty="0"/>
          </a:p>
          <a:p>
            <a:r>
              <a:rPr lang="uk-UA" sz="2000" dirty="0"/>
              <a:t>Дана концепція передбачає угруповання і упаковку (з точки зору підготовки до розгортання та експлуатації) елементів і внутрішніх деталей абстракції (тобто моделі) щодо реалізації.</a:t>
            </a:r>
          </a:p>
          <a:p>
            <a:endParaRPr lang="uk-UA" sz="2000" dirty="0"/>
          </a:p>
          <a:p>
            <a:r>
              <a:rPr lang="uk-UA" sz="2000" b="1" dirty="0"/>
              <a:t>Мета</a:t>
            </a:r>
            <a:r>
              <a:rPr lang="uk-UA" sz="2000" dirty="0"/>
              <a:t> -   деталі (як малозначні для використання компонента або за інших причин) мають бути недоступні користувачам елементів (компонент). </a:t>
            </a:r>
          </a:p>
          <a:p>
            <a:endParaRPr lang="uk-UA" sz="2000" dirty="0"/>
          </a:p>
          <a:p>
            <a:r>
              <a:rPr lang="uk-UA" sz="2000" dirty="0"/>
              <a:t>В якості "Користувача" одного компонента може виступати інший компонент. </a:t>
            </a:r>
          </a:p>
          <a:p>
            <a:endParaRPr lang="uk-UA" sz="2000" dirty="0"/>
          </a:p>
          <a:p>
            <a:r>
              <a:rPr lang="uk-UA" sz="2000" dirty="0"/>
              <a:t>При використанні об'єктно-орієнтованого підходу спадкоємці компонентів можуть не мати доступу до внутрішніх деталей реалізації компоненту, який є їхнім предком.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23728" y="0"/>
            <a:ext cx="5175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</a:rPr>
              <a:t>Принципи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проектування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539750" y="1398379"/>
            <a:ext cx="7799388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sz="2200" b="1" dirty="0">
                <a:solidFill>
                  <a:srgbClr val="0000CC"/>
                </a:solidFill>
              </a:rPr>
              <a:t>5 </a:t>
            </a:r>
            <a:r>
              <a:rPr lang="ru-RU" sz="2200" b="1" dirty="0" err="1">
                <a:solidFill>
                  <a:srgbClr val="0000CC"/>
                </a:solidFill>
              </a:rPr>
              <a:t>Відділення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інтерфейсу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від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реалізації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/>
              <a:t>(</a:t>
            </a:r>
            <a:r>
              <a:rPr lang="ru-RU" sz="2200" b="1" dirty="0" err="1"/>
              <a:t>Separation</a:t>
            </a:r>
            <a:r>
              <a:rPr lang="ru-RU" sz="2200" b="1" dirty="0"/>
              <a:t> </a:t>
            </a:r>
            <a:r>
              <a:rPr lang="ru-RU" sz="2200" b="1" dirty="0" err="1"/>
              <a:t>of</a:t>
            </a:r>
            <a:r>
              <a:rPr lang="ru-RU" sz="2200" b="1" dirty="0"/>
              <a:t> </a:t>
            </a:r>
            <a:r>
              <a:rPr lang="ru-RU" sz="2200" b="1" dirty="0" err="1"/>
              <a:t>interface</a:t>
            </a:r>
            <a:r>
              <a:rPr lang="ru-RU" sz="2200" b="1" dirty="0"/>
              <a:t> </a:t>
            </a:r>
            <a:r>
              <a:rPr lang="ru-RU" sz="2200" b="1" dirty="0" err="1"/>
              <a:t>and</a:t>
            </a:r>
            <a:r>
              <a:rPr lang="ru-RU" sz="2200" b="1" dirty="0"/>
              <a:t> </a:t>
            </a:r>
            <a:r>
              <a:rPr lang="ru-RU" sz="2200" b="1" dirty="0" err="1"/>
              <a:t>implementation</a:t>
            </a:r>
            <a:r>
              <a:rPr lang="ru-RU" sz="2200" b="1" dirty="0"/>
              <a:t>)</a:t>
            </a:r>
            <a:r>
              <a:rPr lang="ru-RU" sz="2200" dirty="0"/>
              <a:t/>
            </a:r>
            <a:br>
              <a:rPr lang="ru-RU" sz="2200" dirty="0"/>
            </a:br>
            <a:endParaRPr lang="ru-RU" sz="2200" dirty="0"/>
          </a:p>
          <a:p>
            <a:r>
              <a:rPr lang="ru-RU" sz="2200" dirty="0"/>
              <a:t>Дана </a:t>
            </a:r>
            <a:r>
              <a:rPr lang="ru-RU" sz="2200" dirty="0" err="1"/>
              <a:t>техніка</a:t>
            </a:r>
            <a:r>
              <a:rPr lang="ru-RU" sz="2200" dirty="0"/>
              <a:t> </a:t>
            </a:r>
            <a:r>
              <a:rPr lang="ru-RU" sz="2200" dirty="0" err="1"/>
              <a:t>припускає</a:t>
            </a:r>
            <a:r>
              <a:rPr lang="ru-RU" sz="2200" dirty="0"/>
              <a:t> </a:t>
            </a:r>
            <a:r>
              <a:rPr lang="ru-RU" sz="2200" dirty="0" err="1"/>
              <a:t>визначення</a:t>
            </a:r>
            <a:r>
              <a:rPr lang="ru-RU" sz="2200" dirty="0"/>
              <a:t> компонента через </a:t>
            </a:r>
            <a:r>
              <a:rPr lang="ru-RU" sz="2200" dirty="0" err="1"/>
              <a:t>специфікування</a:t>
            </a:r>
            <a:r>
              <a:rPr lang="ru-RU" sz="2200" dirty="0"/>
              <a:t> </a:t>
            </a:r>
            <a:r>
              <a:rPr lang="ru-RU" sz="2200" dirty="0" err="1"/>
              <a:t>інтерфейсу</a:t>
            </a:r>
            <a:r>
              <a:rPr lang="ru-RU" sz="2200" dirty="0"/>
              <a:t>, </a:t>
            </a:r>
            <a:r>
              <a:rPr lang="ru-RU" sz="2200" dirty="0" err="1"/>
              <a:t>відомого</a:t>
            </a:r>
            <a:r>
              <a:rPr lang="ru-RU" sz="2200" dirty="0"/>
              <a:t> (</a:t>
            </a:r>
            <a:r>
              <a:rPr lang="ru-RU" sz="2200" dirty="0" err="1"/>
              <a:t>описаного</a:t>
            </a:r>
            <a:r>
              <a:rPr lang="ru-RU" sz="2200" dirty="0"/>
              <a:t>) і доступного </a:t>
            </a:r>
            <a:r>
              <a:rPr lang="ru-RU" sz="2200" dirty="0" err="1"/>
              <a:t>клієнтам</a:t>
            </a:r>
            <a:r>
              <a:rPr lang="ru-RU" sz="2200" dirty="0"/>
              <a:t> (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інших</a:t>
            </a:r>
            <a:r>
              <a:rPr lang="ru-RU" sz="2200" dirty="0"/>
              <a:t> </a:t>
            </a:r>
            <a:r>
              <a:rPr lang="ru-RU" sz="2200" dirty="0" err="1"/>
              <a:t>компонентів</a:t>
            </a:r>
            <a:r>
              <a:rPr lang="ru-RU" sz="2200" dirty="0"/>
              <a:t>), </a:t>
            </a:r>
            <a:r>
              <a:rPr lang="ru-RU" sz="2200" dirty="0" err="1"/>
              <a:t>від</a:t>
            </a:r>
            <a:r>
              <a:rPr lang="ru-RU" sz="2200" dirty="0"/>
              <a:t> </a:t>
            </a:r>
            <a:r>
              <a:rPr lang="ru-RU" sz="2200" dirty="0" err="1"/>
              <a:t>безпосередніх</a:t>
            </a:r>
            <a:r>
              <a:rPr lang="ru-RU" sz="2200" dirty="0"/>
              <a:t> деталей </a:t>
            </a:r>
            <a:r>
              <a:rPr lang="ru-RU" sz="2200" dirty="0" err="1"/>
              <a:t>реалізації</a:t>
            </a:r>
            <a:r>
              <a:rPr lang="ru-RU" sz="2200" dirty="0"/>
              <a:t>.</a:t>
            </a:r>
            <a:br>
              <a:rPr lang="ru-RU" sz="2200" dirty="0"/>
            </a:br>
            <a:endParaRPr lang="ru-RU" sz="2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23728" y="0"/>
            <a:ext cx="5175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</a:rPr>
              <a:t>Принципи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проектування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23850" y="981075"/>
            <a:ext cx="8351838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uk-UA" sz="2000" b="1" dirty="0"/>
              <a:t>6 </a:t>
            </a:r>
            <a:r>
              <a:rPr lang="uk-UA" sz="2000" b="1" dirty="0">
                <a:solidFill>
                  <a:srgbClr val="0000CC"/>
                </a:solidFill>
              </a:rPr>
              <a:t>Достатність, повнота і простота </a:t>
            </a:r>
          </a:p>
          <a:p>
            <a:pPr algn="ctr"/>
            <a:r>
              <a:rPr lang="uk-UA" sz="2000" b="1" dirty="0"/>
              <a:t>(</a:t>
            </a:r>
            <a:r>
              <a:rPr lang="uk-UA" sz="2000" b="1" dirty="0" err="1"/>
              <a:t>Sufficiency</a:t>
            </a:r>
            <a:r>
              <a:rPr lang="uk-UA" sz="2000" b="1" dirty="0"/>
              <a:t>, </a:t>
            </a:r>
            <a:r>
              <a:rPr lang="uk-UA" sz="2000" b="1" dirty="0" err="1"/>
              <a:t>completeness</a:t>
            </a:r>
            <a:r>
              <a:rPr lang="uk-UA" sz="2000" b="1" dirty="0"/>
              <a:t> </a:t>
            </a:r>
            <a:r>
              <a:rPr lang="uk-UA" sz="2000" b="1" dirty="0" err="1"/>
              <a:t>and</a:t>
            </a:r>
            <a:r>
              <a:rPr lang="uk-UA" sz="2000" b="1" dirty="0"/>
              <a:t> </a:t>
            </a:r>
            <a:r>
              <a:rPr lang="uk-UA" sz="2000" b="1" dirty="0" err="1"/>
              <a:t>primitiviness</a:t>
            </a:r>
            <a:r>
              <a:rPr lang="uk-UA" sz="2000" b="1" dirty="0"/>
              <a:t>)</a:t>
            </a:r>
            <a:r>
              <a:rPr lang="uk-UA" sz="2000" dirty="0"/>
              <a:t/>
            </a:r>
            <a:br>
              <a:rPr lang="uk-UA" sz="2000" dirty="0"/>
            </a:br>
            <a:endParaRPr lang="uk-UA" sz="2000" dirty="0"/>
          </a:p>
          <a:p>
            <a:r>
              <a:rPr lang="uk-UA" sz="2000" dirty="0"/>
              <a:t>Цей підхід передбачає, що створювані програмні компоненти володіють усіма необхідними характеристиками, визначеними абстракцією (моделлю), але не включають функціональність, відсутню в моделі.</a:t>
            </a:r>
            <a:br>
              <a:rPr lang="uk-UA" sz="2000" dirty="0"/>
            </a:br>
            <a:endParaRPr lang="uk-UA" sz="2000" dirty="0"/>
          </a:p>
          <a:p>
            <a:r>
              <a:rPr lang="uk-UA" sz="2000" dirty="0"/>
              <a:t>Даний принцип представлений у вигляді рекомендованих практик (</a:t>
            </a:r>
            <a:r>
              <a:rPr lang="uk-UA" sz="2000" dirty="0" err="1"/>
              <a:t>best</a:t>
            </a:r>
            <a:r>
              <a:rPr lang="uk-UA" sz="2000" dirty="0"/>
              <a:t> </a:t>
            </a:r>
            <a:r>
              <a:rPr lang="uk-UA" sz="2000" dirty="0" err="1"/>
              <a:t>practices</a:t>
            </a:r>
            <a:r>
              <a:rPr lang="uk-UA" sz="2000" dirty="0"/>
              <a:t>) методологій гнучкого моделювання та екстремального програмування, де "все, що треба, але ні грамом більше» лежить в основі самої концепції "прагматичного» підходу </a:t>
            </a:r>
          </a:p>
          <a:p>
            <a:endParaRPr lang="uk-UA" sz="2000" dirty="0"/>
          </a:p>
          <a:p>
            <a:r>
              <a:rPr lang="uk-UA" sz="2000" dirty="0"/>
              <a:t>В </a:t>
            </a:r>
            <a:r>
              <a:rPr lang="uk-UA" sz="2000" dirty="0" err="1"/>
              <a:t>оригиналі</a:t>
            </a:r>
            <a:r>
              <a:rPr lang="uk-UA" sz="2000" dirty="0"/>
              <a:t> цей принцип звучить як </a:t>
            </a:r>
            <a:r>
              <a:rPr lang="uk-UA" sz="2000" dirty="0">
                <a:solidFill>
                  <a:srgbClr val="0000CC"/>
                </a:solidFill>
              </a:rPr>
              <a:t>YAGNI –</a:t>
            </a:r>
          </a:p>
          <a:p>
            <a:r>
              <a:rPr lang="uk-UA" sz="2000" dirty="0">
                <a:solidFill>
                  <a:srgbClr val="0000CC"/>
                </a:solidFill>
              </a:rPr>
              <a:t>“</a:t>
            </a:r>
            <a:r>
              <a:rPr lang="uk-UA" sz="2000" dirty="0" err="1">
                <a:solidFill>
                  <a:srgbClr val="0000CC"/>
                </a:solidFill>
              </a:rPr>
              <a:t>You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err="1">
                <a:solidFill>
                  <a:srgbClr val="0000CC"/>
                </a:solidFill>
              </a:rPr>
              <a:t>Aren’</a:t>
            </a:r>
            <a:r>
              <a:rPr lang="uk-UA" sz="2000" dirty="0">
                <a:solidFill>
                  <a:srgbClr val="0000CC"/>
                </a:solidFill>
              </a:rPr>
              <a:t> t </a:t>
            </a:r>
            <a:r>
              <a:rPr lang="uk-UA" sz="2000" dirty="0" err="1">
                <a:solidFill>
                  <a:srgbClr val="0000CC"/>
                </a:solidFill>
              </a:rPr>
              <a:t>Going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err="1">
                <a:solidFill>
                  <a:srgbClr val="0000CC"/>
                </a:solidFill>
              </a:rPr>
              <a:t>to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err="1">
                <a:solidFill>
                  <a:srgbClr val="0000CC"/>
                </a:solidFill>
              </a:rPr>
              <a:t>Need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err="1">
                <a:solidFill>
                  <a:srgbClr val="0000CC"/>
                </a:solidFill>
              </a:rPr>
              <a:t>It</a:t>
            </a:r>
            <a:r>
              <a:rPr lang="uk-UA" sz="2000" dirty="0">
                <a:solidFill>
                  <a:srgbClr val="0000CC"/>
                </a:solidFill>
              </a:rPr>
              <a:t>”, - “не роби цього, поки не знадобиться”.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23728" y="0"/>
            <a:ext cx="5175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 dirty="0" err="1">
                <a:solidFill>
                  <a:schemeClr val="bg1"/>
                </a:solidFill>
              </a:rPr>
              <a:t>Принципи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проектування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835150" y="0"/>
            <a:ext cx="5862638" cy="9461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Ключові питання проектування </a:t>
            </a:r>
          </a:p>
          <a:p>
            <a:pPr>
              <a:defRPr/>
            </a:pP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uk-UA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107950" y="1407289"/>
            <a:ext cx="867568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uk-UA" sz="2000" dirty="0"/>
              <a:t>1 Паралелізм (</a:t>
            </a:r>
            <a:r>
              <a:rPr lang="uk-UA" sz="2000" dirty="0" err="1"/>
              <a:t>Concurrency</a:t>
            </a:r>
            <a:r>
              <a:rPr lang="uk-UA" sz="2000" dirty="0"/>
              <a:t>)</a:t>
            </a:r>
            <a:br>
              <a:rPr lang="uk-UA" sz="2000" dirty="0"/>
            </a:br>
            <a:r>
              <a:rPr lang="uk-UA" sz="2000" dirty="0" smtClean="0"/>
              <a:t>2 </a:t>
            </a:r>
            <a:r>
              <a:rPr lang="uk-UA" sz="2000" dirty="0"/>
              <a:t>Контроль та обробка подій (</a:t>
            </a:r>
            <a:r>
              <a:rPr lang="uk-UA" sz="2000" dirty="0" err="1"/>
              <a:t>Control</a:t>
            </a:r>
            <a:r>
              <a:rPr lang="uk-UA" sz="2000" dirty="0"/>
              <a:t> </a:t>
            </a:r>
            <a:r>
              <a:rPr lang="uk-UA" sz="2000" dirty="0" err="1"/>
              <a:t>and</a:t>
            </a:r>
            <a:r>
              <a:rPr lang="uk-UA" sz="2000" dirty="0"/>
              <a:t> </a:t>
            </a:r>
            <a:r>
              <a:rPr lang="uk-UA" sz="2000" dirty="0" err="1"/>
              <a:t>Handling</a:t>
            </a:r>
            <a:r>
              <a:rPr lang="uk-UA" sz="2000" dirty="0"/>
              <a:t> </a:t>
            </a:r>
            <a:r>
              <a:rPr lang="uk-UA" sz="2000" dirty="0" err="1"/>
              <a:t>of</a:t>
            </a:r>
            <a:r>
              <a:rPr lang="uk-UA" sz="2000" dirty="0"/>
              <a:t> </a:t>
            </a:r>
            <a:r>
              <a:rPr lang="uk-UA" sz="2000" dirty="0" err="1"/>
              <a:t>Events</a:t>
            </a:r>
            <a:r>
              <a:rPr lang="uk-UA" sz="2000" dirty="0" smtClean="0"/>
              <a:t>)</a:t>
            </a:r>
          </a:p>
          <a:p>
            <a:r>
              <a:rPr lang="ru-RU" sz="2000" dirty="0"/>
              <a:t>3 </a:t>
            </a:r>
            <a:r>
              <a:rPr lang="ru-RU" sz="2000" dirty="0" err="1"/>
              <a:t>Розподіл</a:t>
            </a:r>
            <a:r>
              <a:rPr lang="ru-RU" sz="2000" dirty="0"/>
              <a:t> </a:t>
            </a:r>
            <a:r>
              <a:rPr lang="ru-RU" sz="2000" dirty="0" err="1"/>
              <a:t>компонентів</a:t>
            </a:r>
            <a:r>
              <a:rPr lang="ru-RU" sz="2000" dirty="0"/>
              <a:t> (</a:t>
            </a:r>
            <a:r>
              <a:rPr lang="ru-RU" sz="2000" dirty="0" err="1"/>
              <a:t>Distribution</a:t>
            </a:r>
            <a:r>
              <a:rPr lang="ru-RU" sz="2000" dirty="0"/>
              <a:t> </a:t>
            </a:r>
            <a:r>
              <a:rPr lang="ru-RU" sz="2000" dirty="0" err="1"/>
              <a:t>of</a:t>
            </a:r>
            <a:r>
              <a:rPr lang="ru-RU" sz="2000" dirty="0"/>
              <a:t> </a:t>
            </a:r>
            <a:r>
              <a:rPr lang="ru-RU" sz="2000" dirty="0" err="1"/>
              <a:t>Components</a:t>
            </a:r>
            <a:r>
              <a:rPr lang="ru-RU" sz="2000" dirty="0" smtClean="0"/>
              <a:t>)</a:t>
            </a:r>
          </a:p>
          <a:p>
            <a:r>
              <a:rPr lang="uk-UA" sz="2000" dirty="0"/>
              <a:t>4 Обробка помилок і виняткових ситуацій та забезпечення </a:t>
            </a:r>
            <a:r>
              <a:rPr lang="uk-UA" sz="2000" dirty="0" err="1"/>
              <a:t>відмовостійкості</a:t>
            </a:r>
            <a:r>
              <a:rPr lang="uk-UA" sz="2000" dirty="0"/>
              <a:t> (</a:t>
            </a:r>
            <a:r>
              <a:rPr lang="uk-UA" sz="2000" dirty="0" err="1"/>
              <a:t>Errors</a:t>
            </a:r>
            <a:r>
              <a:rPr lang="uk-UA" sz="2000" dirty="0"/>
              <a:t> </a:t>
            </a:r>
            <a:r>
              <a:rPr lang="uk-UA" sz="2000" dirty="0" err="1"/>
              <a:t>and</a:t>
            </a:r>
            <a:r>
              <a:rPr lang="uk-UA" sz="2000" dirty="0"/>
              <a:t> </a:t>
            </a:r>
            <a:r>
              <a:rPr lang="uk-UA" sz="2000" dirty="0" err="1"/>
              <a:t>Exception</a:t>
            </a:r>
            <a:r>
              <a:rPr lang="uk-UA" sz="2000" dirty="0"/>
              <a:t> </a:t>
            </a:r>
            <a:r>
              <a:rPr lang="uk-UA" sz="2000" dirty="0" err="1"/>
              <a:t>Handling</a:t>
            </a:r>
            <a:r>
              <a:rPr lang="uk-UA" sz="2000" dirty="0"/>
              <a:t> </a:t>
            </a:r>
            <a:r>
              <a:rPr lang="uk-UA" sz="2000" dirty="0" err="1"/>
              <a:t>and</a:t>
            </a:r>
            <a:r>
              <a:rPr lang="uk-UA" sz="2000" dirty="0"/>
              <a:t> </a:t>
            </a:r>
            <a:r>
              <a:rPr lang="uk-UA" sz="2000" dirty="0" err="1"/>
              <a:t>Fault</a:t>
            </a:r>
            <a:r>
              <a:rPr lang="uk-UA" sz="2000" dirty="0"/>
              <a:t> </a:t>
            </a:r>
            <a:r>
              <a:rPr lang="uk-UA" sz="2000" dirty="0" err="1"/>
              <a:t>Tolerance</a:t>
            </a:r>
            <a:r>
              <a:rPr lang="uk-UA" sz="2000" dirty="0" smtClean="0"/>
              <a:t>)</a:t>
            </a:r>
          </a:p>
          <a:p>
            <a:r>
              <a:rPr lang="uk-UA" sz="2000" dirty="0"/>
              <a:t>5 </a:t>
            </a:r>
            <a:r>
              <a:rPr lang="uk-UA" sz="2000" dirty="0" smtClean="0"/>
              <a:t>Зберігання </a:t>
            </a:r>
            <a:r>
              <a:rPr lang="uk-UA" sz="2000" dirty="0"/>
              <a:t>даних (</a:t>
            </a:r>
            <a:r>
              <a:rPr lang="uk-UA" sz="2000" dirty="0" err="1"/>
              <a:t>Data</a:t>
            </a:r>
            <a:r>
              <a:rPr lang="uk-UA" sz="2000" dirty="0"/>
              <a:t> </a:t>
            </a:r>
            <a:r>
              <a:rPr lang="uk-UA" sz="2000" dirty="0" err="1"/>
              <a:t>Persistence</a:t>
            </a:r>
            <a:r>
              <a:rPr lang="uk-UA" sz="2000" dirty="0"/>
              <a:t>)</a:t>
            </a:r>
            <a:br>
              <a:rPr lang="uk-UA" sz="2000" dirty="0"/>
            </a:br>
            <a:r>
              <a:rPr lang="uk-UA" sz="2000" dirty="0" smtClean="0"/>
              <a:t>6 </a:t>
            </a:r>
            <a:r>
              <a:rPr lang="uk-UA" sz="2000" dirty="0"/>
              <a:t>Взаємодія і подання (</a:t>
            </a:r>
            <a:r>
              <a:rPr lang="uk-UA" sz="2000" dirty="0" err="1"/>
              <a:t>Interaction</a:t>
            </a:r>
            <a:r>
              <a:rPr lang="uk-UA" sz="2000" dirty="0"/>
              <a:t> </a:t>
            </a:r>
            <a:r>
              <a:rPr lang="uk-UA" sz="2000" dirty="0" err="1"/>
              <a:t>and</a:t>
            </a:r>
            <a:r>
              <a:rPr lang="uk-UA" sz="2000" dirty="0"/>
              <a:t> </a:t>
            </a:r>
            <a:r>
              <a:rPr lang="uk-UA" sz="2000" dirty="0" err="1"/>
              <a:t>Presentation</a:t>
            </a:r>
            <a:r>
              <a:rPr lang="uk-UA" sz="2000" dirty="0"/>
              <a:t>)</a:t>
            </a:r>
            <a:br>
              <a:rPr lang="uk-UA" sz="2000" dirty="0"/>
            </a:br>
            <a:r>
              <a:rPr lang="uk-UA" sz="2000" dirty="0"/>
              <a:t/>
            </a:r>
            <a:br>
              <a:rPr lang="uk-UA" sz="2000" dirty="0"/>
            </a:br>
            <a:endParaRPr lang="uk-UA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835150" y="0"/>
            <a:ext cx="5862638" cy="9461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Ключові питання проектування </a:t>
            </a:r>
          </a:p>
          <a:p>
            <a:pPr>
              <a:defRPr/>
            </a:pP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uk-UA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107950" y="1268413"/>
            <a:ext cx="8675688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uk-UA" sz="2000" b="1" dirty="0">
                <a:solidFill>
                  <a:srgbClr val="0000CC"/>
                </a:solidFill>
              </a:rPr>
              <a:t>1 Паралелізм </a:t>
            </a:r>
            <a:r>
              <a:rPr lang="uk-UA" sz="2000" b="1" dirty="0"/>
              <a:t>(</a:t>
            </a:r>
            <a:r>
              <a:rPr lang="uk-UA" sz="2000" b="1" dirty="0" err="1"/>
              <a:t>Concurrency</a:t>
            </a:r>
            <a:r>
              <a:rPr lang="uk-UA" sz="2000" b="1" dirty="0"/>
              <a:t>)</a:t>
            </a:r>
            <a:br>
              <a:rPr lang="uk-UA" sz="2000" b="1" dirty="0"/>
            </a:br>
            <a:r>
              <a:rPr lang="uk-UA" sz="2000" b="1" dirty="0"/>
              <a:t>О</a:t>
            </a:r>
            <a:r>
              <a:rPr lang="uk-UA" sz="2000" dirty="0"/>
              <a:t>хоплює питання, підходи і методи організації процесів, завдань і потоків для забезпечення ефективності, </a:t>
            </a:r>
            <a:r>
              <a:rPr lang="uk-UA" sz="2000" dirty="0" err="1"/>
              <a:t>атомарности</a:t>
            </a:r>
            <a:r>
              <a:rPr lang="uk-UA" sz="2000" dirty="0"/>
              <a:t>, синхронізації і розподілу (за часом) </a:t>
            </a:r>
            <a:r>
              <a:rPr lang="uk-UA" sz="2000" dirty="0" err="1"/>
              <a:t>обробкиінформації</a:t>
            </a:r>
            <a:r>
              <a:rPr lang="uk-UA" sz="2000" dirty="0"/>
              <a:t>.</a:t>
            </a:r>
            <a:br>
              <a:rPr lang="uk-UA" sz="2000" dirty="0"/>
            </a:br>
            <a:endParaRPr lang="uk-UA" sz="2000" dirty="0"/>
          </a:p>
          <a:p>
            <a:r>
              <a:rPr lang="uk-UA" sz="2000" b="1" dirty="0">
                <a:solidFill>
                  <a:srgbClr val="0000CC"/>
                </a:solidFill>
              </a:rPr>
              <a:t>2 Контроль та обробка подій </a:t>
            </a:r>
            <a:r>
              <a:rPr lang="uk-UA" sz="2000" b="1" dirty="0"/>
              <a:t>(</a:t>
            </a:r>
            <a:r>
              <a:rPr lang="uk-UA" sz="2000" b="1" dirty="0" err="1"/>
              <a:t>Control</a:t>
            </a:r>
            <a:r>
              <a:rPr lang="uk-UA" sz="2000" b="1" dirty="0"/>
              <a:t> </a:t>
            </a:r>
            <a:r>
              <a:rPr lang="uk-UA" sz="2000" b="1" dirty="0" err="1"/>
              <a:t>and</a:t>
            </a:r>
            <a:r>
              <a:rPr lang="uk-UA" sz="2000" b="1" dirty="0"/>
              <a:t> </a:t>
            </a:r>
            <a:r>
              <a:rPr lang="uk-UA" sz="2000" b="1" dirty="0" err="1"/>
              <a:t>Handling</a:t>
            </a:r>
            <a:r>
              <a:rPr lang="uk-UA" sz="2000" b="1" dirty="0"/>
              <a:t> </a:t>
            </a:r>
            <a:r>
              <a:rPr lang="uk-UA" sz="2000" b="1" dirty="0" err="1"/>
              <a:t>of</a:t>
            </a:r>
            <a:r>
              <a:rPr lang="uk-UA" sz="2000" b="1" dirty="0"/>
              <a:t> </a:t>
            </a:r>
            <a:r>
              <a:rPr lang="uk-UA" sz="2000" b="1" dirty="0" err="1"/>
              <a:t>Events</a:t>
            </a:r>
            <a:r>
              <a:rPr lang="uk-UA" sz="2000" b="1" dirty="0"/>
              <a:t>)</a:t>
            </a:r>
            <a:br>
              <a:rPr lang="uk-UA" sz="2000" b="1" dirty="0"/>
            </a:br>
            <a:endParaRPr lang="uk-UA" sz="2000" b="1" dirty="0"/>
          </a:p>
          <a:p>
            <a:r>
              <a:rPr lang="uk-UA" sz="2000" b="1" dirty="0"/>
              <a:t>С</a:t>
            </a:r>
            <a:r>
              <a:rPr lang="uk-UA" sz="2000" dirty="0"/>
              <a:t>тосується і неявних методів обробки подій, часто реалізуються у вигляді функції зворотного виклику (</a:t>
            </a:r>
            <a:r>
              <a:rPr lang="uk-UA" sz="2000" dirty="0" err="1"/>
              <a:t>call-back</a:t>
            </a:r>
            <a:r>
              <a:rPr lang="uk-UA" sz="2000" dirty="0"/>
              <a:t>), як однієї з фундаментальних концепцій обробки подій.</a:t>
            </a:r>
          </a:p>
        </p:txBody>
      </p:sp>
    </p:spTree>
    <p:extLst>
      <p:ext uri="{BB962C8B-B14F-4D97-AF65-F5344CB8AC3E}">
        <p14:creationId xmlns:p14="http://schemas.microsoft.com/office/powerpoint/2010/main" val="32008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ChangeArrowheads="1"/>
          </p:cNvSpPr>
          <p:nvPr/>
        </p:nvSpPr>
        <p:spPr bwMode="auto">
          <a:xfrm>
            <a:off x="287336" y="1124744"/>
            <a:ext cx="858837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sz="2000" b="1" dirty="0">
                <a:solidFill>
                  <a:srgbClr val="0000CC"/>
                </a:solidFill>
              </a:rPr>
              <a:t>3 </a:t>
            </a:r>
            <a:r>
              <a:rPr lang="ru-RU" sz="2000" b="1" dirty="0" err="1">
                <a:solidFill>
                  <a:srgbClr val="0000CC"/>
                </a:solidFill>
              </a:rPr>
              <a:t>Розподіл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компонентів</a:t>
            </a:r>
            <a:r>
              <a:rPr lang="ru-RU" sz="2000" b="1" dirty="0">
                <a:solidFill>
                  <a:srgbClr val="0000CC"/>
                </a:solidFill>
              </a:rPr>
              <a:t> (</a:t>
            </a:r>
            <a:r>
              <a:rPr lang="ru-RU" sz="2000" b="1" dirty="0" err="1">
                <a:solidFill>
                  <a:srgbClr val="0000CC"/>
                </a:solidFill>
              </a:rPr>
              <a:t>Distribution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of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Components</a:t>
            </a:r>
            <a:r>
              <a:rPr lang="ru-RU" sz="2000" b="1" dirty="0">
                <a:solidFill>
                  <a:srgbClr val="0000CC"/>
                </a:solidFill>
              </a:rPr>
              <a:t>)</a:t>
            </a:r>
            <a:br>
              <a:rPr lang="ru-RU" sz="2000" b="1" dirty="0">
                <a:solidFill>
                  <a:srgbClr val="0000CC"/>
                </a:solidFill>
              </a:rPr>
            </a:br>
            <a:endParaRPr lang="ru-RU" sz="2000" b="1" dirty="0">
              <a:solidFill>
                <a:srgbClr val="0000CC"/>
              </a:solidFill>
            </a:endParaRPr>
          </a:p>
          <a:p>
            <a:r>
              <a:rPr lang="ru-RU" sz="2000" dirty="0" err="1"/>
              <a:t>Розподіл</a:t>
            </a:r>
            <a:r>
              <a:rPr lang="ru-RU" sz="2000" dirty="0"/>
              <a:t> (і </a:t>
            </a:r>
            <a:r>
              <a:rPr lang="ru-RU" sz="2000" dirty="0" err="1"/>
              <a:t>виконання</a:t>
            </a:r>
            <a:r>
              <a:rPr lang="ru-RU" sz="2000" dirty="0"/>
              <a:t>) по </a:t>
            </a:r>
            <a:r>
              <a:rPr lang="ru-RU" sz="2000" dirty="0" err="1"/>
              <a:t>різним</a:t>
            </a:r>
            <a:r>
              <a:rPr lang="ru-RU" sz="2000" dirty="0"/>
              <a:t> </a:t>
            </a:r>
            <a:r>
              <a:rPr lang="ru-RU" sz="2000" dirty="0" err="1"/>
              <a:t>вузлам</a:t>
            </a:r>
            <a:r>
              <a:rPr lang="ru-RU" sz="2000" dirty="0"/>
              <a:t> </a:t>
            </a:r>
            <a:r>
              <a:rPr lang="ru-RU" sz="2000" dirty="0" err="1"/>
              <a:t>обробки</a:t>
            </a:r>
            <a:r>
              <a:rPr lang="ru-RU" sz="2000" dirty="0"/>
              <a:t> в </a:t>
            </a:r>
            <a:r>
              <a:rPr lang="ru-RU" sz="2000" dirty="0" err="1"/>
              <a:t>термінах</a:t>
            </a:r>
            <a:r>
              <a:rPr lang="ru-RU" sz="2000" dirty="0"/>
              <a:t> </a:t>
            </a:r>
            <a:r>
              <a:rPr lang="ru-RU" sz="2000" dirty="0" err="1"/>
              <a:t>апаратного</a:t>
            </a:r>
            <a:r>
              <a:rPr lang="ru-RU" sz="2000" dirty="0"/>
              <a:t> </a:t>
            </a:r>
            <a:r>
              <a:rPr lang="ru-RU" sz="2000" dirty="0" err="1"/>
              <a:t>забезпечення</a:t>
            </a:r>
            <a:r>
              <a:rPr lang="ru-RU" sz="2000" dirty="0"/>
              <a:t>, </a:t>
            </a:r>
            <a:r>
              <a:rPr lang="ru-RU" sz="2000" dirty="0" err="1"/>
              <a:t>мережевої</a:t>
            </a:r>
            <a:r>
              <a:rPr lang="ru-RU" sz="2000" dirty="0"/>
              <a:t> </a:t>
            </a:r>
            <a:r>
              <a:rPr lang="ru-RU" sz="2000" dirty="0" err="1"/>
              <a:t>інфраструктури</a:t>
            </a:r>
            <a:r>
              <a:rPr lang="ru-RU" sz="2000" dirty="0"/>
              <a:t> і т.п.</a:t>
            </a:r>
          </a:p>
          <a:p>
            <a:endParaRPr lang="ru-RU" sz="2000" dirty="0"/>
          </a:p>
          <a:p>
            <a:r>
              <a:rPr lang="ru-RU" sz="2000" dirty="0" err="1"/>
              <a:t>Одне</a:t>
            </a:r>
            <a:r>
              <a:rPr lang="ru-RU" sz="2000" dirty="0"/>
              <a:t> з </a:t>
            </a:r>
            <a:r>
              <a:rPr lang="ru-RU" sz="2000" dirty="0" err="1"/>
              <a:t>найважливіших</a:t>
            </a:r>
            <a:r>
              <a:rPr lang="ru-RU" sz="2000" dirty="0"/>
              <a:t> </a:t>
            </a:r>
            <a:r>
              <a:rPr lang="ru-RU" sz="2000" dirty="0" err="1"/>
              <a:t>питань</a:t>
            </a:r>
            <a:r>
              <a:rPr lang="ru-RU" sz="2000" dirty="0"/>
              <a:t> - </a:t>
            </a:r>
            <a:r>
              <a:rPr lang="ru-RU" sz="2000" dirty="0" err="1"/>
              <a:t>використання</a:t>
            </a:r>
            <a:r>
              <a:rPr lang="ru-RU" sz="2000" dirty="0"/>
              <a:t> </a:t>
            </a:r>
            <a:r>
              <a:rPr lang="ru-RU" sz="2000" dirty="0" err="1"/>
              <a:t>проміжного</a:t>
            </a:r>
            <a:r>
              <a:rPr lang="ru-RU" sz="2000" dirty="0"/>
              <a:t> </a:t>
            </a:r>
            <a:r>
              <a:rPr lang="ru-RU" sz="2000" dirty="0" err="1"/>
              <a:t>програмного</a:t>
            </a:r>
            <a:r>
              <a:rPr lang="ru-RU" sz="2000" dirty="0"/>
              <a:t> </a:t>
            </a:r>
            <a:r>
              <a:rPr lang="ru-RU" sz="2000" dirty="0" err="1"/>
              <a:t>забезпечення</a:t>
            </a:r>
            <a:r>
              <a:rPr lang="ru-RU" sz="2000" dirty="0"/>
              <a:t> (</a:t>
            </a:r>
            <a:r>
              <a:rPr lang="ru-RU" sz="2000" dirty="0" err="1"/>
              <a:t>middleware</a:t>
            </a:r>
            <a:r>
              <a:rPr lang="ru-RU" sz="2000" dirty="0"/>
              <a:t> </a:t>
            </a:r>
            <a:r>
              <a:rPr lang="ru-RU" sz="2000" dirty="0" smtClean="0"/>
              <a:t>*)</a:t>
            </a:r>
          </a:p>
          <a:p>
            <a:endParaRPr lang="ru-RU" sz="2000" dirty="0" smtClean="0"/>
          </a:p>
          <a:p>
            <a:pPr algn="ctr"/>
            <a:r>
              <a:rPr lang="uk-UA" sz="2000" b="1" dirty="0">
                <a:solidFill>
                  <a:srgbClr val="0000CC"/>
                </a:solidFill>
              </a:rPr>
              <a:t>4 Обробка помилок і виняткових ситуацій та забезпечення </a:t>
            </a:r>
            <a:r>
              <a:rPr lang="uk-UA" sz="2000" b="1" dirty="0" err="1">
                <a:solidFill>
                  <a:srgbClr val="0000CC"/>
                </a:solidFill>
              </a:rPr>
              <a:t>відмовостійкост</a:t>
            </a:r>
            <a:r>
              <a:rPr lang="uk-UA" sz="2000" b="1" dirty="0" err="1"/>
              <a:t>і</a:t>
            </a:r>
            <a:r>
              <a:rPr lang="uk-UA" sz="2000" b="1" dirty="0"/>
              <a:t> (</a:t>
            </a:r>
            <a:r>
              <a:rPr lang="uk-UA" sz="2000" b="1" dirty="0" err="1"/>
              <a:t>Errors</a:t>
            </a:r>
            <a:r>
              <a:rPr lang="uk-UA" sz="2000" b="1" dirty="0"/>
              <a:t> </a:t>
            </a:r>
            <a:r>
              <a:rPr lang="uk-UA" sz="2000" b="1" dirty="0" err="1"/>
              <a:t>and</a:t>
            </a:r>
            <a:r>
              <a:rPr lang="uk-UA" sz="2000" b="1" dirty="0"/>
              <a:t> </a:t>
            </a:r>
            <a:r>
              <a:rPr lang="uk-UA" sz="2000" b="1" dirty="0" err="1"/>
              <a:t>Exception</a:t>
            </a:r>
            <a:r>
              <a:rPr lang="uk-UA" sz="2000" b="1" dirty="0"/>
              <a:t> </a:t>
            </a:r>
            <a:r>
              <a:rPr lang="uk-UA" sz="2000" b="1" dirty="0" err="1"/>
              <a:t>Handling</a:t>
            </a:r>
            <a:r>
              <a:rPr lang="uk-UA" sz="2000" b="1" dirty="0"/>
              <a:t> </a:t>
            </a:r>
            <a:r>
              <a:rPr lang="uk-UA" sz="2000" b="1" dirty="0" err="1"/>
              <a:t>and</a:t>
            </a:r>
            <a:r>
              <a:rPr lang="uk-UA" sz="2000" b="1" dirty="0"/>
              <a:t> </a:t>
            </a:r>
            <a:r>
              <a:rPr lang="uk-UA" sz="2000" b="1" dirty="0" err="1"/>
              <a:t>Fault</a:t>
            </a:r>
            <a:r>
              <a:rPr lang="uk-UA" sz="2000" b="1" dirty="0"/>
              <a:t> </a:t>
            </a:r>
            <a:r>
              <a:rPr lang="uk-UA" sz="2000" b="1" dirty="0" err="1"/>
              <a:t>Tolerance</a:t>
            </a:r>
            <a:r>
              <a:rPr lang="uk-UA" sz="2000" b="1" dirty="0"/>
              <a:t>)</a:t>
            </a:r>
            <a:br>
              <a:rPr lang="uk-UA" sz="2000" b="1" dirty="0"/>
            </a:br>
            <a:endParaRPr lang="uk-UA" sz="2000" b="1" dirty="0"/>
          </a:p>
          <a:p>
            <a:r>
              <a:rPr lang="uk-UA" sz="2000" dirty="0"/>
              <a:t>Постановка задачі - як запобігти збоям або, якщо збій все ж відбувся, забезпечити подальше функціонування системи.</a:t>
            </a:r>
          </a:p>
          <a:p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35150" y="0"/>
            <a:ext cx="5862638" cy="9461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Ключові питання проектування </a:t>
            </a:r>
          </a:p>
          <a:p>
            <a:pPr>
              <a:defRPr/>
            </a:pP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uk-UA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35150" y="0"/>
            <a:ext cx="5862638" cy="9461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Ключові питання проектування </a:t>
            </a:r>
          </a:p>
          <a:p>
            <a:pPr>
              <a:defRPr/>
            </a:pP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uk-UA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7544" y="950262"/>
            <a:ext cx="777716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uk-UA" sz="2000" b="1" dirty="0" smtClean="0">
                <a:solidFill>
                  <a:srgbClr val="0000CC"/>
                </a:solidFill>
              </a:rPr>
              <a:t>5 </a:t>
            </a:r>
            <a:r>
              <a:rPr lang="uk-UA" sz="2000" b="1" dirty="0">
                <a:solidFill>
                  <a:srgbClr val="0000CC"/>
                </a:solidFill>
              </a:rPr>
              <a:t>Зберігання даних </a:t>
            </a:r>
            <a:r>
              <a:rPr lang="uk-UA" sz="2000" b="1" dirty="0"/>
              <a:t>(</a:t>
            </a:r>
            <a:r>
              <a:rPr lang="uk-UA" sz="2000" b="1" dirty="0" err="1"/>
              <a:t>Data</a:t>
            </a:r>
            <a:r>
              <a:rPr lang="uk-UA" sz="2000" b="1" dirty="0"/>
              <a:t> </a:t>
            </a:r>
            <a:r>
              <a:rPr lang="uk-UA" sz="2000" b="1" dirty="0" err="1"/>
              <a:t>Persistence</a:t>
            </a:r>
            <a:r>
              <a:rPr lang="uk-UA" sz="2000" b="1" dirty="0"/>
              <a:t>)</a:t>
            </a:r>
            <a:br>
              <a:rPr lang="uk-UA" sz="2000" b="1" dirty="0"/>
            </a:br>
            <a:endParaRPr lang="uk-UA" sz="2000" b="1" dirty="0"/>
          </a:p>
          <a:p>
            <a:r>
              <a:rPr lang="uk-UA" sz="2000" dirty="0"/>
              <a:t>Саме </a:t>
            </a:r>
            <a:r>
              <a:rPr lang="uk-UA" sz="2000" dirty="0" err="1"/>
              <a:t>сохраняемость</a:t>
            </a:r>
            <a:r>
              <a:rPr lang="uk-UA" sz="2000" dirty="0"/>
              <a:t>, а не </a:t>
            </a:r>
            <a:r>
              <a:rPr lang="uk-UA" sz="2000" dirty="0" err="1"/>
              <a:t>сохранность</a:t>
            </a:r>
            <a:r>
              <a:rPr lang="uk-UA" sz="2000" dirty="0"/>
              <a:t> так як питання стосується не доступу до баз даних, як такого, а також не гарантій схоронності інформації. </a:t>
            </a:r>
          </a:p>
          <a:p>
            <a:endParaRPr lang="uk-UA" sz="2000" dirty="0"/>
          </a:p>
          <a:p>
            <a:r>
              <a:rPr lang="uk-UA" sz="2000" dirty="0"/>
              <a:t>Суть питання - як повинні оброблятися "</a:t>
            </a:r>
            <a:r>
              <a:rPr lang="uk-UA" sz="2000" dirty="0" err="1"/>
              <a:t>Довгоживучі</a:t>
            </a:r>
            <a:r>
              <a:rPr lang="uk-UA" sz="2000" dirty="0"/>
              <a:t>" дані</a:t>
            </a:r>
            <a:r>
              <a:rPr lang="uk-UA" sz="2000" dirty="0" smtClean="0"/>
              <a:t>.</a:t>
            </a:r>
          </a:p>
          <a:p>
            <a:endParaRPr lang="uk-UA" sz="2000" dirty="0"/>
          </a:p>
          <a:p>
            <a:r>
              <a:rPr lang="uk-UA" sz="2000" b="1" dirty="0">
                <a:solidFill>
                  <a:srgbClr val="0000CC"/>
                </a:solidFill>
              </a:rPr>
              <a:t>6 Взаємодія і подання </a:t>
            </a:r>
            <a:r>
              <a:rPr lang="uk-UA" sz="2000" b="1" dirty="0"/>
              <a:t>(</a:t>
            </a:r>
            <a:r>
              <a:rPr lang="uk-UA" sz="2000" b="1" dirty="0" err="1"/>
              <a:t>Interaction</a:t>
            </a:r>
            <a:r>
              <a:rPr lang="uk-UA" sz="2000" b="1" dirty="0"/>
              <a:t> </a:t>
            </a:r>
            <a:r>
              <a:rPr lang="uk-UA" sz="2000" b="1" dirty="0" err="1"/>
              <a:t>and</a:t>
            </a:r>
            <a:r>
              <a:rPr lang="uk-UA" sz="2000" b="1" dirty="0"/>
              <a:t> </a:t>
            </a:r>
            <a:r>
              <a:rPr lang="uk-UA" sz="2000" b="1" dirty="0" err="1"/>
              <a:t>Presentation</a:t>
            </a:r>
            <a:r>
              <a:rPr lang="uk-UA" sz="2000" b="1" dirty="0"/>
              <a:t>)</a:t>
            </a:r>
            <a:br>
              <a:rPr lang="uk-UA" sz="2000" b="1" dirty="0"/>
            </a:br>
            <a:endParaRPr lang="uk-UA" sz="2000" b="1" dirty="0"/>
          </a:p>
          <a:p>
            <a:r>
              <a:rPr lang="uk-UA" sz="2000" dirty="0"/>
              <a:t>Подання інформації користувачам і взаємодії користувачів із системою, з точки зору реакції системи на дії користувачів. </a:t>
            </a:r>
          </a:p>
          <a:p>
            <a:endParaRPr lang="uk-UA" sz="2000" dirty="0"/>
          </a:p>
          <a:p>
            <a:r>
              <a:rPr lang="uk-UA" sz="2000" dirty="0"/>
              <a:t>Мова йде про реакцію системи у відповідь на дії користувачів і організації її відгуку з точки зору внутрішньої організації взаємодії, Наприклад, в рамках популярної концепції </a:t>
            </a:r>
            <a:r>
              <a:rPr lang="uk-UA" sz="2000" b="1" dirty="0"/>
              <a:t>Model-View-Controller</a:t>
            </a:r>
            <a:r>
              <a:rPr lang="uk-UA" sz="2000" dirty="0" smtClean="0"/>
              <a:t>.</a:t>
            </a:r>
            <a:endParaRPr lang="uk-UA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35150" y="0"/>
            <a:ext cx="5862638" cy="9461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Ключові питання проектування </a:t>
            </a:r>
          </a:p>
          <a:p>
            <a:pPr>
              <a:defRPr/>
            </a:pP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uk-UA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70659" name="Прямоугольник 1"/>
          <p:cNvSpPr>
            <a:spLocks noChangeArrowheads="1"/>
          </p:cNvSpPr>
          <p:nvPr/>
        </p:nvSpPr>
        <p:spPr bwMode="auto">
          <a:xfrm>
            <a:off x="227013" y="1341438"/>
            <a:ext cx="85693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2000" b="1" dirty="0"/>
              <a:t>Model-view-controller (MVC) </a:t>
            </a:r>
            <a:r>
              <a:rPr lang="uk-UA" sz="2000" dirty="0"/>
              <a:t>– схема використання декількох </a:t>
            </a:r>
            <a:r>
              <a:rPr lang="uk-UA" sz="2000" dirty="0">
                <a:solidFill>
                  <a:srgbClr val="0000CC"/>
                </a:solidFill>
              </a:rPr>
              <a:t>шаблонів проектування</a:t>
            </a:r>
            <a:r>
              <a:rPr lang="uk-UA" sz="2000" dirty="0"/>
              <a:t>, за допомогою яких модель даних програми, користувальницький інтерфейс і взаємодія з користувачем розділені на три окремих компонента таким чином, щоб модифікація одного з компонентів надавала мінімальний вплив на інші. </a:t>
            </a:r>
            <a:endParaRPr lang="uk-UA" sz="2000" dirty="0" smtClean="0"/>
          </a:p>
          <a:p>
            <a:endParaRPr lang="uk-UA" sz="2000" dirty="0"/>
          </a:p>
          <a:p>
            <a:r>
              <a:rPr lang="uk-UA" sz="2000" dirty="0" smtClean="0"/>
              <a:t>Шаблон </a:t>
            </a:r>
            <a:r>
              <a:rPr lang="uk-UA" sz="2000" dirty="0"/>
              <a:t>MVC описує простий спосіб побудови структури програми, метою якого є </a:t>
            </a:r>
            <a:r>
              <a:rPr lang="uk-UA" sz="2000" dirty="0">
                <a:solidFill>
                  <a:srgbClr val="0000CC"/>
                </a:solidFill>
              </a:rPr>
              <a:t>відділення бізнес-логіки від користувача інтерфейсу</a:t>
            </a:r>
            <a:r>
              <a:rPr lang="uk-UA" sz="2000" dirty="0"/>
              <a:t>. </a:t>
            </a:r>
          </a:p>
          <a:p>
            <a:r>
              <a:rPr lang="uk-UA" sz="2000" dirty="0"/>
              <a:t>В результаті, застосування легше масштабується, тестується, супроводжується і реалізується. 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630" y="4847699"/>
            <a:ext cx="6740797" cy="17851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q"/>
              <a:defRPr/>
            </a:pPr>
            <a:r>
              <a:rPr lang="ru-RU" sz="2200" b="1" dirty="0" smtClean="0"/>
              <a:t>Модель </a:t>
            </a:r>
            <a:r>
              <a:rPr lang="ru-RU" sz="2200" b="1" dirty="0" err="1"/>
              <a:t>життєвого</a:t>
            </a:r>
            <a:r>
              <a:rPr lang="ru-RU" sz="2200" b="1" dirty="0"/>
              <a:t> циклу </a:t>
            </a:r>
            <a:r>
              <a:rPr lang="ru-RU" sz="2200" dirty="0"/>
              <a:t>(</a:t>
            </a:r>
            <a:r>
              <a:rPr lang="en-US" sz="2200" dirty="0"/>
              <a:t>life cycle model) : </a:t>
            </a:r>
            <a:r>
              <a:rPr lang="ru-RU" sz="2200" dirty="0"/>
              <a:t>структура </a:t>
            </a:r>
            <a:r>
              <a:rPr lang="ru-RU" sz="2200" dirty="0" err="1"/>
              <a:t>процесів</a:t>
            </a:r>
            <a:r>
              <a:rPr lang="ru-RU" sz="2200" dirty="0"/>
              <a:t> і </a:t>
            </a:r>
            <a:r>
              <a:rPr lang="ru-RU" sz="2200" dirty="0" err="1"/>
              <a:t>дій</a:t>
            </a:r>
            <a:r>
              <a:rPr lang="ru-RU" sz="2200" dirty="0"/>
              <a:t>, </a:t>
            </a:r>
            <a:r>
              <a:rPr lang="ru-RU" sz="2200" dirty="0" err="1"/>
              <a:t>пов'язаних</a:t>
            </a:r>
            <a:r>
              <a:rPr lang="ru-RU" sz="2200" dirty="0"/>
              <a:t> з </a:t>
            </a:r>
            <a:r>
              <a:rPr lang="ru-RU" sz="2200" dirty="0" err="1"/>
              <a:t>життєвим</a:t>
            </a:r>
            <a:r>
              <a:rPr lang="ru-RU" sz="2200" dirty="0"/>
              <a:t> циклом, </a:t>
            </a:r>
            <a:r>
              <a:rPr lang="ru-RU" sz="2200" dirty="0" err="1"/>
              <a:t>організовуваних</a:t>
            </a:r>
            <a:r>
              <a:rPr lang="ru-RU" sz="2200" dirty="0"/>
              <a:t> в </a:t>
            </a:r>
            <a:r>
              <a:rPr lang="ru-RU" sz="2200" dirty="0" err="1"/>
              <a:t>стадії</a:t>
            </a:r>
            <a:r>
              <a:rPr lang="ru-RU" sz="2200" dirty="0"/>
              <a:t>, </a:t>
            </a:r>
            <a:r>
              <a:rPr lang="ru-RU" sz="2200" dirty="0" err="1"/>
              <a:t>які</a:t>
            </a:r>
            <a:r>
              <a:rPr lang="ru-RU" sz="2200" dirty="0"/>
              <a:t> </a:t>
            </a:r>
            <a:r>
              <a:rPr lang="ru-RU" sz="2200" dirty="0" err="1"/>
              <a:t>також</a:t>
            </a:r>
            <a:r>
              <a:rPr lang="ru-RU" sz="2200" dirty="0"/>
              <a:t> </a:t>
            </a:r>
            <a:r>
              <a:rPr lang="ru-RU" sz="2200" dirty="0" err="1"/>
              <a:t>служать</a:t>
            </a:r>
            <a:r>
              <a:rPr lang="ru-RU" sz="2200" dirty="0"/>
              <a:t> як </a:t>
            </a:r>
            <a:r>
              <a:rPr lang="ru-RU" sz="2200" dirty="0" err="1"/>
              <a:t>загальне</a:t>
            </a:r>
            <a:r>
              <a:rPr lang="ru-RU" sz="2200" dirty="0"/>
              <a:t> </a:t>
            </a:r>
            <a:r>
              <a:rPr lang="ru-RU" sz="2200" dirty="0" err="1"/>
              <a:t>посилання</a:t>
            </a:r>
            <a:r>
              <a:rPr lang="ru-RU" sz="2200" dirty="0"/>
              <a:t> для </a:t>
            </a:r>
            <a:r>
              <a:rPr lang="ru-RU" sz="2200" dirty="0" err="1"/>
              <a:t>встановлення</a:t>
            </a:r>
            <a:r>
              <a:rPr lang="ru-RU" sz="2200" dirty="0"/>
              <a:t> </a:t>
            </a:r>
            <a:r>
              <a:rPr lang="ru-RU" sz="2200" dirty="0" err="1"/>
              <a:t>зв'язків</a:t>
            </a:r>
            <a:r>
              <a:rPr lang="ru-RU" sz="2200" dirty="0"/>
              <a:t> і </a:t>
            </a:r>
            <a:r>
              <a:rPr lang="ru-RU" sz="2200" dirty="0" err="1"/>
              <a:t>взаєморозуміння</a:t>
            </a:r>
            <a:r>
              <a:rPr lang="ru-RU" sz="2200" dirty="0"/>
              <a:t> </a:t>
            </a:r>
            <a:r>
              <a:rPr lang="ru-RU" sz="2200" dirty="0" err="1"/>
              <a:t>сторін</a:t>
            </a:r>
            <a:endParaRPr lang="ru-RU" sz="2200" dirty="0"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8175" y="-1588"/>
            <a:ext cx="5761038" cy="584201"/>
          </a:xfrm>
          <a:prstGeom prst="rect">
            <a:avLst/>
          </a:prstGeom>
          <a:noFill/>
          <a:ln>
            <a:noFill/>
          </a:ln>
          <a:effectLst>
            <a:outerShdw blurRad="50800" dist="76200" dir="2700000" algn="tl" rotWithShape="0">
              <a:schemeClr val="tx1"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uk-UA" sz="3200" b="1" dirty="0">
                <a:solidFill>
                  <a:schemeClr val="bg1"/>
                </a:solidFill>
                <a:cs typeface="+mn-cs"/>
              </a:rPr>
              <a:t>Поняття життєвого циклу </a:t>
            </a:r>
            <a:endParaRPr lang="ru-RU" sz="3200" b="1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204" y="872855"/>
            <a:ext cx="2093912" cy="198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кутник 1"/>
          <p:cNvSpPr/>
          <p:nvPr/>
        </p:nvSpPr>
        <p:spPr>
          <a:xfrm>
            <a:off x="0" y="872855"/>
            <a:ext cx="72362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1200"/>
              </a:spcAft>
              <a:buFont typeface="Wingdings" pitchFamily="2" charset="2"/>
              <a:buChar char="q"/>
              <a:defRPr/>
            </a:pPr>
            <a:r>
              <a:rPr lang="ru-RU" sz="2200" b="1" dirty="0">
                <a:solidFill>
                  <a:srgbClr val="000000"/>
                </a:solidFill>
              </a:rPr>
              <a:t>Проект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(</a:t>
            </a:r>
            <a:r>
              <a:rPr lang="uk-UA" sz="2200" dirty="0" smtClean="0">
                <a:solidFill>
                  <a:srgbClr val="000000"/>
                </a:solidFill>
              </a:rPr>
              <a:t>стандарт </a:t>
            </a:r>
            <a:r>
              <a:rPr lang="en-US" sz="2200" dirty="0" smtClean="0">
                <a:solidFill>
                  <a:srgbClr val="000000"/>
                </a:solidFill>
              </a:rPr>
              <a:t>ISO </a:t>
            </a:r>
            <a:r>
              <a:rPr lang="uk-UA" sz="2200" dirty="0" smtClean="0">
                <a:solidFill>
                  <a:srgbClr val="000000"/>
                </a:solidFill>
              </a:rPr>
              <a:t>15288</a:t>
            </a:r>
            <a:r>
              <a:rPr lang="en-US" sz="2200" dirty="0" smtClean="0">
                <a:solidFill>
                  <a:srgbClr val="000000"/>
                </a:solidFill>
              </a:rPr>
              <a:t>) </a:t>
            </a:r>
            <a:r>
              <a:rPr lang="ru-RU" sz="2200" dirty="0" err="1" smtClean="0">
                <a:solidFill>
                  <a:srgbClr val="000000"/>
                </a:solidFill>
              </a:rPr>
              <a:t>може</a:t>
            </a:r>
            <a:r>
              <a:rPr lang="ru-RU" sz="2200" dirty="0" smtClean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розглядатися</a:t>
            </a:r>
            <a:r>
              <a:rPr lang="ru-RU" sz="2200" dirty="0">
                <a:solidFill>
                  <a:srgbClr val="000000"/>
                </a:solidFill>
              </a:rPr>
              <a:t> як </a:t>
            </a:r>
            <a:r>
              <a:rPr lang="ru-RU" sz="2200" dirty="0" err="1">
                <a:solidFill>
                  <a:srgbClr val="000000"/>
                </a:solidFill>
              </a:rPr>
              <a:t>унікальний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процес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dirty="0" err="1">
                <a:solidFill>
                  <a:srgbClr val="000000"/>
                </a:solidFill>
              </a:rPr>
              <a:t>що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включає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скоординовані</a:t>
            </a:r>
            <a:r>
              <a:rPr lang="ru-RU" sz="2200" dirty="0">
                <a:solidFill>
                  <a:srgbClr val="000000"/>
                </a:solidFill>
              </a:rPr>
              <a:t> та </a:t>
            </a:r>
            <a:r>
              <a:rPr lang="ru-RU" sz="2200" dirty="0" err="1">
                <a:solidFill>
                  <a:srgbClr val="000000"/>
                </a:solidFill>
              </a:rPr>
              <a:t>керовані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види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діяльності</a:t>
            </a:r>
            <a:r>
              <a:rPr lang="ru-RU" sz="2200" dirty="0">
                <a:solidFill>
                  <a:srgbClr val="000000"/>
                </a:solidFill>
              </a:rPr>
              <a:t>, а </a:t>
            </a:r>
            <a:r>
              <a:rPr lang="ru-RU" sz="2200" dirty="0" err="1">
                <a:solidFill>
                  <a:srgbClr val="000000"/>
                </a:solidFill>
              </a:rPr>
              <a:t>також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може</a:t>
            </a:r>
            <a:r>
              <a:rPr lang="ru-RU" sz="2200" dirty="0">
                <a:solidFill>
                  <a:srgbClr val="000000"/>
                </a:solidFill>
              </a:rPr>
              <a:t> бути </a:t>
            </a:r>
            <a:r>
              <a:rPr lang="ru-RU" sz="2200" dirty="0" err="1">
                <a:solidFill>
                  <a:srgbClr val="000000"/>
                </a:solidFill>
              </a:rPr>
              <a:t>комбінацією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видів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діяльності</a:t>
            </a:r>
            <a:r>
              <a:rPr lang="ru-RU" sz="2200" dirty="0">
                <a:solidFill>
                  <a:srgbClr val="000000"/>
                </a:solidFill>
              </a:rPr>
              <a:t> та </a:t>
            </a:r>
            <a:r>
              <a:rPr lang="ru-RU" sz="2200" dirty="0" err="1">
                <a:solidFill>
                  <a:srgbClr val="000000"/>
                </a:solidFill>
              </a:rPr>
              <a:t>процесів</a:t>
            </a:r>
            <a:r>
              <a:rPr lang="ru-RU" sz="2200" dirty="0">
                <a:solidFill>
                  <a:srgbClr val="000000"/>
                </a:solidFill>
              </a:rPr>
              <a:t> проекту і </a:t>
            </a:r>
            <a:r>
              <a:rPr lang="ru-RU" sz="2200" dirty="0" err="1">
                <a:solidFill>
                  <a:srgbClr val="000000"/>
                </a:solidFill>
              </a:rPr>
              <a:t>технічних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процесів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dirty="0" err="1">
                <a:solidFill>
                  <a:srgbClr val="000000"/>
                </a:solidFill>
              </a:rPr>
              <a:t>визначених</a:t>
            </a:r>
            <a:r>
              <a:rPr lang="ru-RU" sz="2200" dirty="0">
                <a:solidFill>
                  <a:srgbClr val="000000"/>
                </a:solidFill>
              </a:rPr>
              <a:t> в </a:t>
            </a:r>
            <a:r>
              <a:rPr lang="ru-RU" sz="2200" dirty="0" err="1">
                <a:solidFill>
                  <a:srgbClr val="000000"/>
                </a:solidFill>
              </a:rPr>
              <a:t>справжньому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стандарті</a:t>
            </a:r>
            <a:r>
              <a:rPr lang="ru-RU" sz="22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2722687" y="3046592"/>
            <a:ext cx="636342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1200"/>
              </a:spcAft>
              <a:buFont typeface="Wingdings" pitchFamily="2" charset="2"/>
              <a:buChar char="q"/>
              <a:defRPr/>
            </a:pPr>
            <a:r>
              <a:rPr lang="ru-RU" sz="2200" b="1" dirty="0" err="1">
                <a:solidFill>
                  <a:srgbClr val="000000"/>
                </a:solidFill>
              </a:rPr>
              <a:t>Життєвий</a:t>
            </a:r>
            <a:r>
              <a:rPr lang="ru-RU" sz="2200" b="1" dirty="0">
                <a:solidFill>
                  <a:srgbClr val="000000"/>
                </a:solidFill>
              </a:rPr>
              <a:t> цикл </a:t>
            </a:r>
            <a:r>
              <a:rPr lang="ru-RU" sz="2200" dirty="0">
                <a:solidFill>
                  <a:srgbClr val="000000"/>
                </a:solidFill>
              </a:rPr>
              <a:t>(</a:t>
            </a:r>
            <a:r>
              <a:rPr lang="en-US" sz="2200" dirty="0">
                <a:solidFill>
                  <a:srgbClr val="000000"/>
                </a:solidFill>
              </a:rPr>
              <a:t>life cycle</a:t>
            </a:r>
            <a:r>
              <a:rPr lang="en-US" sz="2200" dirty="0" smtClean="0">
                <a:solidFill>
                  <a:srgbClr val="000000"/>
                </a:solidFill>
              </a:rPr>
              <a:t>): </a:t>
            </a:r>
            <a:r>
              <a:rPr lang="ru-RU" sz="2200" dirty="0" err="1">
                <a:solidFill>
                  <a:srgbClr val="000000"/>
                </a:solidFill>
              </a:rPr>
              <a:t>розвиток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системи</a:t>
            </a:r>
            <a:r>
              <a:rPr lang="ru-RU" sz="2200" dirty="0">
                <a:solidFill>
                  <a:srgbClr val="000000"/>
                </a:solidFill>
              </a:rPr>
              <a:t>, продукту, </a:t>
            </a:r>
            <a:r>
              <a:rPr lang="ru-RU" sz="2200" dirty="0" err="1">
                <a:solidFill>
                  <a:srgbClr val="000000"/>
                </a:solidFill>
              </a:rPr>
              <a:t>послуги</a:t>
            </a:r>
            <a:r>
              <a:rPr lang="ru-RU" sz="2200" dirty="0">
                <a:solidFill>
                  <a:srgbClr val="000000"/>
                </a:solidFill>
              </a:rPr>
              <a:t>, проекту </a:t>
            </a:r>
            <a:r>
              <a:rPr lang="ru-RU" sz="2200" dirty="0" err="1">
                <a:solidFill>
                  <a:srgbClr val="000000"/>
                </a:solidFill>
              </a:rPr>
              <a:t>або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інших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виготовлених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людиною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об'єктів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dirty="0" err="1">
                <a:solidFill>
                  <a:srgbClr val="000000"/>
                </a:solidFill>
              </a:rPr>
              <a:t>починаючи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із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стадії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розробки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концепції</a:t>
            </a:r>
            <a:r>
              <a:rPr lang="ru-RU" sz="2200" dirty="0">
                <a:solidFill>
                  <a:srgbClr val="000000"/>
                </a:solidFill>
              </a:rPr>
              <a:t> і </a:t>
            </a:r>
            <a:r>
              <a:rPr lang="ru-RU" sz="2200" dirty="0" err="1">
                <a:solidFill>
                  <a:srgbClr val="000000"/>
                </a:solidFill>
              </a:rPr>
              <a:t>закінчуючи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припиненням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застосування</a:t>
            </a:r>
            <a:r>
              <a:rPr lang="ru-RU" sz="2200" dirty="0">
                <a:solidFill>
                  <a:srgbClr val="000000"/>
                </a:solidFill>
              </a:rPr>
              <a:t> .</a:t>
            </a: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06" y="4938136"/>
            <a:ext cx="1346730" cy="1317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946592"/>
            <a:ext cx="2304256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58888" y="115888"/>
            <a:ext cx="7659687" cy="58578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3200" b="1" dirty="0">
                <a:solidFill>
                  <a:schemeClr val="bg1"/>
                </a:solidFill>
              </a:rPr>
              <a:t>Концептуальна схема шаблона </a:t>
            </a:r>
            <a:r>
              <a:rPr lang="en-US" sz="3200" b="1" dirty="0">
                <a:solidFill>
                  <a:schemeClr val="bg1"/>
                </a:solidFill>
              </a:rPr>
              <a:t>MVC </a:t>
            </a:r>
            <a:endParaRPr lang="ru-RU" sz="3200" b="1" dirty="0">
              <a:solidFill>
                <a:schemeClr val="bg1"/>
              </a:solidFill>
            </a:endParaRPr>
          </a:p>
        </p:txBody>
      </p:sp>
      <p:pic>
        <p:nvPicPr>
          <p:cNvPr id="71683" name="Рисунок 2" descr="http://beta.hstor.org/storage2/3c9/08c/28b/3c908c28b274e91c7043e3047465288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196975"/>
            <a:ext cx="6061075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Прямоугольник 1"/>
          <p:cNvSpPr>
            <a:spLocks noChangeArrowheads="1"/>
          </p:cNvSpPr>
          <p:nvPr/>
        </p:nvSpPr>
        <p:spPr bwMode="auto">
          <a:xfrm>
            <a:off x="395536" y="980728"/>
            <a:ext cx="8207375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uk-UA" sz="2000" b="1" dirty="0"/>
              <a:t>Модель</a:t>
            </a:r>
            <a:r>
              <a:rPr lang="uk-UA" sz="2000" dirty="0"/>
              <a:t> – містить бізнес-логіку програми і включає методи вибірки обробки (наприклад, правила </a:t>
            </a:r>
            <a:r>
              <a:rPr lang="uk-UA" sz="2000" dirty="0" err="1"/>
              <a:t>валідації</a:t>
            </a:r>
            <a:r>
              <a:rPr lang="uk-UA" sz="2000" dirty="0"/>
              <a:t>) і надання конкретних даних, що часто робить її дуже товстої. </a:t>
            </a:r>
          </a:p>
          <a:p>
            <a:pPr>
              <a:spcBef>
                <a:spcPts val="600"/>
              </a:spcBef>
            </a:pPr>
            <a:r>
              <a:rPr lang="uk-UA" sz="2000" dirty="0"/>
              <a:t>Модель не повинна безпосередньо взаємодіяти з користувачем. </a:t>
            </a:r>
          </a:p>
          <a:p>
            <a:pPr>
              <a:spcBef>
                <a:spcPts val="600"/>
              </a:spcBef>
            </a:pPr>
            <a:r>
              <a:rPr lang="uk-UA" sz="2000" dirty="0"/>
              <a:t>Всі змінні, які стосуються запиту користувача повинні оброблятися в контролері. </a:t>
            </a:r>
          </a:p>
          <a:p>
            <a:pPr>
              <a:spcBef>
                <a:spcPts val="600"/>
              </a:spcBef>
            </a:pPr>
            <a:r>
              <a:rPr lang="uk-UA" sz="2000" dirty="0"/>
              <a:t>Модель не повинна генерувати HTML або інший код відображення, який може змінюватися в залежності від потреб користувача. </a:t>
            </a:r>
          </a:p>
          <a:p>
            <a:pPr>
              <a:spcBef>
                <a:spcPts val="600"/>
              </a:spcBef>
            </a:pPr>
            <a:r>
              <a:rPr lang="uk-UA" sz="2000" dirty="0"/>
              <a:t>Такий код повинен оброблятися в видах. </a:t>
            </a:r>
          </a:p>
          <a:p>
            <a:pPr>
              <a:spcBef>
                <a:spcPts val="600"/>
              </a:spcBef>
            </a:pPr>
            <a:r>
              <a:rPr lang="uk-UA" sz="2000" dirty="0"/>
              <a:t>Одна і та ж модель, наприклад: модель </a:t>
            </a:r>
            <a:r>
              <a:rPr lang="uk-UA" sz="2000" dirty="0" err="1"/>
              <a:t>аутентифікації</a:t>
            </a:r>
            <a:r>
              <a:rPr lang="uk-UA" sz="2000" dirty="0"/>
              <a:t> користувачів може використовуватися як в користувальницької, так і в адміністративній частині програми. </a:t>
            </a:r>
          </a:p>
          <a:p>
            <a:pPr>
              <a:spcBef>
                <a:spcPts val="600"/>
              </a:spcBef>
            </a:pPr>
            <a:r>
              <a:rPr lang="uk-UA" sz="2000" dirty="0"/>
              <a:t>У такому випадку можна винести загальний код в окремий клас і успадковуватися від нього, визначаючи в спадкоємців специфічні для додатків методи.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58888" y="115888"/>
            <a:ext cx="7659687" cy="58578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3200" b="1" dirty="0">
                <a:solidFill>
                  <a:schemeClr val="bg1"/>
                </a:solidFill>
              </a:rPr>
              <a:t>Концептуальна схема шаблона </a:t>
            </a:r>
            <a:r>
              <a:rPr lang="en-US" sz="3200" b="1" dirty="0">
                <a:solidFill>
                  <a:schemeClr val="bg1"/>
                </a:solidFill>
              </a:rPr>
              <a:t>MVC 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Прямоугольник 1"/>
          <p:cNvSpPr>
            <a:spLocks noChangeArrowheads="1"/>
          </p:cNvSpPr>
          <p:nvPr/>
        </p:nvSpPr>
        <p:spPr bwMode="auto">
          <a:xfrm>
            <a:off x="584200" y="981075"/>
            <a:ext cx="8208963" cy="555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uk-UA" sz="2000" b="1" dirty="0"/>
              <a:t>Вид</a:t>
            </a:r>
            <a:r>
              <a:rPr lang="uk-UA" sz="2000" dirty="0"/>
              <a:t> –  використовується для визначення зовнішнього відображення даних, отриманих з контролера і моделі. </a:t>
            </a:r>
          </a:p>
          <a:p>
            <a:pPr>
              <a:spcBef>
                <a:spcPts val="600"/>
              </a:spcBef>
            </a:pPr>
            <a:r>
              <a:rPr lang="uk-UA" sz="2000" dirty="0"/>
              <a:t>Наприклад, вид містить HTML-розмітку і невеликі вставки PHP-коду для обходу, форматування та відображення даних. </a:t>
            </a:r>
          </a:p>
          <a:p>
            <a:pPr>
              <a:spcBef>
                <a:spcPts val="600"/>
              </a:spcBef>
            </a:pPr>
            <a:r>
              <a:rPr lang="uk-UA" sz="2000" dirty="0"/>
              <a:t>Не повинні безпосередньо звертатися до бази даних. </a:t>
            </a:r>
          </a:p>
          <a:p>
            <a:pPr>
              <a:spcBef>
                <a:spcPts val="600"/>
              </a:spcBef>
            </a:pPr>
            <a:r>
              <a:rPr lang="uk-UA" sz="2000" dirty="0"/>
              <a:t>Цим повинні займатися моделі. </a:t>
            </a:r>
          </a:p>
          <a:p>
            <a:pPr>
              <a:spcBef>
                <a:spcPts val="600"/>
              </a:spcBef>
            </a:pPr>
            <a:r>
              <a:rPr lang="uk-UA" sz="2000" dirty="0"/>
              <a:t>Не повинні працювати з даними, отриманими із запиту користувача. </a:t>
            </a:r>
          </a:p>
          <a:p>
            <a:pPr>
              <a:spcBef>
                <a:spcPts val="600"/>
              </a:spcBef>
            </a:pPr>
            <a:r>
              <a:rPr lang="uk-UA" sz="2000" dirty="0"/>
              <a:t>Це завдання має виконувати контролер. </a:t>
            </a:r>
          </a:p>
          <a:p>
            <a:pPr>
              <a:spcBef>
                <a:spcPts val="600"/>
              </a:spcBef>
            </a:pPr>
            <a:r>
              <a:rPr lang="uk-UA" sz="2000" dirty="0"/>
              <a:t>Може безпосередньо звертатися до властивостей і методів контролера або моделей, для отримання готових до висновку даних. </a:t>
            </a:r>
          </a:p>
          <a:p>
            <a:pPr>
              <a:spcBef>
                <a:spcPts val="600"/>
              </a:spcBef>
            </a:pPr>
            <a:r>
              <a:rPr lang="uk-UA" sz="2000" dirty="0"/>
              <a:t>Види зазвичай поділяють на </a:t>
            </a:r>
            <a:r>
              <a:rPr lang="uk-UA" sz="2000" b="1" dirty="0"/>
              <a:t>загальний шаблон, </a:t>
            </a:r>
            <a:r>
              <a:rPr lang="uk-UA" sz="2000" dirty="0"/>
              <a:t>що містить розмітку, загальну для всіх сторінок, і </a:t>
            </a:r>
            <a:r>
              <a:rPr lang="uk-UA" sz="2000" b="1" dirty="0"/>
              <a:t>частини шаблону, </a:t>
            </a:r>
            <a:r>
              <a:rPr lang="uk-UA" sz="2000" dirty="0"/>
              <a:t>які використовують для відображення даних виведених з моделі або відображення форм введення даних.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58888" y="115888"/>
            <a:ext cx="7659687" cy="58578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3200" b="1" dirty="0">
                <a:solidFill>
                  <a:schemeClr val="bg1"/>
                </a:solidFill>
              </a:rPr>
              <a:t>Концептуальна схема шаблона </a:t>
            </a:r>
            <a:r>
              <a:rPr lang="en-US" sz="3200" b="1" dirty="0">
                <a:solidFill>
                  <a:schemeClr val="bg1"/>
                </a:solidFill>
              </a:rPr>
              <a:t>MVC 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Прямоугольник 1"/>
          <p:cNvSpPr>
            <a:spLocks noChangeArrowheads="1"/>
          </p:cNvSpPr>
          <p:nvPr/>
        </p:nvSpPr>
        <p:spPr bwMode="auto">
          <a:xfrm>
            <a:off x="560388" y="1052513"/>
            <a:ext cx="820896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uk-UA" sz="2000" b="1" dirty="0"/>
              <a:t>Контролер</a:t>
            </a:r>
            <a:r>
              <a:rPr lang="uk-UA" sz="2000" dirty="0"/>
              <a:t> – сполучна ланка, що з'єднує моделі, види та інші компоненти в робочий додаток. </a:t>
            </a:r>
          </a:p>
          <a:p>
            <a:pPr>
              <a:spcBef>
                <a:spcPts val="600"/>
              </a:spcBef>
            </a:pPr>
            <a:r>
              <a:rPr lang="uk-UA" sz="2000" dirty="0"/>
              <a:t>Контролер відповідає за обробку запитів користувача. К</a:t>
            </a:r>
          </a:p>
          <a:p>
            <a:pPr>
              <a:spcBef>
                <a:spcPts val="600"/>
              </a:spcBef>
            </a:pPr>
            <a:r>
              <a:rPr lang="uk-UA" sz="2000" dirty="0" err="1"/>
              <a:t>онтролер</a:t>
            </a:r>
            <a:r>
              <a:rPr lang="uk-UA" sz="2000" dirty="0"/>
              <a:t> не повинен містити SQL-запитів. Їх краще тримати в моделях. </a:t>
            </a:r>
          </a:p>
          <a:p>
            <a:pPr>
              <a:spcBef>
                <a:spcPts val="600"/>
              </a:spcBef>
            </a:pPr>
            <a:r>
              <a:rPr lang="uk-UA" sz="2000" dirty="0"/>
              <a:t>Контролер не повинен містити HTML та іншої розмітки. Її варто виносити у види. </a:t>
            </a:r>
          </a:p>
          <a:p>
            <a:pPr>
              <a:spcBef>
                <a:spcPts val="600"/>
              </a:spcBef>
            </a:pPr>
            <a:r>
              <a:rPr lang="uk-UA" sz="2000" dirty="0"/>
              <a:t>У добре спроектованому MVC- додатку контролери зазвичай дуже тонкі і містять тільки кілька десятків рядків коду. </a:t>
            </a:r>
          </a:p>
          <a:p>
            <a:pPr>
              <a:spcBef>
                <a:spcPts val="600"/>
              </a:spcBef>
            </a:pPr>
            <a:r>
              <a:rPr lang="uk-UA" sz="2000" dirty="0"/>
              <a:t>Логіка контролера досить типова і більша її частина виноситься в базові класи. </a:t>
            </a:r>
          </a:p>
          <a:p>
            <a:pPr>
              <a:spcBef>
                <a:spcPts val="600"/>
              </a:spcBef>
            </a:pPr>
            <a:r>
              <a:rPr lang="uk-UA" sz="2000" dirty="0"/>
              <a:t>Моделі, навпаки, дуже товсті і містять велику частину коду, пов'язану з обробкою даних, оскільки структура даних і бізнес-логіка, що міститься в них, зазвичай досить специфічна для конкретного додатка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58888" y="115888"/>
            <a:ext cx="7659687" cy="58578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3200" b="1" dirty="0">
                <a:solidFill>
                  <a:schemeClr val="bg1"/>
                </a:solidFill>
              </a:rPr>
              <a:t>Концептуальна схема шаблона </a:t>
            </a:r>
            <a:r>
              <a:rPr lang="en-US" sz="3200" b="1" dirty="0">
                <a:solidFill>
                  <a:schemeClr val="bg1"/>
                </a:solidFill>
              </a:rPr>
              <a:t>MVC </a:t>
            </a:r>
            <a:endParaRPr 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575" y="98425"/>
            <a:ext cx="2133600" cy="523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uk-UA" sz="2800" b="1" dirty="0">
                <a:solidFill>
                  <a:schemeClr val="bg1"/>
                </a:solidFill>
                <a:cs typeface="+mn-cs"/>
              </a:rPr>
              <a:t>Література</a:t>
            </a:r>
            <a:endParaRPr lang="ru-RU" sz="2800" b="1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76803" name="TextBox 4"/>
          <p:cNvSpPr txBox="1">
            <a:spLocks noChangeArrowheads="1"/>
          </p:cNvSpPr>
          <p:nvPr/>
        </p:nvSpPr>
        <p:spPr bwMode="auto">
          <a:xfrm>
            <a:off x="814388" y="1304925"/>
            <a:ext cx="7862068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b="1" dirty="0" smtClean="0"/>
              <a:t>Сергей </a:t>
            </a:r>
            <a:r>
              <a:rPr lang="ru-RU" b="1" dirty="0"/>
              <a:t>Орлик. Введение в программную инженерию и управление жизненным циклом ПО.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sorlik.blogspot.com</a:t>
            </a: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ru-RU" dirty="0"/>
              <a:t>Ещё раз про семь основных методологий </a:t>
            </a:r>
            <a:r>
              <a:rPr lang="ru-RU" dirty="0" smtClean="0"/>
              <a:t>разработки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https://habrahabr.ru/company/edison/blog/269789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uk-UA" dirty="0" smtClean="0"/>
              <a:t>Стандарт </a:t>
            </a:r>
            <a:r>
              <a:rPr lang="en-US" dirty="0"/>
              <a:t>ISO/IEC </a:t>
            </a:r>
            <a:r>
              <a:rPr lang="en-US" dirty="0" smtClean="0"/>
              <a:t>15288 </a:t>
            </a:r>
            <a:r>
              <a:rPr lang="uk-UA" dirty="0" smtClean="0"/>
              <a:t>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://www.pqm-online.com/assets/files/lib/std/iso_mek_15288-2002(r).</a:t>
            </a:r>
            <a:r>
              <a:rPr lang="en-US" dirty="0" smtClean="0">
                <a:hlinkClick r:id="rId4"/>
              </a:rPr>
              <a:t>pdf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Стандарт </a:t>
            </a:r>
            <a:r>
              <a:rPr lang="en-US" dirty="0"/>
              <a:t>ISO/IEC </a:t>
            </a:r>
            <a:r>
              <a:rPr lang="en-US" dirty="0" smtClean="0"/>
              <a:t>12207</a:t>
            </a:r>
            <a:r>
              <a:rPr lang="uk-UA" dirty="0" smtClean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ru-RU" dirty="0"/>
              <a:t>Жизненный цикл программного обеспечения. </a:t>
            </a:r>
            <a:r>
              <a:rPr lang="en-US" dirty="0">
                <a:hlinkClick r:id="rId5"/>
              </a:rPr>
              <a:t>http://www.intuit.ru/studies/courses/11876/1156/print_lecture/18252</a:t>
            </a:r>
            <a:endParaRPr lang="uk-UA" dirty="0"/>
          </a:p>
          <a:p>
            <a:pPr marL="342900" indent="-342900">
              <a:buFontTx/>
              <a:buAutoNum type="arabicPeriod"/>
            </a:pPr>
            <a:r>
              <a:rPr lang="ru-RU" dirty="0" smtClean="0"/>
              <a:t> </a:t>
            </a:r>
            <a:r>
              <a:rPr lang="ru-RU" dirty="0"/>
              <a:t>Б.У. Боэм «Инженерное проектирование программного обеспечения». М.: Радио и связь. 1985</a:t>
            </a:r>
            <a:r>
              <a:rPr lang="uk-UA" dirty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ru-RU" dirty="0"/>
              <a:t>Джесси Рассел. </a:t>
            </a:r>
            <a:r>
              <a:rPr lang="ru-RU" u="sng" dirty="0">
                <a:hlinkClick r:id="rId6"/>
              </a:rPr>
              <a:t>Жизненный цикл программного обеспечения</a:t>
            </a:r>
            <a:r>
              <a:rPr lang="ru-RU" b="1" dirty="0"/>
              <a:t>. </a:t>
            </a:r>
            <a:r>
              <a:rPr lang="ru-RU" dirty="0"/>
              <a:t>2012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SWEBOK</a:t>
            </a:r>
            <a:r>
              <a:rPr lang="uk-UA" dirty="0"/>
              <a:t>. </a:t>
            </a:r>
            <a:r>
              <a:rPr lang="en-US" dirty="0"/>
              <a:t>http://swebokwiki.org/Chapter_2:_Software_Design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8175" y="-1588"/>
            <a:ext cx="5761038" cy="584775"/>
          </a:xfrm>
          <a:prstGeom prst="rect">
            <a:avLst/>
          </a:prstGeom>
          <a:noFill/>
          <a:ln>
            <a:noFill/>
          </a:ln>
          <a:effectLst>
            <a:outerShdw blurRad="50800" dist="76200" dir="2700000" algn="tl" rotWithShape="0">
              <a:schemeClr val="tx1"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uk-UA" sz="3200" b="1" dirty="0" smtClean="0">
                <a:solidFill>
                  <a:schemeClr val="bg1"/>
                </a:solidFill>
                <a:cs typeface="+mn-cs"/>
              </a:rPr>
              <a:t>Складові  </a:t>
            </a:r>
            <a:r>
              <a:rPr lang="uk-UA" sz="3200" b="1" dirty="0">
                <a:solidFill>
                  <a:schemeClr val="bg1"/>
                </a:solidFill>
                <a:cs typeface="+mn-cs"/>
              </a:rPr>
              <a:t>життєвого циклу</a:t>
            </a:r>
            <a:endParaRPr lang="ru-RU" sz="3200" b="1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2"/>
          <p:cNvSpPr>
            <a:spLocks noChangeArrowheads="1"/>
          </p:cNvSpPr>
          <p:nvPr/>
        </p:nvSpPr>
        <p:spPr bwMode="auto">
          <a:xfrm>
            <a:off x="462679" y="834419"/>
            <a:ext cx="81597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Ø"/>
            </a:pPr>
            <a:r>
              <a:rPr lang="uk-UA" sz="2000" dirty="0"/>
              <a:t>Життєвий цикл проекту включає усі фази від моменту ініціації до моменту завершення. </a:t>
            </a:r>
          </a:p>
          <a:p>
            <a:pPr marL="342900" indent="-342900">
              <a:spcAft>
                <a:spcPts val="1200"/>
              </a:spcAft>
              <a:buFont typeface="Wingdings" pitchFamily="2" charset="2"/>
              <a:buChar char="Ø"/>
            </a:pPr>
            <a:r>
              <a:rPr lang="uk-UA" sz="2000" dirty="0"/>
              <a:t>Переходи від одного етапу до іншого рідко чітко визначені, за винятком тих випадків, коли вони формально розділяються прийняттям пропозиції або отриманням дозволу на продовження роботи.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8175" y="-1588"/>
            <a:ext cx="5761038" cy="584775"/>
          </a:xfrm>
          <a:prstGeom prst="rect">
            <a:avLst/>
          </a:prstGeom>
          <a:noFill/>
          <a:ln>
            <a:noFill/>
          </a:ln>
          <a:effectLst>
            <a:outerShdw blurRad="50800" dist="76200" dir="2700000" algn="tl" rotWithShape="0">
              <a:schemeClr val="tx1">
                <a:alpha val="4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uk-UA" sz="3200" b="1" dirty="0" smtClean="0">
                <a:solidFill>
                  <a:schemeClr val="bg1"/>
                </a:solidFill>
                <a:cs typeface="+mn-cs"/>
              </a:rPr>
              <a:t>Фази життєвого </a:t>
            </a:r>
            <a:r>
              <a:rPr lang="uk-UA" sz="3200" b="1" dirty="0">
                <a:solidFill>
                  <a:schemeClr val="bg1"/>
                </a:solidFill>
                <a:cs typeface="+mn-cs"/>
              </a:rPr>
              <a:t>циклу </a:t>
            </a:r>
            <a:endParaRPr lang="ru-RU" sz="3200" b="1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5" name="Прямоугольник 2"/>
          <p:cNvSpPr/>
          <p:nvPr/>
        </p:nvSpPr>
        <p:spPr>
          <a:xfrm>
            <a:off x="462678" y="3190459"/>
            <a:ext cx="85738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uk-UA" sz="2000" dirty="0">
                <a:solidFill>
                  <a:srgbClr val="C00000"/>
                </a:solidFill>
              </a:rPr>
              <a:t>Виділяють чотири узагальнені фази життєвого циклу </a:t>
            </a:r>
            <a:r>
              <a:rPr lang="uk-UA" sz="2000" dirty="0"/>
              <a:t>:</a:t>
            </a:r>
          </a:p>
          <a:p>
            <a:pPr marL="342900" indent="-342900">
              <a:buFont typeface="Wingdings" pitchFamily="2" charset="2"/>
              <a:buChar char="q"/>
              <a:defRPr/>
            </a:pPr>
            <a:r>
              <a:rPr lang="uk-UA" sz="2000" b="1" dirty="0"/>
              <a:t>концепція</a:t>
            </a:r>
            <a:r>
              <a:rPr lang="uk-UA" sz="2000" dirty="0"/>
              <a:t> (</a:t>
            </a:r>
            <a:r>
              <a:rPr lang="uk-UA" sz="2000" dirty="0">
                <a:solidFill>
                  <a:srgbClr val="0000CC"/>
                </a:solidFill>
              </a:rPr>
              <a:t>ініціація, ідентифікація, відбір</a:t>
            </a:r>
            <a:r>
              <a:rPr lang="uk-UA" sz="2000" dirty="0"/>
              <a:t>)</a:t>
            </a:r>
          </a:p>
          <a:p>
            <a:pPr marL="342900" indent="-342900">
              <a:buFont typeface="Wingdings" pitchFamily="2" charset="2"/>
              <a:buChar char="q"/>
              <a:defRPr/>
            </a:pPr>
            <a:r>
              <a:rPr lang="uk-UA" sz="2000" b="1" dirty="0"/>
              <a:t>визначення</a:t>
            </a:r>
            <a:r>
              <a:rPr lang="uk-UA" sz="2000" dirty="0"/>
              <a:t> (</a:t>
            </a:r>
            <a:r>
              <a:rPr lang="uk-UA" sz="2000" dirty="0">
                <a:solidFill>
                  <a:srgbClr val="0000CC"/>
                </a:solidFill>
              </a:rPr>
              <a:t>аналіз</a:t>
            </a:r>
            <a:r>
              <a:rPr lang="uk-UA" sz="2000" dirty="0"/>
              <a:t>)</a:t>
            </a:r>
          </a:p>
          <a:p>
            <a:pPr marL="342900" indent="-342900">
              <a:buFont typeface="Wingdings" pitchFamily="2" charset="2"/>
              <a:buChar char="q"/>
              <a:defRPr/>
            </a:pPr>
            <a:r>
              <a:rPr lang="uk-UA" sz="2000" b="1" dirty="0"/>
              <a:t>виконання</a:t>
            </a:r>
            <a:r>
              <a:rPr lang="uk-UA" sz="2000" dirty="0"/>
              <a:t> (практична </a:t>
            </a:r>
            <a:r>
              <a:rPr lang="uk-UA" sz="2000" dirty="0">
                <a:solidFill>
                  <a:srgbClr val="0000CC"/>
                </a:solidFill>
              </a:rPr>
              <a:t>реалізація</a:t>
            </a:r>
            <a:r>
              <a:rPr lang="uk-UA" sz="2000" dirty="0"/>
              <a:t> або </a:t>
            </a:r>
            <a:r>
              <a:rPr lang="uk-UA" sz="2000" dirty="0">
                <a:solidFill>
                  <a:srgbClr val="0000CC"/>
                </a:solidFill>
              </a:rPr>
              <a:t>впровадження</a:t>
            </a:r>
            <a:r>
              <a:rPr lang="uk-UA" sz="2000" dirty="0" smtClean="0"/>
              <a:t>,</a:t>
            </a:r>
          </a:p>
          <a:p>
            <a:pPr>
              <a:defRPr/>
            </a:pP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                        виробництво </a:t>
            </a:r>
            <a:r>
              <a:rPr lang="uk-UA" sz="2000" dirty="0">
                <a:solidFill>
                  <a:srgbClr val="0000CC"/>
                </a:solidFill>
              </a:rPr>
              <a:t>і розгортання, </a:t>
            </a:r>
            <a:endParaRPr lang="uk-UA" sz="2000" dirty="0" smtClean="0">
              <a:solidFill>
                <a:srgbClr val="0000CC"/>
              </a:solidFill>
            </a:endParaRPr>
          </a:p>
          <a:p>
            <a:pPr>
              <a:defRPr/>
            </a:pP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                        проектування </a:t>
            </a:r>
            <a:r>
              <a:rPr lang="uk-UA" sz="2000" dirty="0">
                <a:solidFill>
                  <a:srgbClr val="0000CC"/>
                </a:solidFill>
              </a:rPr>
              <a:t>або конструювання, </a:t>
            </a:r>
            <a:endParaRPr lang="uk-UA" sz="2000" dirty="0" smtClean="0">
              <a:solidFill>
                <a:srgbClr val="0000CC"/>
              </a:solidFill>
            </a:endParaRPr>
          </a:p>
          <a:p>
            <a:pPr>
              <a:defRPr/>
            </a:pP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                        інсталяція</a:t>
            </a:r>
            <a:r>
              <a:rPr lang="uk-UA" sz="2000" dirty="0">
                <a:solidFill>
                  <a:srgbClr val="0000CC"/>
                </a:solidFill>
              </a:rPr>
              <a:t>, </a:t>
            </a:r>
            <a:r>
              <a:rPr lang="uk-UA" sz="2000" dirty="0" smtClean="0">
                <a:solidFill>
                  <a:srgbClr val="0000CC"/>
                </a:solidFill>
              </a:rPr>
              <a:t>тестування</a:t>
            </a:r>
          </a:p>
          <a:p>
            <a:pPr>
              <a:defRPr/>
            </a:pP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                        здача </a:t>
            </a:r>
            <a:r>
              <a:rPr lang="uk-UA" sz="2000" dirty="0">
                <a:solidFill>
                  <a:srgbClr val="0000CC"/>
                </a:solidFill>
              </a:rPr>
              <a:t>в експлуатацію</a:t>
            </a:r>
            <a:r>
              <a:rPr lang="uk-UA" sz="2000" dirty="0"/>
              <a:t> тощо)</a:t>
            </a:r>
          </a:p>
          <a:p>
            <a:pPr marL="342900" indent="-342900">
              <a:buFont typeface="Wingdings" pitchFamily="2" charset="2"/>
              <a:buChar char="q"/>
              <a:defRPr/>
            </a:pPr>
            <a:r>
              <a:rPr lang="uk-UA" sz="2000" b="1" dirty="0"/>
              <a:t>закриття</a:t>
            </a:r>
            <a:r>
              <a:rPr lang="uk-UA" sz="2000" dirty="0"/>
              <a:t> (</a:t>
            </a:r>
            <a:r>
              <a:rPr lang="uk-UA" sz="2000" dirty="0">
                <a:solidFill>
                  <a:srgbClr val="0000CC"/>
                </a:solidFill>
              </a:rPr>
              <a:t>завершення</a:t>
            </a:r>
            <a:r>
              <a:rPr lang="uk-UA" sz="2000" dirty="0"/>
              <a:t>, включаючи оцінювання після завершення)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1">
  <a:themeElements>
    <a:clrScheme name="ua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ua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a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флаг украины</Template>
  <TotalTime>2390</TotalTime>
  <Words>4063</Words>
  <Application>Microsoft Office PowerPoint</Application>
  <PresentationFormat>Экран (4:3)</PresentationFormat>
  <Paragraphs>520</Paragraphs>
  <Slides>74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74</vt:i4>
      </vt:variant>
    </vt:vector>
  </HeadingPairs>
  <TitlesOfParts>
    <vt:vector size="81" baseType="lpstr">
      <vt:lpstr>Arial</vt:lpstr>
      <vt:lpstr>Calibri</vt:lpstr>
      <vt:lpstr>Times New Roman</vt:lpstr>
      <vt:lpstr>Wingdings</vt:lpstr>
      <vt:lpstr>ua1</vt:lpstr>
      <vt:lpstr>Тема Office</vt:lpstr>
      <vt:lpstr>Фотография Photo Editor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sigma</dc:creator>
  <cp:lastModifiedBy>Teacher</cp:lastModifiedBy>
  <cp:revision>85</cp:revision>
  <dcterms:created xsi:type="dcterms:W3CDTF">2011-12-09T04:31:58Z</dcterms:created>
  <dcterms:modified xsi:type="dcterms:W3CDTF">2019-09-27T05:59:10Z</dcterms:modified>
</cp:coreProperties>
</file>