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95" r:id="rId2"/>
    <p:sldId id="296" r:id="rId3"/>
    <p:sldId id="318" r:id="rId4"/>
    <p:sldId id="323" r:id="rId5"/>
    <p:sldId id="321" r:id="rId6"/>
    <p:sldId id="292" r:id="rId7"/>
    <p:sldId id="258" r:id="rId8"/>
    <p:sldId id="256" r:id="rId9"/>
    <p:sldId id="259" r:id="rId10"/>
    <p:sldId id="332" r:id="rId11"/>
    <p:sldId id="260" r:id="rId12"/>
    <p:sldId id="283" r:id="rId13"/>
    <p:sldId id="324" r:id="rId14"/>
    <p:sldId id="261" r:id="rId15"/>
    <p:sldId id="262" r:id="rId16"/>
    <p:sldId id="329" r:id="rId17"/>
    <p:sldId id="297" r:id="rId18"/>
    <p:sldId id="326" r:id="rId19"/>
    <p:sldId id="298" r:id="rId20"/>
    <p:sldId id="299" r:id="rId21"/>
    <p:sldId id="327" r:id="rId22"/>
    <p:sldId id="285" r:id="rId23"/>
    <p:sldId id="286" r:id="rId24"/>
    <p:sldId id="287" r:id="rId25"/>
    <p:sldId id="328" r:id="rId26"/>
    <p:sldId id="288" r:id="rId27"/>
    <p:sldId id="300" r:id="rId28"/>
    <p:sldId id="330" r:id="rId29"/>
    <p:sldId id="331" r:id="rId30"/>
    <p:sldId id="289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290" r:id="rId42"/>
    <p:sldId id="311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1" r:id="rId51"/>
    <p:sldId id="270" r:id="rId52"/>
    <p:sldId id="325" r:id="rId53"/>
    <p:sldId id="312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91" autoAdjust="0"/>
  </p:normalViewPr>
  <p:slideViewPr>
    <p:cSldViewPr>
      <p:cViewPr>
        <p:scale>
          <a:sx n="75" d="100"/>
          <a:sy n="75" d="100"/>
        </p:scale>
        <p:origin x="36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22A5A-5BBA-4735-BD38-7227C10D60E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7A3F1E9-4094-44AE-9011-9F9BE2BFC0A7}">
      <dgm:prSet phldrT="[Текст]" custT="1"/>
      <dgm:spPr/>
      <dgm:t>
        <a:bodyPr/>
        <a:lstStyle/>
        <a:p>
          <a:endParaRPr lang="ru-RU" sz="2400" b="1" dirty="0" smtClean="0">
            <a:solidFill>
              <a:schemeClr val="bg1"/>
            </a:solidFill>
          </a:endParaRPr>
        </a:p>
        <a:p>
          <a:r>
            <a:rPr lang="ru-RU" sz="2400" b="1" dirty="0" err="1" smtClean="0">
              <a:solidFill>
                <a:schemeClr val="bg1"/>
              </a:solidFill>
            </a:rPr>
            <a:t>Бізнес</a:t>
          </a:r>
          <a:r>
            <a:rPr lang="ru-RU" sz="2400" b="1" dirty="0" smtClean="0">
              <a:solidFill>
                <a:schemeClr val="bg1"/>
              </a:solidFill>
            </a:rPr>
            <a:t>-</a:t>
          </a:r>
        </a:p>
        <a:p>
          <a:r>
            <a:rPr lang="ru-RU" sz="2400" b="1" dirty="0" err="1" smtClean="0">
              <a:solidFill>
                <a:schemeClr val="bg1"/>
              </a:solidFill>
            </a:rPr>
            <a:t>архітектура</a:t>
          </a:r>
          <a:endParaRPr lang="ru-RU" sz="2400" b="1" dirty="0">
            <a:solidFill>
              <a:schemeClr val="bg1"/>
            </a:solidFill>
          </a:endParaRPr>
        </a:p>
      </dgm:t>
    </dgm:pt>
    <dgm:pt modelId="{F6324813-BA70-49BE-BBE1-1496BD45A011}" type="parTrans" cxnId="{B068051A-D797-4AD7-B32F-4B6A9A1F7977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A815BCE0-78ED-4EEF-BDC5-3C0BE20112F4}" type="sibTrans" cxnId="{B068051A-D797-4AD7-B32F-4B6A9A1F7977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7696FA36-7992-4EB3-863A-727BB3A4A28F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bg1"/>
              </a:solidFill>
            </a:rPr>
            <a:t>ІТ-</a:t>
          </a:r>
          <a:r>
            <a:rPr lang="ru-RU" sz="2400" b="1" dirty="0" err="1" smtClean="0">
              <a:solidFill>
                <a:schemeClr val="bg1"/>
              </a:solidFill>
            </a:rPr>
            <a:t>архітектура</a:t>
          </a:r>
          <a:endParaRPr lang="ru-RU" sz="2400" b="1" dirty="0">
            <a:solidFill>
              <a:schemeClr val="bg1"/>
            </a:solidFill>
          </a:endParaRPr>
        </a:p>
      </dgm:t>
    </dgm:pt>
    <dgm:pt modelId="{B460C3D2-B170-42B0-99B5-21CB7F74B0AB}" type="parTrans" cxnId="{BE052588-816C-4DFB-B338-E16A86A5D159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3660484E-DC2D-48A1-B055-9E9954CE87A0}" type="sibTrans" cxnId="{BE052588-816C-4DFB-B338-E16A86A5D159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B4FFE54A-73C1-49DC-8E9E-46F39CEDAEFF}">
      <dgm:prSet phldrT="[Текст]" custT="1"/>
      <dgm:spPr/>
      <dgm:t>
        <a:bodyPr/>
        <a:lstStyle/>
        <a:p>
          <a:r>
            <a:rPr lang="ru-RU" sz="2400" b="1" dirty="0" err="1" smtClean="0">
              <a:solidFill>
                <a:schemeClr val="bg1"/>
              </a:solidFill>
            </a:rPr>
            <a:t>Архітектура</a:t>
          </a:r>
          <a:r>
            <a:rPr lang="ru-RU" sz="2400" b="1" dirty="0" smtClean="0">
              <a:solidFill>
                <a:schemeClr val="bg1"/>
              </a:solidFill>
            </a:rPr>
            <a:t> </a:t>
          </a:r>
          <a:r>
            <a:rPr lang="ru-RU" sz="2400" b="1" dirty="0" err="1" smtClean="0">
              <a:solidFill>
                <a:schemeClr val="bg1"/>
              </a:solidFill>
            </a:rPr>
            <a:t>даних</a:t>
          </a:r>
          <a:endParaRPr lang="ru-RU" sz="2400" b="1" dirty="0">
            <a:solidFill>
              <a:schemeClr val="bg1"/>
            </a:solidFill>
          </a:endParaRPr>
        </a:p>
      </dgm:t>
    </dgm:pt>
    <dgm:pt modelId="{68297C5A-C7F5-49CB-93B1-2E32578BBBA5}" type="parTrans" cxnId="{E418E02E-3982-4D33-B7E0-37C2ADADAE9E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221ECC2B-6BC0-4D0C-A51F-E3BAE8857C0F}" type="sibTrans" cxnId="{E418E02E-3982-4D33-B7E0-37C2ADADAE9E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835B3FD1-1E49-4F72-8D3A-221ED1D5572D}">
      <dgm:prSet phldrT="[Текст]" custT="1"/>
      <dgm:spPr/>
      <dgm:t>
        <a:bodyPr/>
        <a:lstStyle/>
        <a:p>
          <a:r>
            <a:rPr lang="ru-RU" sz="2400" b="1" dirty="0" err="1" smtClean="0">
              <a:solidFill>
                <a:schemeClr val="bg1"/>
              </a:solidFill>
            </a:rPr>
            <a:t>Архітектура</a:t>
          </a:r>
          <a:r>
            <a:rPr lang="ru-RU" sz="2400" b="1" dirty="0" smtClean="0">
              <a:solidFill>
                <a:schemeClr val="bg1"/>
              </a:solidFill>
            </a:rPr>
            <a:t> </a:t>
          </a:r>
          <a:r>
            <a:rPr lang="ru-RU" sz="2400" b="1" dirty="0" err="1" smtClean="0">
              <a:solidFill>
                <a:schemeClr val="bg1"/>
              </a:solidFill>
            </a:rPr>
            <a:t>застосувань</a:t>
          </a:r>
          <a:endParaRPr lang="ru-RU" sz="2400" b="1" dirty="0">
            <a:solidFill>
              <a:schemeClr val="bg1"/>
            </a:solidFill>
          </a:endParaRPr>
        </a:p>
      </dgm:t>
    </dgm:pt>
    <dgm:pt modelId="{92FE60F9-43BF-449C-A7B6-738413DCC5DD}" type="parTrans" cxnId="{745FC59E-9668-451B-B963-090711FD63C2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2ACC877F-9668-49D2-A8A1-0409D4CAB4A4}" type="sibTrans" cxnId="{745FC59E-9668-451B-B963-090711FD63C2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FC6FD65E-5B6D-4897-993B-75E88EBCEFAC}">
      <dgm:prSet phldrT="[Текст]" custT="1"/>
      <dgm:spPr/>
      <dgm:t>
        <a:bodyPr/>
        <a:lstStyle/>
        <a:p>
          <a:r>
            <a:rPr lang="ru-RU" sz="2400" b="1" dirty="0" err="1" smtClean="0">
              <a:solidFill>
                <a:schemeClr val="bg1"/>
              </a:solidFill>
            </a:rPr>
            <a:t>Технологічна</a:t>
          </a:r>
          <a:r>
            <a:rPr lang="ru-RU" sz="2400" b="1" dirty="0" smtClean="0">
              <a:solidFill>
                <a:schemeClr val="bg1"/>
              </a:solidFill>
            </a:rPr>
            <a:t> </a:t>
          </a:r>
          <a:r>
            <a:rPr lang="ru-RU" sz="2400" b="1" dirty="0" err="1" smtClean="0">
              <a:solidFill>
                <a:schemeClr val="bg1"/>
              </a:solidFill>
            </a:rPr>
            <a:t>архітектура</a:t>
          </a:r>
          <a:endParaRPr lang="ru-RU" sz="2400" b="1" dirty="0">
            <a:solidFill>
              <a:schemeClr val="bg1"/>
            </a:solidFill>
          </a:endParaRPr>
        </a:p>
      </dgm:t>
    </dgm:pt>
    <dgm:pt modelId="{021C1275-82D8-4381-B845-B34901133919}" type="parTrans" cxnId="{72EE71D9-4B80-42D6-8FB7-DEBEC2C672B8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F15E42B5-1EBE-4381-B36A-902D819B7FCF}" type="sibTrans" cxnId="{72EE71D9-4B80-42D6-8FB7-DEBEC2C672B8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B5EC38F6-CD69-4827-AD68-F2622F87718A}" type="pres">
      <dgm:prSet presAssocID="{C3922A5A-5BBA-4735-BD38-7227C10D60E6}" presName="Name0" presStyleCnt="0">
        <dgm:presLayoutVars>
          <dgm:dir/>
          <dgm:animLvl val="lvl"/>
          <dgm:resizeHandles val="exact"/>
        </dgm:presLayoutVars>
      </dgm:prSet>
      <dgm:spPr/>
    </dgm:pt>
    <dgm:pt modelId="{74EF08A9-AEB7-4867-A6AD-C81770D92E33}" type="pres">
      <dgm:prSet presAssocID="{E7A3F1E9-4094-44AE-9011-9F9BE2BFC0A7}" presName="Name8" presStyleCnt="0"/>
      <dgm:spPr/>
    </dgm:pt>
    <dgm:pt modelId="{4C2B696E-B9F2-4A72-B813-B9C5D3C14CD8}" type="pres">
      <dgm:prSet presAssocID="{E7A3F1E9-4094-44AE-9011-9F9BE2BFC0A7}" presName="level" presStyleLbl="node1" presStyleIdx="0" presStyleCnt="5" custScaleY="16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E80422-8602-4203-A1A3-3AF9DAA14B8F}" type="pres">
      <dgm:prSet presAssocID="{E7A3F1E9-4094-44AE-9011-9F9BE2BFC0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789147-2B5C-4D0B-8404-7E96957187B4}" type="pres">
      <dgm:prSet presAssocID="{7696FA36-7992-4EB3-863A-727BB3A4A28F}" presName="Name8" presStyleCnt="0"/>
      <dgm:spPr/>
    </dgm:pt>
    <dgm:pt modelId="{7043AF02-3156-4BE3-8125-FF3A8ADDC55B}" type="pres">
      <dgm:prSet presAssocID="{7696FA36-7992-4EB3-863A-727BB3A4A28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3336-D070-41A4-A0A6-F542C63AC6C3}" type="pres">
      <dgm:prSet presAssocID="{7696FA36-7992-4EB3-863A-727BB3A4A2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BC49F3-B988-4E1F-BCA4-B026A4CB30DE}" type="pres">
      <dgm:prSet presAssocID="{B4FFE54A-73C1-49DC-8E9E-46F39CEDAEFF}" presName="Name8" presStyleCnt="0"/>
      <dgm:spPr/>
    </dgm:pt>
    <dgm:pt modelId="{592F3D85-028C-4CF6-9EAE-D41D2CB587FB}" type="pres">
      <dgm:prSet presAssocID="{B4FFE54A-73C1-49DC-8E9E-46F39CEDAEFF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E47A9B-C4D2-4E76-A30F-1B09B696882D}" type="pres">
      <dgm:prSet presAssocID="{B4FFE54A-73C1-49DC-8E9E-46F39CEDAE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0CDF41-00EC-4BE6-81E5-A67ADE3E7B95}" type="pres">
      <dgm:prSet presAssocID="{835B3FD1-1E49-4F72-8D3A-221ED1D5572D}" presName="Name8" presStyleCnt="0"/>
      <dgm:spPr/>
    </dgm:pt>
    <dgm:pt modelId="{EAC9CE9B-F5AD-4741-9336-A164C5B4044A}" type="pres">
      <dgm:prSet presAssocID="{835B3FD1-1E49-4F72-8D3A-221ED1D5572D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314315-88F3-4F04-A216-1E3D81FCDE39}" type="pres">
      <dgm:prSet presAssocID="{835B3FD1-1E49-4F72-8D3A-221ED1D5572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580DE5-AC2D-42EC-B845-5E790E599715}" type="pres">
      <dgm:prSet presAssocID="{FC6FD65E-5B6D-4897-993B-75E88EBCEFAC}" presName="Name8" presStyleCnt="0"/>
      <dgm:spPr/>
    </dgm:pt>
    <dgm:pt modelId="{37A77A62-880D-42D1-B73D-0D8F5B957627}" type="pres">
      <dgm:prSet presAssocID="{FC6FD65E-5B6D-4897-993B-75E88EBCEFAC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DF761A-B883-4D39-B610-FFE9D294E9AF}" type="pres">
      <dgm:prSet presAssocID="{FC6FD65E-5B6D-4897-993B-75E88EBCEF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301581F-C9E3-4125-96B7-BD7722B2AD54}" type="presOf" srcId="{835B3FD1-1E49-4F72-8D3A-221ED1D5572D}" destId="{EAC9CE9B-F5AD-4741-9336-A164C5B4044A}" srcOrd="0" destOrd="0" presId="urn:microsoft.com/office/officeart/2005/8/layout/pyramid1"/>
    <dgm:cxn modelId="{745FC59E-9668-451B-B963-090711FD63C2}" srcId="{C3922A5A-5BBA-4735-BD38-7227C10D60E6}" destId="{835B3FD1-1E49-4F72-8D3A-221ED1D5572D}" srcOrd="3" destOrd="0" parTransId="{92FE60F9-43BF-449C-A7B6-738413DCC5DD}" sibTransId="{2ACC877F-9668-49D2-A8A1-0409D4CAB4A4}"/>
    <dgm:cxn modelId="{E6A396A5-991D-4910-9290-C258DF0A8FB4}" type="presOf" srcId="{835B3FD1-1E49-4F72-8D3A-221ED1D5572D}" destId="{71314315-88F3-4F04-A216-1E3D81FCDE39}" srcOrd="1" destOrd="0" presId="urn:microsoft.com/office/officeart/2005/8/layout/pyramid1"/>
    <dgm:cxn modelId="{FCF820C8-C02B-4C81-89B6-62DF93E98B4B}" type="presOf" srcId="{7696FA36-7992-4EB3-863A-727BB3A4A28F}" destId="{7043AF02-3156-4BE3-8125-FF3A8ADDC55B}" srcOrd="0" destOrd="0" presId="urn:microsoft.com/office/officeart/2005/8/layout/pyramid1"/>
    <dgm:cxn modelId="{DD71C0D3-B004-4E5A-9ED7-D76599A5E864}" type="presOf" srcId="{E7A3F1E9-4094-44AE-9011-9F9BE2BFC0A7}" destId="{C2E80422-8602-4203-A1A3-3AF9DAA14B8F}" srcOrd="1" destOrd="0" presId="urn:microsoft.com/office/officeart/2005/8/layout/pyramid1"/>
    <dgm:cxn modelId="{595CFF72-9D15-4947-A4A1-1A926EB87AA9}" type="presOf" srcId="{B4FFE54A-73C1-49DC-8E9E-46F39CEDAEFF}" destId="{FBE47A9B-C4D2-4E76-A30F-1B09B696882D}" srcOrd="1" destOrd="0" presId="urn:microsoft.com/office/officeart/2005/8/layout/pyramid1"/>
    <dgm:cxn modelId="{22A9751E-8A3A-4476-94EF-50F617258463}" type="presOf" srcId="{E7A3F1E9-4094-44AE-9011-9F9BE2BFC0A7}" destId="{4C2B696E-B9F2-4A72-B813-B9C5D3C14CD8}" srcOrd="0" destOrd="0" presId="urn:microsoft.com/office/officeart/2005/8/layout/pyramid1"/>
    <dgm:cxn modelId="{CD203BDC-E19A-4F76-8742-55780F51C09F}" type="presOf" srcId="{FC6FD65E-5B6D-4897-993B-75E88EBCEFAC}" destId="{37A77A62-880D-42D1-B73D-0D8F5B957627}" srcOrd="0" destOrd="0" presId="urn:microsoft.com/office/officeart/2005/8/layout/pyramid1"/>
    <dgm:cxn modelId="{2482518C-C64F-4564-B267-F2979A21AFAA}" type="presOf" srcId="{C3922A5A-5BBA-4735-BD38-7227C10D60E6}" destId="{B5EC38F6-CD69-4827-AD68-F2622F87718A}" srcOrd="0" destOrd="0" presId="urn:microsoft.com/office/officeart/2005/8/layout/pyramid1"/>
    <dgm:cxn modelId="{E418E02E-3982-4D33-B7E0-37C2ADADAE9E}" srcId="{C3922A5A-5BBA-4735-BD38-7227C10D60E6}" destId="{B4FFE54A-73C1-49DC-8E9E-46F39CEDAEFF}" srcOrd="2" destOrd="0" parTransId="{68297C5A-C7F5-49CB-93B1-2E32578BBBA5}" sibTransId="{221ECC2B-6BC0-4D0C-A51F-E3BAE8857C0F}"/>
    <dgm:cxn modelId="{008F45C2-ECD5-409D-9126-3875CF6471B9}" type="presOf" srcId="{B4FFE54A-73C1-49DC-8E9E-46F39CEDAEFF}" destId="{592F3D85-028C-4CF6-9EAE-D41D2CB587FB}" srcOrd="0" destOrd="0" presId="urn:microsoft.com/office/officeart/2005/8/layout/pyramid1"/>
    <dgm:cxn modelId="{BE052588-816C-4DFB-B338-E16A86A5D159}" srcId="{C3922A5A-5BBA-4735-BD38-7227C10D60E6}" destId="{7696FA36-7992-4EB3-863A-727BB3A4A28F}" srcOrd="1" destOrd="0" parTransId="{B460C3D2-B170-42B0-99B5-21CB7F74B0AB}" sibTransId="{3660484E-DC2D-48A1-B055-9E9954CE87A0}"/>
    <dgm:cxn modelId="{72EE71D9-4B80-42D6-8FB7-DEBEC2C672B8}" srcId="{C3922A5A-5BBA-4735-BD38-7227C10D60E6}" destId="{FC6FD65E-5B6D-4897-993B-75E88EBCEFAC}" srcOrd="4" destOrd="0" parTransId="{021C1275-82D8-4381-B845-B34901133919}" sibTransId="{F15E42B5-1EBE-4381-B36A-902D819B7FCF}"/>
    <dgm:cxn modelId="{0B8A494E-DD70-4AF7-9033-43BF16A3DC40}" type="presOf" srcId="{FC6FD65E-5B6D-4897-993B-75E88EBCEFAC}" destId="{D0DF761A-B883-4D39-B610-FFE9D294E9AF}" srcOrd="1" destOrd="0" presId="urn:microsoft.com/office/officeart/2005/8/layout/pyramid1"/>
    <dgm:cxn modelId="{B068051A-D797-4AD7-B32F-4B6A9A1F7977}" srcId="{C3922A5A-5BBA-4735-BD38-7227C10D60E6}" destId="{E7A3F1E9-4094-44AE-9011-9F9BE2BFC0A7}" srcOrd="0" destOrd="0" parTransId="{F6324813-BA70-49BE-BBE1-1496BD45A011}" sibTransId="{A815BCE0-78ED-4EEF-BDC5-3C0BE20112F4}"/>
    <dgm:cxn modelId="{705FA25C-CF37-4047-A1C4-C1CE8A60F2DE}" type="presOf" srcId="{7696FA36-7992-4EB3-863A-727BB3A4A28F}" destId="{CD833336-D070-41A4-A0A6-F542C63AC6C3}" srcOrd="1" destOrd="0" presId="urn:microsoft.com/office/officeart/2005/8/layout/pyramid1"/>
    <dgm:cxn modelId="{5CB33C89-7368-4141-A7DF-C2F92D1D22E6}" type="presParOf" srcId="{B5EC38F6-CD69-4827-AD68-F2622F87718A}" destId="{74EF08A9-AEB7-4867-A6AD-C81770D92E33}" srcOrd="0" destOrd="0" presId="urn:microsoft.com/office/officeart/2005/8/layout/pyramid1"/>
    <dgm:cxn modelId="{0CB7CCAD-EED9-4F7E-AE1A-516EC3C1BFBF}" type="presParOf" srcId="{74EF08A9-AEB7-4867-A6AD-C81770D92E33}" destId="{4C2B696E-B9F2-4A72-B813-B9C5D3C14CD8}" srcOrd="0" destOrd="0" presId="urn:microsoft.com/office/officeart/2005/8/layout/pyramid1"/>
    <dgm:cxn modelId="{3CF42252-D931-486E-B7A7-B142BC038588}" type="presParOf" srcId="{74EF08A9-AEB7-4867-A6AD-C81770D92E33}" destId="{C2E80422-8602-4203-A1A3-3AF9DAA14B8F}" srcOrd="1" destOrd="0" presId="urn:microsoft.com/office/officeart/2005/8/layout/pyramid1"/>
    <dgm:cxn modelId="{5C0D890A-035E-430F-B1CB-32A5F7E7217D}" type="presParOf" srcId="{B5EC38F6-CD69-4827-AD68-F2622F87718A}" destId="{86789147-2B5C-4D0B-8404-7E96957187B4}" srcOrd="1" destOrd="0" presId="urn:microsoft.com/office/officeart/2005/8/layout/pyramid1"/>
    <dgm:cxn modelId="{13CA3A2B-1F7F-40AC-A9EB-DDA3E36F759A}" type="presParOf" srcId="{86789147-2B5C-4D0B-8404-7E96957187B4}" destId="{7043AF02-3156-4BE3-8125-FF3A8ADDC55B}" srcOrd="0" destOrd="0" presId="urn:microsoft.com/office/officeart/2005/8/layout/pyramid1"/>
    <dgm:cxn modelId="{3CA553C1-203E-4C35-BE34-DB3672680323}" type="presParOf" srcId="{86789147-2B5C-4D0B-8404-7E96957187B4}" destId="{CD833336-D070-41A4-A0A6-F542C63AC6C3}" srcOrd="1" destOrd="0" presId="urn:microsoft.com/office/officeart/2005/8/layout/pyramid1"/>
    <dgm:cxn modelId="{24402DF7-F602-4200-A4AB-CA7AF760DC4F}" type="presParOf" srcId="{B5EC38F6-CD69-4827-AD68-F2622F87718A}" destId="{D1BC49F3-B988-4E1F-BCA4-B026A4CB30DE}" srcOrd="2" destOrd="0" presId="urn:microsoft.com/office/officeart/2005/8/layout/pyramid1"/>
    <dgm:cxn modelId="{E2058E9A-80E0-496E-B48E-0B4F7209963F}" type="presParOf" srcId="{D1BC49F3-B988-4E1F-BCA4-B026A4CB30DE}" destId="{592F3D85-028C-4CF6-9EAE-D41D2CB587FB}" srcOrd="0" destOrd="0" presId="urn:microsoft.com/office/officeart/2005/8/layout/pyramid1"/>
    <dgm:cxn modelId="{081FF42D-0A58-41F7-B58C-29A5FCCC28FC}" type="presParOf" srcId="{D1BC49F3-B988-4E1F-BCA4-B026A4CB30DE}" destId="{FBE47A9B-C4D2-4E76-A30F-1B09B696882D}" srcOrd="1" destOrd="0" presId="urn:microsoft.com/office/officeart/2005/8/layout/pyramid1"/>
    <dgm:cxn modelId="{3151A673-D451-4D04-BF14-E347199A86FE}" type="presParOf" srcId="{B5EC38F6-CD69-4827-AD68-F2622F87718A}" destId="{E00CDF41-00EC-4BE6-81E5-A67ADE3E7B95}" srcOrd="3" destOrd="0" presId="urn:microsoft.com/office/officeart/2005/8/layout/pyramid1"/>
    <dgm:cxn modelId="{486B8B0B-21D9-4205-B7BA-26112D8B9EF6}" type="presParOf" srcId="{E00CDF41-00EC-4BE6-81E5-A67ADE3E7B95}" destId="{EAC9CE9B-F5AD-4741-9336-A164C5B4044A}" srcOrd="0" destOrd="0" presId="urn:microsoft.com/office/officeart/2005/8/layout/pyramid1"/>
    <dgm:cxn modelId="{DA53F882-BE7C-4FD6-AC7E-15BF56F26108}" type="presParOf" srcId="{E00CDF41-00EC-4BE6-81E5-A67ADE3E7B95}" destId="{71314315-88F3-4F04-A216-1E3D81FCDE39}" srcOrd="1" destOrd="0" presId="urn:microsoft.com/office/officeart/2005/8/layout/pyramid1"/>
    <dgm:cxn modelId="{64D6CC57-55F8-4148-9985-702D23F072A4}" type="presParOf" srcId="{B5EC38F6-CD69-4827-AD68-F2622F87718A}" destId="{AD580DE5-AC2D-42EC-B845-5E790E599715}" srcOrd="4" destOrd="0" presId="urn:microsoft.com/office/officeart/2005/8/layout/pyramid1"/>
    <dgm:cxn modelId="{64889F2A-18B5-41DC-90C6-597467AA6624}" type="presParOf" srcId="{AD580DE5-AC2D-42EC-B845-5E790E599715}" destId="{37A77A62-880D-42D1-B73D-0D8F5B957627}" srcOrd="0" destOrd="0" presId="urn:microsoft.com/office/officeart/2005/8/layout/pyramid1"/>
    <dgm:cxn modelId="{76F6BD09-6F57-4FC2-A674-36FF49244548}" type="presParOf" srcId="{AD580DE5-AC2D-42EC-B845-5E790E599715}" destId="{D0DF761A-B883-4D39-B610-FFE9D294E9A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B696E-B9F2-4A72-B813-B9C5D3C14CD8}">
      <dsp:nvSpPr>
        <dsp:cNvPr id="0" name=""/>
        <dsp:cNvSpPr/>
      </dsp:nvSpPr>
      <dsp:spPr>
        <a:xfrm>
          <a:off x="2939142" y="0"/>
          <a:ext cx="2351314" cy="1296172"/>
        </a:xfrm>
        <a:prstGeom prst="trapezoid">
          <a:avLst>
            <a:gd name="adj" fmla="val 9070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bg1"/>
              </a:solidFill>
            </a:rPr>
            <a:t>Бізнес</a:t>
          </a:r>
          <a:r>
            <a:rPr lang="ru-RU" sz="2400" b="1" kern="1200" dirty="0" smtClean="0">
              <a:solidFill>
                <a:schemeClr val="bg1"/>
              </a:solidFill>
            </a:rPr>
            <a:t>-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bg1"/>
              </a:solidFill>
            </a:rPr>
            <a:t>архітектура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2939142" y="0"/>
        <a:ext cx="2351314" cy="1296172"/>
      </dsp:txXfrm>
    </dsp:sp>
    <dsp:sp modelId="{7043AF02-3156-4BE3-8125-FF3A8ADDC55B}">
      <dsp:nvSpPr>
        <dsp:cNvPr id="0" name=""/>
        <dsp:cNvSpPr/>
      </dsp:nvSpPr>
      <dsp:spPr>
        <a:xfrm>
          <a:off x="2204357" y="1296172"/>
          <a:ext cx="3820885" cy="810107"/>
        </a:xfrm>
        <a:prstGeom prst="trapezoid">
          <a:avLst>
            <a:gd name="adj" fmla="val 9070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bg1"/>
              </a:solidFill>
            </a:rPr>
            <a:t>ІТ-</a:t>
          </a:r>
          <a:r>
            <a:rPr lang="ru-RU" sz="2400" b="1" kern="1200" dirty="0" err="1" smtClean="0">
              <a:solidFill>
                <a:schemeClr val="bg1"/>
              </a:solidFill>
            </a:rPr>
            <a:t>архітектура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2873012" y="1296172"/>
        <a:ext cx="2483575" cy="810107"/>
      </dsp:txXfrm>
    </dsp:sp>
    <dsp:sp modelId="{592F3D85-028C-4CF6-9EAE-D41D2CB587FB}">
      <dsp:nvSpPr>
        <dsp:cNvPr id="0" name=""/>
        <dsp:cNvSpPr/>
      </dsp:nvSpPr>
      <dsp:spPr>
        <a:xfrm>
          <a:off x="1469571" y="2106279"/>
          <a:ext cx="5290457" cy="810107"/>
        </a:xfrm>
        <a:prstGeom prst="trapezoid">
          <a:avLst>
            <a:gd name="adj" fmla="val 9070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bg1"/>
              </a:solidFill>
            </a:rPr>
            <a:t>Архітектура</a:t>
          </a:r>
          <a:r>
            <a:rPr lang="ru-RU" sz="2400" b="1" kern="1200" dirty="0" smtClean="0">
              <a:solidFill>
                <a:schemeClr val="bg1"/>
              </a:solidFill>
            </a:rPr>
            <a:t> </a:t>
          </a:r>
          <a:r>
            <a:rPr lang="ru-RU" sz="2400" b="1" kern="1200" dirty="0" err="1" smtClean="0">
              <a:solidFill>
                <a:schemeClr val="bg1"/>
              </a:solidFill>
            </a:rPr>
            <a:t>даних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2395401" y="2106279"/>
        <a:ext cx="3438797" cy="810107"/>
      </dsp:txXfrm>
    </dsp:sp>
    <dsp:sp modelId="{EAC9CE9B-F5AD-4741-9336-A164C5B4044A}">
      <dsp:nvSpPr>
        <dsp:cNvPr id="0" name=""/>
        <dsp:cNvSpPr/>
      </dsp:nvSpPr>
      <dsp:spPr>
        <a:xfrm>
          <a:off x="734785" y="2916387"/>
          <a:ext cx="6760028" cy="810107"/>
        </a:xfrm>
        <a:prstGeom prst="trapezoid">
          <a:avLst>
            <a:gd name="adj" fmla="val 9070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bg1"/>
              </a:solidFill>
            </a:rPr>
            <a:t>Архітектура</a:t>
          </a:r>
          <a:r>
            <a:rPr lang="ru-RU" sz="2400" b="1" kern="1200" dirty="0" smtClean="0">
              <a:solidFill>
                <a:schemeClr val="bg1"/>
              </a:solidFill>
            </a:rPr>
            <a:t> </a:t>
          </a:r>
          <a:r>
            <a:rPr lang="ru-RU" sz="2400" b="1" kern="1200" dirty="0" err="1" smtClean="0">
              <a:solidFill>
                <a:schemeClr val="bg1"/>
              </a:solidFill>
            </a:rPr>
            <a:t>застосувань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1917790" y="2916387"/>
        <a:ext cx="4394018" cy="810107"/>
      </dsp:txXfrm>
    </dsp:sp>
    <dsp:sp modelId="{37A77A62-880D-42D1-B73D-0D8F5B957627}">
      <dsp:nvSpPr>
        <dsp:cNvPr id="0" name=""/>
        <dsp:cNvSpPr/>
      </dsp:nvSpPr>
      <dsp:spPr>
        <a:xfrm>
          <a:off x="0" y="3726495"/>
          <a:ext cx="8229599" cy="810107"/>
        </a:xfrm>
        <a:prstGeom prst="trapezoid">
          <a:avLst>
            <a:gd name="adj" fmla="val 9070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bg1"/>
              </a:solidFill>
            </a:rPr>
            <a:t>Технологічна</a:t>
          </a:r>
          <a:r>
            <a:rPr lang="ru-RU" sz="2400" b="1" kern="1200" dirty="0" smtClean="0">
              <a:solidFill>
                <a:schemeClr val="bg1"/>
              </a:solidFill>
            </a:rPr>
            <a:t> </a:t>
          </a:r>
          <a:r>
            <a:rPr lang="ru-RU" sz="2400" b="1" kern="1200" dirty="0" err="1" smtClean="0">
              <a:solidFill>
                <a:schemeClr val="bg1"/>
              </a:solidFill>
            </a:rPr>
            <a:t>архітектура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1440179" y="3726495"/>
        <a:ext cx="5349240" cy="810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190-67AF-4D38-AE7E-20DB05C6C1CC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F99B-7012-4B88-B42D-4B46A0BC0E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8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BDF-C877-4E6F-95EB-5BE74928778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669360"/>
            <a:ext cx="683568" cy="1886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cxnSp>
        <p:nvCxnSpPr>
          <p:cNvPr id="11" name="Пряма сполучна лінія 10"/>
          <p:cNvCxnSpPr/>
          <p:nvPr userDrawn="1"/>
        </p:nvCxnSpPr>
        <p:spPr>
          <a:xfrm>
            <a:off x="0" y="6669360"/>
            <a:ext cx="9144000" cy="0"/>
          </a:xfrm>
          <a:prstGeom prst="line">
            <a:avLst/>
          </a:prstGeom>
          <a:ln w="571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9B0B-7653-458A-84D6-B8ADFDCE418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669360"/>
            <a:ext cx="683568" cy="1886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17640" y="-4117640"/>
            <a:ext cx="908720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 сполучна лінія 6"/>
          <p:cNvCxnSpPr/>
          <p:nvPr userDrawn="1"/>
        </p:nvCxnSpPr>
        <p:spPr>
          <a:xfrm>
            <a:off x="0" y="6669360"/>
            <a:ext cx="9144000" cy="0"/>
          </a:xfrm>
          <a:prstGeom prst="line">
            <a:avLst/>
          </a:prstGeom>
          <a:ln w="571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5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7A1E-8A3D-4680-9A1C-46D455602BC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04448" y="6646422"/>
            <a:ext cx="539552" cy="203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Місце для нижнього колонтитула 2"/>
          <p:cNvSpPr txBox="1">
            <a:spLocks/>
          </p:cNvSpPr>
          <p:nvPr userDrawn="1"/>
        </p:nvSpPr>
        <p:spPr>
          <a:xfrm>
            <a:off x="3851920" y="6661869"/>
            <a:ext cx="4832176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Проектування програмного забезпечення. Т.В. Ковалюк . НАУКМА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.visual-paradigm.com/features/bpmn-tool/" TargetMode="External"/><Relationship Id="rId3" Type="http://schemas.openxmlformats.org/officeDocument/2006/relationships/hyperlink" Target="https://bpmn.io/toolkit/bpmn-js" TargetMode="External"/><Relationship Id="rId7" Type="http://schemas.openxmlformats.org/officeDocument/2006/relationships/hyperlink" Target="https://www.gliffy.com/examples/bpm-notations" TargetMode="External"/><Relationship Id="rId2" Type="http://schemas.openxmlformats.org/officeDocument/2006/relationships/hyperlink" Target="https://www.lucidchar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pmn.studio/" TargetMode="External"/><Relationship Id="rId5" Type="http://schemas.openxmlformats.org/officeDocument/2006/relationships/hyperlink" Target="https://bpmn.io/toolkit/cmmn-js" TargetMode="External"/><Relationship Id="rId4" Type="http://schemas.openxmlformats.org/officeDocument/2006/relationships/hyperlink" Target="https://bpmn.io/toolkit/dmn-js" TargetMode="External"/><Relationship Id="rId9" Type="http://schemas.openxmlformats.org/officeDocument/2006/relationships/hyperlink" Target="https://www.genmymodel.com/bpmn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21618" cy="6858000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2411761" y="476672"/>
            <a:ext cx="626469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dirty="0" err="1" smtClean="0">
                <a:ln/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Проектування</a:t>
            </a:r>
            <a:r>
              <a:rPr lang="ru-RU" sz="5400" b="1" cap="all" dirty="0" smtClean="0">
                <a:ln/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dirty="0" err="1" smtClean="0">
                <a:ln/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програмного</a:t>
            </a:r>
            <a:r>
              <a:rPr lang="ru-RU" sz="5400" b="1" cap="all" dirty="0" smtClean="0">
                <a:ln/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dirty="0" err="1" smtClean="0">
                <a:ln/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забезпечення</a:t>
            </a:r>
            <a:endParaRPr lang="ru-RU" sz="5400" b="1" cap="all" dirty="0">
              <a:ln/>
              <a:solidFill>
                <a:srgbClr val="4F81BD"/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618" y="4180344"/>
            <a:ext cx="529090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Лектор </a:t>
            </a:r>
            <a:endParaRPr lang="en-US" sz="28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Ковалюк  </a:t>
            </a:r>
          </a:p>
          <a:p>
            <a:pPr algn="ctr"/>
            <a:r>
              <a:rPr lang="uk-UA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Тетяна Володимирівна, </a:t>
            </a:r>
            <a:endParaRPr lang="en-US" sz="28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400" b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к.т.н</a:t>
            </a:r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доцент</a:t>
            </a:r>
            <a:endParaRPr lang="en-US" sz="24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tkovalyuk@ukr.net</a:t>
            </a:r>
            <a:endParaRPr lang="uk-UA" sz="28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800" b="1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5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84784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В нотації BPMN виділяють п'ять основних категорій елементів:</a:t>
            </a:r>
          </a:p>
          <a:p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Елементи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потоку (події, процеси і шлюзи);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Дані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(об'єкти даних і бази даних);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З'єднувальні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елементи (потоки управління, потоки повідомлень і асоціації);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Зони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відповідальності (пули і доріжки);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Артефакти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(виноски).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33505"/>
            <a:ext cx="9144000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spc="-1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Категорії</a:t>
            </a:r>
            <a:r>
              <a:rPr lang="ru-RU" sz="32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елементів</a:t>
            </a:r>
            <a:r>
              <a:rPr lang="ru-RU" sz="32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BPMN</a:t>
            </a:r>
            <a:endParaRPr lang="ru-RU" sz="3200" b="1" spc="-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60114" y="1052736"/>
            <a:ext cx="856895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визначені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наступні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Діяльність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Activity)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виконуються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учасниками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З'єднувач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Flow Connector)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об'єктами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Event)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специфікація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істотних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явищ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поведінці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явища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впливають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Шлюз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об'єднання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Gateway)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точка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прийняття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рішень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продовжений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 одному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більше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шляху;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Доріжка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Swimlane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область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містить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елементи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окремого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учасника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Артефакт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Artifact)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документи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коментарі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Об'єкти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процесу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886668"/>
            <a:ext cx="9144000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З'єднувачі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коннектори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з'єднання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елементів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потоку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Послідовний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простий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Sequence Flow)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відображення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порядку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проходження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Умовний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послідовний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умовним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виразом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зміняється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за часом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метою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визначити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буде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використовуватися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замовчуванням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умовний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буде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використовуватися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умовні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потоки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вірні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виконанні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Потік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повідомлень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Message Flow)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відображення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потоку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повідомлень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двома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учасниками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Асоціація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Association)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того,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щоб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текст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артефакти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потоком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7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щось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ході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бізнес-процеса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впливає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перебіг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Об'єкти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потоку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процесу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24"/>
            <a:ext cx="9143999" cy="6048672"/>
          </a:xfrm>
          <a:prstGeom prst="rect">
            <a:avLst/>
          </a:prstGeom>
        </p:spPr>
      </p:pic>
      <p:sp>
        <p:nvSpPr>
          <p:cNvPr id="4" name="Прямокутник 2"/>
          <p:cNvSpPr/>
          <p:nvPr/>
        </p:nvSpPr>
        <p:spPr>
          <a:xfrm>
            <a:off x="0" y="25010"/>
            <a:ext cx="9144000" cy="55399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Графічні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зображення</a:t>
            </a:r>
            <a:r>
              <a:rPr lang="ru-RU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BPMN</a:t>
            </a:r>
          </a:p>
        </p:txBody>
      </p:sp>
    </p:spTree>
    <p:extLst>
      <p:ext uri="{BB962C8B-B14F-4D97-AF65-F5344CB8AC3E}">
        <p14:creationId xmlns:p14="http://schemas.microsoft.com/office/powerpoint/2010/main" val="9548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97766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Діяльність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атомарних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складових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характеризую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чи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х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роботу, яку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система.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Діяльність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підрозділяється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 на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підпроцеси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Task)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елементарну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межах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об'єднуватися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підпроцеси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Sub-process)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межах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З'єднувачі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коннектори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з'єднання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елементів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потоку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Об'єкти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потоку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процесу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Групувати 5"/>
          <p:cNvGrpSpPr/>
          <p:nvPr/>
        </p:nvGrpSpPr>
        <p:grpSpPr>
          <a:xfrm>
            <a:off x="1720836" y="4084550"/>
            <a:ext cx="5402263" cy="2518808"/>
            <a:chOff x="611188" y="3284538"/>
            <a:chExt cx="7850189" cy="325278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11188" y="3284538"/>
              <a:ext cx="1800225" cy="528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2000" b="1" dirty="0" err="1" smtClean="0"/>
                <a:t>Процес</a:t>
              </a:r>
              <a:endParaRPr lang="ru-RU" sz="2000" b="1" dirty="0"/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059113" y="3644899"/>
              <a:ext cx="2262187" cy="1812925"/>
              <a:chOff x="2154" y="2296"/>
              <a:chExt cx="1425" cy="1142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2296"/>
                <a:ext cx="1361" cy="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2200" y="3113"/>
                <a:ext cx="137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dirty="0" err="1" smtClean="0"/>
                  <a:t>Підпроцес</a:t>
                </a:r>
                <a:endParaRPr lang="ru-RU" sz="2000" dirty="0"/>
              </a:p>
            </p:txBody>
          </p:sp>
        </p:grp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195513" y="4005263"/>
              <a:ext cx="863600" cy="50323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6786564" y="5013324"/>
              <a:ext cx="1674813" cy="1524000"/>
              <a:chOff x="3685" y="2432"/>
              <a:chExt cx="1055" cy="960"/>
            </a:xfrm>
          </p:grpSpPr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3742" y="2432"/>
                <a:ext cx="998" cy="59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3685" y="3067"/>
                <a:ext cx="1055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dirty="0"/>
                  <a:t>Задача</a:t>
                </a:r>
              </a:p>
            </p:txBody>
          </p:sp>
        </p:grp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5219700" y="4724400"/>
              <a:ext cx="1368425" cy="71913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116013" y="4076700"/>
              <a:ext cx="5400675" cy="1873250"/>
              <a:chOff x="612" y="2568"/>
              <a:chExt cx="3402" cy="1180"/>
            </a:xfrm>
          </p:grpSpPr>
          <p:sp>
            <p:nvSpPr>
              <p:cNvPr id="13" name="Line 26"/>
              <p:cNvSpPr>
                <a:spLocks noChangeShapeType="1"/>
              </p:cNvSpPr>
              <p:nvPr/>
            </p:nvSpPr>
            <p:spPr bwMode="auto">
              <a:xfrm>
                <a:off x="612" y="2568"/>
                <a:ext cx="0" cy="118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>
                <a:off x="612" y="3748"/>
                <a:ext cx="3402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2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25010"/>
            <a:ext cx="9144000" cy="55399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Графічні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об’єкти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BPMN</a:t>
            </a:r>
          </a:p>
        </p:txBody>
      </p:sp>
      <p:pic>
        <p:nvPicPr>
          <p:cNvPr id="208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2" y="859027"/>
            <a:ext cx="7776864" cy="55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508" y="1024101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Дії </a:t>
            </a:r>
            <a:r>
              <a:rPr lang="uk-UA" sz="2000" dirty="0" smtClean="0"/>
              <a:t>зображуються </a:t>
            </a:r>
            <a:r>
              <a:rPr lang="uk-UA" sz="2000" dirty="0"/>
              <a:t>прямокутниками із закругленими кутами. </a:t>
            </a:r>
            <a:endParaRPr lang="uk-UA" sz="2000" dirty="0" smtClean="0"/>
          </a:p>
          <a:p>
            <a:r>
              <a:rPr lang="uk-UA" sz="2000" dirty="0" smtClean="0"/>
              <a:t>Серед </a:t>
            </a:r>
            <a:r>
              <a:rPr lang="uk-UA" sz="2000" dirty="0"/>
              <a:t>дій розрізняють </a:t>
            </a:r>
            <a:r>
              <a:rPr lang="uk-UA" sz="2000" b="1" dirty="0"/>
              <a:t>завдання і </a:t>
            </a:r>
            <a:r>
              <a:rPr lang="uk-UA" sz="2000" b="1" dirty="0" err="1"/>
              <a:t>підпроцеси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b="1" dirty="0"/>
              <a:t>Завдання</a:t>
            </a:r>
            <a:r>
              <a:rPr lang="uk-UA" sz="2000" dirty="0"/>
              <a:t> (</a:t>
            </a:r>
            <a:r>
              <a:rPr lang="uk-UA" sz="2000" dirty="0" err="1"/>
              <a:t>task</a:t>
            </a:r>
            <a:r>
              <a:rPr lang="uk-UA" sz="2000" dirty="0"/>
              <a:t>) - це одиниця роботи, </a:t>
            </a:r>
            <a:r>
              <a:rPr lang="uk-UA" sz="2000" dirty="0" smtClean="0"/>
              <a:t>елементарна дія </a:t>
            </a:r>
            <a:r>
              <a:rPr lang="uk-UA" sz="2000" dirty="0"/>
              <a:t>в </a:t>
            </a:r>
            <a:r>
              <a:rPr lang="uk-UA" sz="2000" dirty="0" smtClean="0"/>
              <a:t>процесі.</a:t>
            </a:r>
          </a:p>
          <a:p>
            <a:r>
              <a:rPr lang="uk-UA" sz="2000" b="1" dirty="0" smtClean="0"/>
              <a:t>Множинні екземпляри </a:t>
            </a:r>
            <a:r>
              <a:rPr lang="uk-UA" sz="2000" dirty="0" smtClean="0"/>
              <a:t>(</a:t>
            </a:r>
            <a:r>
              <a:rPr lang="uk-UA" sz="2000" dirty="0" err="1"/>
              <a:t>multiple</a:t>
            </a:r>
            <a:r>
              <a:rPr lang="uk-UA" sz="2000" dirty="0"/>
              <a:t> </a:t>
            </a:r>
            <a:r>
              <a:rPr lang="uk-UA" sz="2000" dirty="0" err="1"/>
              <a:t>instances</a:t>
            </a:r>
            <a:r>
              <a:rPr lang="uk-UA" sz="2000" dirty="0"/>
              <a:t>) дії показують, що одна дія виконується багаторазово, по одному разу для кожного об'єкта. </a:t>
            </a:r>
            <a:r>
              <a:rPr lang="uk-UA" sz="2000" i="1" dirty="0">
                <a:solidFill>
                  <a:srgbClr val="0000CC"/>
                </a:solidFill>
              </a:rPr>
              <a:t>Наприклад, для кожного об'єкта в замовленні клієнта виконується один екземпляр дії. </a:t>
            </a:r>
            <a:r>
              <a:rPr lang="uk-UA" sz="2000" b="1" dirty="0" smtClean="0"/>
              <a:t>Екземпляри дії </a:t>
            </a:r>
            <a:r>
              <a:rPr lang="uk-UA" sz="2000" dirty="0"/>
              <a:t>можуть виконуватися паралельно або послідовно.</a:t>
            </a:r>
          </a:p>
          <a:p>
            <a:r>
              <a:rPr lang="uk-UA" sz="2000" b="1" dirty="0" smtClean="0"/>
              <a:t>Циклічна дія </a:t>
            </a:r>
            <a:r>
              <a:rPr lang="uk-UA" sz="2000" dirty="0"/>
              <a:t>(</a:t>
            </a:r>
            <a:r>
              <a:rPr lang="uk-UA" sz="2000" dirty="0" err="1"/>
              <a:t>loop</a:t>
            </a:r>
            <a:r>
              <a:rPr lang="uk-UA" sz="2000" dirty="0"/>
              <a:t> </a:t>
            </a:r>
            <a:r>
              <a:rPr lang="uk-UA" sz="2000" dirty="0" err="1"/>
              <a:t>activity</a:t>
            </a:r>
            <a:r>
              <a:rPr lang="uk-UA" sz="2000" dirty="0"/>
              <a:t>) виконується, поки умова циклу вірно. Умова циклу може перевірятися до або після виконання дії.</a:t>
            </a:r>
          </a:p>
          <a:p>
            <a:r>
              <a:rPr lang="uk-UA" sz="2000" b="1" dirty="0"/>
              <a:t>Розгорнутий </a:t>
            </a:r>
            <a:r>
              <a:rPr lang="uk-UA" sz="2000" b="1" dirty="0" err="1" smtClean="0"/>
              <a:t>підпроцес</a:t>
            </a:r>
            <a:r>
              <a:rPr lang="uk-UA" sz="2000" b="1" dirty="0" smtClean="0"/>
              <a:t> </a:t>
            </a:r>
            <a:r>
              <a:rPr lang="uk-UA" sz="2000" dirty="0"/>
              <a:t>(</a:t>
            </a:r>
            <a:r>
              <a:rPr lang="uk-UA" sz="2000" dirty="0" err="1"/>
              <a:t>expanded</a:t>
            </a:r>
            <a:r>
              <a:rPr lang="uk-UA" sz="2000" dirty="0"/>
              <a:t> </a:t>
            </a:r>
            <a:r>
              <a:rPr lang="uk-UA" sz="2000" dirty="0" err="1"/>
              <a:t>subprocess</a:t>
            </a:r>
            <a:r>
              <a:rPr lang="uk-UA" sz="2000" dirty="0"/>
              <a:t>) є складним процесом і містить в собі власну діаграму бізнес-процесів.</a:t>
            </a:r>
          </a:p>
          <a:p>
            <a:r>
              <a:rPr lang="uk-UA" sz="2000" b="1" dirty="0"/>
              <a:t>Згорнутий </a:t>
            </a:r>
            <a:r>
              <a:rPr lang="uk-UA" sz="2000" b="1" dirty="0" err="1" smtClean="0"/>
              <a:t>підпроцес</a:t>
            </a:r>
            <a:r>
              <a:rPr lang="uk-UA" sz="2000" b="1" dirty="0" smtClean="0"/>
              <a:t> </a:t>
            </a:r>
            <a:r>
              <a:rPr lang="uk-UA" sz="2000" dirty="0"/>
              <a:t>(</a:t>
            </a:r>
            <a:r>
              <a:rPr lang="uk-UA" sz="2000" dirty="0" err="1"/>
              <a:t>collapsed</a:t>
            </a:r>
            <a:r>
              <a:rPr lang="uk-UA" sz="2000" dirty="0"/>
              <a:t> </a:t>
            </a:r>
            <a:r>
              <a:rPr lang="uk-UA" sz="2000" dirty="0" err="1"/>
              <a:t>subprocess</a:t>
            </a:r>
            <a:r>
              <a:rPr lang="uk-UA" sz="2000" dirty="0"/>
              <a:t>) також є складовим </a:t>
            </a:r>
            <a:r>
              <a:rPr lang="uk-UA" sz="2000" dirty="0" smtClean="0"/>
              <a:t>дії, </a:t>
            </a:r>
            <a:r>
              <a:rPr lang="uk-UA" sz="2000" dirty="0"/>
              <a:t>але приховує деталі реалізації процесу</a:t>
            </a:r>
            <a:r>
              <a:rPr lang="uk-UA" sz="2000" dirty="0" smtClean="0"/>
              <a:t>.</a:t>
            </a:r>
            <a:r>
              <a:rPr lang="uk-UA" sz="2000" dirty="0"/>
              <a:t> Графічне зображення згорнутого </a:t>
            </a:r>
            <a:r>
              <a:rPr lang="uk-UA" sz="2000" dirty="0" err="1"/>
              <a:t>підпроцесу</a:t>
            </a:r>
            <a:r>
              <a:rPr lang="uk-UA" sz="2000" dirty="0"/>
              <a:t> забезпечено знаком плюс біля нижньої межі прямокутника.</a:t>
            </a:r>
          </a:p>
          <a:p>
            <a:r>
              <a:rPr lang="uk-UA" sz="2000" b="1" dirty="0" err="1" smtClean="0"/>
              <a:t>Ad-hoc-підпроцес</a:t>
            </a:r>
            <a:r>
              <a:rPr lang="uk-UA" sz="2000" dirty="0" smtClean="0"/>
              <a:t> </a:t>
            </a:r>
            <a:r>
              <a:rPr lang="uk-UA" sz="2000" dirty="0"/>
              <a:t>(</a:t>
            </a:r>
            <a:r>
              <a:rPr lang="uk-UA" sz="2000" dirty="0" err="1"/>
              <a:t>ad-hoc</a:t>
            </a:r>
            <a:r>
              <a:rPr lang="uk-UA" sz="2000" dirty="0"/>
              <a:t> </a:t>
            </a:r>
            <a:r>
              <a:rPr lang="uk-UA" sz="2000" dirty="0" err="1"/>
              <a:t>subprocess</a:t>
            </a:r>
            <a:r>
              <a:rPr lang="uk-UA" sz="2000" dirty="0"/>
              <a:t>) містить завдання. Завдання виконуються до тих пір, поки не виконана умова завершення </a:t>
            </a:r>
            <a:r>
              <a:rPr lang="uk-UA" sz="2000" dirty="0" err="1"/>
              <a:t>подпроцесса</a:t>
            </a:r>
            <a:r>
              <a:rPr lang="uk-UA" sz="2000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1" y="-99391"/>
            <a:ext cx="8229600" cy="576064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Підпроцес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(Sub-Process)</a:t>
            </a:r>
            <a:endParaRPr lang="ru-RU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395288" y="1196975"/>
            <a:ext cx="8748712" cy="5661025"/>
            <a:chOff x="395288" y="1196975"/>
            <a:chExt cx="8748712" cy="5661025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2333625"/>
              <a:ext cx="2303462" cy="140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1943100" cy="187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5184775" y="3716338"/>
              <a:ext cx="3959225" cy="3141662"/>
              <a:chOff x="3266" y="2341"/>
              <a:chExt cx="2494" cy="1979"/>
            </a:xfrm>
          </p:grpSpPr>
          <p:pic>
            <p:nvPicPr>
              <p:cNvPr id="1332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6" y="2531"/>
                <a:ext cx="2494" cy="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9" name="Text Box 9"/>
              <p:cNvSpPr txBox="1">
                <a:spLocks noChangeArrowheads="1"/>
              </p:cNvSpPr>
              <p:nvPr/>
            </p:nvSpPr>
            <p:spPr bwMode="auto">
              <a:xfrm>
                <a:off x="3515" y="2341"/>
                <a:ext cx="208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2000" b="1" dirty="0" err="1" smtClean="0"/>
                  <a:t>Розгорнутий</a:t>
                </a:r>
                <a:r>
                  <a:rPr lang="ru-RU" sz="2000" b="1" dirty="0" smtClean="0"/>
                  <a:t> </a:t>
                </a:r>
                <a:r>
                  <a:rPr lang="ru-RU" sz="2000" b="1" dirty="0" err="1" smtClean="0"/>
                  <a:t>підпроцес</a:t>
                </a:r>
                <a:endParaRPr lang="ru-RU" sz="2000" b="1" dirty="0"/>
              </a:p>
            </p:txBody>
          </p:sp>
        </p:grp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6227763" y="1773238"/>
              <a:ext cx="2232025" cy="7078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2000" dirty="0"/>
                <a:t>2 </a:t>
              </a:r>
              <a:r>
                <a:rPr lang="ru-RU" sz="2000" dirty="0" err="1" smtClean="0"/>
                <a:t>рівня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подання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підпроцесів</a:t>
              </a:r>
              <a:endParaRPr lang="ru-RU" sz="2000" dirty="0"/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7164388" y="2997200"/>
              <a:ext cx="431800" cy="719138"/>
            </a:xfrm>
            <a:prstGeom prst="down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539750" y="4292600"/>
              <a:ext cx="215900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000" dirty="0" err="1" smtClean="0"/>
                <a:t>Стандартне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представлення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підпроцесу</a:t>
              </a:r>
              <a:endParaRPr lang="ru-RU" sz="2000" dirty="0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339975" y="5516563"/>
              <a:ext cx="2663825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000" dirty="0" err="1" smtClean="0"/>
                <a:t>Підпроцес</a:t>
              </a:r>
              <a:r>
                <a:rPr lang="ru-RU" sz="2000" dirty="0" smtClean="0"/>
                <a:t> </a:t>
              </a:r>
              <a:r>
                <a:rPr lang="ru-RU" sz="2000" dirty="0"/>
                <a:t>в </a:t>
              </a:r>
              <a:r>
                <a:rPr lang="en-US" sz="2000" dirty="0"/>
                <a:t>IBM </a:t>
              </a:r>
              <a:r>
                <a:rPr lang="en-US" sz="2000" dirty="0" err="1"/>
                <a:t>WebSphere</a:t>
              </a:r>
              <a:r>
                <a:rPr lang="en-US" sz="2000" dirty="0"/>
                <a:t> Business Modeler</a:t>
              </a:r>
              <a:endParaRPr lang="ru-RU" sz="2000" dirty="0"/>
            </a:p>
          </p:txBody>
        </p:sp>
        <p:sp>
          <p:nvSpPr>
            <p:cNvPr id="12304" name="AutoShape 16"/>
            <p:cNvSpPr>
              <a:spLocks noChangeArrowheads="1"/>
            </p:cNvSpPr>
            <p:nvPr/>
          </p:nvSpPr>
          <p:spPr bwMode="auto">
            <a:xfrm>
              <a:off x="1331913" y="3644900"/>
              <a:ext cx="431800" cy="719138"/>
            </a:xfrm>
            <a:prstGeom prst="down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05" name="AutoShape 17"/>
            <p:cNvSpPr>
              <a:spLocks noChangeArrowheads="1"/>
            </p:cNvSpPr>
            <p:nvPr/>
          </p:nvSpPr>
          <p:spPr bwMode="auto">
            <a:xfrm>
              <a:off x="3779838" y="4149725"/>
              <a:ext cx="431800" cy="1366838"/>
            </a:xfrm>
            <a:prstGeom prst="downArrow">
              <a:avLst>
                <a:gd name="adj1" fmla="val 50000"/>
                <a:gd name="adj2" fmla="val 791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95288" y="1196975"/>
              <a:ext cx="4895850" cy="2879725"/>
              <a:chOff x="204" y="754"/>
              <a:chExt cx="3084" cy="1814"/>
            </a:xfrm>
          </p:grpSpPr>
          <p:sp>
            <p:nvSpPr>
              <p:cNvPr id="13326" name="Rectangle 20"/>
              <p:cNvSpPr>
                <a:spLocks noChangeArrowheads="1"/>
              </p:cNvSpPr>
              <p:nvPr/>
            </p:nvSpPr>
            <p:spPr bwMode="auto">
              <a:xfrm>
                <a:off x="204" y="754"/>
                <a:ext cx="3084" cy="18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7" name="Text Box 21"/>
              <p:cNvSpPr txBox="1">
                <a:spLocks noChangeArrowheads="1"/>
              </p:cNvSpPr>
              <p:nvPr/>
            </p:nvSpPr>
            <p:spPr bwMode="auto">
              <a:xfrm>
                <a:off x="204" y="754"/>
                <a:ext cx="308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b="1" dirty="0" err="1" smtClean="0"/>
                  <a:t>Згорнутий</a:t>
                </a:r>
                <a:r>
                  <a:rPr lang="ru-RU" sz="2000" b="1" dirty="0" smtClean="0"/>
                  <a:t> </a:t>
                </a:r>
                <a:r>
                  <a:rPr lang="ru-RU" sz="2000" b="1" dirty="0" err="1" smtClean="0"/>
                  <a:t>підпроцес</a:t>
                </a:r>
                <a:r>
                  <a:rPr lang="ru-RU" sz="2000" b="1" dirty="0" smtClean="0"/>
                  <a:t> </a:t>
                </a:r>
                <a:endParaRPr lang="en-US" sz="2000" b="1" dirty="0"/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b="1" dirty="0"/>
                  <a:t>(</a:t>
                </a:r>
                <a:r>
                  <a:rPr lang="en-US" sz="2000" b="1" dirty="0"/>
                  <a:t>Collapsed Sub-Process)</a:t>
                </a:r>
                <a:endParaRPr lang="ru-RU" sz="2000" b="1" dirty="0"/>
              </a:p>
            </p:txBody>
          </p:sp>
        </p:grpSp>
        <p:sp>
          <p:nvSpPr>
            <p:cNvPr id="12310" name="AutoShape 22"/>
            <p:cNvSpPr>
              <a:spLocks noChangeArrowheads="1"/>
            </p:cNvSpPr>
            <p:nvPr/>
          </p:nvSpPr>
          <p:spPr bwMode="auto">
            <a:xfrm rot="5400000">
              <a:off x="5507832" y="1916906"/>
              <a:ext cx="431800" cy="719137"/>
            </a:xfrm>
            <a:prstGeom prst="down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423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7467600" cy="5688632"/>
          </a:xfrm>
          <a:prstGeom prst="rect">
            <a:avLst/>
          </a:prstGeom>
        </p:spPr>
      </p:pic>
      <p:sp>
        <p:nvSpPr>
          <p:cNvPr id="4" name="Прямокутник 4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 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пулу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задач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артефакту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439"/>
            <a:ext cx="8229600" cy="379512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Маркери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підпроцесів</a:t>
            </a:r>
            <a:endParaRPr lang="ru-RU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увати 1"/>
          <p:cNvGrpSpPr/>
          <p:nvPr/>
        </p:nvGrpSpPr>
        <p:grpSpPr>
          <a:xfrm>
            <a:off x="225550" y="1118030"/>
            <a:ext cx="8640762" cy="2241552"/>
            <a:chOff x="179388" y="2041523"/>
            <a:chExt cx="8640762" cy="2241552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3284538"/>
              <a:ext cx="8640762" cy="99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41" name="Group 29"/>
            <p:cNvGrpSpPr>
              <a:grpSpLocks/>
            </p:cNvGrpSpPr>
            <p:nvPr/>
          </p:nvGrpSpPr>
          <p:grpSpPr bwMode="auto">
            <a:xfrm>
              <a:off x="539750" y="2060575"/>
              <a:ext cx="1152525" cy="1150938"/>
              <a:chOff x="340" y="1344"/>
              <a:chExt cx="726" cy="725"/>
            </a:xfrm>
          </p:grpSpPr>
          <p:sp>
            <p:nvSpPr>
              <p:cNvPr id="14351" name="Text Box 27"/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72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dirty="0"/>
                  <a:t>Маркер </a:t>
                </a:r>
                <a:r>
                  <a:rPr lang="ru-RU" sz="2000" dirty="0" smtClean="0"/>
                  <a:t>циклу</a:t>
                </a:r>
                <a:endParaRPr lang="ru-RU" sz="2000" dirty="0"/>
              </a:p>
            </p:txBody>
          </p:sp>
          <p:sp>
            <p:nvSpPr>
              <p:cNvPr id="14352" name="Line 28"/>
              <p:cNvSpPr>
                <a:spLocks noChangeShapeType="1"/>
              </p:cNvSpPr>
              <p:nvPr/>
            </p:nvSpPr>
            <p:spPr bwMode="auto">
              <a:xfrm>
                <a:off x="703" y="1797"/>
                <a:ext cx="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342" name="Group 30"/>
            <p:cNvGrpSpPr>
              <a:grpSpLocks/>
            </p:cNvGrpSpPr>
            <p:nvPr/>
          </p:nvGrpSpPr>
          <p:grpSpPr bwMode="auto">
            <a:xfrm>
              <a:off x="1979613" y="2060575"/>
              <a:ext cx="2736850" cy="1150938"/>
              <a:chOff x="340" y="1344"/>
              <a:chExt cx="726" cy="725"/>
            </a:xfrm>
          </p:grpSpPr>
          <p:sp>
            <p:nvSpPr>
              <p:cNvPr id="14349" name="Text Box 31"/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72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dirty="0" err="1" smtClean="0"/>
                  <a:t>Багатоекземплярний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маркер</a:t>
                </a:r>
              </a:p>
            </p:txBody>
          </p:sp>
          <p:sp>
            <p:nvSpPr>
              <p:cNvPr id="14350" name="Line 32"/>
              <p:cNvSpPr>
                <a:spLocks noChangeShapeType="1"/>
              </p:cNvSpPr>
              <p:nvPr/>
            </p:nvSpPr>
            <p:spPr bwMode="auto">
              <a:xfrm>
                <a:off x="703" y="1797"/>
                <a:ext cx="0" cy="2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343" name="Group 35"/>
            <p:cNvGrpSpPr>
              <a:grpSpLocks/>
            </p:cNvGrpSpPr>
            <p:nvPr/>
          </p:nvGrpSpPr>
          <p:grpSpPr bwMode="auto">
            <a:xfrm>
              <a:off x="4822825" y="2078037"/>
              <a:ext cx="3148011" cy="1189038"/>
              <a:chOff x="3038" y="1309"/>
              <a:chExt cx="1983" cy="749"/>
            </a:xfrm>
          </p:grpSpPr>
          <p:sp>
            <p:nvSpPr>
              <p:cNvPr id="14347" name="Text Box 33"/>
              <p:cNvSpPr txBox="1">
                <a:spLocks noChangeArrowheads="1"/>
              </p:cNvSpPr>
              <p:nvPr/>
            </p:nvSpPr>
            <p:spPr bwMode="auto">
              <a:xfrm>
                <a:off x="3038" y="1309"/>
                <a:ext cx="95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sz="2000" dirty="0"/>
                  <a:t>Маркер </a:t>
                </a:r>
                <a:r>
                  <a:rPr lang="en-US" sz="2000" dirty="0"/>
                  <a:t>Ad-Hoc</a:t>
                </a:r>
                <a:endParaRPr lang="ru-RU" sz="2000" dirty="0"/>
              </a:p>
            </p:txBody>
          </p:sp>
          <p:sp>
            <p:nvSpPr>
              <p:cNvPr id="14348" name="Line 34"/>
              <p:cNvSpPr>
                <a:spLocks noChangeShapeType="1"/>
              </p:cNvSpPr>
              <p:nvPr/>
            </p:nvSpPr>
            <p:spPr bwMode="auto">
              <a:xfrm flipH="1">
                <a:off x="3515" y="1740"/>
                <a:ext cx="0" cy="31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34"/>
              <p:cNvSpPr>
                <a:spLocks noChangeShapeType="1"/>
              </p:cNvSpPr>
              <p:nvPr/>
            </p:nvSpPr>
            <p:spPr bwMode="auto">
              <a:xfrm flipH="1">
                <a:off x="5021" y="1728"/>
                <a:ext cx="0" cy="31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345" name="Text Box 37"/>
            <p:cNvSpPr txBox="1">
              <a:spLocks noChangeArrowheads="1"/>
            </p:cNvSpPr>
            <p:nvPr/>
          </p:nvSpPr>
          <p:spPr bwMode="auto">
            <a:xfrm>
              <a:off x="6873178" y="2041523"/>
              <a:ext cx="18732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2000" dirty="0"/>
                <a:t>Маркер </a:t>
              </a:r>
              <a:r>
                <a:rPr lang="ru-RU" sz="2000" dirty="0" err="1" smtClean="0"/>
                <a:t>Компенсації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2161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1618" y="4180344"/>
            <a:ext cx="529090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Лектор </a:t>
            </a:r>
            <a:endParaRPr lang="en-US" sz="24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Ковалюк  </a:t>
            </a:r>
          </a:p>
          <a:p>
            <a:pPr algn="ctr"/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Тетяна Володимирівна, </a:t>
            </a:r>
            <a:endParaRPr lang="en-US" sz="24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400" b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к.т.н</a:t>
            </a:r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b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доцент</a:t>
            </a:r>
            <a:endParaRPr lang="en-US" sz="2400" b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tkovalyuk@ukr.net</a:t>
            </a:r>
            <a:r>
              <a:rPr lang="uk-UA" sz="24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b="1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1860809" y="476672"/>
            <a:ext cx="703167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Лекція 2.</a:t>
            </a:r>
          </a:p>
          <a:p>
            <a:pPr algn="ctr"/>
            <a:r>
              <a:rPr lang="uk-UA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Аналіз та </a:t>
            </a:r>
            <a:r>
              <a:rPr lang="en-US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BPMN</a:t>
            </a:r>
            <a:r>
              <a:rPr lang="uk-UA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uk-UA" sz="3600" b="1" dirty="0" err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-моделювання</a:t>
            </a:r>
            <a:r>
              <a:rPr lang="uk-UA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uk-UA" sz="36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бізнес-процесів підприємств</a:t>
            </a:r>
            <a:endParaRPr lang="ru-RU" sz="36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09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028003" y="1014635"/>
            <a:ext cx="3744913" cy="52946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99" y="23142"/>
            <a:ext cx="8229600" cy="360338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Задача (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Task)</a:t>
            </a:r>
            <a:endParaRPr lang="ru-RU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66" y="1763239"/>
            <a:ext cx="1871662" cy="98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66" y="4852516"/>
            <a:ext cx="1871662" cy="99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66" y="3156619"/>
            <a:ext cx="1944687" cy="99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210360" y="1052736"/>
            <a:ext cx="324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 b="1" i="1" dirty="0">
                <a:solidFill>
                  <a:schemeClr val="hlink"/>
                </a:solidFill>
              </a:rPr>
              <a:t>Задача </a:t>
            </a:r>
            <a:r>
              <a:rPr lang="ru-RU" sz="2000" b="1" i="1" dirty="0" smtClean="0">
                <a:solidFill>
                  <a:schemeClr val="hlink"/>
                </a:solidFill>
              </a:rPr>
              <a:t>з </a:t>
            </a:r>
            <a:r>
              <a:rPr lang="ru-RU" sz="2000" b="1" i="1" dirty="0">
                <a:solidFill>
                  <a:schemeClr val="hlink"/>
                </a:solidFill>
              </a:rPr>
              <a:t>маркером</a:t>
            </a:r>
          </a:p>
        </p:txBody>
      </p:sp>
      <p:sp>
        <p:nvSpPr>
          <p:cNvPr id="15380" name="Text Box 14"/>
          <p:cNvSpPr txBox="1">
            <a:spLocks noChangeArrowheads="1"/>
          </p:cNvSpPr>
          <p:nvPr/>
        </p:nvSpPr>
        <p:spPr bwMode="auto">
          <a:xfrm>
            <a:off x="1115616" y="1895801"/>
            <a:ext cx="1655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 dirty="0" err="1" smtClean="0"/>
              <a:t>загальний</a:t>
            </a:r>
            <a:r>
              <a:rPr lang="ru-RU" sz="2000" dirty="0" smtClean="0"/>
              <a:t> </a:t>
            </a:r>
            <a:r>
              <a:rPr lang="ru-RU" sz="2000" dirty="0"/>
              <a:t>вид </a:t>
            </a:r>
            <a:r>
              <a:rPr lang="ru-RU" sz="2000" dirty="0" err="1" smtClean="0"/>
              <a:t>задачі</a:t>
            </a:r>
            <a:endParaRPr lang="ru-RU" sz="2000" dirty="0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00839" y="3227726"/>
            <a:ext cx="185595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 dirty="0" err="1" smtClean="0"/>
              <a:t>Ручне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виконання</a:t>
            </a:r>
            <a:endParaRPr lang="ru-RU" sz="2000" dirty="0"/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755575" y="4740048"/>
            <a:ext cx="180618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 dirty="0"/>
              <a:t>Задача </a:t>
            </a:r>
            <a:r>
              <a:rPr lang="ru-RU" sz="2000" dirty="0" err="1" smtClean="0"/>
              <a:t>бізнес</a:t>
            </a:r>
            <a:r>
              <a:rPr lang="ru-RU" sz="2000" dirty="0" smtClean="0"/>
              <a:t>-правил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60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кутник 4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 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задач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 маркерами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19" y="871337"/>
            <a:ext cx="7400925" cy="5544616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076056" y="2148590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41014" y="2364614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03848" y="5229200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467544" y="1700808"/>
            <a:ext cx="8676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подій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класифікованих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за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часом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впливу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хід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початкові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Start Events), </a:t>
            </a:r>
            <a:endParaRPr lang="uk-UA" sz="20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проміжні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Intermeidate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Events</a:t>
            </a:r>
            <a:r>
              <a:rPr lang="en-US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uk-UA" sz="20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кінцеві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 Events). </a:t>
            </a:r>
            <a:endParaRPr lang="uk-UA" sz="2000" b="1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382691" y="0"/>
            <a:ext cx="2812373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подій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957545"/>
            <a:ext cx="8424936" cy="6224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це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те,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здійснюється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протягом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впливає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його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хід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причину (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тригер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вплив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результат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). </a:t>
            </a: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1546907" y="4541298"/>
            <a:ext cx="6122194" cy="1879303"/>
            <a:chOff x="684213" y="3789363"/>
            <a:chExt cx="7705725" cy="3049899"/>
          </a:xfrm>
        </p:grpSpPr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684213" y="3789363"/>
              <a:ext cx="2519362" cy="3016250"/>
              <a:chOff x="431" y="2387"/>
              <a:chExt cx="1587" cy="1900"/>
            </a:xfrm>
          </p:grpSpPr>
          <p:grpSp>
            <p:nvGrpSpPr>
              <p:cNvPr id="34" name="Group 7"/>
              <p:cNvGrpSpPr>
                <a:grpSpLocks/>
              </p:cNvGrpSpPr>
              <p:nvPr/>
            </p:nvGrpSpPr>
            <p:grpSpPr bwMode="auto">
              <a:xfrm>
                <a:off x="431" y="2704"/>
                <a:ext cx="1270" cy="1583"/>
                <a:chOff x="612" y="2840"/>
                <a:chExt cx="1270" cy="1583"/>
              </a:xfrm>
            </p:grpSpPr>
            <p:sp>
              <p:nvSpPr>
                <p:cNvPr id="36" name="Oval 5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544" cy="54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12" y="3385"/>
                  <a:ext cx="1270" cy="1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ru-RU" sz="2000" i="1" dirty="0" err="1" smtClean="0"/>
                    <a:t>Стартова</a:t>
                  </a:r>
                  <a:r>
                    <a:rPr lang="ru-RU" sz="2000" i="1" dirty="0" smtClean="0"/>
                    <a:t> </a:t>
                  </a:r>
                  <a:r>
                    <a:rPr lang="ru-RU" sz="2000" i="1" dirty="0" err="1" smtClean="0"/>
                    <a:t>подія</a:t>
                  </a:r>
                  <a:r>
                    <a:rPr lang="ru-RU" sz="2000" dirty="0" smtClean="0"/>
                    <a:t> </a:t>
                  </a:r>
                  <a:r>
                    <a:rPr lang="ru-RU" sz="2000" dirty="0"/>
                    <a:t>(</a:t>
                  </a:r>
                  <a:r>
                    <a:rPr lang="en-US" sz="2000" dirty="0"/>
                    <a:t>Start Event)</a:t>
                  </a:r>
                  <a:endParaRPr lang="ru-RU" sz="2000" dirty="0"/>
                </a:p>
              </p:txBody>
            </p:sp>
          </p:grpSp>
          <p:sp>
            <p:nvSpPr>
              <p:cNvPr id="35" name="AutoShape 16"/>
              <p:cNvSpPr>
                <a:spLocks noChangeArrowheads="1"/>
              </p:cNvSpPr>
              <p:nvPr/>
            </p:nvSpPr>
            <p:spPr bwMode="auto">
              <a:xfrm rot="3263330">
                <a:off x="1519" y="2160"/>
                <a:ext cx="272" cy="726"/>
              </a:xfrm>
              <a:prstGeom prst="downArrow">
                <a:avLst>
                  <a:gd name="adj1" fmla="val 50000"/>
                  <a:gd name="adj2" fmla="val 6672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5580063" y="3823012"/>
              <a:ext cx="2809875" cy="3016250"/>
              <a:chOff x="3515" y="2387"/>
              <a:chExt cx="1770" cy="1900"/>
            </a:xfrm>
          </p:grpSpPr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4015" y="2704"/>
                <a:ext cx="1270" cy="1583"/>
                <a:chOff x="612" y="2840"/>
                <a:chExt cx="1270" cy="1583"/>
              </a:xfrm>
            </p:grpSpPr>
            <p:sp>
              <p:nvSpPr>
                <p:cNvPr id="32" name="Oval 10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544" cy="5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2" y="3385"/>
                  <a:ext cx="1270" cy="1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ru-RU" sz="2000" i="1" dirty="0" err="1" smtClean="0"/>
                    <a:t>Кінцева</a:t>
                  </a:r>
                  <a:r>
                    <a:rPr lang="ru-RU" sz="2000" i="1" dirty="0" smtClean="0"/>
                    <a:t> </a:t>
                  </a:r>
                  <a:r>
                    <a:rPr lang="ru-RU" sz="2000" i="1" dirty="0" err="1" smtClean="0"/>
                    <a:t>подія</a:t>
                  </a:r>
                  <a:r>
                    <a:rPr lang="ru-RU" sz="2000" dirty="0" smtClean="0"/>
                    <a:t> </a:t>
                  </a:r>
                  <a:r>
                    <a:rPr lang="ru-RU" sz="2000" dirty="0"/>
                    <a:t>(</a:t>
                  </a:r>
                  <a:r>
                    <a:rPr lang="en-US" sz="2000" dirty="0"/>
                    <a:t>End Event)</a:t>
                  </a:r>
                  <a:endParaRPr lang="ru-RU" sz="2000" dirty="0"/>
                </a:p>
              </p:txBody>
            </p:sp>
          </p:grpSp>
          <p:sp>
            <p:nvSpPr>
              <p:cNvPr id="31" name="AutoShape 17"/>
              <p:cNvSpPr>
                <a:spLocks noChangeArrowheads="1"/>
              </p:cNvSpPr>
              <p:nvPr/>
            </p:nvSpPr>
            <p:spPr bwMode="auto">
              <a:xfrm rot="-3263710">
                <a:off x="3742" y="2160"/>
                <a:ext cx="272" cy="726"/>
              </a:xfrm>
              <a:prstGeom prst="downArrow">
                <a:avLst>
                  <a:gd name="adj1" fmla="val 50000"/>
                  <a:gd name="adj2" fmla="val 6672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3278188" y="3789363"/>
              <a:ext cx="2663825" cy="3016250"/>
              <a:chOff x="2065" y="2387"/>
              <a:chExt cx="1678" cy="1900"/>
            </a:xfrm>
          </p:grpSpPr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2065" y="2704"/>
                <a:ext cx="1678" cy="1583"/>
                <a:chOff x="2155" y="2795"/>
                <a:chExt cx="1678" cy="1583"/>
              </a:xfrm>
            </p:grpSpPr>
            <p:sp>
              <p:nvSpPr>
                <p:cNvPr id="28" name="Oval 13"/>
                <p:cNvSpPr>
                  <a:spLocks noChangeArrowheads="1"/>
                </p:cNvSpPr>
                <p:nvPr/>
              </p:nvSpPr>
              <p:spPr bwMode="auto">
                <a:xfrm>
                  <a:off x="2699" y="2795"/>
                  <a:ext cx="544" cy="544"/>
                </a:xfrm>
                <a:prstGeom prst="ellipse">
                  <a:avLst/>
                </a:prstGeom>
                <a:solidFill>
                  <a:srgbClr val="FFFFFF"/>
                </a:solidFill>
                <a:ln w="57150" cmpd="thickThin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5" y="3340"/>
                  <a:ext cx="1678" cy="1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ru-RU" sz="2000" i="1" dirty="0" err="1" smtClean="0"/>
                    <a:t>Проміжна</a:t>
                  </a:r>
                  <a:r>
                    <a:rPr lang="ru-RU" sz="2000" i="1" dirty="0" smtClean="0"/>
                    <a:t> </a:t>
                  </a:r>
                  <a:r>
                    <a:rPr lang="ru-RU" sz="2000" i="1" dirty="0" err="1" smtClean="0"/>
                    <a:t>подія</a:t>
                  </a:r>
                  <a:r>
                    <a:rPr lang="ru-RU" sz="2000" dirty="0" smtClean="0"/>
                    <a:t> </a:t>
                  </a:r>
                  <a:r>
                    <a:rPr lang="ru-RU" sz="2000" dirty="0"/>
                    <a:t>(</a:t>
                  </a:r>
                  <a:r>
                    <a:rPr lang="en-US" sz="2000" dirty="0"/>
                    <a:t>Intermediate Event)</a:t>
                  </a:r>
                  <a:endParaRPr lang="ru-RU" sz="2000" dirty="0"/>
                </a:p>
              </p:txBody>
            </p:sp>
          </p:grp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272" cy="317"/>
              </a:xfrm>
              <a:prstGeom prst="downArrow">
                <a:avLst>
                  <a:gd name="adj1" fmla="val 50000"/>
                  <a:gd name="adj2" fmla="val 2913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5" name="Прямоугольник 4"/>
          <p:cNvSpPr/>
          <p:nvPr/>
        </p:nvSpPr>
        <p:spPr>
          <a:xfrm>
            <a:off x="216877" y="3218115"/>
            <a:ext cx="8603596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Початкові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кінцеві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собою точки початку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закінчення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обов’язково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присутнім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діаграмі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79512" y="83671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наступні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тригерів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Повідомлення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Message)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виходить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учасника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тригера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початку,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продовженню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закінченню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Таймер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Timer)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встановлює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цикл часу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перебігу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Правило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Rule)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тестовий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рядок,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правило,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Виняткова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Exception)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завершенні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виникнення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Компенсація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Compensation)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показує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підпроцесс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компенсувавши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послідовністю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відкату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Скасування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Cancel)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вказує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скасування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Посилання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Link)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механізм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ключение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закінчення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одного потоку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початку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потоку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Складена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Multiple)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вказує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те,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задіяти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кілька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шляхів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розвитку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продовжити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наявності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проміжного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771800" y="-7953"/>
            <a:ext cx="3001527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тригерів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2771800" y="-7953"/>
            <a:ext cx="3001527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тригерів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966787"/>
            <a:ext cx="69246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кутник 4"/>
          <p:cNvSpPr/>
          <p:nvPr/>
        </p:nvSpPr>
        <p:spPr>
          <a:xfrm>
            <a:off x="0" y="-2376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 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тригерами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79512" y="83671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визначати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напрямок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потоку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Data-Based)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результатів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настання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подій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Event- Based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операцією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виключне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АБО»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Exclusive (XOR) Data-Based)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одна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гілок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результатів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настання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подій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операцією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виключне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АБО»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Exclusive (XOR) Event-Based)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виконуватися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одна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гілок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результатів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настання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подій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20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операцією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«АБО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Inclusive (OR) Event-Based)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гілок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з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операцією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«І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»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Parallel (AND))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гілки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паралельно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зі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складною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умовою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Complex).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475656" y="-22264"/>
            <a:ext cx="576063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2346" y="2348880"/>
            <a:ext cx="5689600" cy="195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sz="2200" dirty="0" err="1" smtClean="0"/>
              <a:t>Ексклюзивний</a:t>
            </a:r>
            <a:r>
              <a:rPr lang="ru-RU" sz="2200" dirty="0" smtClean="0"/>
              <a:t> </a:t>
            </a:r>
            <a:r>
              <a:rPr lang="ru-RU" sz="2200" dirty="0"/>
              <a:t>шлюз </a:t>
            </a:r>
            <a:r>
              <a:rPr lang="ru-RU" sz="2200" dirty="0" smtClean="0"/>
              <a:t>(АБО )</a:t>
            </a:r>
            <a:endParaRPr lang="ru-RU" sz="22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sz="2200" dirty="0" err="1" smtClean="0"/>
              <a:t>Неексклюзивний</a:t>
            </a:r>
            <a:r>
              <a:rPr lang="ru-RU" sz="2200" dirty="0" smtClean="0"/>
              <a:t> </a:t>
            </a:r>
            <a:r>
              <a:rPr lang="ru-RU" sz="2200" dirty="0"/>
              <a:t>шлюз </a:t>
            </a:r>
            <a:r>
              <a:rPr lang="ru-RU" sz="2200" dirty="0" smtClean="0"/>
              <a:t>(АБО)</a:t>
            </a:r>
            <a:endParaRPr lang="ru-RU" sz="22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sz="2200" dirty="0" err="1" smtClean="0"/>
              <a:t>Комплексний</a:t>
            </a:r>
            <a:r>
              <a:rPr lang="ru-RU" sz="2200" dirty="0" smtClean="0"/>
              <a:t> </a:t>
            </a:r>
            <a:r>
              <a:rPr lang="ru-RU" sz="2200" dirty="0"/>
              <a:t>шлюз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sz="2200" dirty="0" err="1" smtClean="0"/>
              <a:t>Паралельний</a:t>
            </a:r>
            <a:r>
              <a:rPr lang="ru-RU" sz="2200" dirty="0" smtClean="0"/>
              <a:t> </a:t>
            </a:r>
            <a:r>
              <a:rPr lang="ru-RU" sz="2200" dirty="0"/>
              <a:t>шлюз </a:t>
            </a:r>
            <a:r>
              <a:rPr lang="ru-RU" sz="2200" dirty="0" smtClean="0"/>
              <a:t>(І)</a:t>
            </a:r>
            <a:endParaRPr lang="ru-RU" sz="22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0" y="-122783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Виды шлюзов </a:t>
            </a: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(Gates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7155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Шлюз (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об'єднання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для контролю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розгалуженості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послідовного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потоку та 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uk-UA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є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днання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паралельних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позначає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розгалуження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з'єднання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маршрутів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ru-RU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240" y="908720"/>
            <a:ext cx="9126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Зображуються </a:t>
            </a:r>
            <a:r>
              <a:rPr lang="uk-UA" dirty="0"/>
              <a:t>ромбами і представляють точки прийняття рішень в процесі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За допомогою логічних операторів організовується розгалуження і синхронізація потоків управління в моделі процесу.</a:t>
            </a:r>
          </a:p>
          <a:p>
            <a:r>
              <a:rPr lang="uk-UA" b="1" dirty="0"/>
              <a:t>Оператор </a:t>
            </a:r>
            <a:r>
              <a:rPr lang="uk-UA" b="1" dirty="0" smtClean="0"/>
              <a:t>виключного </a:t>
            </a:r>
            <a:r>
              <a:rPr lang="uk-UA" b="1" dirty="0"/>
              <a:t>«або», керований даними </a:t>
            </a:r>
            <a:r>
              <a:rPr lang="uk-UA" dirty="0" smtClean="0"/>
              <a:t>(</a:t>
            </a:r>
            <a:r>
              <a:rPr lang="uk-UA" dirty="0" err="1" smtClean="0"/>
              <a:t>Data-based</a:t>
            </a:r>
            <a:r>
              <a:rPr lang="uk-UA" dirty="0" smtClean="0"/>
              <a:t> </a:t>
            </a:r>
            <a:r>
              <a:rPr lang="uk-UA" dirty="0" err="1"/>
              <a:t>exclusive</a:t>
            </a:r>
            <a:r>
              <a:rPr lang="uk-UA" dirty="0"/>
              <a:t> </a:t>
            </a:r>
            <a:r>
              <a:rPr lang="uk-UA" dirty="0" err="1"/>
              <a:t>gateway</a:t>
            </a:r>
            <a:r>
              <a:rPr lang="uk-UA" dirty="0"/>
              <a:t>). </a:t>
            </a:r>
            <a:endParaRPr lang="uk-UA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оператор використовується для розгалуження, то потік управління спрямовується лише по одній вихідної гілки. Якщо оператор використовується для синхронізації, то він очікує завершення виконання однієї вхідної гілки і активує вихідний потік.</a:t>
            </a:r>
          </a:p>
          <a:p>
            <a:r>
              <a:rPr lang="uk-UA" b="1" dirty="0"/>
              <a:t>Оператор </a:t>
            </a:r>
            <a:r>
              <a:rPr lang="uk-UA" b="1" dirty="0" smtClean="0"/>
              <a:t>виключного </a:t>
            </a:r>
            <a:r>
              <a:rPr lang="uk-UA" b="1" dirty="0"/>
              <a:t>«або», керований подіями </a:t>
            </a:r>
            <a:r>
              <a:rPr lang="uk-UA" dirty="0"/>
              <a:t>(</a:t>
            </a:r>
            <a:r>
              <a:rPr lang="uk-UA" dirty="0" err="1"/>
              <a:t>event-based</a:t>
            </a:r>
            <a:r>
              <a:rPr lang="uk-UA" dirty="0"/>
              <a:t> </a:t>
            </a:r>
            <a:r>
              <a:rPr lang="uk-UA" dirty="0" err="1"/>
              <a:t>exclusive</a:t>
            </a:r>
            <a:r>
              <a:rPr lang="uk-UA" dirty="0"/>
              <a:t> </a:t>
            </a:r>
            <a:r>
              <a:rPr lang="uk-UA" dirty="0" err="1"/>
              <a:t>gateway</a:t>
            </a:r>
            <a:r>
              <a:rPr lang="uk-UA" dirty="0" smtClean="0"/>
              <a:t>).</a:t>
            </a:r>
          </a:p>
          <a:p>
            <a:pPr lvl="1"/>
            <a:r>
              <a:rPr lang="uk-UA" dirty="0" smtClean="0"/>
              <a:t>Направляє </a:t>
            </a:r>
            <a:r>
              <a:rPr lang="uk-UA" dirty="0"/>
              <a:t>потік управління лише з тієї вихідної гілки, на якій першій відбулася подія. Після оператора даного типу можуть слідувати тільки події або дії-обробники повідомлень.</a:t>
            </a:r>
          </a:p>
          <a:p>
            <a:r>
              <a:rPr lang="uk-UA" b="1" dirty="0" smtClean="0"/>
              <a:t>Оператор, що включає </a:t>
            </a:r>
            <a:r>
              <a:rPr lang="uk-UA" b="1" dirty="0"/>
              <a:t>«або» </a:t>
            </a:r>
            <a:r>
              <a:rPr lang="uk-UA" dirty="0"/>
              <a:t>(</a:t>
            </a:r>
            <a:r>
              <a:rPr lang="uk-UA" dirty="0" err="1"/>
              <a:t>inclusive</a:t>
            </a:r>
            <a:r>
              <a:rPr lang="uk-UA" dirty="0"/>
              <a:t> </a:t>
            </a:r>
            <a:r>
              <a:rPr lang="uk-UA" dirty="0" err="1" smtClean="0"/>
              <a:t>gateway</a:t>
            </a:r>
            <a:r>
              <a:rPr lang="uk-UA" dirty="0" smtClean="0"/>
              <a:t>).</a:t>
            </a:r>
          </a:p>
          <a:p>
            <a:pPr lvl="1"/>
            <a:r>
              <a:rPr lang="uk-UA" dirty="0" smtClean="0"/>
              <a:t>Активує </a:t>
            </a:r>
            <a:r>
              <a:rPr lang="uk-UA" dirty="0"/>
              <a:t>одну або більше вихідних гілок, в разі, коли здійснюється розгалуження. Якщо оператор використовується для синхронізації, то він очікує завершення виконання всіх активованих гілок і активує вихідний потік.</a:t>
            </a:r>
          </a:p>
          <a:p>
            <a:endParaRPr lang="uk-UA" dirty="0"/>
          </a:p>
        </p:txBody>
      </p:sp>
      <p:sp>
        <p:nvSpPr>
          <p:cNvPr id="5" name="Прямокутник 2"/>
          <p:cNvSpPr/>
          <p:nvPr/>
        </p:nvSpPr>
        <p:spPr>
          <a:xfrm>
            <a:off x="0" y="117693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Логічні оператори (</a:t>
            </a:r>
            <a:r>
              <a:rPr lang="uk-UA" sz="3200" b="1" dirty="0" smtClean="0">
                <a:solidFill>
                  <a:schemeClr val="bg1"/>
                </a:solidFill>
              </a:rPr>
              <a:t>розгалуження)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240" y="1100590"/>
            <a:ext cx="9126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Оператор </a:t>
            </a:r>
            <a:r>
              <a:rPr lang="uk-UA" b="1" dirty="0"/>
              <a:t>«і» </a:t>
            </a:r>
            <a:r>
              <a:rPr lang="uk-UA" dirty="0"/>
              <a:t>(</a:t>
            </a:r>
            <a:r>
              <a:rPr lang="uk-UA" dirty="0" err="1"/>
              <a:t>parallel</a:t>
            </a:r>
            <a:r>
              <a:rPr lang="uk-UA" dirty="0"/>
              <a:t> </a:t>
            </a:r>
            <a:r>
              <a:rPr lang="uk-UA" dirty="0" err="1"/>
              <a:t>gateway</a:t>
            </a:r>
            <a:r>
              <a:rPr lang="uk-UA" dirty="0"/>
              <a:t>), що використовується для розгалуження, розділяє один потік управління на кілька паралельних. </a:t>
            </a:r>
            <a:endParaRPr lang="uk-UA" dirty="0" smtClean="0"/>
          </a:p>
          <a:p>
            <a:pPr lvl="1"/>
            <a:r>
              <a:rPr lang="uk-UA" dirty="0" smtClean="0"/>
              <a:t>При </a:t>
            </a:r>
            <a:r>
              <a:rPr lang="uk-UA" dirty="0"/>
              <a:t>цьому всі вихідні гілки активуються одночасно. </a:t>
            </a:r>
            <a:endParaRPr lang="uk-UA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оператор використовується для синхронізації, то він очікує завершення виконання всіх вхідних гілок і лише потім активує вихідний потік.</a:t>
            </a:r>
          </a:p>
          <a:p>
            <a:endParaRPr lang="uk-UA" dirty="0" smtClean="0"/>
          </a:p>
          <a:p>
            <a:r>
              <a:rPr lang="uk-UA" b="1" dirty="0" smtClean="0"/>
              <a:t>Складний </a:t>
            </a:r>
            <a:r>
              <a:rPr lang="uk-UA" b="1" dirty="0"/>
              <a:t>оператор (</a:t>
            </a:r>
            <a:r>
              <a:rPr lang="uk-UA" b="1" dirty="0" err="1"/>
              <a:t>complex</a:t>
            </a:r>
            <a:r>
              <a:rPr lang="uk-UA" b="1" dirty="0"/>
              <a:t> </a:t>
            </a:r>
            <a:r>
              <a:rPr lang="uk-UA" b="1" dirty="0" err="1"/>
              <a:t>gateway</a:t>
            </a:r>
            <a:r>
              <a:rPr lang="uk-UA" b="1" dirty="0"/>
              <a:t>) </a:t>
            </a:r>
            <a:r>
              <a:rPr lang="uk-UA" dirty="0"/>
              <a:t>має кілька умов, в залежності від виконання яких активуються вихідні гілки. </a:t>
            </a:r>
            <a:r>
              <a:rPr lang="uk-UA" dirty="0" smtClean="0"/>
              <a:t>Оператор </a:t>
            </a:r>
            <a:r>
              <a:rPr lang="uk-UA" dirty="0"/>
              <a:t>ускладнює розуміння діаграми, так як умови, що визначають семантику оператора, графічно не виражені на діаграмі. </a:t>
            </a:r>
            <a:endParaRPr lang="uk-UA" dirty="0" smtClean="0"/>
          </a:p>
        </p:txBody>
      </p:sp>
      <p:sp>
        <p:nvSpPr>
          <p:cNvPr id="5" name="Прямокутник 2"/>
          <p:cNvSpPr/>
          <p:nvPr/>
        </p:nvSpPr>
        <p:spPr>
          <a:xfrm>
            <a:off x="0" y="117693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Логічні оператори (</a:t>
            </a:r>
            <a:r>
              <a:rPr lang="uk-UA" sz="3200" b="1" dirty="0" smtClean="0">
                <a:solidFill>
                  <a:schemeClr val="bg1"/>
                </a:solidFill>
              </a:rPr>
              <a:t>розгалуження)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-15875"/>
            <a:ext cx="9144000" cy="56515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тектура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підприємства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2741010"/>
              </p:ext>
            </p:extLst>
          </p:nvPr>
        </p:nvGraphicFramePr>
        <p:xfrm>
          <a:off x="0" y="836613"/>
          <a:ext cx="8229600" cy="453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5589240"/>
            <a:ext cx="87148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Зазвичай</a:t>
            </a:r>
            <a:r>
              <a:rPr lang="ru-RU" b="1" dirty="0"/>
              <a:t> в </a:t>
            </a:r>
            <a:r>
              <a:rPr lang="ru-RU" sz="2000" b="1" dirty="0" err="1"/>
              <a:t>складі</a:t>
            </a:r>
            <a:r>
              <a:rPr lang="ru-RU" b="1" dirty="0"/>
              <a:t> </a:t>
            </a:r>
            <a:r>
              <a:rPr lang="ru-RU" b="1" dirty="0" err="1"/>
              <a:t>архітектури</a:t>
            </a:r>
            <a:r>
              <a:rPr lang="ru-RU" b="1" dirty="0"/>
              <a:t> </a:t>
            </a:r>
            <a:r>
              <a:rPr lang="ru-RU" b="1" dirty="0" err="1"/>
              <a:t>виділяють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чотирьох</a:t>
            </a:r>
            <a:r>
              <a:rPr lang="ru-RU" b="1" dirty="0"/>
              <a:t> до семи </a:t>
            </a:r>
            <a:r>
              <a:rPr lang="ru-RU" b="1" dirty="0" err="1"/>
              <a:t>основних</a:t>
            </a:r>
            <a:r>
              <a:rPr lang="ru-RU" b="1" dirty="0"/>
              <a:t> </a:t>
            </a:r>
            <a:r>
              <a:rPr lang="ru-RU" b="1" dirty="0" err="1"/>
              <a:t>уявлень</a:t>
            </a:r>
            <a:r>
              <a:rPr lang="ru-RU" b="1" dirty="0"/>
              <a:t> (</a:t>
            </a:r>
            <a:r>
              <a:rPr lang="ru-RU" b="1" dirty="0" err="1"/>
              <a:t>предметних</a:t>
            </a:r>
            <a:r>
              <a:rPr lang="ru-RU" b="1" dirty="0"/>
              <a:t> областей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доменів</a:t>
            </a:r>
            <a:r>
              <a:rPr lang="ru-RU" b="1" dirty="0"/>
              <a:t>):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2119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4" name="Прямокутник 2"/>
          <p:cNvSpPr/>
          <p:nvPr/>
        </p:nvSpPr>
        <p:spPr>
          <a:xfrm>
            <a:off x="0" y="0"/>
            <a:ext cx="9144000" cy="55399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Графічні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позначення</a:t>
            </a:r>
            <a:r>
              <a:rPr lang="ru-RU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шлюзів</a:t>
            </a:r>
            <a:r>
              <a:rPr lang="ru-RU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BPMN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92088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99392"/>
            <a:ext cx="9144000" cy="667544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(АБО) – 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Exclusive Gates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335713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853372"/>
            <a:ext cx="62579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Содержимое 2"/>
          <p:cNvSpPr>
            <a:spLocks noGrp="1"/>
          </p:cNvSpPr>
          <p:nvPr>
            <p:ph idx="4294967295"/>
          </p:nvPr>
        </p:nvSpPr>
        <p:spPr>
          <a:xfrm>
            <a:off x="261938" y="836712"/>
            <a:ext cx="8229600" cy="500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dirty="0" err="1" smtClean="0"/>
              <a:t>Ексклюзивні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шлюзи</a:t>
            </a:r>
            <a:r>
              <a:rPr lang="ru-RU" sz="2000" dirty="0" smtClean="0"/>
              <a:t>  на </a:t>
            </a:r>
            <a:r>
              <a:rPr lang="ru-RU" sz="2000" dirty="0" err="1" smtClean="0"/>
              <a:t>основі</a:t>
            </a:r>
            <a:r>
              <a:rPr lang="ru-RU" sz="2000" dirty="0" smtClean="0"/>
              <a:t> </a:t>
            </a:r>
            <a:r>
              <a:rPr lang="ru-RU" sz="2000" dirty="0" err="1" smtClean="0"/>
              <a:t>даних</a:t>
            </a:r>
            <a:r>
              <a:rPr lang="ru-RU" sz="2000" dirty="0" smtClean="0"/>
              <a:t> (</a:t>
            </a:r>
            <a:r>
              <a:rPr lang="en-US" sz="2000" dirty="0" smtClean="0"/>
              <a:t>Data-based)</a:t>
            </a:r>
            <a:endParaRPr lang="ru-RU" sz="2000" dirty="0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57188" y="1484784"/>
            <a:ext cx="8679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i="1" dirty="0" smtClean="0"/>
              <a:t>Приклад</a:t>
            </a:r>
            <a:r>
              <a:rPr lang="ru-RU" i="1" dirty="0" smtClean="0"/>
              <a:t>: </a:t>
            </a:r>
            <a:r>
              <a:rPr lang="ru-RU" i="1" dirty="0"/>
              <a:t>Фрагмент </a:t>
            </a:r>
            <a:r>
              <a:rPr lang="ru-RU" i="1" dirty="0" err="1" smtClean="0"/>
              <a:t>моделі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</a:t>
            </a:r>
            <a:r>
              <a:rPr lang="ru-RU" i="1" dirty="0" err="1" smtClean="0"/>
              <a:t>замовлення</a:t>
            </a:r>
            <a:r>
              <a:rPr lang="ru-RU" i="1" dirty="0" smtClean="0"/>
              <a:t> товару </a:t>
            </a:r>
            <a:r>
              <a:rPr lang="ru-RU" i="1" dirty="0"/>
              <a:t>через </a:t>
            </a:r>
            <a:r>
              <a:rPr lang="ru-RU" i="1" dirty="0" err="1" smtClean="0"/>
              <a:t>Інтернет</a:t>
            </a:r>
            <a:endParaRPr lang="ru-RU" i="1" dirty="0"/>
          </a:p>
        </p:txBody>
      </p:sp>
      <p:grpSp>
        <p:nvGrpSpPr>
          <p:cNvPr id="3" name="Группа 8"/>
          <p:cNvGrpSpPr>
            <a:grpSpLocks/>
          </p:cNvGrpSpPr>
          <p:nvPr/>
        </p:nvGrpSpPr>
        <p:grpSpPr bwMode="auto">
          <a:xfrm>
            <a:off x="357188" y="2571750"/>
            <a:ext cx="3571875" cy="714375"/>
            <a:chOff x="357158" y="2571744"/>
            <a:chExt cx="3571900" cy="714380"/>
          </a:xfrm>
        </p:grpSpPr>
        <p:sp>
          <p:nvSpPr>
            <p:cNvPr id="6" name="TextBox 5"/>
            <p:cNvSpPr txBox="1"/>
            <p:nvPr/>
          </p:nvSpPr>
          <p:spPr>
            <a:xfrm>
              <a:off x="357158" y="2571744"/>
              <a:ext cx="2643205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Потік</a:t>
              </a:r>
              <a:r>
                <a:rPr lang="ru-RU" b="1" dirty="0" smtClean="0">
                  <a:solidFill>
                    <a:schemeClr val="accent5">
                      <a:lumMod val="50000"/>
                    </a:schemeClr>
                  </a:solidFill>
                </a:rPr>
                <a:t> за </a:t>
              </a:r>
              <a:r>
                <a:rPr lang="ru-RU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за</a:t>
              </a:r>
              <a:r>
                <a:rPr lang="uk-UA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мо</a:t>
              </a:r>
              <a:r>
                <a:rPr lang="ru-RU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вчуванням</a:t>
              </a:r>
              <a:endParaRPr lang="ru-R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3"/>
            </p:cNvCxnSpPr>
            <p:nvPr/>
          </p:nvCxnSpPr>
          <p:spPr>
            <a:xfrm>
              <a:off x="3000363" y="2756411"/>
              <a:ext cx="928695" cy="52971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(АБО) – 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Exclusive Gates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8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1412776"/>
            <a:ext cx="6264275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(АБО) – 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Exclusive Gates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60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Содержимое 2"/>
          <p:cNvSpPr>
            <a:spLocks noGrp="1"/>
          </p:cNvSpPr>
          <p:nvPr>
            <p:ph idx="4294967295"/>
          </p:nvPr>
        </p:nvSpPr>
        <p:spPr>
          <a:xfrm>
            <a:off x="457200" y="916830"/>
            <a:ext cx="8229600" cy="500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Ексклюзивний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шлюз на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(з маркером)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07504" y="1580257"/>
            <a:ext cx="6929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i="1" dirty="0" smtClean="0"/>
              <a:t>Приклад: </a:t>
            </a:r>
            <a:r>
              <a:rPr lang="ru-RU" i="1" dirty="0"/>
              <a:t>Фрагмент </a:t>
            </a:r>
            <a:r>
              <a:rPr lang="ru-RU" i="1" dirty="0" err="1" smtClean="0"/>
              <a:t>моделі</a:t>
            </a:r>
            <a:r>
              <a:rPr lang="ru-RU" i="1" dirty="0" smtClean="0"/>
              <a:t> </a:t>
            </a:r>
            <a:r>
              <a:rPr lang="ru-RU" i="1" dirty="0" err="1" smtClean="0"/>
              <a:t>здачі</a:t>
            </a:r>
            <a:r>
              <a:rPr lang="ru-RU" i="1" dirty="0" smtClean="0"/>
              <a:t> </a:t>
            </a:r>
            <a:r>
              <a:rPr lang="ru-RU" i="1" dirty="0" err="1" smtClean="0"/>
              <a:t>лабораторних</a:t>
            </a:r>
            <a:r>
              <a:rPr lang="ru-RU" i="1" dirty="0" smtClean="0"/>
              <a:t> </a:t>
            </a:r>
            <a:r>
              <a:rPr lang="ru-RU" i="1" dirty="0" err="1" smtClean="0"/>
              <a:t>робіт</a:t>
            </a:r>
            <a:endParaRPr lang="ru-RU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(АБО) – 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Exclusive Gates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8388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8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1628775"/>
            <a:ext cx="4500562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378273"/>
            <a:ext cx="403225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403350" y="5734050"/>
            <a:ext cx="6192838" cy="5286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800" b="1" dirty="0" err="1" smtClean="0">
                <a:solidFill>
                  <a:schemeClr val="hlink"/>
                </a:solidFill>
              </a:rPr>
              <a:t>Це</a:t>
            </a:r>
            <a:r>
              <a:rPr lang="ru-RU" sz="2800" b="1" dirty="0" smtClean="0">
                <a:solidFill>
                  <a:schemeClr val="hlink"/>
                </a:solidFill>
              </a:rPr>
              <a:t> </a:t>
            </a:r>
            <a:r>
              <a:rPr lang="ru-RU" sz="2800" b="1" dirty="0" err="1" smtClean="0">
                <a:solidFill>
                  <a:schemeClr val="hlink"/>
                </a:solidFill>
              </a:rPr>
              <a:t>одне</a:t>
            </a:r>
            <a:r>
              <a:rPr lang="ru-RU" sz="2800" b="1" dirty="0" smtClean="0">
                <a:solidFill>
                  <a:schemeClr val="hlink"/>
                </a:solidFill>
              </a:rPr>
              <a:t> й те </a:t>
            </a:r>
            <a:r>
              <a:rPr lang="ru-RU" sz="2800" b="1" dirty="0" err="1" smtClean="0">
                <a:solidFill>
                  <a:schemeClr val="hlink"/>
                </a:solidFill>
              </a:rPr>
              <a:t>саме</a:t>
            </a:r>
            <a:r>
              <a:rPr lang="ru-RU" sz="2800" b="1" dirty="0" smtClean="0">
                <a:solidFill>
                  <a:schemeClr val="hlink"/>
                </a:solidFill>
              </a:rPr>
              <a:t>!!</a:t>
            </a:r>
            <a:endParaRPr lang="ru-RU" sz="2800" b="1" dirty="0">
              <a:solidFill>
                <a:schemeClr val="hlin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(АБО) – 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Exclusive Gates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4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61" y="1044475"/>
            <a:ext cx="74390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Содержимое 2"/>
          <p:cNvSpPr>
            <a:spLocks noGrp="1"/>
          </p:cNvSpPr>
          <p:nvPr>
            <p:ph idx="4294967295"/>
          </p:nvPr>
        </p:nvSpPr>
        <p:spPr>
          <a:xfrm>
            <a:off x="330200" y="764704"/>
            <a:ext cx="8229600" cy="50006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 smtClean="0"/>
              <a:t>Шлюзи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злиття</a:t>
            </a:r>
            <a:r>
              <a:rPr lang="ru-RU" sz="2000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143" y="2420838"/>
            <a:ext cx="428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065" y="4859152"/>
            <a:ext cx="5000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2)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b="1" spc="-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5" y="3976502"/>
            <a:ext cx="6467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5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Ексклюзивні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шлюзи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основі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подій</a:t>
            </a:r>
            <a:r>
              <a:rPr lang="ru-RU" sz="2000" dirty="0" smtClean="0"/>
              <a:t> (</a:t>
            </a:r>
            <a:r>
              <a:rPr lang="en-US" sz="2000" dirty="0" smtClean="0"/>
              <a:t>Event-based)</a:t>
            </a:r>
            <a:endParaRPr lang="ru-RU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99392"/>
            <a:ext cx="9144000" cy="6675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Ексклюзивні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шлюзи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(АБО</a:t>
            </a:r>
            <a:r>
              <a:rPr lang="ru-RU" sz="28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b="1" spc="-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566863"/>
            <a:ext cx="7591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99392"/>
            <a:ext cx="9144000" cy="647353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Паралельний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– Parallel Gateway (AND)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91381"/>
            <a:ext cx="446405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09271"/>
            <a:ext cx="4067373" cy="25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686425" y="1425616"/>
            <a:ext cx="3457575" cy="138499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100" dirty="0" err="1" smtClean="0">
                <a:solidFill>
                  <a:schemeClr val="hlink"/>
                </a:solidFill>
              </a:rPr>
              <a:t>Паралельний</a:t>
            </a:r>
            <a:r>
              <a:rPr lang="ru-RU" sz="2100" dirty="0" smtClean="0">
                <a:solidFill>
                  <a:schemeClr val="hlink"/>
                </a:solidFill>
              </a:rPr>
              <a:t> </a:t>
            </a:r>
            <a:r>
              <a:rPr lang="ru-RU" sz="2100" dirty="0">
                <a:solidFill>
                  <a:schemeClr val="hlink"/>
                </a:solidFill>
              </a:rPr>
              <a:t>шлюз для </a:t>
            </a:r>
            <a:r>
              <a:rPr lang="ru-RU" sz="2100" dirty="0" err="1" smtClean="0">
                <a:solidFill>
                  <a:schemeClr val="hlink"/>
                </a:solidFill>
              </a:rPr>
              <a:t>розгалуження</a:t>
            </a:r>
            <a:r>
              <a:rPr lang="ru-RU" sz="2100" dirty="0" smtClean="0"/>
              <a:t>: </a:t>
            </a:r>
            <a:r>
              <a:rPr lang="ru-RU" sz="2100" dirty="0" err="1" smtClean="0"/>
              <a:t>після</a:t>
            </a:r>
            <a:r>
              <a:rPr lang="ru-RU" sz="2100" dirty="0" smtClean="0"/>
              <a:t> </a:t>
            </a:r>
            <a:r>
              <a:rPr lang="ru-RU" sz="2100" dirty="0" err="1" smtClean="0"/>
              <a:t>задачі</a:t>
            </a:r>
            <a:r>
              <a:rPr lang="ru-RU" sz="2100" dirty="0" smtClean="0"/>
              <a:t> </a:t>
            </a:r>
            <a:r>
              <a:rPr lang="ru-RU" sz="2100" dirty="0"/>
              <a:t>А </a:t>
            </a:r>
            <a:r>
              <a:rPr lang="ru-RU" sz="2100" dirty="0" err="1" smtClean="0"/>
              <a:t>паралельно</a:t>
            </a:r>
            <a:r>
              <a:rPr lang="ru-RU" sz="2100" dirty="0" smtClean="0"/>
              <a:t> </a:t>
            </a:r>
            <a:r>
              <a:rPr lang="ru-RU" sz="2100" dirty="0" err="1" smtClean="0"/>
              <a:t>починаються</a:t>
            </a:r>
            <a:r>
              <a:rPr lang="ru-RU" sz="2100" dirty="0" smtClean="0"/>
              <a:t> </a:t>
            </a:r>
            <a:r>
              <a:rPr lang="ru-RU" sz="2100" dirty="0" err="1" smtClean="0"/>
              <a:t>задачі</a:t>
            </a:r>
            <a:r>
              <a:rPr lang="ru-RU" sz="2100" dirty="0" smtClean="0"/>
              <a:t> </a:t>
            </a:r>
            <a:r>
              <a:rPr lang="ru-RU" sz="2100" dirty="0"/>
              <a:t>В </a:t>
            </a:r>
            <a:r>
              <a:rPr lang="ru-RU" sz="2100" dirty="0" smtClean="0"/>
              <a:t>і </a:t>
            </a:r>
            <a:r>
              <a:rPr lang="ru-RU" sz="2100" dirty="0"/>
              <a:t>С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9750" y="4305300"/>
            <a:ext cx="3095625" cy="17081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100" dirty="0" err="1" smtClean="0">
                <a:solidFill>
                  <a:schemeClr val="hlink"/>
                </a:solidFill>
              </a:rPr>
              <a:t>Паралельний</a:t>
            </a:r>
            <a:r>
              <a:rPr lang="ru-RU" sz="2100" dirty="0" smtClean="0">
                <a:solidFill>
                  <a:schemeClr val="hlink"/>
                </a:solidFill>
              </a:rPr>
              <a:t> </a:t>
            </a:r>
            <a:r>
              <a:rPr lang="ru-RU" sz="2100" dirty="0">
                <a:solidFill>
                  <a:schemeClr val="hlink"/>
                </a:solidFill>
              </a:rPr>
              <a:t>шлюз для </a:t>
            </a:r>
            <a:r>
              <a:rPr lang="ru-RU" sz="2100" dirty="0" err="1" smtClean="0">
                <a:solidFill>
                  <a:schemeClr val="hlink"/>
                </a:solidFill>
              </a:rPr>
              <a:t>злиття</a:t>
            </a:r>
            <a:r>
              <a:rPr lang="ru-RU" sz="2100" dirty="0" smtClean="0"/>
              <a:t>: </a:t>
            </a:r>
            <a:r>
              <a:rPr lang="ru-RU" sz="2100" dirty="0"/>
              <a:t>Перед </a:t>
            </a:r>
            <a:r>
              <a:rPr lang="ru-RU" sz="2100" dirty="0" smtClean="0"/>
              <a:t>початком </a:t>
            </a:r>
            <a:r>
              <a:rPr lang="ru-RU" sz="2100" dirty="0" err="1" smtClean="0"/>
              <a:t>задачі</a:t>
            </a:r>
            <a:r>
              <a:rPr lang="ru-RU" sz="2100" dirty="0" smtClean="0"/>
              <a:t> </a:t>
            </a:r>
            <a:r>
              <a:rPr lang="en-US" sz="2100" dirty="0"/>
              <a:t>F</a:t>
            </a:r>
            <a:r>
              <a:rPr lang="ru-RU" sz="2100" dirty="0"/>
              <a:t> </a:t>
            </a:r>
            <a:r>
              <a:rPr lang="ru-RU" sz="2100" dirty="0" err="1" smtClean="0"/>
              <a:t>закінчуються</a:t>
            </a:r>
            <a:r>
              <a:rPr lang="ru-RU" sz="2100" dirty="0" smtClean="0"/>
              <a:t> </a:t>
            </a:r>
            <a:r>
              <a:rPr lang="ru-RU" sz="2100" dirty="0" err="1" smtClean="0"/>
              <a:t>задачі</a:t>
            </a:r>
            <a:r>
              <a:rPr lang="ru-RU" sz="2100" dirty="0" smtClean="0"/>
              <a:t> </a:t>
            </a:r>
            <a:r>
              <a:rPr lang="en-US" sz="2100" dirty="0"/>
              <a:t>C </a:t>
            </a:r>
            <a:r>
              <a:rPr lang="uk-UA" sz="2100" dirty="0" smtClean="0"/>
              <a:t>та</a:t>
            </a:r>
            <a:r>
              <a:rPr lang="ru-RU" sz="2100" dirty="0" smtClean="0"/>
              <a:t> </a:t>
            </a:r>
            <a:r>
              <a:rPr lang="en-US" sz="2100" dirty="0"/>
              <a:t>D</a:t>
            </a:r>
            <a:r>
              <a:rPr lang="ru-RU" sz="2100" dirty="0"/>
              <a:t>.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779838" y="5157788"/>
            <a:ext cx="792162" cy="503237"/>
          </a:xfrm>
          <a:prstGeom prst="rightArrow">
            <a:avLst>
              <a:gd name="adj1" fmla="val 50000"/>
              <a:gd name="adj2" fmla="val 39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4551274" y="1630362"/>
            <a:ext cx="863600" cy="503238"/>
          </a:xfrm>
          <a:prstGeom prst="left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9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 animBg="1"/>
      <p:bldP spid="19464" grpId="0" animBg="1"/>
      <p:bldP spid="194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Содержимое 2"/>
          <p:cNvSpPr>
            <a:spLocks noGrp="1"/>
          </p:cNvSpPr>
          <p:nvPr>
            <p:ph idx="4294967295"/>
          </p:nvPr>
        </p:nvSpPr>
        <p:spPr>
          <a:xfrm>
            <a:off x="17702" y="764704"/>
            <a:ext cx="8715375" cy="447675"/>
          </a:xfrm>
        </p:spPr>
        <p:txBody>
          <a:bodyPr/>
          <a:lstStyle/>
          <a:p>
            <a:pPr marL="0" indent="0">
              <a:buNone/>
            </a:pPr>
            <a:r>
              <a:rPr lang="ru-RU" sz="2000" b="1" i="1" dirty="0" smtClean="0"/>
              <a:t>Приклад</a:t>
            </a:r>
            <a:r>
              <a:rPr lang="ru-RU" sz="2000" i="1" dirty="0" smtClean="0"/>
              <a:t>: </a:t>
            </a:r>
            <a:r>
              <a:rPr lang="ru-RU" sz="2000" i="1" dirty="0" err="1" smtClean="0"/>
              <a:t>Процес</a:t>
            </a:r>
            <a:r>
              <a:rPr lang="ru-RU" sz="2000" i="1" dirty="0" smtClean="0"/>
              <a:t> «</a:t>
            </a:r>
            <a:r>
              <a:rPr lang="ru-RU" sz="2000" i="1" dirty="0" err="1" smtClean="0"/>
              <a:t>Виконання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розрахунково-графічної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роботи</a:t>
            </a:r>
            <a:r>
              <a:rPr lang="ru-RU" sz="2000" i="1" dirty="0" smtClean="0"/>
              <a:t>»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99392"/>
            <a:ext cx="9144000" cy="64735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Паралельний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– Parallel Gateway (AND)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00188"/>
            <a:ext cx="80676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2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3704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Бізнес-архітектура</a:t>
            </a:r>
            <a:r>
              <a:rPr lang="uk-UA" sz="2000" dirty="0"/>
              <a:t>. Описує діяльність організації з точки зору її ключових бізнес-процесів.</a:t>
            </a:r>
          </a:p>
          <a:p>
            <a:r>
              <a:rPr lang="uk-UA" sz="2000" b="1" dirty="0" err="1">
                <a:solidFill>
                  <a:srgbClr val="0000CC"/>
                </a:solidFill>
              </a:rPr>
              <a:t>ІТ-архітектура</a:t>
            </a:r>
            <a:r>
              <a:rPr lang="uk-UA" sz="2000" dirty="0"/>
              <a:t>. Забезпечує досягнення бізнес-цілей за допомогою використання програмної інфраструктури, орієнтованої на реалізацію найбільш важливих бізнес-додатків;</a:t>
            </a:r>
          </a:p>
          <a:p>
            <a:r>
              <a:rPr lang="uk-UA" sz="2000" b="1" dirty="0">
                <a:solidFill>
                  <a:srgbClr val="0000CC"/>
                </a:solidFill>
              </a:rPr>
              <a:t>Архітектура інформації (даних). </a:t>
            </a:r>
            <a:r>
              <a:rPr lang="uk-UA" sz="2000" dirty="0"/>
              <a:t>Визначає, які дані необхідні для підтримки бізнес-процесів (наприклад, модель даних), а також для забезпечення стабільності і можливості довготривалого використання цих даних в прикладних системах.</a:t>
            </a:r>
          </a:p>
          <a:p>
            <a:r>
              <a:rPr lang="uk-UA" sz="2000" b="1" dirty="0">
                <a:solidFill>
                  <a:srgbClr val="0000CC"/>
                </a:solidFill>
              </a:rPr>
              <a:t>Архітектура </a:t>
            </a:r>
            <a:r>
              <a:rPr lang="uk-UA" sz="2000" b="1" dirty="0" smtClean="0">
                <a:solidFill>
                  <a:srgbClr val="0000CC"/>
                </a:solidFill>
              </a:rPr>
              <a:t>застосувань</a:t>
            </a:r>
            <a:r>
              <a:rPr lang="uk-UA" sz="2000" dirty="0" smtClean="0"/>
              <a:t>. </a:t>
            </a:r>
            <a:r>
              <a:rPr lang="uk-UA" sz="2000" dirty="0"/>
              <a:t>Визначає, які програми використовуються і повинні використовуватися для управління даними і підтримки бізнес-функцій (наприклад, моделі додатків).</a:t>
            </a:r>
          </a:p>
          <a:p>
            <a:r>
              <a:rPr lang="uk-UA" sz="2000" b="1" dirty="0">
                <a:solidFill>
                  <a:srgbClr val="0000CC"/>
                </a:solidFill>
              </a:rPr>
              <a:t>Технологічна архітектура (інфраструктура або системна архітектура). </a:t>
            </a:r>
            <a:r>
              <a:rPr lang="uk-UA" sz="2000" dirty="0"/>
              <a:t>Визначає, </a:t>
            </a:r>
            <a:r>
              <a:rPr lang="uk-UA" sz="2000" dirty="0" smtClean="0"/>
              <a:t>яке апаратне </a:t>
            </a:r>
            <a:r>
              <a:rPr lang="uk-UA" sz="2000" dirty="0"/>
              <a:t>та системне програмне забезпечення, мережі та </a:t>
            </a:r>
            <a:r>
              <a:rPr lang="uk-UA" sz="2000" dirty="0" smtClean="0"/>
              <a:t>комунікації необхідні </a:t>
            </a:r>
            <a:r>
              <a:rPr lang="uk-UA" sz="2000" dirty="0"/>
              <a:t>для створення середовища роботи </a:t>
            </a:r>
            <a:r>
              <a:rPr lang="uk-UA" sz="2000" dirty="0" smtClean="0"/>
              <a:t>застосувань, </a:t>
            </a:r>
            <a:r>
              <a:rPr lang="uk-UA" sz="2000" dirty="0"/>
              <a:t>які, в свою чергу, управляють даними і забезпечують бізнес-функції. Це середовище має забезпечувати роботу прикладних систем на заданому рівні надання сервісів своїм користувачам.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71600" y="115888"/>
            <a:ext cx="7772400" cy="36078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200" b="1" smtClean="0">
                <a:solidFill>
                  <a:schemeClr val="bg1"/>
                </a:solidFill>
              </a:rPr>
              <a:t>Архітектура і процес </a:t>
            </a:r>
            <a:r>
              <a:rPr lang="ru-RU" altLang="ru-RU" sz="3200" b="1" i="1" smtClean="0">
                <a:solidFill>
                  <a:schemeClr val="bg1"/>
                </a:solidFill>
              </a:rPr>
              <a:t>(</a:t>
            </a:r>
            <a:r>
              <a:rPr lang="en-US" altLang="ru-RU" sz="3200" b="1" i="1" smtClean="0">
                <a:solidFill>
                  <a:schemeClr val="bg1"/>
                </a:solidFill>
              </a:rPr>
              <a:t>CIO Council</a:t>
            </a:r>
            <a:r>
              <a:rPr lang="ru-RU" altLang="ru-RU" sz="3200" b="1" i="1" smtClean="0">
                <a:solidFill>
                  <a:schemeClr val="bg1"/>
                </a:solidFill>
              </a:rPr>
              <a:t>, США)</a:t>
            </a:r>
            <a:endParaRPr lang="en-US" altLang="ru-RU" sz="32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2"/>
          <p:cNvSpPr>
            <a:spLocks noGrp="1"/>
          </p:cNvSpPr>
          <p:nvPr>
            <p:ph idx="4294967295"/>
          </p:nvPr>
        </p:nvSpPr>
        <p:spPr>
          <a:xfrm>
            <a:off x="1043608" y="980728"/>
            <a:ext cx="2627784" cy="44767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 smtClean="0"/>
              <a:t>Інший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варіант</a:t>
            </a:r>
            <a:r>
              <a:rPr lang="ru-RU" sz="2000" dirty="0" smtClean="0"/>
              <a:t>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99392"/>
            <a:ext cx="9144000" cy="64735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Паралельний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шлюз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en-US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– Parallel Gateway (AND)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24013"/>
            <a:ext cx="79533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539552" y="980728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У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наступні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артефактів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об'єкт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Data Objects)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додаткові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графічно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зображуються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прямокутника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«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загнутим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»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верхнім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правим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куточком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Група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Groupe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документації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аналізу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цілей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але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впливає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Анотація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Annotation)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надає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додаткову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читача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BPMN.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779715" y="0"/>
            <a:ext cx="3656578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артефактів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3532898"/>
            <a:ext cx="82581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9366"/>
            <a:ext cx="8353425" cy="5915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504" y="0"/>
            <a:ext cx="8229600" cy="500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</a:t>
            </a:r>
            <a:r>
              <a:rPr lang="uk-U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 артефактами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429250" y="5357813"/>
            <a:ext cx="2714625" cy="1357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071813" y="3071813"/>
            <a:ext cx="928687" cy="1643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7504" y="1412776"/>
            <a:ext cx="82809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Розглянемо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такі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1.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та установка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та ремонт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комп’ютерної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техніки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3.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організація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доставки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мультимедійних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засобів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4.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обслуговування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комп’ютерної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техніки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заправка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картриджів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5.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вивчення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потреб 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формування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планів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закупівлю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нової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комп’ютерної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техніки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обладнання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07504" y="0"/>
            <a:ext cx="9036496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 </a:t>
            </a:r>
            <a:r>
              <a:rPr lang="ru-RU" sz="2800" b="1" spc="-1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основних</a:t>
            </a:r>
            <a:r>
              <a:rPr lang="ru-RU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центру </a:t>
            </a:r>
            <a:r>
              <a:rPr lang="ru-RU" sz="2800" b="1" spc="-1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інформаційно-технічного</a:t>
            </a:r>
            <a:r>
              <a:rPr lang="ru-RU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обслуговування</a:t>
            </a:r>
            <a:endParaRPr lang="ru-RU" sz="2800" b="1" spc="-1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95536" y="1052736"/>
            <a:ext cx="86409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документації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стосується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взаємодії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відділами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обов'язковим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опис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надходження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заявок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відділу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технологій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(ІТ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організацію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доставки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мультимедійних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засобів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спочатку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формується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заявка на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поставку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мультимедійного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засобу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із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затвердженим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стандартом, 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заявці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вказується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ініціатор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звернення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час 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поставки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мультимедійного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засобу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дата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надходження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заявки,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спеціаліст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відділу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який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прийняв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заявку.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Додатково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вказати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результат: час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причину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відмови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відповідального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співробітника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безпосередньо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займався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проблемою,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зазначеною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заявці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79512" y="0"/>
            <a:ext cx="8964488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Опис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бізнес-процесу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амовлення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та 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видача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мультимедійних</a:t>
            </a:r>
            <a:r>
              <a:rPr lang="ru-RU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3635896" y="6021288"/>
            <a:ext cx="1008112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" y="764704"/>
            <a:ext cx="8810158" cy="52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07504" y="0"/>
            <a:ext cx="9238206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BPMN. </a:t>
            </a:r>
            <a:r>
              <a:rPr lang="en-US" sz="3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Замовлення</a:t>
            </a:r>
            <a:r>
              <a:rPr lang="en-US" sz="3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та</a:t>
            </a:r>
            <a:r>
              <a:rPr lang="en-US" sz="3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видача</a:t>
            </a:r>
            <a:r>
              <a:rPr lang="en-US" sz="3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мультимедійних</a:t>
            </a:r>
            <a:r>
              <a:rPr lang="en-US" sz="3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endParaRPr lang="ru-RU" sz="3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611560" y="1268760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обслуговування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заявок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заправку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картриджа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починається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поданням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певну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послугу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оформлена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затвердженим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стандартом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наявності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матеріалів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тонера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відповідальний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спеціаліст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відділу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виконує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послугу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Потім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виконавець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реєструє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факт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успішно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виконаної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інформаційній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системі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обов’язково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вказуючи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кількість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використаного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матеріалу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матеріали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відсутні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формується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документ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придбання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необхідного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матеріалу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8118" y="0"/>
            <a:ext cx="9144000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Опис бізнес-процесу </a:t>
            </a:r>
            <a:r>
              <a:rPr lang="uk-UA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«О</a:t>
            </a:r>
            <a:r>
              <a:rPr lang="en-US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бслуговування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заправку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картриджа</a:t>
            </a:r>
            <a:r>
              <a:rPr lang="uk-UA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3203848" y="5373216"/>
            <a:ext cx="792088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5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8793900" cy="49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8118" y="0"/>
            <a:ext cx="9144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BPMN.</a:t>
            </a:r>
            <a:r>
              <a:rPr lang="uk-UA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en-US" sz="2800" b="1" spc="-1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бслуговування</a:t>
            </a:r>
            <a:r>
              <a:rPr lang="en-US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</a:t>
            </a:r>
            <a:r>
              <a:rPr lang="en-US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заправку</a:t>
            </a:r>
            <a:r>
              <a:rPr lang="en-US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картриджа</a:t>
            </a:r>
            <a:r>
              <a:rPr lang="en-US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800" b="1" spc="-1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467544" y="0"/>
            <a:ext cx="8676456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Опис бізнес-процесу </a:t>
            </a:r>
            <a:r>
              <a:rPr lang="uk-UA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Встановлення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програмних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r>
              <a:rPr lang="uk-UA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99592" y="1484784"/>
            <a:ext cx="70567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отримання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замовлення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встановлення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програмних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засобів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два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позитивних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виходи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один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негативний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відхилена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відмови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керівництвом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придбання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нового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 </a:t>
            </a:r>
            <a:r>
              <a:rPr lang="en-US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BPMN. </a:t>
            </a:r>
            <a:r>
              <a:rPr lang="en-US" sz="2800" b="1" spc="-1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Встановлення</a:t>
            </a:r>
            <a:r>
              <a:rPr lang="en-US" sz="2800" b="1" spc="-1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програмних</a:t>
            </a:r>
            <a:r>
              <a:rPr lang="en-US" sz="2800" b="1" spc="-1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1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endParaRPr lang="ru-RU" sz="2800" b="1" spc="-1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964488" cy="583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65914" y="-171400"/>
            <a:ext cx="8261350" cy="1039813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 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бізнес-архітектури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8"/>
            <a:ext cx="92297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4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15008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При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поданні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закупівлю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ініціатору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подати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обґрунтування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Потім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обґрунтування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дійсно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виправдано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слід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запросити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рахунок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постачальника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відправити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разом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поданою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заявкою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підпис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особі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яка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приймає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оплату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закупівлю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найчастіше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виникає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організації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додаткового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місця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У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обґрунтуванням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буде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виписка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переліків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стандартного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типового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конфігурації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ПК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іншої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комп'ютерної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техніки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виникнути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ситуація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коли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запитувані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в 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Заявці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закупівлю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об'єкти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складі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відділу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ІТ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і їх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видати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запитуване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складу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заповнити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документ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Переміщення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складу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в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вказується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об'єкт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видачі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(у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тому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числі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кількісними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характеристиками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ПІБ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підпис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співробітника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видав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об'єкт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ПІБ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підпис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співробітника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прийняв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об'єкт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дата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передачі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892480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Опис бізнес-процесу «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Закупка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апаратних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r>
              <a:rPr lang="uk-UA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43608" y="0"/>
            <a:ext cx="7848872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BPMN. </a:t>
            </a:r>
            <a:r>
              <a:rPr lang="en-US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Закупка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апаратних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засобів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8251"/>
            <a:ext cx="9036496" cy="58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2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52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89248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BPMN. Online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інструмент</a:t>
            </a:r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 моделювання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446" y="4819271"/>
            <a:ext cx="887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3D4752"/>
                </a:solidFill>
                <a:latin typeface="-apple-system"/>
              </a:rPr>
              <a:t>6</a:t>
            </a:r>
            <a:r>
              <a:rPr lang="uk-UA" dirty="0" smtClean="0">
                <a:solidFill>
                  <a:srgbClr val="3D4752"/>
                </a:solidFill>
                <a:latin typeface="-apple-system"/>
              </a:rPr>
              <a:t>. </a:t>
            </a:r>
            <a:r>
              <a:rPr lang="en-US" dirty="0" smtClean="0">
                <a:solidFill>
                  <a:srgbClr val="3D4752"/>
                </a:solidFill>
                <a:latin typeface="-apple-system"/>
              </a:rPr>
              <a:t>Business </a:t>
            </a:r>
            <a:r>
              <a:rPr lang="en-US" dirty="0">
                <a:solidFill>
                  <a:srgbClr val="3D4752"/>
                </a:solidFill>
                <a:latin typeface="-apple-system"/>
              </a:rPr>
              <a:t>Process Modeling Tools &amp; </a:t>
            </a:r>
            <a:r>
              <a:rPr lang="en-US" dirty="0" smtClean="0">
                <a:solidFill>
                  <a:srgbClr val="3D4752"/>
                </a:solidFill>
                <a:latin typeface="-apple-system"/>
              </a:rPr>
              <a:t>Software</a:t>
            </a:r>
            <a:r>
              <a:rPr lang="uk-UA" dirty="0" smtClean="0">
                <a:solidFill>
                  <a:srgbClr val="3D4752"/>
                </a:solidFill>
                <a:latin typeface="-apple-system"/>
              </a:rPr>
              <a:t> </a:t>
            </a:r>
          </a:p>
          <a:p>
            <a:r>
              <a:rPr lang="en-US" dirty="0" smtClean="0">
                <a:solidFill>
                  <a:srgbClr val="3D4752"/>
                </a:solidFill>
                <a:latin typeface="-apple-system"/>
                <a:hlinkClick r:id="rId2"/>
              </a:rPr>
              <a:t>https</a:t>
            </a:r>
            <a:r>
              <a:rPr lang="en-US" dirty="0">
                <a:solidFill>
                  <a:srgbClr val="3D4752"/>
                </a:solidFill>
                <a:latin typeface="-apple-system"/>
                <a:hlinkClick r:id="rId2"/>
              </a:rPr>
              <a:t>://</a:t>
            </a:r>
            <a:r>
              <a:rPr lang="en-US" dirty="0" smtClean="0">
                <a:solidFill>
                  <a:srgbClr val="3D4752"/>
                </a:solidFill>
                <a:latin typeface="-apple-system"/>
                <a:hlinkClick r:id="rId2"/>
              </a:rPr>
              <a:t>www.lucidchart.com/</a:t>
            </a:r>
            <a:r>
              <a:rPr lang="uk-UA" dirty="0" smtClean="0">
                <a:solidFill>
                  <a:srgbClr val="3D4752"/>
                </a:solidFill>
                <a:latin typeface="-apple-system"/>
              </a:rPr>
              <a:t> </a:t>
            </a:r>
            <a:endParaRPr lang="en-US" b="0" i="0" dirty="0">
              <a:solidFill>
                <a:srgbClr val="3D4752"/>
              </a:solidFill>
              <a:effectLst/>
              <a:latin typeface="-apple-system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89027"/>
            <a:ext cx="5103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Web-based </a:t>
            </a:r>
            <a:r>
              <a:rPr lang="en-US" dirty="0"/>
              <a:t>tooling for </a:t>
            </a:r>
            <a:r>
              <a:rPr lang="en-US" dirty="0">
                <a:hlinkClick r:id="rId3"/>
              </a:rPr>
              <a:t>BPMN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DMN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CMMN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</a:p>
          <a:p>
            <a:r>
              <a:rPr lang="uk-UA" dirty="0" smtClean="0"/>
              <a:t>https</a:t>
            </a:r>
            <a:r>
              <a:rPr lang="uk-UA" dirty="0"/>
              <a:t>://demo.bpmn.io/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776947"/>
            <a:ext cx="234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 smtClean="0">
                <a:solidFill>
                  <a:srgbClr val="660099"/>
                </a:solidFill>
                <a:latin typeface="arial" panose="020B0604020202020204" pitchFamily="34" charset="0"/>
              </a:rPr>
              <a:t>2. </a:t>
            </a:r>
            <a:r>
              <a:rPr lang="en-US" u="sng" dirty="0" smtClean="0">
                <a:solidFill>
                  <a:srgbClr val="660099"/>
                </a:solidFill>
                <a:latin typeface="arial" panose="020B0604020202020204" pitchFamily="34" charset="0"/>
              </a:rPr>
              <a:t>BPMN </a:t>
            </a:r>
            <a:r>
              <a:rPr lang="en-US" u="sng" dirty="0">
                <a:solidFill>
                  <a:srgbClr val="660099"/>
                </a:solidFill>
                <a:latin typeface="arial" panose="020B0604020202020204" pitchFamily="34" charset="0"/>
              </a:rPr>
              <a:t>Studio </a:t>
            </a:r>
            <a:endParaRPr lang="en-US" u="sng" dirty="0" smtClean="0">
              <a:solidFill>
                <a:srgbClr val="660099"/>
              </a:solidFill>
              <a:latin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660099"/>
                </a:solidFill>
                <a:latin typeface="arial" panose="020B0604020202020204" pitchFamily="34" charset="0"/>
                <a:hlinkClick r:id="rId6"/>
              </a:rPr>
              <a:t>https</a:t>
            </a:r>
            <a:r>
              <a:rPr lang="en-US" u="sng" dirty="0">
                <a:solidFill>
                  <a:srgbClr val="660099"/>
                </a:solidFill>
                <a:latin typeface="arial" panose="020B0604020202020204" pitchFamily="34" charset="0"/>
                <a:hlinkClick r:id="rId6"/>
              </a:rPr>
              <a:t>://bpmn.studio/</a:t>
            </a:r>
            <a:endParaRPr lang="en-US" b="0" i="0" u="sng" dirty="0">
              <a:solidFill>
                <a:srgbClr val="660099"/>
              </a:solidFill>
              <a:effectLst/>
              <a:latin typeface="arial" panose="020B0604020202020204" pitchFamily="34" charset="0"/>
              <a:hlinkClick r:id="rId6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95" y="2465581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660099"/>
                </a:solidFill>
                <a:latin typeface="arial" panose="020B0604020202020204" pitchFamily="34" charset="0"/>
                <a:hlinkClick r:id="rId7"/>
              </a:rPr>
              <a:t>3</a:t>
            </a:r>
            <a:r>
              <a:rPr lang="en-US" dirty="0" smtClean="0">
                <a:solidFill>
                  <a:srgbClr val="660099"/>
                </a:solidFill>
                <a:latin typeface="arial" panose="020B0604020202020204" pitchFamily="34" charset="0"/>
                <a:hlinkClick r:id="rId7"/>
              </a:rPr>
              <a:t>. Business </a:t>
            </a:r>
            <a:r>
              <a:rPr lang="en-US" dirty="0">
                <a:solidFill>
                  <a:srgbClr val="660099"/>
                </a:solidFill>
                <a:latin typeface="arial" panose="020B0604020202020204" pitchFamily="34" charset="0"/>
                <a:hlinkClick r:id="rId7"/>
              </a:rPr>
              <a:t>Process Mapping Tools | How to Make BPMN Online | </a:t>
            </a:r>
            <a:r>
              <a:rPr lang="en-US" dirty="0" err="1" smtClean="0">
                <a:solidFill>
                  <a:srgbClr val="660099"/>
                </a:solidFill>
                <a:latin typeface="arial" panose="020B0604020202020204" pitchFamily="34" charset="0"/>
                <a:hlinkClick r:id="rId7"/>
              </a:rPr>
              <a:t>Gliffy</a:t>
            </a:r>
            <a:endParaRPr lang="en-US" dirty="0" smtClean="0">
              <a:solidFill>
                <a:srgbClr val="660099"/>
              </a:solidFill>
              <a:latin typeface="arial" panose="020B0604020202020204" pitchFamily="34" charset="0"/>
              <a:hlinkClick r:id="rId7"/>
            </a:endParaRPr>
          </a:p>
          <a:p>
            <a:r>
              <a:rPr lang="en-US" dirty="0">
                <a:hlinkClick r:id="rId7"/>
              </a:rPr>
              <a:t>https://www.gliffy.com</a:t>
            </a:r>
            <a:r>
              <a:rPr lang="en-US" dirty="0" smtClean="0">
                <a:hlinkClick r:id="rId7"/>
              </a:rPr>
              <a:t>/</a:t>
            </a:r>
            <a:endParaRPr lang="en-US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7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3595" y="3219551"/>
            <a:ext cx="627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4B4B4C"/>
                </a:solidFill>
                <a:latin typeface="Open Sans" panose="020B0606030504020204" pitchFamily="34" charset="0"/>
              </a:rPr>
              <a:t>4. </a:t>
            </a:r>
            <a:r>
              <a:rPr lang="en-US" dirty="0" smtClean="0">
                <a:solidFill>
                  <a:srgbClr val="4B4B4C"/>
                </a:solidFill>
                <a:latin typeface="Open Sans" panose="020B0606030504020204" pitchFamily="34" charset="0"/>
              </a:rPr>
              <a:t>Online </a:t>
            </a:r>
            <a:r>
              <a:rPr lang="en-US" dirty="0">
                <a:solidFill>
                  <a:srgbClr val="4B4B4C"/>
                </a:solidFill>
                <a:latin typeface="Open Sans" panose="020B0606030504020204" pitchFamily="34" charset="0"/>
              </a:rPr>
              <a:t>BPMN Tool. </a:t>
            </a:r>
            <a:endParaRPr lang="uk-UA" dirty="0" smtClean="0">
              <a:solidFill>
                <a:srgbClr val="4B4B4C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4B4B4C"/>
                </a:solidFill>
                <a:latin typeface="Open Sans" panose="020B0606030504020204" pitchFamily="34" charset="0"/>
                <a:hlinkClick r:id="rId8"/>
              </a:rPr>
              <a:t>https</a:t>
            </a:r>
            <a:r>
              <a:rPr lang="en-US" dirty="0">
                <a:solidFill>
                  <a:srgbClr val="4B4B4C"/>
                </a:solidFill>
                <a:latin typeface="Open Sans" panose="020B0606030504020204" pitchFamily="34" charset="0"/>
                <a:hlinkClick r:id="rId8"/>
              </a:rPr>
              <a:t>://online.visual-paradigm.com/features/bpmn-tool</a:t>
            </a:r>
            <a:r>
              <a:rPr lang="en-US" dirty="0" smtClean="0">
                <a:solidFill>
                  <a:srgbClr val="4B4B4C"/>
                </a:solidFill>
                <a:latin typeface="Open Sans" panose="020B0606030504020204" pitchFamily="34" charset="0"/>
                <a:hlinkClick r:id="rId8"/>
              </a:rPr>
              <a:t>/</a:t>
            </a:r>
            <a:r>
              <a:rPr lang="en-US" dirty="0" smtClean="0">
                <a:solidFill>
                  <a:srgbClr val="4B4B4C"/>
                </a:solidFill>
                <a:latin typeface="Open Sans" panose="020B0606030504020204" pitchFamily="34" charset="0"/>
              </a:rPr>
              <a:t> </a:t>
            </a:r>
            <a:endParaRPr lang="en-US" b="0" i="0" dirty="0">
              <a:solidFill>
                <a:srgbClr val="4B4B4C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3595" y="4033151"/>
            <a:ext cx="3827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5</a:t>
            </a:r>
            <a:r>
              <a:rPr lang="en-US" dirty="0" smtClean="0"/>
              <a:t>. G</a:t>
            </a:r>
            <a:r>
              <a:rPr lang="uk-UA" dirty="0" err="1" smtClean="0"/>
              <a:t>en</a:t>
            </a:r>
            <a:r>
              <a:rPr lang="en-US" dirty="0" smtClean="0"/>
              <a:t>M</a:t>
            </a:r>
            <a:r>
              <a:rPr lang="uk-UA" dirty="0" smtClean="0"/>
              <a:t>y</a:t>
            </a:r>
            <a:r>
              <a:rPr lang="en-US" dirty="0" smtClean="0"/>
              <a:t>M</a:t>
            </a:r>
            <a:r>
              <a:rPr lang="uk-UA" dirty="0" err="1" smtClean="0"/>
              <a:t>odel</a:t>
            </a:r>
            <a:r>
              <a:rPr lang="en-US" dirty="0" smtClean="0"/>
              <a:t>      </a:t>
            </a:r>
            <a:endParaRPr lang="uk-UA" dirty="0" smtClean="0"/>
          </a:p>
          <a:p>
            <a:r>
              <a:rPr lang="uk-UA" dirty="0" smtClean="0">
                <a:hlinkClick r:id="rId9"/>
              </a:rPr>
              <a:t>https</a:t>
            </a:r>
            <a:r>
              <a:rPr lang="uk-UA" dirty="0">
                <a:hlinkClick r:id="rId9"/>
              </a:rPr>
              <a:t>://</a:t>
            </a:r>
            <a:r>
              <a:rPr lang="uk-UA" dirty="0" smtClean="0">
                <a:hlinkClick r:id="rId9"/>
              </a:rPr>
              <a:t>www.genmymodel.com/bpmn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C3C-29DD-4095-84D6-E7562E21C067}" type="slidenum">
              <a:rPr lang="ru-RU" smtClean="0">
                <a:solidFill>
                  <a:prstClr val="black"/>
                </a:solidFill>
              </a:rPr>
              <a:pPr/>
              <a:t>53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304" y="119675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https://www.slideshare.net/bpmworldconvention/bpmn-20-poster-en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78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79512" y="889844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Arial" pitchFamily="34" charset="0"/>
                <a:cs typeface="Arial" pitchFamily="34" charset="0"/>
              </a:rPr>
              <a:t>Б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ізнес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сукупність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дій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перетворення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вході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продукт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певну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споживача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виході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бізнес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на будь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підприємстві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endParaRPr lang="uk-UA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Найчастіше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один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двох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підходів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своїми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бізнес-процесами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процесний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Різниця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полягає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тому,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функціональному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підході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компанія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розглядається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набір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підрозділів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кожний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якісь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процесному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підході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розглядається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бізнес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точки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набору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: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основних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таких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управляють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таких,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підтримують</a:t>
            </a:r>
            <a:endParaRPr lang="ru-RU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Модель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бізнес-процесами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0" y="33505"/>
            <a:ext cx="9144000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Опис</a:t>
            </a:r>
            <a:r>
              <a:rPr lang="ru-RU" sz="32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32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3200" b="1" spc="-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використанням</a:t>
            </a:r>
            <a:r>
              <a:rPr lang="ru-RU" sz="3200" b="1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BPMN</a:t>
            </a:r>
            <a:endParaRPr lang="ru-RU" sz="3200" b="1" spc="-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67544" y="3244602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Основним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інструментом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служить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 Diagram, BPD).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http://demo.bpmn.io/</a:t>
            </a:r>
            <a:endParaRPr lang="uk-UA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Отримана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результаті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модель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являє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собою мережу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графічних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зображують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пов'язані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потоками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467544" y="1213008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Яку б 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вибрала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компанія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передусім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змоделювати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стартує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яка, у свою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чергу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починається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9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755576" y="1582341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У рамках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існує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три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Приватні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внутрішні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Private)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внутрішні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певної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організації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Абстрактні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відкриті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Abstract) –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взаємодія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рівні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обміну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повідомленнями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Спільні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глобальні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Collaboration) 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два і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більше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абстрактних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одній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755576" y="-112028"/>
            <a:ext cx="799288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Типи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18662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443212" y="908720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BPMN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відображати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учасників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кожний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мати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свій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погляд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неї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По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відношенню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учасника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одні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будуть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внутрішніми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інші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зовнішніми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рекомендується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розділяти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за такими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рівнями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Бізнес-рівень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Business Layer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загальне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уявлення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бізнес-кроків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керуючих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ними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рівень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Functional Layer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загальне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уявлення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взаємодії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 базами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формату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обміну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повідомленнями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Рівень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Implementation Layer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схема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деталей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411760" y="-38182"/>
            <a:ext cx="5068054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lvl="0"/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Рівні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бізнес-процесів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2683</Words>
  <Application>Microsoft Office PowerPoint</Application>
  <PresentationFormat>Экран (4:3)</PresentationFormat>
  <Paragraphs>297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Arial</vt:lpstr>
      <vt:lpstr>Calibri</vt:lpstr>
      <vt:lpstr>Open Sans</vt:lpstr>
      <vt:lpstr>Wingdings</vt:lpstr>
      <vt:lpstr>1_Тема Office</vt:lpstr>
      <vt:lpstr>Презентация PowerPoint</vt:lpstr>
      <vt:lpstr>Презентация PowerPoint</vt:lpstr>
      <vt:lpstr>Архітектура підприємства</vt:lpstr>
      <vt:lpstr>Презентация PowerPoint</vt:lpstr>
      <vt:lpstr>Контекст бізнес-архітектури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Підпроцес (Sub-Process)</vt:lpstr>
      <vt:lpstr>Презентация PowerPoint</vt:lpstr>
      <vt:lpstr>Маркери підпроцесів</vt:lpstr>
      <vt:lpstr>Задача (Task)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Ексклюзивні шлюзи (АБО) – Exclusive Gates (XOR)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Паралельний шлюз (І) – Parallel Gateway (AND)</vt:lpstr>
      <vt:lpstr>Презентация PowerPoint</vt:lpstr>
      <vt:lpstr>Презентация PowerPoint</vt:lpstr>
      <vt:lpstr>Презентация PowerPoint</vt:lpstr>
      <vt:lpstr>BPМ з артефактами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Администратор</dc:creator>
  <cp:lastModifiedBy>Teacher</cp:lastModifiedBy>
  <cp:revision>82</cp:revision>
  <dcterms:created xsi:type="dcterms:W3CDTF">2015-09-24T21:47:00Z</dcterms:created>
  <dcterms:modified xsi:type="dcterms:W3CDTF">2019-09-20T10:16:43Z</dcterms:modified>
</cp:coreProperties>
</file>