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22"/>
  </p:notesMasterIdLst>
  <p:sldIdLst>
    <p:sldId id="315" r:id="rId3"/>
    <p:sldId id="316" r:id="rId4"/>
    <p:sldId id="256" r:id="rId5"/>
    <p:sldId id="272" r:id="rId6"/>
    <p:sldId id="318" r:id="rId7"/>
    <p:sldId id="258" r:id="rId8"/>
    <p:sldId id="319" r:id="rId9"/>
    <p:sldId id="320" r:id="rId10"/>
    <p:sldId id="321" r:id="rId11"/>
    <p:sldId id="322" r:id="rId12"/>
    <p:sldId id="283" r:id="rId13"/>
    <p:sldId id="323" r:id="rId14"/>
    <p:sldId id="277" r:id="rId15"/>
    <p:sldId id="278" r:id="rId16"/>
    <p:sldId id="279" r:id="rId17"/>
    <p:sldId id="280" r:id="rId18"/>
    <p:sldId id="260" r:id="rId19"/>
    <p:sldId id="261" r:id="rId20"/>
    <p:sldId id="27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>
      <p:cViewPr varScale="1">
        <p:scale>
          <a:sx n="70" d="100"/>
          <a:sy n="70" d="100"/>
        </p:scale>
        <p:origin x="5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E4D0E-91E3-4E34-99F9-A9DF613ED5E4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9ADB0-1792-4A6C-8B41-F92CE187F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293C-9033-4338-AF0E-287A3C8A2A6C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365-7922-4142-B728-2CF532D95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4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644B-99EB-40A8-AFD3-73019CA00612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365-7922-4142-B728-2CF532D95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76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8F2-6AB5-4DA9-A1D2-9CF11E637FBE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365-7922-4142-B728-2CF532D95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563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04447" y="6597352"/>
            <a:ext cx="519777" cy="26064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F6E8CF2-7CF4-45AC-98D6-FE733AD56A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extBox 1"/>
          <p:cNvSpPr txBox="1"/>
          <p:nvPr userDrawn="1"/>
        </p:nvSpPr>
        <p:spPr>
          <a:xfrm>
            <a:off x="4139952" y="6670825"/>
            <a:ext cx="4248472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uk-UA" sz="12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</a:rPr>
              <a:t>Т.В.</a:t>
            </a:r>
            <a:r>
              <a:rPr lang="en-US" sz="1200" b="1" dirty="0" smtClean="0">
                <a:solidFill>
                  <a:schemeClr val="bg1"/>
                </a:solidFill>
              </a:rPr>
              <a:t>,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uk-UA" sz="1200" b="1" dirty="0" smtClean="0">
                <a:solidFill>
                  <a:schemeClr val="bg1"/>
                </a:solidFill>
              </a:rPr>
              <a:t>д</a:t>
            </a:r>
            <a:r>
              <a:rPr lang="ru-RU" sz="12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1200" b="1" dirty="0" smtClean="0">
                <a:solidFill>
                  <a:schemeClr val="bg1"/>
                </a:solidFill>
              </a:rPr>
              <a:t> кафедры АСОИУ НТУУ «КПИ»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107504" y="836712"/>
            <a:ext cx="8928992" cy="5834113"/>
          </a:xfrm>
          <a:prstGeom prst="rect">
            <a:avLst/>
          </a:prstGeom>
          <a:solidFill>
            <a:schemeClr val="bg1"/>
          </a:solidFill>
          <a:ln w="63500" cmpd="thickThin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4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0" y="6381750"/>
          <a:ext cx="9144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Фотография Photo Editor" r:id="rId3" imgW="1828571" imgH="1047619" progId="MSPhotoEd.3">
                  <p:embed/>
                </p:oleObj>
              </mc:Choice>
              <mc:Fallback>
                <p:oleObj name="Фотография Photo Editor" r:id="rId3" imgW="1828571" imgH="104761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81750"/>
                        <a:ext cx="9144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Группа 6"/>
          <p:cNvGrpSpPr>
            <a:grpSpLocks/>
          </p:cNvGrpSpPr>
          <p:nvPr/>
        </p:nvGrpSpPr>
        <p:grpSpPr bwMode="auto">
          <a:xfrm>
            <a:off x="0" y="0"/>
            <a:ext cx="9144000" cy="2078038"/>
            <a:chOff x="-4" y="0"/>
            <a:chExt cx="9144003" cy="2078019"/>
          </a:xfrm>
        </p:grpSpPr>
        <p:grpSp>
          <p:nvGrpSpPr>
            <p:cNvPr id="5" name="Группа 66"/>
            <p:cNvGrpSpPr>
              <a:grpSpLocks/>
            </p:cNvGrpSpPr>
            <p:nvPr/>
          </p:nvGrpSpPr>
          <p:grpSpPr bwMode="auto">
            <a:xfrm>
              <a:off x="-4" y="0"/>
              <a:ext cx="3111501" cy="1384272"/>
              <a:chOff x="-4" y="0"/>
              <a:chExt cx="3111501" cy="1384272"/>
            </a:xfrm>
          </p:grpSpPr>
          <p:sp>
            <p:nvSpPr>
              <p:cNvPr id="22" name="Прямоугольник 21"/>
              <p:cNvSpPr/>
              <p:nvPr/>
            </p:nvSpPr>
            <p:spPr>
              <a:xfrm flipH="1">
                <a:off x="-4" y="0"/>
                <a:ext cx="3111501" cy="6873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27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 flipH="1">
                <a:off x="-4" y="681897"/>
                <a:ext cx="3020162" cy="702375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8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 flipH="1">
                <a:off x="500059" y="0"/>
                <a:ext cx="487362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7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 flipH="1">
                <a:off x="706434" y="0"/>
                <a:ext cx="579437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 flipH="1">
                <a:off x="2076447" y="0"/>
                <a:ext cx="487363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2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 flipH="1">
                <a:off x="1741485" y="0"/>
                <a:ext cx="577850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3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Прямоугольник с двумя скругленными противолежащими углами 5"/>
            <p:cNvSpPr/>
            <p:nvPr/>
          </p:nvSpPr>
          <p:spPr>
            <a:xfrm>
              <a:off x="1504946" y="288922"/>
              <a:ext cx="7639053" cy="1789097"/>
            </a:xfrm>
            <a:prstGeom prst="round2DiagRect">
              <a:avLst>
                <a:gd name="adj1" fmla="val 3722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uk-UA">
                <a:solidFill>
                  <a:srgbClr val="FFFFFF"/>
                </a:solidFill>
              </a:endParaRPr>
            </a:p>
          </p:txBody>
        </p:sp>
        <p:grpSp>
          <p:nvGrpSpPr>
            <p:cNvPr id="7" name="Группа 55"/>
            <p:cNvGrpSpPr>
              <a:grpSpLocks/>
            </p:cNvGrpSpPr>
            <p:nvPr/>
          </p:nvGrpSpPr>
          <p:grpSpPr bwMode="auto">
            <a:xfrm>
              <a:off x="1700173" y="473034"/>
              <a:ext cx="1000132" cy="1000132"/>
              <a:chOff x="282516" y="190456"/>
              <a:chExt cx="1000132" cy="1000132"/>
            </a:xfrm>
          </p:grpSpPr>
          <p:sp>
            <p:nvSpPr>
              <p:cNvPr id="11" name="Хорда 10"/>
              <p:cNvSpPr/>
              <p:nvPr/>
            </p:nvSpPr>
            <p:spPr>
              <a:xfrm>
                <a:off x="339703" y="219068"/>
                <a:ext cx="928687" cy="928680"/>
              </a:xfrm>
              <a:prstGeom prst="chord">
                <a:avLst>
                  <a:gd name="adj1" fmla="val 7131849"/>
                  <a:gd name="adj2" fmla="val 4448976"/>
                </a:avLst>
              </a:prstGeom>
              <a:gradFill flip="none" rotWithShape="1">
                <a:gsLst>
                  <a:gs pos="0">
                    <a:srgbClr val="006699">
                      <a:shade val="30000"/>
                      <a:satMod val="115000"/>
                    </a:srgbClr>
                  </a:gs>
                  <a:gs pos="50000">
                    <a:srgbClr val="006699">
                      <a:shade val="67500"/>
                      <a:satMod val="115000"/>
                    </a:srgbClr>
                  </a:gs>
                  <a:gs pos="100000">
                    <a:srgbClr val="006699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Кольцо 11"/>
              <p:cNvSpPr/>
              <p:nvPr/>
            </p:nvSpPr>
            <p:spPr>
              <a:xfrm>
                <a:off x="282553" y="190493"/>
                <a:ext cx="1000125" cy="1000116"/>
              </a:xfrm>
              <a:prstGeom prst="donut">
                <a:avLst>
                  <a:gd name="adj" fmla="val 14198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482578" y="361941"/>
                <a:ext cx="500062" cy="4286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alpha val="12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Кольцо 13"/>
              <p:cNvSpPr/>
              <p:nvPr/>
            </p:nvSpPr>
            <p:spPr>
              <a:xfrm>
                <a:off x="398440" y="301617"/>
                <a:ext cx="754063" cy="766756"/>
              </a:xfrm>
              <a:prstGeom prst="donut">
                <a:avLst>
                  <a:gd name="adj" fmla="val 5909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Овал 14"/>
              <p:cNvSpPr/>
              <p:nvPr/>
            </p:nvSpPr>
            <p:spPr>
              <a:xfrm rot="19570648">
                <a:off x="471465" y="328605"/>
                <a:ext cx="292100" cy="21907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Овал 15"/>
              <p:cNvSpPr/>
              <p:nvPr/>
            </p:nvSpPr>
            <p:spPr>
              <a:xfrm rot="19038152">
                <a:off x="492103" y="357179"/>
                <a:ext cx="219075" cy="146049"/>
              </a:xfrm>
              <a:prstGeom prst="ellipse">
                <a:avLst/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Овал 16"/>
              <p:cNvSpPr/>
              <p:nvPr/>
            </p:nvSpPr>
            <p:spPr>
              <a:xfrm rot="19038152">
                <a:off x="536553" y="369879"/>
                <a:ext cx="103187" cy="92074"/>
              </a:xfrm>
              <a:prstGeom prst="ellipse">
                <a:avLst/>
              </a:prstGeom>
              <a:solidFill>
                <a:schemeClr val="bg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Овал 17"/>
              <p:cNvSpPr/>
              <p:nvPr/>
            </p:nvSpPr>
            <p:spPr>
              <a:xfrm rot="19038152">
                <a:off x="515915" y="360354"/>
                <a:ext cx="153988" cy="119061"/>
              </a:xfrm>
              <a:prstGeom prst="ellipse">
                <a:avLst/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5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44432" y="374590"/>
                <a:ext cx="445300" cy="620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432" y="374590"/>
                <a:ext cx="445300" cy="620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Месяц 20"/>
              <p:cNvSpPr/>
              <p:nvPr/>
            </p:nvSpPr>
            <p:spPr>
              <a:xfrm rot="15681566">
                <a:off x="617517" y="506400"/>
                <a:ext cx="365122" cy="615950"/>
              </a:xfrm>
              <a:prstGeom prst="moon">
                <a:avLst>
                  <a:gd name="adj" fmla="val 59019"/>
                </a:avLst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Прямоугольник с двумя скругленными противолежащими углами 7"/>
            <p:cNvSpPr/>
            <p:nvPr/>
          </p:nvSpPr>
          <p:spPr>
            <a:xfrm>
              <a:off x="2819397" y="836605"/>
              <a:ext cx="6061077" cy="47465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с двумя скругленными противолежащими углами 9"/>
            <p:cNvSpPr/>
            <p:nvPr/>
          </p:nvSpPr>
          <p:spPr>
            <a:xfrm>
              <a:off x="2819397" y="434971"/>
              <a:ext cx="803275" cy="876292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uk-UA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631113" y="6583363"/>
            <a:ext cx="12620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uk-UA" sz="1200">
                <a:solidFill>
                  <a:srgbClr val="000000"/>
                </a:solidFill>
              </a:rPr>
              <a:t>Листопад 2011</a:t>
            </a:r>
            <a:endParaRPr lang="ru-RU" sz="1200">
              <a:solidFill>
                <a:srgbClr val="000000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9688"/>
            <a:ext cx="91440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5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 userDrawn="1"/>
        </p:nvSpPr>
        <p:spPr>
          <a:xfrm flipH="1">
            <a:off x="5541269" y="6594023"/>
            <a:ext cx="2720875" cy="274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1200" dirty="0" smtClean="0">
                <a:solidFill>
                  <a:srgbClr val="000000"/>
                </a:solidFill>
              </a:rPr>
              <a:t>Т.В. </a:t>
            </a:r>
            <a:r>
              <a:rPr lang="uk-UA" sz="1200" dirty="0" err="1" smtClean="0">
                <a:solidFill>
                  <a:srgbClr val="000000"/>
                </a:solidFill>
              </a:rPr>
              <a:t>Ковалюк</a:t>
            </a:r>
            <a:r>
              <a:rPr lang="uk-UA" sz="1200" dirty="0" smtClean="0">
                <a:solidFill>
                  <a:srgbClr val="000000"/>
                </a:solidFill>
              </a:rPr>
              <a:t> Проектування ПЗ</a:t>
            </a:r>
            <a:endParaRPr lang="ru-RU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0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CB8D-A99C-4D21-8050-ECE299107BC3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365-7922-4142-B728-2CF532D95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2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D852-0EC9-446D-AD44-FB65937FC80D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365-7922-4142-B728-2CF532D95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1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A517-B914-41ED-B027-5153AFC82550}" type="datetime1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365-7922-4142-B728-2CF532D95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5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A4F2-BB70-4B9E-8AA5-C9286D76789F}" type="datetime1">
              <a:rPr lang="ru-RU" smtClean="0"/>
              <a:t>11.10.2019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365-7922-4142-B728-2CF532D95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6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B09F-2F0D-4EE7-9788-E61348023D0C}" type="datetime1">
              <a:rPr lang="ru-RU" smtClean="0"/>
              <a:t>11.10.2019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365-7922-4142-B728-2CF532D95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00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F2B-D00D-4B86-ABEF-394B4BA81098}" type="datetime1">
              <a:rPr lang="ru-RU" smtClean="0"/>
              <a:t>11.10.2019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365-7922-4142-B728-2CF532D95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6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F01-01E0-474B-80C4-B8769708E7CB}" type="datetime1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365-7922-4142-B728-2CF532D95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4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363-8202-4059-95EA-A0534042A03E}" type="datetime1">
              <a:rPr lang="ru-RU" smtClean="0"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365-7922-4142-B728-2CF532D95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0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11BE-FEAB-4FE1-A2CA-E9A4534D377C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7365-7922-4142-B728-2CF532D95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9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381750"/>
          <a:ext cx="9144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Фотография Photo Editor" r:id="rId4" imgW="1828571" imgH="1047619" progId="MSPhotoEd.3">
                  <p:embed/>
                </p:oleObj>
              </mc:Choice>
              <mc:Fallback>
                <p:oleObj name="Фотография Photo Editor" r:id="rId4" imgW="1828571" imgH="104761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81750"/>
                        <a:ext cx="9144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" name="Группа 6"/>
          <p:cNvGrpSpPr>
            <a:grpSpLocks/>
          </p:cNvGrpSpPr>
          <p:nvPr/>
        </p:nvGrpSpPr>
        <p:grpSpPr bwMode="auto">
          <a:xfrm>
            <a:off x="0" y="0"/>
            <a:ext cx="9144000" cy="2078038"/>
            <a:chOff x="-4" y="0"/>
            <a:chExt cx="9144003" cy="2078019"/>
          </a:xfrm>
        </p:grpSpPr>
        <p:grpSp>
          <p:nvGrpSpPr>
            <p:cNvPr id="1033" name="Группа 66"/>
            <p:cNvGrpSpPr>
              <a:grpSpLocks/>
            </p:cNvGrpSpPr>
            <p:nvPr/>
          </p:nvGrpSpPr>
          <p:grpSpPr bwMode="auto">
            <a:xfrm>
              <a:off x="-4" y="0"/>
              <a:ext cx="3111501" cy="1384272"/>
              <a:chOff x="-4" y="0"/>
              <a:chExt cx="3111501" cy="1384272"/>
            </a:xfrm>
          </p:grpSpPr>
          <p:sp>
            <p:nvSpPr>
              <p:cNvPr id="24" name="Прямоугольник 23"/>
              <p:cNvSpPr/>
              <p:nvPr/>
            </p:nvSpPr>
            <p:spPr>
              <a:xfrm flipH="1">
                <a:off x="-4" y="0"/>
                <a:ext cx="3111501" cy="6873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27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 flipH="1">
                <a:off x="-4" y="681897"/>
                <a:ext cx="3020162" cy="702375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8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 flipH="1">
                <a:off x="500059" y="0"/>
                <a:ext cx="487362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7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 flipH="1">
                <a:off x="706434" y="0"/>
                <a:ext cx="579437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 flipH="1">
                <a:off x="2076447" y="0"/>
                <a:ext cx="487363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2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 flipH="1">
                <a:off x="1741485" y="0"/>
                <a:ext cx="577850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3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Прямоугольник с двумя скругленными противолежащими углами 8"/>
            <p:cNvSpPr/>
            <p:nvPr/>
          </p:nvSpPr>
          <p:spPr>
            <a:xfrm>
              <a:off x="1504946" y="288922"/>
              <a:ext cx="7639053" cy="1789097"/>
            </a:xfrm>
            <a:prstGeom prst="round2DiagRect">
              <a:avLst>
                <a:gd name="adj1" fmla="val 3722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uk-UA">
                <a:solidFill>
                  <a:srgbClr val="FFFFFF"/>
                </a:solidFill>
              </a:endParaRPr>
            </a:p>
          </p:txBody>
        </p:sp>
        <p:grpSp>
          <p:nvGrpSpPr>
            <p:cNvPr id="1035" name="Группа 55"/>
            <p:cNvGrpSpPr>
              <a:grpSpLocks/>
            </p:cNvGrpSpPr>
            <p:nvPr/>
          </p:nvGrpSpPr>
          <p:grpSpPr bwMode="auto">
            <a:xfrm>
              <a:off x="1700173" y="473034"/>
              <a:ext cx="1000132" cy="1000132"/>
              <a:chOff x="282516" y="190456"/>
              <a:chExt cx="1000132" cy="1000132"/>
            </a:xfrm>
          </p:grpSpPr>
          <p:sp>
            <p:nvSpPr>
              <p:cNvPr id="13" name="Хорда 12"/>
              <p:cNvSpPr/>
              <p:nvPr/>
            </p:nvSpPr>
            <p:spPr>
              <a:xfrm>
                <a:off x="339703" y="219068"/>
                <a:ext cx="928687" cy="928680"/>
              </a:xfrm>
              <a:prstGeom prst="chord">
                <a:avLst>
                  <a:gd name="adj1" fmla="val 7131849"/>
                  <a:gd name="adj2" fmla="val 4448976"/>
                </a:avLst>
              </a:prstGeom>
              <a:gradFill flip="none" rotWithShape="1">
                <a:gsLst>
                  <a:gs pos="0">
                    <a:srgbClr val="006699">
                      <a:shade val="30000"/>
                      <a:satMod val="115000"/>
                    </a:srgbClr>
                  </a:gs>
                  <a:gs pos="50000">
                    <a:srgbClr val="006699">
                      <a:shade val="67500"/>
                      <a:satMod val="115000"/>
                    </a:srgbClr>
                  </a:gs>
                  <a:gs pos="100000">
                    <a:srgbClr val="006699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Кольцо 13"/>
              <p:cNvSpPr/>
              <p:nvPr/>
            </p:nvSpPr>
            <p:spPr>
              <a:xfrm>
                <a:off x="282553" y="190493"/>
                <a:ext cx="1000125" cy="1000116"/>
              </a:xfrm>
              <a:prstGeom prst="donut">
                <a:avLst>
                  <a:gd name="adj" fmla="val 14198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482578" y="361941"/>
                <a:ext cx="500062" cy="4286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alpha val="12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Кольцо 15"/>
              <p:cNvSpPr/>
              <p:nvPr/>
            </p:nvSpPr>
            <p:spPr>
              <a:xfrm>
                <a:off x="398440" y="301617"/>
                <a:ext cx="754063" cy="766756"/>
              </a:xfrm>
              <a:prstGeom prst="donut">
                <a:avLst>
                  <a:gd name="adj" fmla="val 5909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Овал 16"/>
              <p:cNvSpPr/>
              <p:nvPr/>
            </p:nvSpPr>
            <p:spPr>
              <a:xfrm rot="19570648">
                <a:off x="471465" y="328605"/>
                <a:ext cx="292100" cy="21907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Овал 17"/>
              <p:cNvSpPr/>
              <p:nvPr/>
            </p:nvSpPr>
            <p:spPr>
              <a:xfrm rot="19038152">
                <a:off x="492103" y="357179"/>
                <a:ext cx="219075" cy="146049"/>
              </a:xfrm>
              <a:prstGeom prst="ellipse">
                <a:avLst/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Овал 18"/>
              <p:cNvSpPr/>
              <p:nvPr/>
            </p:nvSpPr>
            <p:spPr>
              <a:xfrm rot="19038152">
                <a:off x="536553" y="369879"/>
                <a:ext cx="103187" cy="92074"/>
              </a:xfrm>
              <a:prstGeom prst="ellipse">
                <a:avLst/>
              </a:prstGeom>
              <a:solidFill>
                <a:schemeClr val="bg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Овал 19"/>
              <p:cNvSpPr/>
              <p:nvPr/>
            </p:nvSpPr>
            <p:spPr>
              <a:xfrm rot="19038152">
                <a:off x="515915" y="360354"/>
                <a:ext cx="153988" cy="119061"/>
              </a:xfrm>
              <a:prstGeom prst="ellipse">
                <a:avLst/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6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44432" y="374590"/>
                <a:ext cx="445300" cy="620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47" name="Picture 2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432" y="374590"/>
                <a:ext cx="445300" cy="620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Месяц 22"/>
              <p:cNvSpPr/>
              <p:nvPr/>
            </p:nvSpPr>
            <p:spPr>
              <a:xfrm rot="15681566">
                <a:off x="617517" y="506400"/>
                <a:ext cx="365122" cy="615950"/>
              </a:xfrm>
              <a:prstGeom prst="moon">
                <a:avLst>
                  <a:gd name="adj" fmla="val 59019"/>
                </a:avLst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Прямоугольник с двумя скругленными противолежащими углами 10"/>
            <p:cNvSpPr/>
            <p:nvPr/>
          </p:nvSpPr>
          <p:spPr>
            <a:xfrm>
              <a:off x="2819397" y="836605"/>
              <a:ext cx="6061077" cy="47465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с двумя скругленными противолежащими углами 11"/>
            <p:cNvSpPr/>
            <p:nvPr/>
          </p:nvSpPr>
          <p:spPr>
            <a:xfrm>
              <a:off x="2819397" y="434971"/>
              <a:ext cx="803275" cy="876292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uk-UA">
                <a:solidFill>
                  <a:srgbClr val="FFFFFF"/>
                </a:solidFill>
              </a:endParaRPr>
            </a:p>
          </p:txBody>
        </p:sp>
      </p:grpSp>
      <p:sp>
        <p:nvSpPr>
          <p:cNvPr id="1028" name="Заголовок 1"/>
          <p:cNvSpPr>
            <a:spLocks noGrp="1"/>
          </p:cNvSpPr>
          <p:nvPr>
            <p:ph type="title"/>
          </p:nvPr>
        </p:nvSpPr>
        <p:spPr bwMode="auto">
          <a:xfrm>
            <a:off x="2819400" y="398463"/>
            <a:ext cx="6061075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32" name="Text Box 32"/>
          <p:cNvSpPr txBox="1">
            <a:spLocks noChangeArrowheads="1"/>
          </p:cNvSpPr>
          <p:nvPr/>
        </p:nvSpPr>
        <p:spPr bwMode="auto">
          <a:xfrm>
            <a:off x="7631113" y="6583363"/>
            <a:ext cx="12620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uk-UA" sz="1200">
                <a:solidFill>
                  <a:srgbClr val="000000"/>
                </a:solidFill>
              </a:rPr>
              <a:t>Листопад 2011</a:t>
            </a:r>
            <a:endParaRPr lang="ru-RU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44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SW7HouiRnAbGi-WBNllORy9cwUJX0CeG6x8v7HrCRFun2N-0j8P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WordArt 5"/>
          <p:cNvSpPr>
            <a:spLocks noChangeArrowheads="1" noChangeShapeType="1" noTextEdit="1"/>
          </p:cNvSpPr>
          <p:nvPr/>
        </p:nvSpPr>
        <p:spPr bwMode="auto">
          <a:xfrm>
            <a:off x="431540" y="361950"/>
            <a:ext cx="8280920" cy="309562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b="1" kern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Проектування </a:t>
            </a:r>
          </a:p>
          <a:p>
            <a:pPr algn="ctr"/>
            <a:r>
              <a:rPr lang="uk-UA" sz="3600" b="1" kern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програмного забезпечення</a:t>
            </a:r>
            <a:endParaRPr lang="uk-UA" sz="3600" b="1" kern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075" name="WordArt 6"/>
          <p:cNvSpPr>
            <a:spLocks noChangeArrowheads="1" noChangeShapeType="1" noTextEdit="1"/>
          </p:cNvSpPr>
          <p:nvPr/>
        </p:nvSpPr>
        <p:spPr bwMode="auto">
          <a:xfrm>
            <a:off x="2771775" y="5084763"/>
            <a:ext cx="4464050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Ковалюк Т.В. к.т.н., доцент </a:t>
            </a:r>
          </a:p>
          <a:p>
            <a:pPr algn="ctr"/>
            <a:r>
              <a:rPr lang="ru-RU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tkovalyuk@ukr.net</a:t>
            </a:r>
          </a:p>
        </p:txBody>
      </p:sp>
    </p:spTree>
    <p:extLst>
      <p:ext uri="{BB962C8B-B14F-4D97-AF65-F5344CB8AC3E}">
        <p14:creationId xmlns:p14="http://schemas.microsoft.com/office/powerpoint/2010/main" val="15385041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7" y="0"/>
            <a:ext cx="7920881" cy="88024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 smtClean="0">
                <a:solidFill>
                  <a:schemeClr val="bg1"/>
                </a:solidFill>
              </a:rPr>
              <a:t>Організації</a:t>
            </a:r>
            <a:r>
              <a:rPr lang="ru-RU" sz="3200" b="1" dirty="0" smtClean="0">
                <a:solidFill>
                  <a:schemeClr val="bg1"/>
                </a:solidFill>
              </a:rPr>
              <a:t>,  </a:t>
            </a:r>
            <a:r>
              <a:rPr lang="ru-RU" sz="3200" b="1" dirty="0" err="1" smtClean="0">
                <a:solidFill>
                  <a:schemeClr val="bg1"/>
                </a:solidFill>
              </a:rPr>
              <a:t>що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розробляють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стандарти</a:t>
            </a:r>
            <a:r>
              <a:rPr lang="ru-RU" sz="3200" b="1" dirty="0" smtClean="0">
                <a:solidFill>
                  <a:schemeClr val="bg1"/>
                </a:solidFill>
              </a:rPr>
              <a:t> в ІТ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211436" y="1318022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Робота над стандартами ІТ в </a:t>
            </a:r>
            <a:r>
              <a:rPr lang="en-US" dirty="0"/>
              <a:t>JTC1 </a:t>
            </a:r>
            <a:r>
              <a:rPr lang="ru-RU" dirty="0" err="1"/>
              <a:t>тематично</a:t>
            </a:r>
            <a:r>
              <a:rPr lang="ru-RU" dirty="0"/>
              <a:t> </a:t>
            </a:r>
            <a:r>
              <a:rPr lang="ru-RU" dirty="0" err="1"/>
              <a:t>розподілена</a:t>
            </a:r>
            <a:endParaRPr lang="ru-RU" dirty="0"/>
          </a:p>
          <a:p>
            <a:r>
              <a:rPr lang="ru-RU" dirty="0"/>
              <a:t>за подкомитетам (</a:t>
            </a:r>
            <a:r>
              <a:rPr lang="en-US" dirty="0"/>
              <a:t>Subcommittees - SC</a:t>
            </a:r>
            <a:r>
              <a:rPr lang="en-US" dirty="0" smtClean="0"/>
              <a:t>)</a:t>
            </a:r>
            <a:r>
              <a:rPr lang="uk-UA" dirty="0" smtClean="0"/>
              <a:t>:</a:t>
            </a:r>
            <a:r>
              <a:rPr lang="en-US" dirty="0" smtClean="0"/>
              <a:t> </a:t>
            </a: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ru-RU" dirty="0" smtClean="0"/>
              <a:t>С2 </a:t>
            </a:r>
            <a:r>
              <a:rPr lang="ru-RU" dirty="0"/>
              <a:t>- </a:t>
            </a:r>
            <a:r>
              <a:rPr lang="ru-RU" dirty="0" err="1"/>
              <a:t>символьні</a:t>
            </a:r>
            <a:r>
              <a:rPr lang="ru-RU" dirty="0"/>
              <a:t> </a:t>
            </a:r>
            <a:r>
              <a:rPr lang="ru-RU" dirty="0" err="1"/>
              <a:t>набори</a:t>
            </a:r>
            <a:r>
              <a:rPr lang="ru-RU" dirty="0"/>
              <a:t> і </a:t>
            </a:r>
            <a:r>
              <a:rPr lang="ru-RU" dirty="0" err="1"/>
              <a:t>кодування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SC6 </a:t>
            </a:r>
            <a:r>
              <a:rPr lang="en-US" dirty="0"/>
              <a:t>- </a:t>
            </a:r>
            <a:r>
              <a:rPr lang="ru-RU" dirty="0" err="1"/>
              <a:t>телекомунікація</a:t>
            </a:r>
            <a:r>
              <a:rPr lang="ru-RU" dirty="0"/>
              <a:t> та </a:t>
            </a:r>
            <a:r>
              <a:rPr lang="ru-RU" dirty="0" err="1"/>
              <a:t>інформаційний</a:t>
            </a:r>
            <a:r>
              <a:rPr lang="ru-RU" dirty="0"/>
              <a:t> </a:t>
            </a:r>
            <a:r>
              <a:rPr lang="ru-RU" dirty="0" err="1"/>
              <a:t>обмін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системами;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SC7 </a:t>
            </a:r>
            <a:r>
              <a:rPr lang="en-US" dirty="0"/>
              <a:t>-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і системна </a:t>
            </a:r>
            <a:r>
              <a:rPr lang="ru-RU" dirty="0" err="1"/>
              <a:t>документація</a:t>
            </a:r>
            <a:r>
              <a:rPr lang="ru-RU" dirty="0"/>
              <a:t>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SC18 </a:t>
            </a:r>
            <a:r>
              <a:rPr lang="en-US" dirty="0"/>
              <a:t>- </a:t>
            </a:r>
            <a:r>
              <a:rPr lang="ru-RU" dirty="0" err="1"/>
              <a:t>текстові</a:t>
            </a:r>
            <a:r>
              <a:rPr lang="ru-RU" dirty="0"/>
              <a:t> та </a:t>
            </a:r>
            <a:r>
              <a:rPr lang="ru-RU" dirty="0" err="1"/>
              <a:t>офісні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SC21 </a:t>
            </a:r>
            <a:r>
              <a:rPr lang="en-US" dirty="0"/>
              <a:t>- </a:t>
            </a:r>
            <a:r>
              <a:rPr lang="ru-RU" dirty="0" err="1"/>
              <a:t>відкрита</a:t>
            </a:r>
            <a:r>
              <a:rPr lang="ru-RU" dirty="0"/>
              <a:t> </a:t>
            </a:r>
            <a:r>
              <a:rPr lang="ru-RU" dirty="0" err="1"/>
              <a:t>розподілена</a:t>
            </a:r>
            <a:r>
              <a:rPr lang="ru-RU" dirty="0"/>
              <a:t> </a:t>
            </a:r>
            <a:r>
              <a:rPr lang="ru-RU" dirty="0" err="1"/>
              <a:t>обробка</a:t>
            </a:r>
            <a:r>
              <a:rPr lang="ru-RU" dirty="0"/>
              <a:t> (</a:t>
            </a:r>
            <a:r>
              <a:rPr lang="en-US" dirty="0"/>
              <a:t>Open Distributed Processing - ODP),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(</a:t>
            </a:r>
            <a:r>
              <a:rPr lang="en-US" dirty="0"/>
              <a:t>Data Management - DM) </a:t>
            </a:r>
            <a:r>
              <a:rPr lang="ru-RU" dirty="0"/>
              <a:t>і </a:t>
            </a:r>
            <a:r>
              <a:rPr lang="ru-RU" dirty="0" err="1"/>
              <a:t>взаємозв'язок</a:t>
            </a:r>
            <a:r>
              <a:rPr lang="ru-RU" dirty="0"/>
              <a:t> </a:t>
            </a:r>
            <a:r>
              <a:rPr lang="ru-RU" dirty="0" err="1"/>
              <a:t>відкритих</a:t>
            </a:r>
            <a:r>
              <a:rPr lang="ru-RU" dirty="0"/>
              <a:t> систем (</a:t>
            </a:r>
            <a:r>
              <a:rPr lang="en-US" dirty="0"/>
              <a:t>Open System Interconnection - OSI);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SC22 </a:t>
            </a:r>
            <a:r>
              <a:rPr lang="en-US" dirty="0"/>
              <a:t>-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 і </a:t>
            </a:r>
            <a:r>
              <a:rPr lang="ru-RU" dirty="0" err="1"/>
              <a:t>інтерфейси</a:t>
            </a:r>
            <a:r>
              <a:rPr lang="ru-RU" dirty="0"/>
              <a:t> системного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SC24 </a:t>
            </a:r>
            <a:r>
              <a:rPr lang="en-US" dirty="0"/>
              <a:t>- </a:t>
            </a:r>
            <a:r>
              <a:rPr lang="ru-RU" dirty="0" err="1"/>
              <a:t>комп'ютерна</a:t>
            </a:r>
            <a:r>
              <a:rPr lang="ru-RU" dirty="0"/>
              <a:t> </a:t>
            </a:r>
            <a:r>
              <a:rPr lang="ru-RU" dirty="0" err="1"/>
              <a:t>графіка</a:t>
            </a:r>
            <a:r>
              <a:rPr lang="ru-RU" dirty="0"/>
              <a:t>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SC27 </a:t>
            </a:r>
            <a:r>
              <a:rPr lang="en-US" dirty="0"/>
              <a:t>- </a:t>
            </a:r>
            <a:r>
              <a:rPr lang="ru-RU" dirty="0" err="1"/>
              <a:t>загальні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 для ІТ-</a:t>
            </a:r>
            <a:r>
              <a:rPr lang="ru-RU" dirty="0" err="1"/>
              <a:t>приложеиий</a:t>
            </a:r>
            <a:r>
              <a:rPr lang="ru-RU" dirty="0"/>
              <a:t>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SGFS </a:t>
            </a:r>
            <a:r>
              <a:rPr lang="en-US" dirty="0"/>
              <a:t>- </a:t>
            </a:r>
            <a:r>
              <a:rPr lang="ru-RU" dirty="0" err="1"/>
              <a:t>спеціальна</a:t>
            </a:r>
            <a:r>
              <a:rPr lang="ru-RU" dirty="0"/>
              <a:t> </a:t>
            </a:r>
            <a:r>
              <a:rPr lang="ru-RU" dirty="0" err="1"/>
              <a:t>група</a:t>
            </a:r>
            <a:r>
              <a:rPr lang="ru-RU" dirty="0"/>
              <a:t> по </a:t>
            </a:r>
            <a:r>
              <a:rPr lang="ru-RU" dirty="0" err="1"/>
              <a:t>функціональним</a:t>
            </a:r>
            <a:r>
              <a:rPr lang="ru-RU" dirty="0"/>
              <a:t> стандартам.</a:t>
            </a:r>
          </a:p>
        </p:txBody>
      </p:sp>
    </p:spTree>
    <p:extLst>
      <p:ext uri="{BB962C8B-B14F-4D97-AF65-F5344CB8AC3E}">
        <p14:creationId xmlns:p14="http://schemas.microsoft.com/office/powerpoint/2010/main" val="39730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prstGeom prst="rect">
            <a:avLst/>
          </a:prstGeom>
        </p:spPr>
        <p:txBody>
          <a:bodyPr/>
          <a:lstStyle/>
          <a:p>
            <a:fld id="{8F6E8CF2-7CF4-45AC-98D6-FE733AD56A75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8985" y="917912"/>
            <a:ext cx="8712968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/>
              <a:t>Стандарти</a:t>
            </a:r>
            <a:r>
              <a:rPr lang="ru-RU" sz="2000" b="1" dirty="0"/>
              <a:t> в </a:t>
            </a:r>
            <a:r>
              <a:rPr lang="ru-RU" sz="2000" b="1" dirty="0" err="1"/>
              <a:t>області</a:t>
            </a:r>
            <a:r>
              <a:rPr lang="ru-RU" sz="2000" b="1" dirty="0"/>
              <a:t> </a:t>
            </a:r>
            <a:r>
              <a:rPr lang="ru-RU" sz="2000" b="1" dirty="0" err="1"/>
              <a:t>інформаційних</a:t>
            </a:r>
            <a:r>
              <a:rPr lang="ru-RU" sz="2000" b="1" dirty="0"/>
              <a:t> </a:t>
            </a:r>
            <a:r>
              <a:rPr lang="ru-RU" sz="2000" b="1" dirty="0" err="1"/>
              <a:t>технологій</a:t>
            </a:r>
            <a:r>
              <a:rPr lang="ru-RU" sz="2000" b="1" dirty="0"/>
              <a:t> </a:t>
            </a:r>
            <a:r>
              <a:rPr lang="ru-RU" sz="2000" b="1" dirty="0" err="1"/>
              <a:t>можна</a:t>
            </a:r>
            <a:r>
              <a:rPr lang="ru-RU" sz="2000" b="1" dirty="0"/>
              <a:t> </a:t>
            </a:r>
            <a:r>
              <a:rPr lang="ru-RU" sz="2000" b="1" dirty="0" err="1"/>
              <a:t>класифікувати</a:t>
            </a:r>
            <a:r>
              <a:rPr lang="ru-RU" sz="2000" b="1" dirty="0"/>
              <a:t> </a:t>
            </a:r>
            <a:r>
              <a:rPr lang="ru-RU" sz="2000" b="1" dirty="0" smtClean="0"/>
              <a:t>так:</a:t>
            </a:r>
            <a:endParaRPr lang="ru-RU" sz="2000" dirty="0"/>
          </a:p>
          <a:p>
            <a:r>
              <a:rPr lang="ru-RU" sz="2000" dirty="0"/>
              <a:t>1</a:t>
            </a:r>
            <a:r>
              <a:rPr lang="ru-RU" sz="2000" dirty="0">
                <a:solidFill>
                  <a:srgbClr val="0000CC"/>
                </a:solidFill>
              </a:rPr>
              <a:t>. По </a:t>
            </a:r>
            <a:r>
              <a:rPr lang="ru-RU" sz="2000" dirty="0" err="1">
                <a:solidFill>
                  <a:srgbClr val="0000CC"/>
                </a:solidFill>
              </a:rPr>
              <a:t>рівню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стверджуючої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організації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 smtClean="0"/>
              <a:t>Верхній</a:t>
            </a:r>
            <a:r>
              <a:rPr lang="ru-RU" sz="2000" dirty="0" smtClean="0"/>
              <a:t> </a:t>
            </a:r>
            <a:r>
              <a:rPr lang="ru-RU" sz="2000" dirty="0" err="1"/>
              <a:t>рівень</a:t>
            </a:r>
            <a:r>
              <a:rPr lang="ru-RU" sz="2000" dirty="0"/>
              <a:t> </a:t>
            </a:r>
            <a:r>
              <a:rPr lang="ru-RU" sz="2000" dirty="0" err="1"/>
              <a:t>міжнародні</a:t>
            </a:r>
            <a:r>
              <a:rPr lang="ru-RU" sz="2000" dirty="0"/>
              <a:t> </a:t>
            </a:r>
            <a:r>
              <a:rPr lang="ru-RU" sz="2000" dirty="0" err="1"/>
              <a:t>стандарти</a:t>
            </a:r>
            <a:r>
              <a:rPr lang="ru-RU" sz="2000" dirty="0"/>
              <a:t> (ISP), </a:t>
            </a:r>
            <a:r>
              <a:rPr lang="ru-RU" sz="2000" dirty="0" err="1"/>
              <a:t>визнані</a:t>
            </a:r>
            <a:r>
              <a:rPr lang="ru-RU" sz="2000" dirty="0"/>
              <a:t> </a:t>
            </a:r>
            <a:r>
              <a:rPr lang="ru-RU" sz="2000" dirty="0" err="1"/>
              <a:t>відповідними</a:t>
            </a:r>
            <a:r>
              <a:rPr lang="ru-RU" sz="2000" dirty="0"/>
              <a:t> </a:t>
            </a:r>
            <a:r>
              <a:rPr lang="ru-RU" sz="2000" dirty="0" err="1"/>
              <a:t>міжнародними</a:t>
            </a:r>
            <a:r>
              <a:rPr lang="ru-RU" sz="2000" dirty="0"/>
              <a:t> </a:t>
            </a:r>
            <a:r>
              <a:rPr lang="ru-RU" sz="2000" dirty="0" err="1"/>
              <a:t>комітетами</a:t>
            </a:r>
            <a:r>
              <a:rPr lang="ru-RU" sz="2000" dirty="0"/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 smtClean="0"/>
              <a:t>Середній</a:t>
            </a:r>
            <a:r>
              <a:rPr lang="ru-RU" sz="2000" dirty="0" smtClean="0"/>
              <a:t> </a:t>
            </a:r>
            <a:r>
              <a:rPr lang="ru-RU" sz="2000" dirty="0" err="1"/>
              <a:t>рівень</a:t>
            </a:r>
            <a:r>
              <a:rPr lang="ru-RU" sz="2000" dirty="0"/>
              <a:t> - </a:t>
            </a:r>
            <a:r>
              <a:rPr lang="ru-RU" sz="2000" dirty="0" err="1"/>
              <a:t>регіональні</a:t>
            </a:r>
            <a:r>
              <a:rPr lang="ru-RU" sz="2000" dirty="0"/>
              <a:t> </a:t>
            </a:r>
            <a:r>
              <a:rPr lang="ru-RU" sz="2000" dirty="0" err="1"/>
              <a:t>стандарти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створюються</a:t>
            </a:r>
            <a:r>
              <a:rPr lang="ru-RU" sz="2000" dirty="0"/>
              <a:t> для </a:t>
            </a:r>
            <a:r>
              <a:rPr lang="ru-RU" sz="2000" dirty="0" err="1"/>
              <a:t>групи</a:t>
            </a:r>
            <a:r>
              <a:rPr lang="ru-RU" sz="2000" dirty="0"/>
              <a:t> </a:t>
            </a:r>
            <a:r>
              <a:rPr lang="ru-RU" sz="2000" dirty="0" err="1"/>
              <a:t>країн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континентів</a:t>
            </a:r>
            <a:endParaRPr lang="ru-RU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 smtClean="0"/>
              <a:t>Нижній</a:t>
            </a:r>
            <a:r>
              <a:rPr lang="ru-RU" sz="2000" dirty="0" smtClean="0"/>
              <a:t> </a:t>
            </a:r>
            <a:r>
              <a:rPr lang="ru-RU" sz="2000" dirty="0" err="1"/>
              <a:t>рівень</a:t>
            </a:r>
            <a:r>
              <a:rPr lang="ru-RU" sz="2000" dirty="0"/>
              <a:t> - </a:t>
            </a:r>
            <a:r>
              <a:rPr lang="ru-RU" sz="2000" dirty="0" err="1"/>
              <a:t>національні</a:t>
            </a:r>
            <a:r>
              <a:rPr lang="ru-RU" sz="2000" dirty="0"/>
              <a:t> </a:t>
            </a:r>
            <a:r>
              <a:rPr lang="ru-RU" sz="2000" dirty="0" err="1"/>
              <a:t>стандарти</a:t>
            </a:r>
            <a:r>
              <a:rPr lang="ru-RU" sz="2000" dirty="0"/>
              <a:t>, </a:t>
            </a:r>
            <a:r>
              <a:rPr lang="ru-RU" sz="2000" dirty="0" err="1"/>
              <a:t>діючі</a:t>
            </a:r>
            <a:r>
              <a:rPr lang="ru-RU" sz="2000" dirty="0"/>
              <a:t> у рамках </a:t>
            </a:r>
            <a:r>
              <a:rPr lang="ru-RU" sz="2000" dirty="0" err="1"/>
              <a:t>окремих</a:t>
            </a:r>
            <a:r>
              <a:rPr lang="ru-RU" sz="2000" dirty="0"/>
              <a:t> держав. </a:t>
            </a:r>
          </a:p>
          <a:p>
            <a:r>
              <a:rPr lang="ru-RU" sz="2000" dirty="0">
                <a:solidFill>
                  <a:srgbClr val="0000CC"/>
                </a:solidFill>
              </a:rPr>
              <a:t>2. По предмету </a:t>
            </a:r>
            <a:r>
              <a:rPr lang="ru-RU" sz="2000" dirty="0" err="1">
                <a:solidFill>
                  <a:srgbClr val="0000CC"/>
                </a:solidFill>
              </a:rPr>
              <a:t>стандартизації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: </a:t>
            </a:r>
          </a:p>
          <a:p>
            <a:r>
              <a:rPr lang="ru-RU" sz="2000" b="1" dirty="0" err="1"/>
              <a:t>функціональні</a:t>
            </a:r>
            <a:r>
              <a:rPr lang="ru-RU" sz="2000" b="1" dirty="0"/>
              <a:t> </a:t>
            </a:r>
            <a:r>
              <a:rPr lang="ru-RU" sz="2000" b="1" dirty="0" err="1"/>
              <a:t>стандарти</a:t>
            </a:r>
            <a:r>
              <a:rPr lang="ru-RU" sz="2000" b="1" dirty="0"/>
              <a:t> (</a:t>
            </a:r>
            <a:r>
              <a:rPr lang="ru-RU" sz="2000" b="1" dirty="0" err="1"/>
              <a:t>стандарти</a:t>
            </a:r>
            <a:r>
              <a:rPr lang="ru-RU" sz="2000" b="1" dirty="0"/>
              <a:t> на </a:t>
            </a:r>
            <a:r>
              <a:rPr lang="ru-RU" sz="2000" b="1" dirty="0" err="1"/>
              <a:t>мови</a:t>
            </a:r>
            <a:r>
              <a:rPr lang="ru-RU" sz="2000" b="1" dirty="0"/>
              <a:t> </a:t>
            </a:r>
            <a:r>
              <a:rPr lang="ru-RU" sz="2000" b="1" dirty="0" err="1"/>
              <a:t>програмування</a:t>
            </a:r>
            <a:r>
              <a:rPr lang="ru-RU" sz="2000" b="1" dirty="0"/>
              <a:t>, </a:t>
            </a:r>
            <a:r>
              <a:rPr lang="ru-RU" sz="2000" b="1" dirty="0" err="1"/>
              <a:t>інтерфейси</a:t>
            </a:r>
            <a:r>
              <a:rPr lang="ru-RU" sz="2000" b="1" dirty="0"/>
              <a:t>, </a:t>
            </a:r>
            <a:r>
              <a:rPr lang="ru-RU" sz="2000" b="1" dirty="0" err="1"/>
              <a:t>протоколи</a:t>
            </a:r>
            <a:r>
              <a:rPr lang="ru-RU" sz="2000" b="1" dirty="0"/>
              <a:t>)</a:t>
            </a:r>
            <a:endParaRPr lang="ru-RU" sz="2000" dirty="0"/>
          </a:p>
          <a:p>
            <a:r>
              <a:rPr lang="ru-RU" sz="2000" dirty="0" err="1"/>
              <a:t>стандарти</a:t>
            </a:r>
            <a:r>
              <a:rPr lang="ru-RU" sz="2000" dirty="0"/>
              <a:t> на </a:t>
            </a:r>
            <a:r>
              <a:rPr lang="ru-RU" sz="2000" dirty="0" err="1"/>
              <a:t>організацію</a:t>
            </a:r>
            <a:r>
              <a:rPr lang="ru-RU" sz="2000" dirty="0"/>
              <a:t> </a:t>
            </a:r>
            <a:r>
              <a:rPr lang="ru-RU" sz="2000" dirty="0" err="1"/>
              <a:t>життєвого</a:t>
            </a:r>
            <a:r>
              <a:rPr lang="ru-RU" sz="2000" dirty="0"/>
              <a:t> циклу (ЖЦ) </a:t>
            </a:r>
            <a:r>
              <a:rPr lang="ru-RU" sz="2000" dirty="0" err="1"/>
              <a:t>інформаційних</a:t>
            </a:r>
            <a:r>
              <a:rPr lang="ru-RU" sz="2000" dirty="0"/>
              <a:t> систем.</a:t>
            </a:r>
          </a:p>
          <a:p>
            <a:r>
              <a:rPr lang="ru-RU" sz="2000" dirty="0" err="1"/>
              <a:t>Об'єктами</a:t>
            </a:r>
            <a:r>
              <a:rPr lang="ru-RU" sz="2000" dirty="0"/>
              <a:t> </a:t>
            </a:r>
            <a:r>
              <a:rPr lang="ru-RU" sz="2000" dirty="0" err="1"/>
              <a:t>стандартизації</a:t>
            </a:r>
            <a:r>
              <a:rPr lang="ru-RU" sz="2000" dirty="0"/>
              <a:t> є:</a:t>
            </a:r>
          </a:p>
          <a:p>
            <a:r>
              <a:rPr lang="ru-RU" sz="2000" dirty="0"/>
              <a:t>- </a:t>
            </a:r>
            <a:r>
              <a:rPr lang="ru-RU" sz="2000" b="1" dirty="0"/>
              <a:t>- </a:t>
            </a:r>
            <a:r>
              <a:rPr lang="ru-RU" sz="2000" b="1" dirty="0" err="1"/>
              <a:t>процеси</a:t>
            </a:r>
            <a:r>
              <a:rPr lang="ru-RU" sz="2000" b="1" dirty="0"/>
              <a:t> (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робити</a:t>
            </a:r>
            <a:r>
              <a:rPr lang="ru-RU" sz="2000" b="1" dirty="0"/>
              <a:t>?: ISO12207, ISO15288, IEEE1220);</a:t>
            </a:r>
            <a:endParaRPr lang="ru-RU" sz="2000" dirty="0"/>
          </a:p>
          <a:p>
            <a:r>
              <a:rPr lang="ru-RU" sz="2000" dirty="0"/>
              <a:t>- </a:t>
            </a:r>
            <a:r>
              <a:rPr lang="ru-RU" sz="2000" b="1" dirty="0"/>
              <a:t>- практика (Як </a:t>
            </a:r>
            <a:r>
              <a:rPr lang="ru-RU" sz="2000" b="1" dirty="0" err="1"/>
              <a:t>слід</a:t>
            </a:r>
            <a:r>
              <a:rPr lang="ru-RU" sz="2000" b="1" dirty="0"/>
              <a:t> </a:t>
            </a:r>
            <a:r>
              <a:rPr lang="ru-RU" sz="2000" b="1" dirty="0" err="1"/>
              <a:t>робити</a:t>
            </a:r>
            <a:r>
              <a:rPr lang="ru-RU" sz="2000" b="1" dirty="0"/>
              <a:t>?: ISO15504);</a:t>
            </a:r>
            <a:endParaRPr lang="ru-RU" sz="2000" dirty="0"/>
          </a:p>
          <a:p>
            <a:r>
              <a:rPr lang="ru-RU" sz="2000" dirty="0"/>
              <a:t>- </a:t>
            </a:r>
            <a:r>
              <a:rPr lang="ru-RU" sz="2000" b="1" dirty="0"/>
              <a:t>- </a:t>
            </a:r>
            <a:r>
              <a:rPr lang="ru-RU" sz="2000" b="1" dirty="0" err="1"/>
              <a:t>джерело</a:t>
            </a:r>
            <a:r>
              <a:rPr lang="ru-RU" sz="2000" b="1" dirty="0"/>
              <a:t> (</a:t>
            </a:r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дані</a:t>
            </a:r>
            <a:r>
              <a:rPr lang="ru-RU" sz="2000" b="1" dirty="0"/>
              <a:t> </a:t>
            </a:r>
            <a:r>
              <a:rPr lang="ru-RU" sz="2000" b="1" dirty="0" err="1"/>
              <a:t>використовувати</a:t>
            </a:r>
            <a:r>
              <a:rPr lang="ru-RU" sz="2000" b="1" dirty="0"/>
              <a:t>: ISO10303);</a:t>
            </a:r>
            <a:endParaRPr lang="ru-RU" sz="2000" dirty="0"/>
          </a:p>
          <a:p>
            <a:r>
              <a:rPr lang="ru-RU" sz="2000" dirty="0"/>
              <a:t>- </a:t>
            </a:r>
            <a:r>
              <a:rPr lang="ru-RU" sz="2000" b="1" dirty="0"/>
              <a:t>- </a:t>
            </a:r>
            <a:r>
              <a:rPr lang="ru-RU" sz="2000" b="1" dirty="0" err="1"/>
              <a:t>опис</a:t>
            </a:r>
            <a:r>
              <a:rPr lang="ru-RU" sz="2000" b="1" dirty="0"/>
              <a:t> (IDEF, UML, IEEE 1471).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90458" y="7058"/>
            <a:ext cx="6073522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Класифікація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стандартів</a:t>
            </a:r>
            <a:r>
              <a:rPr lang="ru-RU" sz="3200" b="1" dirty="0" smtClean="0">
                <a:solidFill>
                  <a:schemeClr val="bg1"/>
                </a:solidFill>
              </a:rPr>
              <a:t> в ІТ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prstGeom prst="rect">
            <a:avLst/>
          </a:prstGeom>
        </p:spPr>
        <p:txBody>
          <a:bodyPr/>
          <a:lstStyle/>
          <a:p>
            <a:fld id="{8F6E8CF2-7CF4-45AC-98D6-FE733AD56A75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63688" y="6539"/>
            <a:ext cx="6984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Базов</a:t>
            </a:r>
            <a:r>
              <a:rPr lang="uk-UA" sz="3200" b="1" dirty="0" smtClean="0">
                <a:solidFill>
                  <a:schemeClr val="bg1"/>
                </a:solidFill>
              </a:rPr>
              <a:t>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міжнародні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стандарти</a:t>
            </a:r>
            <a:r>
              <a:rPr lang="ru-RU" sz="3200" b="1" dirty="0" smtClean="0">
                <a:solidFill>
                  <a:schemeClr val="bg1"/>
                </a:solidFill>
              </a:rPr>
              <a:t> в </a:t>
            </a:r>
            <a:r>
              <a:rPr lang="ru-RU" sz="3200" b="1" dirty="0">
                <a:solidFill>
                  <a:schemeClr val="bg1"/>
                </a:solidFill>
              </a:rPr>
              <a:t>І</a:t>
            </a:r>
            <a:r>
              <a:rPr lang="ru-RU" sz="3200" b="1" dirty="0" smtClean="0">
                <a:solidFill>
                  <a:schemeClr val="bg1"/>
                </a:solidFill>
              </a:rPr>
              <a:t>Т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7322" y="1052736"/>
            <a:ext cx="8784976" cy="49675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ISO / IEC 12207: </a:t>
            </a:r>
            <a:r>
              <a:rPr lang="en-US" dirty="0" smtClean="0"/>
              <a:t>1995</a:t>
            </a:r>
            <a:r>
              <a:rPr lang="ru-RU" dirty="0" smtClean="0"/>
              <a:t>. </a:t>
            </a:r>
            <a:r>
              <a:rPr lang="ru-RU" dirty="0" err="1"/>
              <a:t>Інформаційна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. </a:t>
            </a: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 smtClean="0"/>
              <a:t>забезпечення</a:t>
            </a:r>
            <a:r>
              <a:rPr lang="en-US" dirty="0" smtClean="0"/>
              <a:t> (</a:t>
            </a:r>
            <a:r>
              <a:rPr lang="ru-RU" dirty="0" smtClean="0"/>
              <a:t>рос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ISO / IEC 9126-1: 2000. </a:t>
            </a:r>
            <a:r>
              <a:rPr lang="ru-RU" dirty="0" err="1"/>
              <a:t>Інформаційна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. </a:t>
            </a:r>
            <a:r>
              <a:rPr lang="ru-RU" dirty="0" err="1"/>
              <a:t>Якість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 </a:t>
            </a:r>
            <a:r>
              <a:rPr lang="ru-RU" dirty="0" err="1"/>
              <a:t>Частина</a:t>
            </a:r>
            <a:r>
              <a:rPr lang="ru-RU" dirty="0"/>
              <a:t> 1: Модель </a:t>
            </a:r>
            <a:r>
              <a:rPr lang="ru-RU" dirty="0" err="1"/>
              <a:t>якості</a:t>
            </a:r>
            <a:r>
              <a:rPr lang="ru-RU" dirty="0" smtClean="0"/>
              <a:t>.  (рос)</a:t>
            </a:r>
            <a:endParaRPr lang="ru-RU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ISO / IEC 9126-1-3: 1998. </a:t>
            </a:r>
            <a:r>
              <a:rPr lang="ru-RU" dirty="0" err="1"/>
              <a:t>Інформаційна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 - Характеристики і метрики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: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ru-RU" dirty="0" err="1"/>
              <a:t>Частина</a:t>
            </a:r>
            <a:r>
              <a:rPr lang="ru-RU" dirty="0"/>
              <a:t> 1. Характеристики та </a:t>
            </a:r>
            <a:r>
              <a:rPr lang="ru-RU" dirty="0" err="1"/>
              <a:t>подхарактерістікі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;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ru-RU" dirty="0" err="1"/>
              <a:t>Частина</a:t>
            </a:r>
            <a:r>
              <a:rPr lang="ru-RU" dirty="0"/>
              <a:t> 2. </a:t>
            </a:r>
            <a:r>
              <a:rPr lang="ru-RU" dirty="0" err="1"/>
              <a:t>Зовнішні</a:t>
            </a:r>
            <a:r>
              <a:rPr lang="ru-RU" dirty="0"/>
              <a:t> метрики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ru-RU" dirty="0" err="1"/>
              <a:t>Частина</a:t>
            </a:r>
            <a:r>
              <a:rPr lang="ru-RU" dirty="0"/>
              <a:t> 3. </a:t>
            </a:r>
            <a:r>
              <a:rPr lang="ru-RU" dirty="0" err="1"/>
              <a:t>Внутрішні</a:t>
            </a:r>
            <a:r>
              <a:rPr lang="ru-RU" dirty="0"/>
              <a:t> метрики (Перше </a:t>
            </a:r>
            <a:r>
              <a:rPr lang="ru-RU" dirty="0" err="1"/>
              <a:t>видання</a:t>
            </a:r>
            <a:r>
              <a:rPr lang="ru-RU" dirty="0"/>
              <a:t>).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ISO / IEC 9126: </a:t>
            </a:r>
            <a:r>
              <a:rPr lang="ru-RU" dirty="0" smtClean="0"/>
              <a:t>1991. </a:t>
            </a:r>
            <a:r>
              <a:rPr lang="ru-RU" dirty="0" err="1"/>
              <a:t>Інформаційна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. </a:t>
            </a:r>
            <a:r>
              <a:rPr lang="ru-RU" dirty="0" err="1"/>
              <a:t>Оцінка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продукту. Характеристики </a:t>
            </a:r>
            <a:r>
              <a:rPr lang="ru-RU" dirty="0" err="1"/>
              <a:t>якості</a:t>
            </a:r>
            <a:r>
              <a:rPr lang="ru-RU" dirty="0"/>
              <a:t> і </a:t>
            </a:r>
            <a:r>
              <a:rPr lang="ru-RU" dirty="0" err="1"/>
              <a:t>керівництво</a:t>
            </a:r>
            <a:r>
              <a:rPr lang="ru-RU" dirty="0"/>
              <a:t> по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застосуванню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ISO / IEC 12119: 1994. </a:t>
            </a:r>
            <a:r>
              <a:rPr lang="ru-RU" dirty="0" err="1"/>
              <a:t>Інформаційна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. </a:t>
            </a:r>
            <a:r>
              <a:rPr lang="ru-RU" dirty="0" err="1"/>
              <a:t>Пакети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. </a:t>
            </a:r>
            <a:r>
              <a:rPr lang="ru-RU" dirty="0" err="1"/>
              <a:t>Вимоги</a:t>
            </a:r>
            <a:r>
              <a:rPr lang="ru-RU" dirty="0"/>
              <a:t> до </a:t>
            </a:r>
            <a:r>
              <a:rPr lang="ru-RU" dirty="0" err="1"/>
              <a:t>якості</a:t>
            </a:r>
            <a:r>
              <a:rPr lang="ru-RU" dirty="0"/>
              <a:t> і </a:t>
            </a:r>
            <a:r>
              <a:rPr lang="ru-RU" dirty="0" err="1"/>
              <a:t>оцінка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ISO / IEC 14598-1: </a:t>
            </a:r>
            <a:r>
              <a:rPr lang="en-US" dirty="0" smtClean="0"/>
              <a:t>1997</a:t>
            </a:r>
            <a:r>
              <a:rPr lang="en-US" dirty="0"/>
              <a:t>. </a:t>
            </a:r>
            <a:r>
              <a:rPr lang="ru-RU" dirty="0" err="1"/>
              <a:t>Інформаційна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.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продукту. </a:t>
            </a:r>
            <a:r>
              <a:rPr lang="ru-RU" dirty="0" err="1"/>
              <a:t>Частина</a:t>
            </a:r>
            <a:r>
              <a:rPr lang="ru-RU" dirty="0"/>
              <a:t> 1: </a:t>
            </a:r>
            <a:r>
              <a:rPr lang="ru-RU" dirty="0" err="1"/>
              <a:t>Загальне</a:t>
            </a:r>
            <a:r>
              <a:rPr lang="ru-RU" dirty="0"/>
              <a:t> </a:t>
            </a:r>
            <a:r>
              <a:rPr lang="ru-RU" dirty="0" err="1"/>
              <a:t>керівництво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ISO / IEC 14598-4: 1999. </a:t>
            </a:r>
            <a:r>
              <a:rPr lang="ru-RU" dirty="0" err="1"/>
              <a:t>Інформаційна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.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. </a:t>
            </a:r>
            <a:r>
              <a:rPr lang="ru-RU" dirty="0" err="1"/>
              <a:t>Процеси</a:t>
            </a:r>
            <a:r>
              <a:rPr lang="ru-RU" dirty="0"/>
              <a:t> для </a:t>
            </a:r>
            <a:r>
              <a:rPr lang="ru-RU" dirty="0" err="1"/>
              <a:t>замовника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ISO / IEC 15288: 2000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життєвим</a:t>
            </a:r>
            <a:r>
              <a:rPr lang="ru-RU" dirty="0"/>
              <a:t> циклом. </a:t>
            </a: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ISO 687: 1983. </a:t>
            </a:r>
            <a:r>
              <a:rPr lang="ru-RU" dirty="0"/>
              <a:t>ІТ.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конфігурацією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ISO 6592: 1985. </a:t>
            </a:r>
            <a:r>
              <a:rPr lang="ru-RU" dirty="0" err="1"/>
              <a:t>Інформаційна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. </a:t>
            </a:r>
            <a:r>
              <a:rPr lang="ru-RU" dirty="0" err="1"/>
              <a:t>Керівництво</a:t>
            </a:r>
            <a:r>
              <a:rPr lang="ru-RU" dirty="0"/>
              <a:t> по </a:t>
            </a:r>
            <a:r>
              <a:rPr lang="ru-RU" dirty="0" err="1"/>
              <a:t>документації</a:t>
            </a:r>
            <a:r>
              <a:rPr lang="ru-RU" dirty="0"/>
              <a:t> для </a:t>
            </a:r>
            <a:r>
              <a:rPr lang="ru-RU" dirty="0" err="1"/>
              <a:t>обчислювальних</a:t>
            </a:r>
            <a:r>
              <a:rPr lang="ru-RU" dirty="0"/>
              <a:t> систем.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04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prstGeom prst="rect">
            <a:avLst/>
          </a:prstGeom>
        </p:spPr>
        <p:txBody>
          <a:bodyPr/>
          <a:lstStyle/>
          <a:p>
            <a:fld id="{8F6E8CF2-7CF4-45AC-98D6-FE733AD56A75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5039" y="908720"/>
            <a:ext cx="8973887" cy="54107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ru-RU" dirty="0" smtClean="0"/>
              <a:t>·  </a:t>
            </a:r>
            <a:r>
              <a:rPr lang="en-US" dirty="0"/>
              <a:t>ISO 6592: 1985. </a:t>
            </a:r>
            <a:r>
              <a:rPr lang="ru-RU" dirty="0" err="1"/>
              <a:t>Інформаційна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. </a:t>
            </a:r>
            <a:r>
              <a:rPr lang="ru-RU" dirty="0" err="1"/>
              <a:t>Керівництво</a:t>
            </a:r>
            <a:r>
              <a:rPr lang="ru-RU" dirty="0"/>
              <a:t> по </a:t>
            </a:r>
            <a:r>
              <a:rPr lang="ru-RU" dirty="0" err="1"/>
              <a:t>документації</a:t>
            </a:r>
            <a:r>
              <a:rPr lang="ru-RU" dirty="0"/>
              <a:t> для </a:t>
            </a:r>
            <a:r>
              <a:rPr lang="ru-RU" dirty="0" err="1"/>
              <a:t>обчислювальних</a:t>
            </a:r>
            <a:r>
              <a:rPr lang="ru-RU" dirty="0"/>
              <a:t> систем.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ru-RU" dirty="0"/>
              <a:t>· </a:t>
            </a:r>
            <a:r>
              <a:rPr lang="en-US" dirty="0"/>
              <a:t>ISO 6592: 1 986. </a:t>
            </a:r>
            <a:r>
              <a:rPr lang="ru-RU" dirty="0"/>
              <a:t>ОІ. </a:t>
            </a:r>
            <a:r>
              <a:rPr lang="ru-RU" dirty="0" err="1"/>
              <a:t>Керівництво</a:t>
            </a:r>
            <a:r>
              <a:rPr lang="ru-RU" dirty="0"/>
              <a:t> по </a:t>
            </a:r>
            <a:r>
              <a:rPr lang="ru-RU" dirty="0" err="1"/>
              <a:t>документації</a:t>
            </a:r>
            <a:r>
              <a:rPr lang="ru-RU" dirty="0"/>
              <a:t> для </a:t>
            </a:r>
            <a:r>
              <a:rPr lang="ru-RU" dirty="0" err="1"/>
              <a:t>обчислювальних</a:t>
            </a:r>
            <a:r>
              <a:rPr lang="ru-RU" dirty="0"/>
              <a:t> систем.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ru-RU" dirty="0"/>
              <a:t>· </a:t>
            </a:r>
            <a:r>
              <a:rPr lang="en-US" dirty="0"/>
              <a:t>ISO 9127: 1987. </a:t>
            </a:r>
            <a:r>
              <a:rPr lang="ru-RU" dirty="0"/>
              <a:t>ІТ. </a:t>
            </a:r>
            <a:r>
              <a:rPr lang="ru-RU" dirty="0" err="1"/>
              <a:t>Призначена</a:t>
            </a:r>
            <a:r>
              <a:rPr lang="ru-RU" dirty="0"/>
              <a:t> для </a:t>
            </a:r>
            <a:r>
              <a:rPr lang="ru-RU" dirty="0" err="1"/>
              <a:t>користувача</a:t>
            </a:r>
            <a:r>
              <a:rPr lang="ru-RU" dirty="0"/>
              <a:t> і </a:t>
            </a:r>
            <a:r>
              <a:rPr lang="ru-RU" dirty="0" err="1"/>
              <a:t>рекламна</a:t>
            </a:r>
            <a:r>
              <a:rPr lang="ru-RU" dirty="0"/>
              <a:t> </a:t>
            </a:r>
            <a:r>
              <a:rPr lang="ru-RU" dirty="0" err="1"/>
              <a:t>документація</a:t>
            </a:r>
            <a:r>
              <a:rPr lang="ru-RU" dirty="0"/>
              <a:t> на </a:t>
            </a:r>
            <a:r>
              <a:rPr lang="ru-RU" dirty="0" err="1"/>
              <a:t>пакети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ru-RU" dirty="0"/>
              <a:t>· </a:t>
            </a:r>
            <a:r>
              <a:rPr lang="en-US" dirty="0"/>
              <a:t>ISO 9294: 1990. TO. </a:t>
            </a:r>
            <a:r>
              <a:rPr lang="ru-RU" dirty="0"/>
              <a:t>ІТ. </a:t>
            </a:r>
            <a:r>
              <a:rPr lang="ru-RU" dirty="0" err="1"/>
              <a:t>Керівництво</a:t>
            </a:r>
            <a:r>
              <a:rPr lang="ru-RU" dirty="0"/>
              <a:t> з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документуванням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ru-RU" dirty="0"/>
              <a:t>· </a:t>
            </a:r>
            <a:r>
              <a:rPr lang="en-US" dirty="0"/>
              <a:t>ISO 15846: 1998. </a:t>
            </a:r>
            <a:r>
              <a:rPr lang="ru-RU" dirty="0"/>
              <a:t>ТО. </a:t>
            </a: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. </a:t>
            </a:r>
            <a:r>
              <a:rPr lang="ru-RU" dirty="0" err="1"/>
              <a:t>Конфігураційне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програмними</a:t>
            </a:r>
            <a:r>
              <a:rPr lang="ru-RU" dirty="0"/>
              <a:t> </a:t>
            </a:r>
            <a:r>
              <a:rPr lang="ru-RU" dirty="0" err="1"/>
              <a:t>засобами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ru-RU" dirty="0"/>
              <a:t>   </a:t>
            </a:r>
            <a:r>
              <a:rPr lang="en-US" dirty="0"/>
              <a:t>MIL-STD-498: 1994. </a:t>
            </a:r>
            <a:r>
              <a:rPr lang="ru-RU" dirty="0" err="1"/>
              <a:t>Розробка</a:t>
            </a:r>
            <a:r>
              <a:rPr lang="ru-RU" dirty="0"/>
              <a:t> і </a:t>
            </a:r>
            <a:r>
              <a:rPr lang="ru-RU" dirty="0" err="1"/>
              <a:t>документування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ru-RU" dirty="0"/>
              <a:t>· </a:t>
            </a:r>
            <a:r>
              <a:rPr lang="en-US" dirty="0"/>
              <a:t>ISO TR 9127: 1 988.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- </a:t>
            </a:r>
            <a:r>
              <a:rPr lang="ru-RU" dirty="0" err="1"/>
              <a:t>Документація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і </a:t>
            </a:r>
            <a:r>
              <a:rPr lang="ru-RU" dirty="0" err="1"/>
              <a:t>супровідна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 для </a:t>
            </a:r>
            <a:r>
              <a:rPr lang="ru-RU" dirty="0" err="1"/>
              <a:t>пакетів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 </a:t>
            </a:r>
            <a:r>
              <a:rPr lang="ru-RU" dirty="0" err="1"/>
              <a:t>споживача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ru-RU" dirty="0"/>
              <a:t>· </a:t>
            </a:r>
            <a:r>
              <a:rPr lang="en-US" dirty="0"/>
              <a:t>ISO 14102: 1995. </a:t>
            </a:r>
            <a:r>
              <a:rPr lang="ru-RU" dirty="0" err="1"/>
              <a:t>Інформаційна</a:t>
            </a:r>
            <a:r>
              <a:rPr lang="ru-RU" dirty="0"/>
              <a:t> </a:t>
            </a:r>
            <a:r>
              <a:rPr lang="ru-RU" dirty="0" err="1"/>
              <a:t>технологія</a:t>
            </a:r>
            <a:r>
              <a:rPr lang="ru-RU" dirty="0"/>
              <a:t> - </a:t>
            </a:r>
            <a:r>
              <a:rPr lang="ru-RU" dirty="0" err="1"/>
              <a:t>Оцінювання</a:t>
            </a:r>
            <a:r>
              <a:rPr lang="ru-RU" dirty="0"/>
              <a:t> і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інструментальних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en-US" dirty="0"/>
              <a:t>CASE.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en-US" dirty="0"/>
              <a:t>· IEEE 1063-1993. </a:t>
            </a:r>
            <a:r>
              <a:rPr lang="ru-RU" dirty="0" err="1"/>
              <a:t>Призначена</a:t>
            </a:r>
            <a:r>
              <a:rPr lang="ru-RU" dirty="0"/>
              <a:t> для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документація</a:t>
            </a:r>
            <a:r>
              <a:rPr lang="ru-RU" dirty="0"/>
              <a:t> на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ru-RU" dirty="0"/>
              <a:t>· </a:t>
            </a:r>
            <a:r>
              <a:rPr lang="en-US" dirty="0"/>
              <a:t>IEEE 1074-1995. </a:t>
            </a: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для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ru-RU" dirty="0"/>
              <a:t>· </a:t>
            </a:r>
            <a:r>
              <a:rPr lang="en-US" dirty="0"/>
              <a:t>ANSI / IEEE 828 - 1990.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конфігурацією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ru-RU" dirty="0"/>
              <a:t>· </a:t>
            </a:r>
            <a:r>
              <a:rPr lang="en-US" dirty="0"/>
              <a:t>ANSI / IEEE 829 - 1983. </a:t>
            </a:r>
            <a:r>
              <a:rPr lang="ru-RU" dirty="0" err="1"/>
              <a:t>Документація</a:t>
            </a:r>
            <a:r>
              <a:rPr lang="ru-RU" dirty="0"/>
              <a:t> при </a:t>
            </a:r>
            <a:r>
              <a:rPr lang="ru-RU" dirty="0" err="1"/>
              <a:t>тестуванні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1"/>
            </a:pPr>
            <a:r>
              <a:rPr lang="ru-RU" dirty="0"/>
              <a:t>· </a:t>
            </a:r>
            <a:r>
              <a:rPr lang="en-US" dirty="0"/>
              <a:t>ANSI / IEEE 983 - 1986. </a:t>
            </a:r>
            <a:r>
              <a:rPr lang="ru-RU" dirty="0" err="1"/>
              <a:t>Керівництво</a:t>
            </a:r>
            <a:r>
              <a:rPr lang="ru-RU" dirty="0"/>
              <a:t> з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63688" y="6539"/>
            <a:ext cx="6984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Базов</a:t>
            </a:r>
            <a:r>
              <a:rPr lang="uk-UA" sz="3200" b="1" dirty="0" smtClean="0">
                <a:solidFill>
                  <a:schemeClr val="bg1"/>
                </a:solidFill>
              </a:rPr>
              <a:t>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міжнародні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стандарти</a:t>
            </a:r>
            <a:r>
              <a:rPr lang="ru-RU" sz="3200" b="1" dirty="0" smtClean="0">
                <a:solidFill>
                  <a:schemeClr val="bg1"/>
                </a:solidFill>
              </a:rPr>
              <a:t> в </a:t>
            </a:r>
            <a:r>
              <a:rPr lang="ru-RU" sz="3200" b="1" dirty="0">
                <a:solidFill>
                  <a:schemeClr val="bg1"/>
                </a:solidFill>
              </a:rPr>
              <a:t>І</a:t>
            </a:r>
            <a:r>
              <a:rPr lang="ru-RU" sz="3200" b="1" dirty="0" smtClean="0">
                <a:solidFill>
                  <a:schemeClr val="bg1"/>
                </a:solidFill>
              </a:rPr>
              <a:t>Т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1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prstGeom prst="rect">
            <a:avLst/>
          </a:prstGeom>
        </p:spPr>
        <p:txBody>
          <a:bodyPr/>
          <a:lstStyle/>
          <a:p>
            <a:fld id="{8F6E8CF2-7CF4-45AC-98D6-FE733AD56A75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0113" y="980728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4"/>
            </a:pPr>
            <a:r>
              <a:rPr lang="ru-RU" dirty="0" smtClean="0"/>
              <a:t>·  </a:t>
            </a:r>
            <a:r>
              <a:rPr lang="en-US" dirty="0"/>
              <a:t>ANSI / IEEE 1008 - 1986.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модулів</a:t>
            </a:r>
            <a:r>
              <a:rPr lang="ru-RU" dirty="0"/>
              <a:t> і </a:t>
            </a:r>
            <a:r>
              <a:rPr lang="ru-RU" dirty="0" err="1"/>
              <a:t>компонентів</a:t>
            </a:r>
            <a:r>
              <a:rPr lang="ru-RU" dirty="0"/>
              <a:t> ПС.</a:t>
            </a:r>
          </a:p>
          <a:p>
            <a:pPr marL="342900" indent="-342900">
              <a:buFont typeface="+mj-lt"/>
              <a:buAutoNum type="arabicPeriod" startAt="24"/>
            </a:pPr>
            <a:r>
              <a:rPr lang="ru-RU" dirty="0"/>
              <a:t>· </a:t>
            </a:r>
            <a:r>
              <a:rPr lang="en-US" dirty="0"/>
              <a:t>ANSI / IEEE 1012 - 1986.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(</a:t>
            </a:r>
            <a:r>
              <a:rPr lang="ru-RU" dirty="0" err="1"/>
              <a:t>оцінки</a:t>
            </a:r>
            <a:r>
              <a:rPr lang="ru-RU" dirty="0"/>
              <a:t>) (</a:t>
            </a:r>
            <a:r>
              <a:rPr lang="en-US" dirty="0"/>
              <a:t>verification) </a:t>
            </a:r>
            <a:r>
              <a:rPr lang="ru-RU" dirty="0"/>
              <a:t>і </a:t>
            </a:r>
            <a:r>
              <a:rPr lang="ru-RU" dirty="0" err="1"/>
              <a:t>підтвердження</a:t>
            </a:r>
            <a:r>
              <a:rPr lang="ru-RU" dirty="0"/>
              <a:t> </a:t>
            </a:r>
            <a:r>
              <a:rPr lang="ru-RU" dirty="0" err="1"/>
              <a:t>достовірності</a:t>
            </a:r>
            <a:r>
              <a:rPr lang="ru-RU" dirty="0"/>
              <a:t> (</a:t>
            </a:r>
            <a:r>
              <a:rPr lang="en-US" dirty="0"/>
              <a:t>validation)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 startAt="24"/>
            </a:pPr>
            <a:r>
              <a:rPr lang="ru-RU" dirty="0"/>
              <a:t>· </a:t>
            </a:r>
            <a:r>
              <a:rPr lang="en-US" dirty="0"/>
              <a:t>ANSI / IEEE </a:t>
            </a:r>
            <a:r>
              <a:rPr lang="ru-RU" dirty="0" smtClean="0"/>
              <a:t>1042- </a:t>
            </a:r>
            <a:r>
              <a:rPr lang="ru-RU" dirty="0"/>
              <a:t>1993. </a:t>
            </a:r>
            <a:r>
              <a:rPr lang="ru-RU" dirty="0" err="1"/>
              <a:t>Керівництво</a:t>
            </a:r>
            <a:r>
              <a:rPr lang="ru-RU" dirty="0"/>
              <a:t> з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конфігурацією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 startAt="24"/>
            </a:pPr>
            <a:r>
              <a:rPr lang="ru-RU" dirty="0"/>
              <a:t>· </a:t>
            </a:r>
            <a:r>
              <a:rPr lang="en-US" dirty="0"/>
              <a:t>ANSI / IEEE 1 063: 1993. </a:t>
            </a:r>
            <a:r>
              <a:rPr lang="ru-RU" dirty="0" err="1"/>
              <a:t>Призначена</a:t>
            </a:r>
            <a:r>
              <a:rPr lang="ru-RU" dirty="0"/>
              <a:t> для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документація</a:t>
            </a:r>
            <a:r>
              <a:rPr lang="ru-RU" dirty="0"/>
              <a:t> на </a:t>
            </a:r>
            <a:r>
              <a:rPr lang="ru-RU" dirty="0" err="1"/>
              <a:t>програмні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 startAt="24"/>
            </a:pPr>
            <a:r>
              <a:rPr lang="ru-RU" dirty="0"/>
              <a:t>· </a:t>
            </a:r>
            <a:r>
              <a:rPr lang="en-US" dirty="0"/>
              <a:t>ANSI / IEEE 1219 - 1992. </a:t>
            </a:r>
            <a:r>
              <a:rPr lang="ru-RU" dirty="0" err="1"/>
              <a:t>Супровід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 startAt="24"/>
            </a:pPr>
            <a:r>
              <a:rPr lang="ru-RU" dirty="0"/>
              <a:t>· </a:t>
            </a:r>
            <a:r>
              <a:rPr lang="en-US" dirty="0"/>
              <a:t>ISO 8402: 1994.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якістю</a:t>
            </a:r>
            <a:r>
              <a:rPr lang="ru-RU" dirty="0"/>
              <a:t> і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- Словник. Друге </a:t>
            </a:r>
            <a:r>
              <a:rPr lang="ru-RU" dirty="0" err="1"/>
              <a:t>видання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 startAt="24"/>
            </a:pPr>
            <a:r>
              <a:rPr lang="ru-RU" dirty="0"/>
              <a:t>· </a:t>
            </a:r>
            <a:r>
              <a:rPr lang="en-US" dirty="0"/>
              <a:t>ISO 9000-3: </a:t>
            </a:r>
            <a:r>
              <a:rPr lang="ru-RU" dirty="0" smtClean="0"/>
              <a:t>1997. </a:t>
            </a:r>
            <a:r>
              <a:rPr lang="ru-RU" dirty="0" err="1"/>
              <a:t>Стандарти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адміністративного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якістю</a:t>
            </a:r>
            <a:r>
              <a:rPr lang="ru-RU" dirty="0"/>
              <a:t> і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. </a:t>
            </a:r>
            <a:r>
              <a:rPr lang="ru-RU" dirty="0" err="1"/>
              <a:t>Частина</a:t>
            </a:r>
            <a:r>
              <a:rPr lang="ru-RU" dirty="0"/>
              <a:t> 3. </a:t>
            </a:r>
            <a:r>
              <a:rPr lang="ru-RU" dirty="0" err="1"/>
              <a:t>Настанови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en-US" dirty="0"/>
              <a:t>ISO 9001 </a:t>
            </a:r>
            <a:r>
              <a:rPr lang="ru-RU" dirty="0"/>
              <a:t>при </a:t>
            </a:r>
            <a:r>
              <a:rPr lang="ru-RU" dirty="0" err="1"/>
              <a:t>розробці</a:t>
            </a:r>
            <a:r>
              <a:rPr lang="ru-RU" dirty="0"/>
              <a:t>, </a:t>
            </a:r>
            <a:r>
              <a:rPr lang="ru-RU" dirty="0" err="1"/>
              <a:t>поставці</a:t>
            </a:r>
            <a:r>
              <a:rPr lang="ru-RU" dirty="0"/>
              <a:t>, </a:t>
            </a:r>
            <a:r>
              <a:rPr lang="ru-RU" dirty="0" err="1"/>
              <a:t>монтажі</a:t>
            </a:r>
            <a:r>
              <a:rPr lang="ru-RU" dirty="0"/>
              <a:t> і </a:t>
            </a:r>
            <a:r>
              <a:rPr lang="ru-RU" dirty="0" err="1"/>
              <a:t>обслуговуванні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 Друге </a:t>
            </a:r>
            <a:r>
              <a:rPr lang="ru-RU" dirty="0" err="1"/>
              <a:t>видання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63688" y="6539"/>
            <a:ext cx="6984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Базов</a:t>
            </a:r>
            <a:r>
              <a:rPr lang="uk-UA" sz="3200" b="1" dirty="0" smtClean="0">
                <a:solidFill>
                  <a:schemeClr val="bg1"/>
                </a:solidFill>
              </a:rPr>
              <a:t>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міжнародні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стандарти</a:t>
            </a:r>
            <a:r>
              <a:rPr lang="ru-RU" sz="3200" b="1" dirty="0" smtClean="0">
                <a:solidFill>
                  <a:schemeClr val="bg1"/>
                </a:solidFill>
              </a:rPr>
              <a:t> в </a:t>
            </a:r>
            <a:r>
              <a:rPr lang="ru-RU" sz="3200" b="1" dirty="0">
                <a:solidFill>
                  <a:schemeClr val="bg1"/>
                </a:solidFill>
              </a:rPr>
              <a:t>І</a:t>
            </a:r>
            <a:r>
              <a:rPr lang="ru-RU" sz="3200" b="1" dirty="0" smtClean="0">
                <a:solidFill>
                  <a:schemeClr val="bg1"/>
                </a:solidFill>
              </a:rPr>
              <a:t>Т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6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prstGeom prst="rect">
            <a:avLst/>
          </a:prstGeom>
        </p:spPr>
        <p:txBody>
          <a:bodyPr/>
          <a:lstStyle/>
          <a:p>
            <a:fld id="{8F6E8CF2-7CF4-45AC-98D6-FE733AD56A75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-3340"/>
            <a:ext cx="5874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Стандарти</a:t>
            </a:r>
            <a:r>
              <a:rPr lang="ru-RU" sz="3200" b="1" dirty="0" smtClean="0">
                <a:solidFill>
                  <a:schemeClr val="bg1"/>
                </a:solidFill>
              </a:rPr>
              <a:t> IEEE в </a:t>
            </a:r>
            <a:r>
              <a:rPr lang="ru-RU" sz="3200" b="1" dirty="0" err="1" smtClean="0">
                <a:solidFill>
                  <a:schemeClr val="bg1"/>
                </a:solidFill>
              </a:rPr>
              <a:t>області</a:t>
            </a:r>
            <a:r>
              <a:rPr lang="ru-RU" sz="3200" b="1" dirty="0" smtClean="0">
                <a:solidFill>
                  <a:schemeClr val="bg1"/>
                </a:solidFill>
              </a:rPr>
              <a:t> IT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0113" y="836712"/>
            <a:ext cx="8784976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EEE </a:t>
            </a:r>
            <a:r>
              <a:rPr lang="en-US" sz="1900" dirty="0" err="1" smtClean="0"/>
              <a:t>Std</a:t>
            </a:r>
            <a:r>
              <a:rPr lang="en-US" sz="1900" dirty="0" smtClean="0"/>
              <a:t> 610.12-1990, IEEE Standard Glossary of Software Engineering Terminology IEEE </a:t>
            </a:r>
            <a:r>
              <a:rPr lang="en-US" sz="1900" dirty="0" err="1" smtClean="0"/>
              <a:t>Std</a:t>
            </a:r>
            <a:r>
              <a:rPr lang="en-US" sz="1900" dirty="0" smtClean="0"/>
              <a:t> 730-1989, IEEE Standard for Software Quality Assurance Plans (ANSI) </a:t>
            </a:r>
            <a:endParaRPr lang="ru-RU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IEEE </a:t>
            </a:r>
            <a:r>
              <a:rPr lang="en-US" sz="1900" dirty="0" err="1" smtClean="0"/>
              <a:t>Std</a:t>
            </a:r>
            <a:r>
              <a:rPr lang="en-US" sz="1900" dirty="0" smtClean="0"/>
              <a:t> 730.1-1995, IEEE Guide for Software Quality Assurance Plans (ANSI) </a:t>
            </a:r>
            <a:endParaRPr lang="ru-RU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IEEE </a:t>
            </a:r>
            <a:r>
              <a:rPr lang="en-US" sz="1900" dirty="0" err="1" smtClean="0"/>
              <a:t>Std</a:t>
            </a:r>
            <a:r>
              <a:rPr lang="en-US" sz="1900" dirty="0" smtClean="0"/>
              <a:t> 828-1990, IEEE Standard for Software Configuration Management Plans (ANSI) </a:t>
            </a:r>
            <a:endParaRPr lang="ru-RU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IEEE </a:t>
            </a:r>
            <a:r>
              <a:rPr lang="en-US" sz="1900" dirty="0" err="1" smtClean="0"/>
              <a:t>Std</a:t>
            </a:r>
            <a:r>
              <a:rPr lang="en-US" sz="1900" dirty="0" smtClean="0"/>
              <a:t> 829-1983 (</a:t>
            </a:r>
            <a:r>
              <a:rPr lang="en-US" sz="1900" dirty="0" err="1" smtClean="0"/>
              <a:t>Reaff</a:t>
            </a:r>
            <a:r>
              <a:rPr lang="en-US" sz="1900" dirty="0" smtClean="0"/>
              <a:t> 1991), IEEE Standard for Software Test Documentation (ANSI)</a:t>
            </a:r>
            <a:endParaRPr lang="ru-RU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 IEEE </a:t>
            </a:r>
            <a:r>
              <a:rPr lang="en-US" sz="1900" dirty="0" err="1" smtClean="0"/>
              <a:t>Std</a:t>
            </a:r>
            <a:r>
              <a:rPr lang="en-US" sz="1900" dirty="0" smtClean="0"/>
              <a:t> 830-1993, IEEE Recommended Practice for Software Requirements Specifications (ANSI) </a:t>
            </a:r>
            <a:endParaRPr lang="ru-RU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IEEE </a:t>
            </a:r>
            <a:r>
              <a:rPr lang="en-US" sz="1900" dirty="0" err="1" smtClean="0"/>
              <a:t>Std</a:t>
            </a:r>
            <a:r>
              <a:rPr lang="en-US" sz="1900" dirty="0" smtClean="0"/>
              <a:t> 982.1-1988, IEEE Standard Dictionary of Measures to Produce Reliable Software (ANSI)</a:t>
            </a:r>
            <a:endParaRPr lang="ru-RU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 IEEE </a:t>
            </a:r>
            <a:r>
              <a:rPr lang="en-US" sz="1900" dirty="0" err="1" smtClean="0"/>
              <a:t>Std</a:t>
            </a:r>
            <a:r>
              <a:rPr lang="en-US" sz="1900" dirty="0" smtClean="0"/>
              <a:t> 982.2-1988, IEEE Guide for the Use of IEEE Standard Dictionary of Measures to Produce Reliable Software (ANSI) </a:t>
            </a:r>
            <a:endParaRPr lang="ru-RU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IEEE </a:t>
            </a:r>
            <a:r>
              <a:rPr lang="en-US" sz="1900" dirty="0" err="1" smtClean="0"/>
              <a:t>Std</a:t>
            </a:r>
            <a:r>
              <a:rPr lang="en-US" sz="1900" dirty="0" smtClean="0"/>
              <a:t> 990-1987 (</a:t>
            </a:r>
            <a:r>
              <a:rPr lang="en-US" sz="1900" dirty="0" err="1" smtClean="0"/>
              <a:t>Reaff</a:t>
            </a:r>
            <a:r>
              <a:rPr lang="en-US" sz="1900" dirty="0" smtClean="0"/>
              <a:t> 1992), IEEE Recommended Practice for Ada As a Program Design Language (ANSI) </a:t>
            </a:r>
            <a:endParaRPr lang="ru-RU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/>
              <a:t>IEEE </a:t>
            </a:r>
            <a:r>
              <a:rPr lang="en-US" sz="1900" dirty="0" err="1" smtClean="0"/>
              <a:t>Std</a:t>
            </a:r>
            <a:r>
              <a:rPr lang="en-US" sz="1900" dirty="0" smtClean="0"/>
              <a:t> 1002-1987 (</a:t>
            </a:r>
            <a:r>
              <a:rPr lang="en-US" sz="1900" dirty="0" err="1" smtClean="0"/>
              <a:t>Reaff</a:t>
            </a:r>
            <a:r>
              <a:rPr lang="en-US" sz="1900" dirty="0" smtClean="0"/>
              <a:t> 1992), IEEE Standard Taxonomy for Software Engineering Standards (ANSI) </a:t>
            </a:r>
            <a:endParaRPr lang="ru-RU" sz="1900" dirty="0" smtClean="0"/>
          </a:p>
        </p:txBody>
      </p:sp>
    </p:spTree>
    <p:extLst>
      <p:ext uri="{BB962C8B-B14F-4D97-AF65-F5344CB8AC3E}">
        <p14:creationId xmlns:p14="http://schemas.microsoft.com/office/powerpoint/2010/main" val="59001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prstGeom prst="rect">
            <a:avLst/>
          </a:prstGeom>
        </p:spPr>
        <p:txBody>
          <a:bodyPr/>
          <a:lstStyle/>
          <a:p>
            <a:fld id="{8F6E8CF2-7CF4-45AC-98D6-FE733AD56A75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0113" y="836712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IEEE </a:t>
            </a:r>
            <a:r>
              <a:rPr lang="en-US" dirty="0" err="1" smtClean="0"/>
              <a:t>Std</a:t>
            </a:r>
            <a:r>
              <a:rPr lang="en-US" dirty="0" smtClean="0"/>
              <a:t> 1008-1987 (</a:t>
            </a:r>
            <a:r>
              <a:rPr lang="en-US" dirty="0" err="1" smtClean="0"/>
              <a:t>Reaff</a:t>
            </a:r>
            <a:r>
              <a:rPr lang="en-US" dirty="0" smtClean="0"/>
              <a:t> 1993), IEEE Standard for Software Unit Testing (ANSI) IEEE </a:t>
            </a:r>
            <a:r>
              <a:rPr lang="en-US" dirty="0" err="1" smtClean="0"/>
              <a:t>Std</a:t>
            </a:r>
            <a:r>
              <a:rPr lang="en-US" dirty="0" smtClean="0"/>
              <a:t> 1012-1986 (</a:t>
            </a:r>
            <a:r>
              <a:rPr lang="en-US" dirty="0" err="1" smtClean="0"/>
              <a:t>Reaff</a:t>
            </a:r>
            <a:r>
              <a:rPr lang="en-US" dirty="0" smtClean="0"/>
              <a:t> 1992), IEEE Standard for Software Verification and Validation Plans (ANSI) </a:t>
            </a:r>
            <a:endParaRPr lang="ru-RU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IEEE </a:t>
            </a:r>
            <a:r>
              <a:rPr lang="en-US" dirty="0" err="1" smtClean="0"/>
              <a:t>Std</a:t>
            </a:r>
            <a:r>
              <a:rPr lang="en-US" dirty="0" smtClean="0"/>
              <a:t> 1016-1987 (</a:t>
            </a:r>
            <a:r>
              <a:rPr lang="en-US" dirty="0" err="1" smtClean="0"/>
              <a:t>Reaff</a:t>
            </a:r>
            <a:r>
              <a:rPr lang="en-US" dirty="0" smtClean="0"/>
              <a:t> 1993), IEEE Recommended Practice for Software Design Descriptions (ANSI) </a:t>
            </a:r>
            <a:endParaRPr lang="ru-RU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IEEE </a:t>
            </a:r>
            <a:r>
              <a:rPr lang="en-US" dirty="0" err="1" smtClean="0"/>
              <a:t>Std</a:t>
            </a:r>
            <a:r>
              <a:rPr lang="en-US" dirty="0" smtClean="0"/>
              <a:t> 1016.1-1993, IEEE Guide to Software Design Descriptions (ANSI)</a:t>
            </a:r>
            <a:r>
              <a:rPr lang="ru-RU" dirty="0" smtClean="0"/>
              <a:t>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IEEE </a:t>
            </a:r>
            <a:r>
              <a:rPr lang="en-US" dirty="0" err="1" smtClean="0"/>
              <a:t>Std</a:t>
            </a:r>
            <a:r>
              <a:rPr lang="en-US" dirty="0" smtClean="0"/>
              <a:t> 1016-1987 (</a:t>
            </a:r>
            <a:r>
              <a:rPr lang="en-US" dirty="0" err="1" smtClean="0"/>
              <a:t>Reaff</a:t>
            </a:r>
            <a:r>
              <a:rPr lang="en-US" dirty="0" smtClean="0"/>
              <a:t> 1993), IEEE Recommended Practice for Software Design Descriptions (ANSI) </a:t>
            </a:r>
            <a:endParaRPr lang="ru-RU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IEEE </a:t>
            </a:r>
            <a:r>
              <a:rPr lang="en-US" dirty="0" err="1" smtClean="0"/>
              <a:t>Std</a:t>
            </a:r>
            <a:r>
              <a:rPr lang="en-US" dirty="0" smtClean="0"/>
              <a:t> 1016.1-1993, IEEE Guide to Software Design Descriptions (ANSI) </a:t>
            </a:r>
            <a:endParaRPr lang="ru-RU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IEEE </a:t>
            </a:r>
            <a:r>
              <a:rPr lang="en-US" dirty="0" err="1" smtClean="0"/>
              <a:t>Std</a:t>
            </a:r>
            <a:r>
              <a:rPr lang="en-US" dirty="0" smtClean="0"/>
              <a:t> 1028-1988 (</a:t>
            </a:r>
            <a:r>
              <a:rPr lang="en-US" dirty="0" err="1" smtClean="0"/>
              <a:t>Reaff</a:t>
            </a:r>
            <a:r>
              <a:rPr lang="en-US" dirty="0" smtClean="0"/>
              <a:t> 1993), IEEE Standard for Software Reviews and Audits (ANSI)</a:t>
            </a:r>
            <a:endParaRPr lang="ru-RU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 IEEE </a:t>
            </a:r>
            <a:r>
              <a:rPr lang="en-US" dirty="0" err="1" smtClean="0"/>
              <a:t>Std</a:t>
            </a:r>
            <a:r>
              <a:rPr lang="en-US" dirty="0" smtClean="0"/>
              <a:t> 1042-1987 (</a:t>
            </a:r>
            <a:r>
              <a:rPr lang="en-US" dirty="0" err="1" smtClean="0"/>
              <a:t>Reaff</a:t>
            </a:r>
            <a:r>
              <a:rPr lang="en-US" dirty="0" smtClean="0"/>
              <a:t> 1993), IEEE Guide to Software Configuration Management (ANSI) </a:t>
            </a:r>
            <a:endParaRPr lang="ru-RU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IEEE </a:t>
            </a:r>
            <a:r>
              <a:rPr lang="en-US" dirty="0" err="1" smtClean="0"/>
              <a:t>Std</a:t>
            </a:r>
            <a:r>
              <a:rPr lang="en-US" dirty="0" smtClean="0"/>
              <a:t> 1044-1993, IEEE Standard Classification for Software Anomalies (ANSI) </a:t>
            </a:r>
            <a:endParaRPr lang="ru-RU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IEEE </a:t>
            </a:r>
            <a:r>
              <a:rPr lang="en-US" dirty="0" err="1" smtClean="0"/>
              <a:t>Std</a:t>
            </a:r>
            <a:r>
              <a:rPr lang="en-US" dirty="0" smtClean="0"/>
              <a:t> 1044.1-1995, IEEE Guide to Classification for Software Anomalies (ANSI)</a:t>
            </a:r>
            <a:endParaRPr lang="ru-RU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dirty="0" smtClean="0"/>
              <a:t> IEEE </a:t>
            </a:r>
            <a:r>
              <a:rPr lang="en-US" dirty="0" err="1" smtClean="0"/>
              <a:t>Std</a:t>
            </a:r>
            <a:r>
              <a:rPr lang="en-US" dirty="0" smtClean="0"/>
              <a:t> 1045-1992, IEEE Standard for Software Productivity Metrics (ANSI)</a:t>
            </a:r>
            <a:endParaRPr lang="ru-RU" dirty="0"/>
          </a:p>
          <a:p>
            <a:pPr marL="457200" indent="-457200">
              <a:buFont typeface="+mj-lt"/>
              <a:buAutoNum type="arabicPeriod" startAt="10"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-3340"/>
            <a:ext cx="5874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Стандарти</a:t>
            </a:r>
            <a:r>
              <a:rPr lang="ru-RU" sz="3200" b="1" dirty="0" smtClean="0">
                <a:solidFill>
                  <a:schemeClr val="bg1"/>
                </a:solidFill>
              </a:rPr>
              <a:t> IEEE в </a:t>
            </a:r>
            <a:r>
              <a:rPr lang="ru-RU" sz="3200" b="1" dirty="0" err="1" smtClean="0">
                <a:solidFill>
                  <a:schemeClr val="bg1"/>
                </a:solidFill>
              </a:rPr>
              <a:t>області</a:t>
            </a:r>
            <a:r>
              <a:rPr lang="ru-RU" sz="3200" b="1" dirty="0" smtClean="0">
                <a:solidFill>
                  <a:schemeClr val="bg1"/>
                </a:solidFill>
              </a:rPr>
              <a:t> IT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6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prstGeom prst="rect">
            <a:avLst/>
          </a:prstGeom>
        </p:spPr>
        <p:txBody>
          <a:bodyPr/>
          <a:lstStyle/>
          <a:p>
            <a:fld id="{8F6E8CF2-7CF4-45AC-98D6-FE733AD56A75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3575" y="908720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0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1058.101987</a:t>
            </a:r>
            <a:r>
              <a:rPr lang="en-US" dirty="0"/>
              <a:t>, IEEE Standard for Software Project Management Plans (ANSI) </a:t>
            </a:r>
            <a:endParaRPr lang="ru-RU" dirty="0"/>
          </a:p>
          <a:p>
            <a:pPr marL="457200" indent="-457200">
              <a:buFont typeface="+mj-lt"/>
              <a:buAutoNum type="arabicPeriod" startAt="20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1059-1993</a:t>
            </a:r>
            <a:r>
              <a:rPr lang="en-US" dirty="0"/>
              <a:t>, IEEE Guide for Software Verification and Validation Plans (ANSI) </a:t>
            </a:r>
            <a:endParaRPr lang="ru-RU" dirty="0"/>
          </a:p>
          <a:p>
            <a:pPr marL="457200" indent="-457200">
              <a:buFont typeface="+mj-lt"/>
              <a:buAutoNum type="arabicPeriod" startAt="20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1061-1992</a:t>
            </a:r>
            <a:r>
              <a:rPr lang="en-US" dirty="0"/>
              <a:t>, IEEE Standard for a Software Quality Metrics Methodology (ANSI) </a:t>
            </a:r>
            <a:endParaRPr lang="ru-RU" dirty="0"/>
          </a:p>
          <a:p>
            <a:pPr marL="457200" indent="-457200">
              <a:buFont typeface="+mj-lt"/>
              <a:buAutoNum type="arabicPeriod" startAt="20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1062-1993</a:t>
            </a:r>
            <a:r>
              <a:rPr lang="en-US" dirty="0"/>
              <a:t>, IEEE Recommended Practice for Software Acquisition (ANSI) </a:t>
            </a:r>
            <a:endParaRPr lang="ru-RU" dirty="0"/>
          </a:p>
          <a:p>
            <a:pPr marL="457200" indent="-457200">
              <a:buFont typeface="+mj-lt"/>
              <a:buAutoNum type="arabicPeriod" startAt="20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1063-1987 (</a:t>
            </a:r>
            <a:r>
              <a:rPr lang="en-US" b="1" dirty="0" err="1"/>
              <a:t>Reaff</a:t>
            </a:r>
            <a:r>
              <a:rPr lang="en-US" b="1" dirty="0"/>
              <a:t> 1993)</a:t>
            </a:r>
            <a:r>
              <a:rPr lang="en-US" dirty="0"/>
              <a:t>, IEEE Standard for Software User Documentation (ANSI) </a:t>
            </a:r>
            <a:endParaRPr lang="ru-RU" dirty="0"/>
          </a:p>
          <a:p>
            <a:pPr marL="457200" indent="-457200">
              <a:buFont typeface="+mj-lt"/>
              <a:buAutoNum type="arabicPeriod" startAt="20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1074-1995</a:t>
            </a:r>
            <a:r>
              <a:rPr lang="en-US" dirty="0"/>
              <a:t>, IEEE Standard for Developing Software Life Cycle Processes (ANSI) </a:t>
            </a:r>
            <a:endParaRPr lang="ru-RU" dirty="0"/>
          </a:p>
          <a:p>
            <a:pPr marL="457200" indent="-457200">
              <a:buFont typeface="+mj-lt"/>
              <a:buAutoNum type="arabicPeriod" startAt="20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1074.1-1995</a:t>
            </a:r>
            <a:r>
              <a:rPr lang="en-US" dirty="0"/>
              <a:t>, IEEE Guide for Developing Software Life Cycle Processes (ANSI) </a:t>
            </a:r>
            <a:endParaRPr lang="ru-RU" dirty="0"/>
          </a:p>
          <a:p>
            <a:pPr marL="457200" indent="-457200">
              <a:buFont typeface="+mj-lt"/>
              <a:buAutoNum type="arabicPeriod" startAt="20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1175-1991</a:t>
            </a:r>
            <a:r>
              <a:rPr lang="en-US" dirty="0"/>
              <a:t>, IEEE Standard Reference Model for Computing System Tool Interconnections &lt; (ANSI) Tools CASE of Selection and Evaluation the for Practice Recommended IEEE 1209-1992, </a:t>
            </a:r>
            <a:r>
              <a:rPr lang="en-US" dirty="0" err="1"/>
              <a:t>Std</a:t>
            </a:r>
            <a:r>
              <a:rPr lang="en-US" dirty="0"/>
              <a:t>&gt; </a:t>
            </a:r>
            <a:endParaRPr lang="ru-RU" dirty="0"/>
          </a:p>
          <a:p>
            <a:pPr marL="457200" indent="-457200">
              <a:buFont typeface="+mj-lt"/>
              <a:buAutoNum type="arabicPeriod" startAt="20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1219-1992</a:t>
            </a:r>
            <a:r>
              <a:rPr lang="en-US" dirty="0"/>
              <a:t>, IEEE Standard for Software Maintenance (ANSI)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-3340"/>
            <a:ext cx="5874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Стандарти</a:t>
            </a:r>
            <a:r>
              <a:rPr lang="ru-RU" sz="3200" b="1" dirty="0" smtClean="0">
                <a:solidFill>
                  <a:schemeClr val="bg1"/>
                </a:solidFill>
              </a:rPr>
              <a:t> IEEE в </a:t>
            </a:r>
            <a:r>
              <a:rPr lang="ru-RU" sz="3200" b="1" dirty="0" err="1" smtClean="0">
                <a:solidFill>
                  <a:schemeClr val="bg1"/>
                </a:solidFill>
              </a:rPr>
              <a:t>області</a:t>
            </a:r>
            <a:r>
              <a:rPr lang="ru-RU" sz="3200" b="1" dirty="0" smtClean="0">
                <a:solidFill>
                  <a:schemeClr val="bg1"/>
                </a:solidFill>
              </a:rPr>
              <a:t> IT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0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prstGeom prst="rect">
            <a:avLst/>
          </a:prstGeom>
        </p:spPr>
        <p:txBody>
          <a:bodyPr/>
          <a:lstStyle/>
          <a:p>
            <a:fld id="{8F6E8CF2-7CF4-45AC-98D6-FE733AD56A75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01176"/>
            <a:ext cx="8928992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9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1220-1994</a:t>
            </a:r>
            <a:r>
              <a:rPr lang="en-US" dirty="0"/>
              <a:t>, IEEE Trial-Use Standard for the Application and Management of the Systems Engineering Process </a:t>
            </a:r>
            <a:endParaRPr lang="ru-RU" dirty="0"/>
          </a:p>
          <a:p>
            <a:pPr marL="457200" indent="-457200">
              <a:buFont typeface="+mj-lt"/>
              <a:buAutoNum type="arabicPeriod" startAt="29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1228-1994</a:t>
            </a:r>
            <a:r>
              <a:rPr lang="en-US" dirty="0"/>
              <a:t>, IEEE Standard for Software Safety Plans (ANSI) </a:t>
            </a:r>
            <a:endParaRPr lang="ru-RU" dirty="0"/>
          </a:p>
          <a:p>
            <a:pPr marL="457200" indent="-457200">
              <a:buFont typeface="+mj-lt"/>
              <a:buAutoNum type="arabicPeriod" startAt="29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1233-1996</a:t>
            </a:r>
            <a:r>
              <a:rPr lang="en-US" dirty="0"/>
              <a:t>, IEEE Guide for Developing of System Requirements Specifications </a:t>
            </a:r>
            <a:endParaRPr lang="ru-RU" dirty="0"/>
          </a:p>
          <a:p>
            <a:pPr marL="457200" indent="-457200">
              <a:buFont typeface="+mj-lt"/>
              <a:buAutoNum type="arabicPeriod" startAt="29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1298-1992 (AS 3563.1-1991)</a:t>
            </a:r>
            <a:r>
              <a:rPr lang="en-US" dirty="0"/>
              <a:t>, IEEE Software Quality Management System, IEEE Part 1: Requirements (ANSI) </a:t>
            </a:r>
            <a:endParaRPr lang="ru-RU" dirty="0"/>
          </a:p>
          <a:p>
            <a:pPr marL="457200" indent="-457200">
              <a:buFont typeface="+mj-lt"/>
              <a:buAutoNum type="arabicPeriod" startAt="29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1348-1995</a:t>
            </a:r>
            <a:r>
              <a:rPr lang="en-US" dirty="0"/>
              <a:t>, IEEE Recommended Practice for the Adoption of Computer-Aided Software Engineering (CASE) Tools (ANSI) </a:t>
            </a:r>
            <a:endParaRPr lang="ru-RU" dirty="0"/>
          </a:p>
          <a:p>
            <a:pPr marL="457200" indent="-457200">
              <a:buFont typeface="+mj-lt"/>
              <a:buAutoNum type="arabicPeriod" startAt="29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1420.1-1995</a:t>
            </a:r>
            <a:r>
              <a:rPr lang="en-US" dirty="0"/>
              <a:t>, IEEE Standard for Information Technology - Software Reuse - Data Model for Reuse Library Interoperability: Basic Interoperability Data Model (BIDM) (ANSI) </a:t>
            </a:r>
            <a:endParaRPr lang="ru-RU" dirty="0"/>
          </a:p>
          <a:p>
            <a:pPr marL="457200" indent="-457200">
              <a:buFont typeface="+mj-lt"/>
              <a:buAutoNum type="arabicPeriod" startAt="29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1420.1a-1996</a:t>
            </a:r>
            <a:r>
              <a:rPr lang="en-US" dirty="0"/>
              <a:t>, IEEE Supplement to Standard for Information Technology - Software Reuse - Data Model for Reuse Library Interoperability: Asset Certification Framework </a:t>
            </a:r>
            <a:endParaRPr lang="ru-RU" dirty="0"/>
          </a:p>
          <a:p>
            <a:pPr marL="457200" indent="-457200">
              <a:buFont typeface="+mj-lt"/>
              <a:buAutoNum type="arabicPeriod" startAt="29"/>
            </a:pPr>
            <a:r>
              <a:rPr lang="en-US" b="1" dirty="0"/>
              <a:t>IEEE </a:t>
            </a:r>
            <a:r>
              <a:rPr lang="en-US" b="1" dirty="0" err="1"/>
              <a:t>Std</a:t>
            </a:r>
            <a:r>
              <a:rPr lang="en-US" b="1" dirty="0"/>
              <a:t> 1430-1996</a:t>
            </a:r>
            <a:r>
              <a:rPr lang="en-US" dirty="0"/>
              <a:t>, IEEE Guide for Information Technology - Software Reuse - Concept of Operations for Networks of Interoperability Reuse Libraries </a:t>
            </a:r>
            <a:endParaRPr lang="ru-RU" dirty="0"/>
          </a:p>
          <a:p>
            <a:pPr marL="457200" indent="-457200">
              <a:buFont typeface="+mj-lt"/>
              <a:buAutoNum type="arabicPeriod" startAt="29"/>
            </a:pPr>
            <a:r>
              <a:rPr lang="en-US" b="1" dirty="0"/>
              <a:t>J-STD-016-1995 (IEEE </a:t>
            </a:r>
            <a:r>
              <a:rPr lang="en-US" b="1" dirty="0" err="1"/>
              <a:t>Std</a:t>
            </a:r>
            <a:r>
              <a:rPr lang="en-US" b="1" dirty="0"/>
              <a:t> 1498-1995)</a:t>
            </a:r>
            <a:r>
              <a:rPr lang="en-US" dirty="0"/>
              <a:t>, EIA/IEEE Interim Standard for Information Technology - Software Life Cycle Processes - Software Development Acquirer - Supplier Agreement (Issued for Trial Use).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-3340"/>
            <a:ext cx="5874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Стандарти</a:t>
            </a:r>
            <a:r>
              <a:rPr lang="ru-RU" sz="3200" b="1" dirty="0" smtClean="0">
                <a:solidFill>
                  <a:schemeClr val="bg1"/>
                </a:solidFill>
              </a:rPr>
              <a:t> IEEE в </a:t>
            </a:r>
            <a:r>
              <a:rPr lang="ru-RU" sz="3200" b="1" dirty="0" err="1" smtClean="0">
                <a:solidFill>
                  <a:schemeClr val="bg1"/>
                </a:solidFill>
              </a:rPr>
              <a:t>області</a:t>
            </a:r>
            <a:r>
              <a:rPr lang="ru-RU" sz="3200" b="1" dirty="0" smtClean="0">
                <a:solidFill>
                  <a:schemeClr val="bg1"/>
                </a:solidFill>
              </a:rPr>
              <a:t> IT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9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prstGeom prst="rect">
            <a:avLst/>
          </a:prstGeom>
        </p:spPr>
        <p:txBody>
          <a:bodyPr/>
          <a:lstStyle/>
          <a:p>
            <a:fld id="{8F6E8CF2-7CF4-45AC-98D6-FE733AD56A75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911672" y="1124744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Стандарти</a:t>
            </a:r>
            <a:r>
              <a:rPr lang="ru-RU" b="1" dirty="0" smtClean="0"/>
              <a:t> </a:t>
            </a:r>
            <a:r>
              <a:rPr lang="ru-RU" b="1" smtClean="0"/>
              <a:t>в ІТ</a:t>
            </a:r>
            <a:endParaRPr lang="ru-RU" b="1" dirty="0" smtClean="0"/>
          </a:p>
          <a:p>
            <a:r>
              <a:rPr lang="en-US" dirty="0" smtClean="0"/>
              <a:t>http://www.garshin.ru/it/_htm/standards/it-standards.htm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411488" y="23277"/>
            <a:ext cx="2179123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Джерела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3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580112" y="6381328"/>
            <a:ext cx="2607568" cy="365125"/>
          </a:xfrm>
        </p:spPr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Т.В.  </a:t>
            </a:r>
            <a:r>
              <a:rPr lang="uk-UA" dirty="0" err="1" smtClean="0">
                <a:solidFill>
                  <a:schemeClr val="tx1"/>
                </a:solidFill>
              </a:rPr>
              <a:t>Ковалюк</a:t>
            </a:r>
            <a:r>
              <a:rPr lang="uk-UA" dirty="0" smtClean="0">
                <a:solidFill>
                  <a:schemeClr val="tx1"/>
                </a:solidFill>
              </a:rPr>
              <a:t> Проектування ПЗ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8BA6-0A1E-4AC2-B0D3-3DF12530FB6C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683568" y="1124744"/>
            <a:ext cx="7560840" cy="3113435"/>
          </a:xfrm>
          <a:prstGeom prst="rect">
            <a:avLst/>
          </a:prstGeom>
          <a:effectLst>
            <a:outerShdw blurRad="50800" dist="50800" dir="5400000" algn="ctr" rotWithShape="0">
              <a:srgbClr val="FFFF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 smtClean="0">
                <a:solidFill>
                  <a:srgbClr val="0000CC"/>
                </a:solidFill>
                <a:effectLst>
                  <a:outerShdw dist="28398" dir="20006097" algn="ctr" rotWithShape="0">
                    <a:srgbClr val="FFFF00">
                      <a:alpha val="79999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Тема</a:t>
            </a:r>
            <a:r>
              <a:rPr lang="en-US" sz="3600" b="1" kern="10" dirty="0" smtClean="0">
                <a:solidFill>
                  <a:srgbClr val="0000CC"/>
                </a:solidFill>
                <a:effectLst>
                  <a:outerShdw dist="28398" dir="20006097" algn="ctr" rotWithShape="0">
                    <a:srgbClr val="FFFF00">
                      <a:alpha val="79999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r>
              <a:rPr lang="ru-RU" sz="3600" b="1" kern="10" dirty="0" smtClean="0">
                <a:solidFill>
                  <a:srgbClr val="0000CC"/>
                </a:solidFill>
                <a:effectLst>
                  <a:outerShdw dist="28398" dir="20006097" algn="ctr" rotWithShape="0">
                    <a:srgbClr val="FFFF00">
                      <a:alpha val="79999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endParaRPr lang="uk-UA" sz="3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3600" b="1" dirty="0" smtClean="0">
                <a:ln w="50800"/>
                <a:solidFill>
                  <a:srgbClr val="0000CC"/>
                </a:solidFill>
              </a:rPr>
              <a:t>Стандарти </a:t>
            </a:r>
            <a:r>
              <a:rPr lang="uk-UA" sz="3600" b="1" dirty="0">
                <a:ln w="50800"/>
                <a:solidFill>
                  <a:srgbClr val="0000CC"/>
                </a:solidFill>
              </a:rPr>
              <a:t>в </a:t>
            </a:r>
          </a:p>
          <a:p>
            <a:pPr algn="ctr"/>
            <a:r>
              <a:rPr lang="uk-UA" sz="3600" b="1" dirty="0" smtClean="0">
                <a:ln w="50800"/>
                <a:solidFill>
                  <a:srgbClr val="0000CC"/>
                </a:solidFill>
              </a:rPr>
              <a:t>інформаційних технологіях</a:t>
            </a:r>
            <a:endParaRPr lang="ru-RU" sz="3600" b="1" dirty="0">
              <a:ln w="50800"/>
              <a:solidFill>
                <a:srgbClr val="0000CC"/>
              </a:solidFill>
            </a:endParaRPr>
          </a:p>
          <a:p>
            <a:pPr algn="ctr"/>
            <a:r>
              <a:rPr lang="uk-UA" sz="36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04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prstGeom prst="rect">
            <a:avLst/>
          </a:prstGeom>
        </p:spPr>
        <p:txBody>
          <a:bodyPr/>
          <a:lstStyle/>
          <a:p>
            <a:fld id="{8F6E8CF2-7CF4-45AC-98D6-FE733AD56A7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556415" y="0"/>
            <a:ext cx="6675674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Понят</a:t>
            </a:r>
            <a:r>
              <a:rPr lang="uk-UA" sz="3200" b="1" dirty="0" err="1" smtClean="0">
                <a:solidFill>
                  <a:schemeClr val="bg1"/>
                </a:solidFill>
              </a:rPr>
              <a:t>тя</a:t>
            </a:r>
            <a:r>
              <a:rPr lang="ru-RU" sz="3200" b="1" dirty="0" smtClean="0">
                <a:solidFill>
                  <a:schemeClr val="bg1"/>
                </a:solidFill>
              </a:rPr>
              <a:t> та роль </a:t>
            </a:r>
            <a:r>
              <a:rPr lang="ru-RU" sz="3200" b="1" dirty="0" err="1" smtClean="0">
                <a:solidFill>
                  <a:schemeClr val="bg1"/>
                </a:solidFill>
              </a:rPr>
              <a:t>стандартів</a:t>
            </a:r>
            <a:r>
              <a:rPr lang="ru-RU" sz="3200" b="1" dirty="0" smtClean="0">
                <a:solidFill>
                  <a:schemeClr val="bg1"/>
                </a:solidFill>
              </a:rPr>
              <a:t> в ІТ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9604" y="1124744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uk-UA" sz="2000" dirty="0"/>
              <a:t>Поняття </a:t>
            </a:r>
            <a:r>
              <a:rPr lang="uk-UA" sz="2000" dirty="0" smtClean="0"/>
              <a:t>стандартизації </a:t>
            </a:r>
            <a:r>
              <a:rPr lang="uk-UA" sz="2000" dirty="0"/>
              <a:t>визначається як прийняття угоди </a:t>
            </a:r>
            <a:r>
              <a:rPr lang="uk-UA" sz="2000" dirty="0" smtClean="0"/>
              <a:t>про </a:t>
            </a:r>
            <a:r>
              <a:rPr lang="uk-UA" sz="2000" dirty="0"/>
              <a:t>специфікації, </a:t>
            </a:r>
            <a:r>
              <a:rPr lang="uk-UA" sz="2000" dirty="0" smtClean="0"/>
              <a:t>виробництво </a:t>
            </a:r>
            <a:r>
              <a:rPr lang="uk-UA" sz="2000" dirty="0"/>
              <a:t>і </a:t>
            </a:r>
            <a:r>
              <a:rPr lang="uk-UA" sz="2000" dirty="0" smtClean="0"/>
              <a:t>використання </a:t>
            </a:r>
            <a:r>
              <a:rPr lang="uk-UA" sz="2000" dirty="0"/>
              <a:t>апаратних і програмних засобів </a:t>
            </a:r>
            <a:r>
              <a:rPr lang="uk-UA" sz="2000" dirty="0" smtClean="0"/>
              <a:t>обчислювальної </a:t>
            </a:r>
            <a:r>
              <a:rPr lang="uk-UA" sz="2000" dirty="0"/>
              <a:t>техніки; встановлення і застосування стандартів, норм, правил і т.п. </a:t>
            </a:r>
            <a:endParaRPr lang="uk-UA" sz="2000" dirty="0" smtClean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uk-UA" sz="2000" dirty="0" smtClean="0">
                <a:solidFill>
                  <a:srgbClr val="0000CC"/>
                </a:solidFill>
              </a:rPr>
              <a:t>Стандарти </a:t>
            </a:r>
            <a:r>
              <a:rPr lang="uk-UA" sz="2000" dirty="0">
                <a:solidFill>
                  <a:srgbClr val="0000CC"/>
                </a:solidFill>
              </a:rPr>
              <a:t>забезпечують можливість розробникам програмного забезпечення використовувати дані і програми інших розробників, здійснювати експорт / імпорт даних, </a:t>
            </a:r>
            <a:r>
              <a:rPr lang="uk-UA" sz="2000" dirty="0" err="1" smtClean="0">
                <a:solidFill>
                  <a:srgbClr val="0000CC"/>
                </a:solidFill>
              </a:rPr>
              <a:t>міжпрограмну</a:t>
            </a:r>
            <a:r>
              <a:rPr lang="uk-UA" sz="2000" dirty="0" smtClean="0">
                <a:solidFill>
                  <a:srgbClr val="0000CC"/>
                </a:solidFill>
              </a:rPr>
              <a:t> взаємодію.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uk-UA" sz="2000" dirty="0" smtClean="0"/>
              <a:t>Більше </a:t>
            </a:r>
            <a:r>
              <a:rPr lang="uk-UA" sz="2000" dirty="0"/>
              <a:t>250 підкомітетів в офіційних організаціях по стандартизації працюють над стандартами в галузі інформаційних технологій. </a:t>
            </a:r>
            <a:endParaRPr lang="uk-UA" sz="2000" dirty="0" smtClean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uk-UA" sz="2000" dirty="0" smtClean="0">
                <a:solidFill>
                  <a:srgbClr val="0000CC"/>
                </a:solidFill>
              </a:rPr>
              <a:t>Більше </a:t>
            </a:r>
            <a:r>
              <a:rPr lang="uk-UA" sz="2000" dirty="0">
                <a:solidFill>
                  <a:srgbClr val="0000CC"/>
                </a:solidFill>
              </a:rPr>
              <a:t>1000 стандартів або вже прийняті цими організаціями, або перебувають у процесі розробки</a:t>
            </a:r>
            <a:r>
              <a:rPr lang="uk-UA" sz="2000" dirty="0" smtClean="0">
                <a:solidFill>
                  <a:srgbClr val="0000CC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/>
            </a:r>
            <a:br>
              <a:rPr lang="uk-UA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45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prstGeom prst="rect">
            <a:avLst/>
          </a:prstGeom>
        </p:spPr>
        <p:txBody>
          <a:bodyPr/>
          <a:lstStyle/>
          <a:p>
            <a:fld id="{8F6E8CF2-7CF4-45AC-98D6-FE733AD56A75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3" y="980728"/>
            <a:ext cx="88092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err="1" smtClean="0"/>
              <a:t>Згідно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із</a:t>
            </a:r>
            <a:r>
              <a:rPr lang="ru-RU" sz="2000" b="1" dirty="0" smtClean="0"/>
              <a:t> стандартом ISO/ IEC 12207: 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uk-UA" sz="2000" dirty="0" smtClean="0">
                <a:solidFill>
                  <a:srgbClr val="0000CC"/>
                </a:solidFill>
              </a:rPr>
              <a:t>«Програмне </a:t>
            </a:r>
            <a:r>
              <a:rPr lang="uk-UA" sz="2000" dirty="0">
                <a:solidFill>
                  <a:srgbClr val="0000CC"/>
                </a:solidFill>
              </a:rPr>
              <a:t>забезпечення є невід'ємною частиною інформаційних технологій і традиційних систем, таких, як транспортні, військові, медичні та фінансові. </a:t>
            </a:r>
            <a:endParaRPr lang="uk-UA" sz="2000" dirty="0" smtClean="0">
              <a:solidFill>
                <a:srgbClr val="0000CC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uk-UA" sz="2000" dirty="0" smtClean="0"/>
              <a:t>Є </a:t>
            </a:r>
            <a:r>
              <a:rPr lang="uk-UA" sz="2000" dirty="0"/>
              <a:t>безліч різноманітних стандартів, процедур, методів, інструментальних засобів і типів операційного середовища для розробки та управління програмним забезпеченням. </a:t>
            </a:r>
            <a:endParaRPr lang="uk-UA" sz="2000" dirty="0" smtClean="0"/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uk-UA" sz="2000" dirty="0" smtClean="0">
                <a:solidFill>
                  <a:srgbClr val="0000CC"/>
                </a:solidFill>
              </a:rPr>
              <a:t>Ця </a:t>
            </a:r>
            <a:r>
              <a:rPr lang="uk-UA" sz="2000" dirty="0">
                <a:solidFill>
                  <a:srgbClr val="0000CC"/>
                </a:solidFill>
              </a:rPr>
              <a:t>різноманітність створює труднощі при проектуванні та управлінні програмним забезпеченням, особливо при об'єднанні програмних продуктів і сервісних програм. </a:t>
            </a:r>
            <a:endParaRPr lang="uk-UA" sz="2000" dirty="0" smtClean="0">
              <a:solidFill>
                <a:srgbClr val="0000CC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uk-UA" sz="2000" dirty="0" smtClean="0"/>
              <a:t>Стратегія </a:t>
            </a:r>
            <a:r>
              <a:rPr lang="uk-UA" sz="2000" dirty="0"/>
              <a:t>розробки програмного забезпечення вимагає переходу від цієї множини до загального порядку, який дозволить фахівцям, </a:t>
            </a:r>
            <a:r>
              <a:rPr lang="uk-UA" sz="2000" dirty="0" smtClean="0"/>
              <a:t>що практикуються </a:t>
            </a:r>
            <a:r>
              <a:rPr lang="uk-UA" sz="2000" dirty="0"/>
              <a:t>в програмному забезпеченні, "говорити </a:t>
            </a:r>
            <a:r>
              <a:rPr lang="uk-UA" sz="2000" dirty="0" smtClean="0"/>
              <a:t>одною мовою" </a:t>
            </a:r>
            <a:r>
              <a:rPr lang="uk-UA" sz="2000" dirty="0"/>
              <a:t>при розробці та управлінні програмним </a:t>
            </a:r>
            <a:r>
              <a:rPr lang="uk-UA" sz="2000" dirty="0" smtClean="0"/>
              <a:t>забезпеченням»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1" y="0"/>
            <a:ext cx="7729129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Необхідність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стандартизації</a:t>
            </a:r>
            <a:r>
              <a:rPr lang="ru-RU" sz="3200" b="1" dirty="0" smtClean="0">
                <a:solidFill>
                  <a:schemeClr val="bg1"/>
                </a:solidFill>
              </a:rPr>
              <a:t> ПЗ та ІТ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6415" y="0"/>
            <a:ext cx="5707460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Об</a:t>
            </a:r>
            <a:r>
              <a:rPr lang="en-US" sz="3200" b="1" dirty="0" smtClean="0">
                <a:solidFill>
                  <a:schemeClr val="bg1"/>
                </a:solidFill>
              </a:rPr>
              <a:t>’</a:t>
            </a:r>
            <a:r>
              <a:rPr lang="uk-UA" sz="3200" b="1" dirty="0" err="1" smtClean="0">
                <a:solidFill>
                  <a:schemeClr val="bg1"/>
                </a:solidFill>
              </a:rPr>
              <a:t>єкти</a:t>
            </a:r>
            <a:r>
              <a:rPr lang="uk-UA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стандартизації</a:t>
            </a:r>
            <a:r>
              <a:rPr lang="ru-RU" sz="3200" b="1" dirty="0" smtClean="0">
                <a:solidFill>
                  <a:schemeClr val="bg1"/>
                </a:solidFill>
              </a:rPr>
              <a:t> в ІТ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032992"/>
            <a:ext cx="871296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ru-RU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г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лобальні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концепції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розвитку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галузі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ІТ;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концептуальний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базис і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еталонні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моделі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побудови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основних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розділів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ІТ;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функції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протоколи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взаємодії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інтерфейси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та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інші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аспекти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ІТ;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мови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програмування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мови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специфікації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інформаційних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ресурсів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мови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управління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базами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даних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моделі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технологічних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процесів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створення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та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використання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систем ІТ, а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також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мови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опису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таких моделей;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методи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тестування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відповідності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конформності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 систем ІТ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вихідним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стандартам і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профілів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методи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та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процедури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функціонування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власне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системи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стандартів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ІТ;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метаязыки і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нотації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для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опису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стандартів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ІТ;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загальносистемні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функції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ІТ,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наприклад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безпека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адміністрування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інтернаціоналізація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якість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сервісів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; та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ін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23300" y="6597650"/>
            <a:ext cx="520700" cy="260350"/>
          </a:xfrm>
          <a:prstGeom prst="rect">
            <a:avLst/>
          </a:prstGeom>
        </p:spPr>
        <p:txBody>
          <a:bodyPr/>
          <a:lstStyle/>
          <a:p>
            <a:fld id="{8F6E8CF2-7CF4-45AC-98D6-FE733AD56A7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43607" y="0"/>
            <a:ext cx="7920881" cy="88024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 smtClean="0">
                <a:solidFill>
                  <a:schemeClr val="bg1"/>
                </a:solidFill>
              </a:rPr>
              <a:t>Організації</a:t>
            </a:r>
            <a:r>
              <a:rPr lang="ru-RU" sz="3200" b="1" dirty="0" smtClean="0">
                <a:solidFill>
                  <a:schemeClr val="bg1"/>
                </a:solidFill>
              </a:rPr>
              <a:t>,  </a:t>
            </a:r>
            <a:r>
              <a:rPr lang="ru-RU" sz="3200" b="1" dirty="0" err="1" smtClean="0">
                <a:solidFill>
                  <a:schemeClr val="bg1"/>
                </a:solidFill>
              </a:rPr>
              <a:t>що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розробляють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стандарти</a:t>
            </a:r>
            <a:r>
              <a:rPr lang="ru-RU" sz="3200" b="1" dirty="0" smtClean="0">
                <a:solidFill>
                  <a:schemeClr val="bg1"/>
                </a:solidFill>
              </a:rPr>
              <a:t> в ІТ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4" y="764704"/>
            <a:ext cx="84969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000" dirty="0" smtClean="0"/>
              <a:t>ІСО </a:t>
            </a:r>
            <a:r>
              <a:rPr lang="ru-RU" sz="2000" dirty="0"/>
              <a:t>(</a:t>
            </a:r>
            <a:r>
              <a:rPr lang="ru-RU" sz="2000" dirty="0" err="1"/>
              <a:t>Міжнародна</a:t>
            </a:r>
            <a:r>
              <a:rPr lang="ru-RU" sz="2000" dirty="0"/>
              <a:t> </a:t>
            </a:r>
            <a:r>
              <a:rPr lang="ru-RU" sz="2000" dirty="0" err="1"/>
              <a:t>організація</a:t>
            </a:r>
            <a:r>
              <a:rPr lang="ru-RU" sz="2000" dirty="0"/>
              <a:t> </a:t>
            </a:r>
            <a:r>
              <a:rPr lang="ru-RU" sz="2000" dirty="0" err="1" smtClean="0"/>
              <a:t>із</a:t>
            </a:r>
            <a:r>
              <a:rPr lang="ru-RU" sz="2000" dirty="0" smtClean="0"/>
              <a:t> </a:t>
            </a:r>
            <a:r>
              <a:rPr lang="ru-RU" sz="2000" dirty="0" err="1"/>
              <a:t>стандартизації</a:t>
            </a:r>
            <a:r>
              <a:rPr lang="ru-RU" sz="2000" dirty="0" smtClean="0"/>
              <a:t>),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smtClean="0"/>
              <a:t>МЕК </a:t>
            </a:r>
            <a:r>
              <a:rPr lang="ru-RU" sz="2000" dirty="0"/>
              <a:t>(</a:t>
            </a:r>
            <a:r>
              <a:rPr lang="ru-RU" sz="2000" dirty="0" err="1"/>
              <a:t>Міжнародна</a:t>
            </a:r>
            <a:r>
              <a:rPr lang="ru-RU" sz="2000" dirty="0"/>
              <a:t> </a:t>
            </a:r>
            <a:r>
              <a:rPr lang="ru-RU" sz="2000" dirty="0" err="1"/>
              <a:t>електротехнічна</a:t>
            </a:r>
            <a:r>
              <a:rPr lang="ru-RU" sz="2000" dirty="0"/>
              <a:t> </a:t>
            </a:r>
            <a:r>
              <a:rPr lang="ru-RU" sz="2000" dirty="0" err="1"/>
              <a:t>комісія</a:t>
            </a:r>
            <a:r>
              <a:rPr lang="ru-RU" sz="2000" dirty="0" smtClean="0"/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smtClean="0"/>
              <a:t>МСЕ </a:t>
            </a:r>
            <a:r>
              <a:rPr lang="ru-RU" sz="2000" dirty="0"/>
              <a:t>(</a:t>
            </a:r>
            <a:r>
              <a:rPr lang="ru-RU" sz="2000" dirty="0" err="1"/>
              <a:t>Міжнародний</a:t>
            </a:r>
            <a:r>
              <a:rPr lang="ru-RU" sz="2000" dirty="0"/>
              <a:t> союз </a:t>
            </a:r>
            <a:r>
              <a:rPr lang="ru-RU" sz="2000" dirty="0" err="1"/>
              <a:t>електрозв'язку</a:t>
            </a:r>
            <a:r>
              <a:rPr lang="ru-RU" sz="2000" dirty="0" smtClean="0"/>
              <a:t>).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smtClean="0"/>
              <a:t>У </a:t>
            </a:r>
            <a:r>
              <a:rPr lang="ru-RU" sz="2000" dirty="0"/>
              <a:t>1987 р </a:t>
            </a:r>
            <a:r>
              <a:rPr lang="en-US" sz="2000" dirty="0"/>
              <a:t>ISO </a:t>
            </a:r>
            <a:r>
              <a:rPr lang="ru-RU" sz="2000" dirty="0"/>
              <a:t>та МЕК </a:t>
            </a:r>
            <a:r>
              <a:rPr lang="ru-RU" sz="2000" dirty="0" err="1" smtClean="0"/>
              <a:t>об'єднали</a:t>
            </a:r>
            <a:r>
              <a:rPr lang="ru-RU" sz="2000" dirty="0" smtClean="0"/>
              <a:t> </a:t>
            </a:r>
            <a:r>
              <a:rPr lang="ru-RU" sz="2000" dirty="0"/>
              <a:t>свою </a:t>
            </a:r>
            <a:r>
              <a:rPr lang="ru-RU" sz="2000" dirty="0" err="1"/>
              <a:t>діяльність</a:t>
            </a:r>
            <a:r>
              <a:rPr lang="ru-RU" sz="2000" dirty="0"/>
              <a:t> з </a:t>
            </a:r>
            <a:r>
              <a:rPr lang="ru-RU" sz="2000" dirty="0" err="1"/>
              <a:t>стандартизації</a:t>
            </a:r>
            <a:r>
              <a:rPr lang="ru-RU" sz="2000" dirty="0"/>
              <a:t> в </a:t>
            </a:r>
            <a:r>
              <a:rPr lang="ru-RU" sz="2000" dirty="0" err="1"/>
              <a:t>галузі</a:t>
            </a:r>
            <a:r>
              <a:rPr lang="ru-RU" sz="2000" dirty="0"/>
              <a:t> ІТ, створивши ІСО / МЕК / СТК 1 "</a:t>
            </a:r>
            <a:r>
              <a:rPr lang="ru-RU" sz="2000" dirty="0" err="1"/>
              <a:t>Інформаційні</a:t>
            </a:r>
            <a:r>
              <a:rPr lang="ru-RU" sz="2000" dirty="0"/>
              <a:t> </a:t>
            </a:r>
            <a:r>
              <a:rPr lang="ru-RU" sz="2000" dirty="0" err="1"/>
              <a:t>технології</a:t>
            </a:r>
            <a:r>
              <a:rPr lang="ru-RU" sz="2000" dirty="0"/>
              <a:t>", </a:t>
            </a:r>
            <a:r>
              <a:rPr lang="ru-RU" sz="2000" dirty="0" err="1"/>
              <a:t>основним</a:t>
            </a:r>
            <a:r>
              <a:rPr lang="ru-RU" sz="2000" dirty="0"/>
              <a:t> </a:t>
            </a:r>
            <a:r>
              <a:rPr lang="ru-RU" sz="2000" dirty="0" err="1"/>
              <a:t>завданням</a:t>
            </a:r>
            <a:r>
              <a:rPr lang="ru-RU" sz="2000" dirty="0"/>
              <a:t> </a:t>
            </a:r>
            <a:r>
              <a:rPr lang="ru-RU" sz="2000" dirty="0" err="1"/>
              <a:t>якого</a:t>
            </a:r>
            <a:r>
              <a:rPr lang="ru-RU" sz="2000" dirty="0"/>
              <a:t> є </a:t>
            </a:r>
            <a:r>
              <a:rPr lang="ru-RU" sz="2000" dirty="0" err="1"/>
              <a:t>розробка</a:t>
            </a:r>
            <a:r>
              <a:rPr lang="ru-RU" sz="2000" dirty="0"/>
              <a:t> </a:t>
            </a:r>
            <a:r>
              <a:rPr lang="ru-RU" sz="2000" dirty="0" err="1"/>
              <a:t>базових</a:t>
            </a:r>
            <a:r>
              <a:rPr lang="ru-RU" sz="2000" dirty="0"/>
              <a:t> </a:t>
            </a:r>
            <a:r>
              <a:rPr lang="ru-RU" sz="2000" dirty="0" err="1"/>
              <a:t>стандартів</a:t>
            </a:r>
            <a:r>
              <a:rPr lang="ru-RU" sz="2000" dirty="0"/>
              <a:t> ІТ </a:t>
            </a:r>
            <a:r>
              <a:rPr lang="ru-RU" sz="2000" dirty="0" err="1"/>
              <a:t>незалежно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конкретних</a:t>
            </a:r>
            <a:r>
              <a:rPr lang="ru-RU" sz="2000" dirty="0"/>
              <a:t> </a:t>
            </a:r>
            <a:r>
              <a:rPr lang="ru-RU" sz="2000" dirty="0" err="1"/>
              <a:t>застосувань</a:t>
            </a:r>
            <a:r>
              <a:rPr lang="ru-RU" sz="2000" dirty="0" smtClean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/>
              <a:t>ISO </a:t>
            </a:r>
            <a:r>
              <a:rPr lang="en-US" sz="2000" dirty="0"/>
              <a:t>/ </a:t>
            </a:r>
            <a:r>
              <a:rPr lang="ru-RU" sz="2000" dirty="0"/>
              <a:t>МЕК</a:t>
            </a:r>
            <a:r>
              <a:rPr lang="en-US" sz="2000" dirty="0" smtClean="0"/>
              <a:t> </a:t>
            </a:r>
            <a:r>
              <a:rPr lang="en-US" sz="2000" dirty="0"/>
              <a:t>/ </a:t>
            </a:r>
            <a:r>
              <a:rPr lang="ru-RU" sz="2000" dirty="0"/>
              <a:t>СТК 1 активно </a:t>
            </a:r>
            <a:r>
              <a:rPr lang="ru-RU" sz="2000" dirty="0" err="1"/>
              <a:t>взаємодіє</a:t>
            </a:r>
            <a:r>
              <a:rPr lang="ru-RU" sz="2000" dirty="0"/>
              <a:t> з низкою </a:t>
            </a:r>
            <a:r>
              <a:rPr lang="ru-RU" sz="2000" dirty="0" err="1"/>
              <a:t>технічних</a:t>
            </a:r>
            <a:r>
              <a:rPr lang="ru-RU" sz="2000" dirty="0"/>
              <a:t> </a:t>
            </a:r>
            <a:r>
              <a:rPr lang="ru-RU" sz="2000" dirty="0" err="1"/>
              <a:t>комітетів</a:t>
            </a:r>
            <a:r>
              <a:rPr lang="ru-RU" sz="2000" dirty="0"/>
              <a:t> ІСО, </a:t>
            </a:r>
            <a:r>
              <a:rPr lang="ru-RU" sz="2000" dirty="0" err="1"/>
              <a:t>включаючи</a:t>
            </a:r>
            <a:r>
              <a:rPr lang="ru-RU" sz="2000" dirty="0" smtClean="0"/>
              <a:t>:</a:t>
            </a:r>
          </a:p>
          <a:p>
            <a:pPr marL="342900" indent="-342900">
              <a:buBlip>
                <a:blip r:embed="rId2"/>
              </a:buBlip>
            </a:pPr>
            <a:r>
              <a:rPr lang="ru-RU" sz="2000" dirty="0" smtClean="0"/>
              <a:t>ТК </a:t>
            </a:r>
            <a:r>
              <a:rPr lang="ru-RU" sz="2000" dirty="0"/>
              <a:t>46 "</a:t>
            </a:r>
            <a:r>
              <a:rPr lang="ru-RU" sz="2000" dirty="0" err="1"/>
              <a:t>Інформація</a:t>
            </a:r>
            <a:r>
              <a:rPr lang="ru-RU" sz="2000" dirty="0"/>
              <a:t> та </a:t>
            </a:r>
            <a:r>
              <a:rPr lang="ru-RU" sz="2000" dirty="0" err="1"/>
              <a:t>документування</a:t>
            </a:r>
            <a:r>
              <a:rPr lang="ru-RU" sz="2000" dirty="0" smtClean="0"/>
              <a:t>";</a:t>
            </a:r>
          </a:p>
          <a:p>
            <a:pPr marL="342900" indent="-342900">
              <a:buBlip>
                <a:blip r:embed="rId2"/>
              </a:buBlip>
            </a:pPr>
            <a:r>
              <a:rPr lang="ru-RU" sz="2000" dirty="0" smtClean="0"/>
              <a:t>ТК </a:t>
            </a:r>
            <a:r>
              <a:rPr lang="ru-RU" sz="2000" dirty="0"/>
              <a:t>68 "</a:t>
            </a:r>
            <a:r>
              <a:rPr lang="ru-RU" sz="2000" dirty="0" err="1"/>
              <a:t>Банківська</a:t>
            </a:r>
            <a:r>
              <a:rPr lang="ru-RU" sz="2000" dirty="0"/>
              <a:t> справа, </a:t>
            </a:r>
            <a:r>
              <a:rPr lang="ru-RU" sz="2000" dirty="0" err="1"/>
              <a:t>захист</a:t>
            </a:r>
            <a:r>
              <a:rPr lang="ru-RU" sz="2000" dirty="0"/>
              <a:t> та </a:t>
            </a:r>
            <a:r>
              <a:rPr lang="ru-RU" sz="2000" dirty="0" err="1"/>
              <a:t>інші</a:t>
            </a:r>
            <a:r>
              <a:rPr lang="ru-RU" sz="2000" dirty="0"/>
              <a:t> </a:t>
            </a:r>
            <a:r>
              <a:rPr lang="ru-RU" sz="2000" dirty="0" err="1"/>
              <a:t>фінансові</a:t>
            </a:r>
            <a:r>
              <a:rPr lang="ru-RU" sz="2000" dirty="0"/>
              <a:t> </a:t>
            </a:r>
            <a:r>
              <a:rPr lang="ru-RU" sz="2000" dirty="0" err="1"/>
              <a:t>послуги</a:t>
            </a:r>
            <a:r>
              <a:rPr lang="ru-RU" sz="2000" dirty="0" smtClean="0"/>
              <a:t>";</a:t>
            </a:r>
          </a:p>
          <a:p>
            <a:pPr marL="342900" indent="-342900">
              <a:buBlip>
                <a:blip r:embed="rId2"/>
              </a:buBlip>
            </a:pPr>
            <a:r>
              <a:rPr lang="ru-RU" sz="2000" dirty="0" smtClean="0"/>
              <a:t>ТК </a:t>
            </a:r>
            <a:r>
              <a:rPr lang="ru-RU" sz="2000" dirty="0"/>
              <a:t>130 "</a:t>
            </a:r>
            <a:r>
              <a:rPr lang="ru-RU" sz="2000" dirty="0" err="1"/>
              <a:t>Графічна</a:t>
            </a:r>
            <a:r>
              <a:rPr lang="ru-RU" sz="2000" dirty="0"/>
              <a:t> </a:t>
            </a:r>
            <a:r>
              <a:rPr lang="ru-RU" sz="2000" dirty="0" err="1"/>
              <a:t>технологія</a:t>
            </a:r>
            <a:r>
              <a:rPr lang="ru-RU" sz="2000" dirty="0" smtClean="0"/>
              <a:t>";</a:t>
            </a:r>
          </a:p>
          <a:p>
            <a:pPr marL="342900" indent="-342900">
              <a:buBlip>
                <a:blip r:embed="rId2"/>
              </a:buBlip>
            </a:pPr>
            <a:r>
              <a:rPr lang="ru-RU" sz="2000" dirty="0" smtClean="0"/>
              <a:t>ТК </a:t>
            </a:r>
            <a:r>
              <a:rPr lang="ru-RU" sz="2000" dirty="0"/>
              <a:t>154 "</a:t>
            </a:r>
            <a:r>
              <a:rPr lang="ru-RU" sz="2000" dirty="0" err="1"/>
              <a:t>Процеси</a:t>
            </a:r>
            <a:r>
              <a:rPr lang="ru-RU" sz="2000" dirty="0"/>
              <a:t>, </a:t>
            </a:r>
            <a:r>
              <a:rPr lang="ru-RU" sz="2000" dirty="0" err="1"/>
              <a:t>елементи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та </a:t>
            </a:r>
            <a:r>
              <a:rPr lang="ru-RU" sz="2000" dirty="0" err="1"/>
              <a:t>документи</a:t>
            </a:r>
            <a:r>
              <a:rPr lang="ru-RU" sz="2000" dirty="0"/>
              <a:t> в </a:t>
            </a:r>
            <a:r>
              <a:rPr lang="ru-RU" sz="2000" dirty="0" err="1"/>
              <a:t>торгівлі</a:t>
            </a:r>
            <a:r>
              <a:rPr lang="ru-RU" sz="2000" dirty="0" smtClean="0"/>
              <a:t>";</a:t>
            </a:r>
          </a:p>
          <a:p>
            <a:pPr marL="342900" indent="-342900">
              <a:buBlip>
                <a:blip r:embed="rId2"/>
              </a:buBlip>
            </a:pPr>
            <a:r>
              <a:rPr lang="ru-RU" sz="2000" dirty="0" smtClean="0"/>
              <a:t>ТК </a:t>
            </a:r>
            <a:r>
              <a:rPr lang="ru-RU" sz="2000" dirty="0"/>
              <a:t>171 "</a:t>
            </a:r>
            <a:r>
              <a:rPr lang="ru-RU" sz="2000" dirty="0" err="1"/>
              <a:t>Прикладне</a:t>
            </a:r>
            <a:r>
              <a:rPr lang="ru-RU" sz="2000" dirty="0"/>
              <a:t> </a:t>
            </a:r>
            <a:r>
              <a:rPr lang="ru-RU" sz="2000" dirty="0" err="1"/>
              <a:t>уявлення</a:t>
            </a:r>
            <a:r>
              <a:rPr lang="ru-RU" sz="2000" dirty="0"/>
              <a:t> </a:t>
            </a:r>
            <a:r>
              <a:rPr lang="ru-RU" sz="2000" dirty="0" err="1"/>
              <a:t>документів</a:t>
            </a:r>
            <a:r>
              <a:rPr lang="ru-RU" sz="2000" dirty="0" smtClean="0"/>
              <a:t>";</a:t>
            </a:r>
          </a:p>
          <a:p>
            <a:pPr marL="342900" indent="-342900">
              <a:buBlip>
                <a:blip r:embed="rId2"/>
              </a:buBlip>
            </a:pPr>
            <a:r>
              <a:rPr lang="ru-RU" sz="2000" dirty="0" smtClean="0"/>
              <a:t>ТК </a:t>
            </a:r>
            <a:r>
              <a:rPr lang="ru-RU" sz="2000" dirty="0"/>
              <a:t>176 "</a:t>
            </a:r>
            <a:r>
              <a:rPr lang="ru-RU" sz="2000" dirty="0" err="1"/>
              <a:t>Управління</a:t>
            </a:r>
            <a:r>
              <a:rPr lang="ru-RU" sz="2000" dirty="0"/>
              <a:t> </a:t>
            </a:r>
            <a:r>
              <a:rPr lang="ru-RU" sz="2000" dirty="0" err="1"/>
              <a:t>якістю</a:t>
            </a:r>
            <a:r>
              <a:rPr lang="ru-RU" sz="2000" dirty="0"/>
              <a:t> та </a:t>
            </a:r>
            <a:r>
              <a:rPr lang="ru-RU" sz="2000" dirty="0" err="1"/>
              <a:t>забезпечення</a:t>
            </a:r>
            <a:r>
              <a:rPr lang="ru-RU" sz="2000" dirty="0"/>
              <a:t> </a:t>
            </a:r>
            <a:r>
              <a:rPr lang="ru-RU" sz="2000" dirty="0" err="1"/>
              <a:t>якості</a:t>
            </a:r>
            <a:r>
              <a:rPr lang="ru-RU" sz="2000" dirty="0" smtClean="0"/>
              <a:t>";</a:t>
            </a:r>
          </a:p>
          <a:p>
            <a:pPr marL="342900" indent="-342900">
              <a:buBlip>
                <a:blip r:embed="rId2"/>
              </a:buBlip>
            </a:pPr>
            <a:r>
              <a:rPr lang="ru-RU" sz="2000" dirty="0" smtClean="0"/>
              <a:t>ТК </a:t>
            </a:r>
            <a:r>
              <a:rPr lang="ru-RU" sz="2000" dirty="0"/>
              <a:t>184 "</a:t>
            </a:r>
            <a:r>
              <a:rPr lang="ru-RU" sz="2000" dirty="0" err="1"/>
              <a:t>Системи</a:t>
            </a:r>
            <a:r>
              <a:rPr lang="ru-RU" sz="2000" dirty="0"/>
              <a:t> </a:t>
            </a:r>
            <a:r>
              <a:rPr lang="ru-RU" sz="2000" dirty="0" err="1"/>
              <a:t>промислової</a:t>
            </a:r>
            <a:r>
              <a:rPr lang="ru-RU" sz="2000" dirty="0"/>
              <a:t> </a:t>
            </a:r>
            <a:r>
              <a:rPr lang="ru-RU" sz="2000" dirty="0" err="1"/>
              <a:t>автоматизації</a:t>
            </a:r>
            <a:r>
              <a:rPr lang="ru-RU" sz="2000" dirty="0"/>
              <a:t> та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інтеграція</a:t>
            </a:r>
            <a:r>
              <a:rPr lang="ru-RU" sz="2000" dirty="0" smtClean="0"/>
              <a:t>";</a:t>
            </a:r>
          </a:p>
          <a:p>
            <a:pPr marL="342900" indent="-342900">
              <a:buBlip>
                <a:blip r:embed="rId2"/>
              </a:buBlip>
            </a:pPr>
            <a:r>
              <a:rPr lang="ru-RU" sz="2000" dirty="0" smtClean="0"/>
              <a:t>ТК </a:t>
            </a:r>
            <a:r>
              <a:rPr lang="ru-RU" sz="2000" dirty="0"/>
              <a:t>204 "</a:t>
            </a:r>
            <a:r>
              <a:rPr lang="ru-RU" sz="2000" dirty="0" err="1"/>
              <a:t>Транспортні</a:t>
            </a:r>
            <a:r>
              <a:rPr lang="ru-RU" sz="2000" dirty="0"/>
              <a:t> </a:t>
            </a:r>
            <a:r>
              <a:rPr lang="ru-RU" sz="2000" dirty="0" err="1"/>
              <a:t>інформаційні</a:t>
            </a:r>
            <a:r>
              <a:rPr lang="ru-RU" sz="2000" dirty="0"/>
              <a:t> та </a:t>
            </a:r>
            <a:r>
              <a:rPr lang="ru-RU" sz="2000" dirty="0" err="1"/>
              <a:t>керуючі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r>
              <a:rPr lang="ru-RU" sz="2000" dirty="0"/>
              <a:t> </a:t>
            </a:r>
            <a:r>
              <a:rPr lang="ru-RU" sz="2000" dirty="0" smtClean="0"/>
              <a:t>";</a:t>
            </a:r>
          </a:p>
          <a:p>
            <a:pPr marL="342900" indent="-342900">
              <a:buBlip>
                <a:blip r:embed="rId2"/>
              </a:buBlip>
            </a:pPr>
            <a:r>
              <a:rPr lang="ru-RU" sz="2000" dirty="0" smtClean="0"/>
              <a:t>ТК </a:t>
            </a:r>
            <a:r>
              <a:rPr lang="ru-RU" sz="2000" dirty="0"/>
              <a:t>215" </a:t>
            </a:r>
            <a:r>
              <a:rPr lang="ru-RU" sz="2000" dirty="0" err="1"/>
              <a:t>Інформатика</a:t>
            </a:r>
            <a:r>
              <a:rPr lang="ru-RU" sz="2000" dirty="0"/>
              <a:t> в </a:t>
            </a:r>
            <a:r>
              <a:rPr lang="ru-RU" sz="2000" dirty="0" err="1"/>
              <a:t>охороні</a:t>
            </a:r>
            <a:r>
              <a:rPr lang="ru-RU" sz="2000" dirty="0"/>
              <a:t> </a:t>
            </a:r>
            <a:r>
              <a:rPr lang="ru-RU" sz="2000" dirty="0" err="1" smtClean="0"/>
              <a:t>здоров'я</a:t>
            </a:r>
            <a:r>
              <a:rPr lang="ru-RU" sz="2000" dirty="0"/>
              <a:t> </a:t>
            </a:r>
            <a:r>
              <a:rPr lang="ru-RU" sz="2000" dirty="0" smtClean="0"/>
              <a:t>  </a:t>
            </a:r>
            <a:r>
              <a:rPr lang="ru-RU" sz="2000" dirty="0" err="1" smtClean="0"/>
              <a:t>тощо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6959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3" y="1119188"/>
            <a:ext cx="884651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7" y="0"/>
            <a:ext cx="7920881" cy="88024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 smtClean="0">
                <a:solidFill>
                  <a:schemeClr val="bg1"/>
                </a:solidFill>
              </a:rPr>
              <a:t>Організації</a:t>
            </a:r>
            <a:r>
              <a:rPr lang="ru-RU" sz="3200" b="1" dirty="0" smtClean="0">
                <a:solidFill>
                  <a:schemeClr val="bg1"/>
                </a:solidFill>
              </a:rPr>
              <a:t>,  </a:t>
            </a:r>
            <a:r>
              <a:rPr lang="ru-RU" sz="3200" b="1" dirty="0" err="1" smtClean="0">
                <a:solidFill>
                  <a:schemeClr val="bg1"/>
                </a:solidFill>
              </a:rPr>
              <a:t>що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розробляють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стандарти</a:t>
            </a:r>
            <a:r>
              <a:rPr lang="ru-RU" sz="3200" b="1" dirty="0" smtClean="0">
                <a:solidFill>
                  <a:schemeClr val="bg1"/>
                </a:solidFill>
              </a:rPr>
              <a:t> в ІТ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7" y="0"/>
            <a:ext cx="7920881" cy="88024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 smtClean="0">
                <a:solidFill>
                  <a:schemeClr val="bg1"/>
                </a:solidFill>
              </a:rPr>
              <a:t>Організації</a:t>
            </a:r>
            <a:r>
              <a:rPr lang="ru-RU" sz="3200" b="1" dirty="0" smtClean="0">
                <a:solidFill>
                  <a:schemeClr val="bg1"/>
                </a:solidFill>
              </a:rPr>
              <a:t>,  </a:t>
            </a:r>
            <a:r>
              <a:rPr lang="ru-RU" sz="3200" b="1" dirty="0" err="1" smtClean="0">
                <a:solidFill>
                  <a:schemeClr val="bg1"/>
                </a:solidFill>
              </a:rPr>
              <a:t>що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розробляють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стандарти</a:t>
            </a:r>
            <a:r>
              <a:rPr lang="ru-RU" sz="3200" b="1" dirty="0" smtClean="0">
                <a:solidFill>
                  <a:schemeClr val="bg1"/>
                </a:solidFill>
              </a:rPr>
              <a:t> в ІТ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251520" y="1052736"/>
            <a:ext cx="856895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IEEE</a:t>
            </a:r>
            <a:r>
              <a:rPr lang="en-US" dirty="0"/>
              <a:t> (</a:t>
            </a:r>
            <a:r>
              <a:rPr lang="ru-RU" dirty="0" err="1"/>
              <a:t>Інститут</a:t>
            </a:r>
            <a:r>
              <a:rPr lang="ru-RU" dirty="0"/>
              <a:t> </a:t>
            </a:r>
            <a:r>
              <a:rPr lang="ru-RU" dirty="0" err="1"/>
              <a:t>інженерів</a:t>
            </a:r>
            <a:r>
              <a:rPr lang="ru-RU" dirty="0"/>
              <a:t> по </a:t>
            </a:r>
            <a:r>
              <a:rPr lang="ru-RU" dirty="0" err="1"/>
              <a:t>електротехніці</a:t>
            </a:r>
            <a:r>
              <a:rPr lang="ru-RU" dirty="0"/>
              <a:t> і </a:t>
            </a:r>
            <a:r>
              <a:rPr lang="ru-RU" dirty="0" err="1"/>
              <a:t>електроніці</a:t>
            </a:r>
            <a:r>
              <a:rPr lang="ru-RU" dirty="0"/>
              <a:t> - </a:t>
            </a:r>
            <a:r>
              <a:rPr lang="ru-RU" dirty="0" err="1"/>
              <a:t>міжнародна</a:t>
            </a:r>
            <a:r>
              <a:rPr lang="ru-RU" dirty="0"/>
              <a:t> </a:t>
            </a:r>
            <a:r>
              <a:rPr lang="ru-RU" dirty="0" err="1"/>
              <a:t>організація</a:t>
            </a:r>
            <a:r>
              <a:rPr lang="ru-RU" dirty="0"/>
              <a:t> - </a:t>
            </a:r>
            <a:r>
              <a:rPr lang="ru-RU" dirty="0" err="1"/>
              <a:t>розробник</a:t>
            </a:r>
            <a:r>
              <a:rPr lang="ru-RU" dirty="0"/>
              <a:t> ряду </a:t>
            </a:r>
            <a:r>
              <a:rPr lang="ru-RU" dirty="0" err="1"/>
              <a:t>важливих</a:t>
            </a:r>
            <a:r>
              <a:rPr lang="ru-RU" dirty="0"/>
              <a:t> </a:t>
            </a:r>
            <a:r>
              <a:rPr lang="ru-RU" dirty="0" err="1"/>
              <a:t>міжнародних</a:t>
            </a:r>
            <a:r>
              <a:rPr lang="ru-RU" dirty="0"/>
              <a:t> </a:t>
            </a:r>
            <a:r>
              <a:rPr lang="ru-RU" dirty="0" err="1"/>
              <a:t>стандартів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ІТ</a:t>
            </a:r>
            <a:r>
              <a:rPr lang="ru-RU" dirty="0" smtClean="0"/>
              <a:t>);</a:t>
            </a:r>
            <a:endParaRPr lang="ru-RU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2334" y="1844824"/>
            <a:ext cx="777211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rgbClr val="0000CC"/>
                </a:solidFill>
              </a:rPr>
              <a:t>CEN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ru-RU" dirty="0" err="1">
                <a:solidFill>
                  <a:srgbClr val="000000"/>
                </a:solidFill>
              </a:rPr>
              <a:t>Європейський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комітет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стандартизації</a:t>
            </a:r>
            <a:r>
              <a:rPr lang="ru-RU" dirty="0">
                <a:solidFill>
                  <a:srgbClr val="000000"/>
                </a:solidFill>
              </a:rPr>
              <a:t> широкого спектру </a:t>
            </a:r>
            <a:r>
              <a:rPr lang="ru-RU" dirty="0" err="1">
                <a:solidFill>
                  <a:srgbClr val="000000"/>
                </a:solidFill>
              </a:rPr>
              <a:t>товарів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dirty="0" err="1">
                <a:solidFill>
                  <a:srgbClr val="000000"/>
                </a:solidFill>
              </a:rPr>
              <a:t>послуг</a:t>
            </a:r>
            <a:r>
              <a:rPr lang="ru-RU" dirty="0">
                <a:solidFill>
                  <a:srgbClr val="000000"/>
                </a:solidFill>
              </a:rPr>
              <a:t> і </a:t>
            </a:r>
            <a:r>
              <a:rPr lang="ru-RU" dirty="0" err="1">
                <a:solidFill>
                  <a:srgbClr val="000000"/>
                </a:solidFill>
              </a:rPr>
              <a:t>технологій</a:t>
            </a:r>
            <a:r>
              <a:rPr lang="ru-RU" dirty="0">
                <a:solidFill>
                  <a:srgbClr val="000000"/>
                </a:solidFill>
              </a:rPr>
              <a:t>, у тому </a:t>
            </a:r>
            <a:r>
              <a:rPr lang="ru-RU" dirty="0" err="1">
                <a:solidFill>
                  <a:srgbClr val="000000"/>
                </a:solidFill>
              </a:rPr>
              <a:t>числі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пов'язаних</a:t>
            </a:r>
            <a:r>
              <a:rPr lang="ru-RU" dirty="0">
                <a:solidFill>
                  <a:srgbClr val="000000"/>
                </a:solidFill>
              </a:rPr>
              <a:t> з </a:t>
            </a:r>
            <a:r>
              <a:rPr lang="ru-RU" dirty="0" err="1">
                <a:solidFill>
                  <a:srgbClr val="000000"/>
                </a:solidFill>
              </a:rPr>
              <a:t>областю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розробки</a:t>
            </a:r>
            <a:r>
              <a:rPr lang="ru-RU" dirty="0">
                <a:solidFill>
                  <a:srgbClr val="000000"/>
                </a:solidFill>
              </a:rPr>
              <a:t> ІТ, аналог </a:t>
            </a:r>
            <a:r>
              <a:rPr lang="en-US" dirty="0">
                <a:solidFill>
                  <a:srgbClr val="000000"/>
                </a:solidFill>
              </a:rPr>
              <a:t>ISO);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1396232" y="5711496"/>
            <a:ext cx="71287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CC"/>
                </a:solidFill>
              </a:rPr>
              <a:t>ЕСМА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Європейська</a:t>
            </a:r>
            <a:r>
              <a:rPr lang="ru-RU" dirty="0"/>
              <a:t> </a:t>
            </a:r>
            <a:r>
              <a:rPr lang="ru-RU" dirty="0" err="1"/>
              <a:t>асоціація</a:t>
            </a:r>
            <a:r>
              <a:rPr lang="ru-RU" dirty="0"/>
              <a:t> </a:t>
            </a:r>
            <a:r>
              <a:rPr lang="ru-RU" dirty="0" err="1"/>
              <a:t>виробників</a:t>
            </a:r>
            <a:r>
              <a:rPr lang="ru-RU" dirty="0"/>
              <a:t> </a:t>
            </a:r>
            <a:r>
              <a:rPr lang="ru-RU" dirty="0" err="1"/>
              <a:t>обчислювальних</a:t>
            </a:r>
            <a:r>
              <a:rPr lang="ru-RU" dirty="0"/>
              <a:t> машин - </a:t>
            </a:r>
            <a:r>
              <a:rPr lang="ru-RU" dirty="0" err="1"/>
              <a:t>міжнародна</a:t>
            </a:r>
            <a:r>
              <a:rPr lang="ru-RU" dirty="0"/>
              <a:t> </a:t>
            </a:r>
            <a:r>
              <a:rPr lang="ru-RU" dirty="0" err="1"/>
              <a:t>асоціація</a:t>
            </a:r>
            <a:r>
              <a:rPr lang="ru-RU" dirty="0"/>
              <a:t>, метою </a:t>
            </a:r>
            <a:r>
              <a:rPr lang="ru-RU" dirty="0" err="1"/>
              <a:t>якої</a:t>
            </a:r>
            <a:r>
              <a:rPr lang="ru-RU" dirty="0"/>
              <a:t> служить </a:t>
            </a:r>
            <a:r>
              <a:rPr lang="ru-RU" dirty="0" err="1"/>
              <a:t>промислова</a:t>
            </a:r>
            <a:r>
              <a:rPr lang="ru-RU" dirty="0"/>
              <a:t> </a:t>
            </a:r>
            <a:r>
              <a:rPr lang="ru-RU" dirty="0" err="1"/>
              <a:t>стандартизація</a:t>
            </a:r>
            <a:r>
              <a:rPr lang="ru-RU" dirty="0"/>
              <a:t> </a:t>
            </a:r>
            <a:r>
              <a:rPr lang="ru-RU" dirty="0" err="1"/>
              <a:t>інформаційних</a:t>
            </a:r>
            <a:r>
              <a:rPr lang="ru-RU" dirty="0"/>
              <a:t> і </a:t>
            </a:r>
            <a:r>
              <a:rPr lang="ru-RU" dirty="0" err="1"/>
              <a:t>комунікаційних</a:t>
            </a:r>
            <a:r>
              <a:rPr lang="ru-RU" dirty="0"/>
              <a:t> систем); та </a:t>
            </a:r>
            <a:r>
              <a:rPr lang="ru-RU" dirty="0" err="1"/>
              <a:t>ін</a:t>
            </a:r>
            <a:r>
              <a:rPr lang="ru-RU" dirty="0"/>
              <a:t>.</a:t>
            </a:r>
          </a:p>
        </p:txBody>
      </p:sp>
      <p:sp>
        <p:nvSpPr>
          <p:cNvPr id="6" name="Прямокутник 5"/>
          <p:cNvSpPr/>
          <p:nvPr/>
        </p:nvSpPr>
        <p:spPr>
          <a:xfrm>
            <a:off x="283072" y="2924944"/>
            <a:ext cx="8307808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CC"/>
                </a:solidFill>
              </a:rPr>
              <a:t>CENELEC-</a:t>
            </a:r>
            <a:r>
              <a:rPr lang="ru-RU" dirty="0" err="1">
                <a:solidFill>
                  <a:srgbClr val="000000"/>
                </a:solidFill>
              </a:rPr>
              <a:t>Європейський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комітет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стандартизації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рішень</a:t>
            </a:r>
            <a:r>
              <a:rPr lang="ru-RU" dirty="0">
                <a:solidFill>
                  <a:srgbClr val="000000"/>
                </a:solidFill>
              </a:rPr>
              <a:t> в </a:t>
            </a:r>
            <a:r>
              <a:rPr lang="ru-RU" dirty="0" err="1">
                <a:solidFill>
                  <a:srgbClr val="000000"/>
                </a:solidFill>
              </a:rPr>
              <a:t>електротехніці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dirty="0" err="1">
                <a:solidFill>
                  <a:srgbClr val="000000"/>
                </a:solidFill>
              </a:rPr>
              <a:t>зокрема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стандартизації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комунікаційних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кабелів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dirty="0" err="1">
                <a:solidFill>
                  <a:srgbClr val="000000"/>
                </a:solidFill>
              </a:rPr>
              <a:t>волоконної</a:t>
            </a:r>
            <a:r>
              <a:rPr lang="ru-RU" dirty="0">
                <a:solidFill>
                  <a:srgbClr val="000000"/>
                </a:solidFill>
              </a:rPr>
              <a:t> оптики та </a:t>
            </a:r>
            <a:r>
              <a:rPr lang="ru-RU" dirty="0" err="1">
                <a:solidFill>
                  <a:srgbClr val="000000"/>
                </a:solidFill>
              </a:rPr>
              <a:t>електронних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приладів</a:t>
            </a:r>
            <a:r>
              <a:rPr lang="ru-RU" dirty="0">
                <a:solidFill>
                  <a:srgbClr val="000000"/>
                </a:solidFill>
              </a:rPr>
              <a:t> - аналог </a:t>
            </a:r>
            <a:r>
              <a:rPr lang="en-US" dirty="0">
                <a:solidFill>
                  <a:srgbClr val="000000"/>
                </a:solidFill>
              </a:rPr>
              <a:t>IEC);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604144" y="3933056"/>
            <a:ext cx="756084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CC"/>
                </a:solidFill>
              </a:rPr>
              <a:t>ETSI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ru-RU" dirty="0" err="1">
                <a:solidFill>
                  <a:srgbClr val="000000"/>
                </a:solidFill>
              </a:rPr>
              <a:t>Європейський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інститут</a:t>
            </a:r>
            <a:r>
              <a:rPr lang="ru-RU" dirty="0">
                <a:solidFill>
                  <a:srgbClr val="000000"/>
                </a:solidFill>
              </a:rPr>
              <a:t> з </a:t>
            </a:r>
            <a:r>
              <a:rPr lang="ru-RU" dirty="0" err="1">
                <a:solidFill>
                  <a:srgbClr val="000000"/>
                </a:solidFill>
              </a:rPr>
              <a:t>стандартизації</a:t>
            </a:r>
            <a:r>
              <a:rPr lang="ru-RU" dirty="0">
                <a:solidFill>
                  <a:srgbClr val="000000"/>
                </a:solidFill>
              </a:rPr>
              <a:t> в </a:t>
            </a:r>
            <a:r>
              <a:rPr lang="ru-RU" dirty="0" err="1">
                <a:solidFill>
                  <a:srgbClr val="000000"/>
                </a:solidFill>
              </a:rPr>
              <a:t>області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мережевої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інфраструктури</a:t>
            </a:r>
            <a:r>
              <a:rPr lang="ru-RU" dirty="0">
                <a:solidFill>
                  <a:srgbClr val="000000"/>
                </a:solidFill>
              </a:rPr>
              <a:t> - аналог </a:t>
            </a:r>
            <a:r>
              <a:rPr lang="en-US" dirty="0">
                <a:solidFill>
                  <a:srgbClr val="000000"/>
                </a:solidFill>
              </a:rPr>
              <a:t>ITU-T);</a:t>
            </a:r>
          </a:p>
        </p:txBody>
      </p:sp>
      <p:sp>
        <p:nvSpPr>
          <p:cNvPr id="8" name="Прямокутник 7"/>
          <p:cNvSpPr/>
          <p:nvPr/>
        </p:nvSpPr>
        <p:spPr>
          <a:xfrm>
            <a:off x="217092" y="4653136"/>
            <a:ext cx="856895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CC"/>
                </a:solidFill>
              </a:rPr>
              <a:t>OMG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ru-RU" dirty="0" err="1">
                <a:solidFill>
                  <a:srgbClr val="000000"/>
                </a:solidFill>
              </a:rPr>
              <a:t>Група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об'єктно-орієнтованого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управління</a:t>
            </a:r>
            <a:r>
              <a:rPr lang="ru-RU" dirty="0">
                <a:solidFill>
                  <a:srgbClr val="000000"/>
                </a:solidFill>
              </a:rPr>
              <a:t> - </a:t>
            </a:r>
            <a:r>
              <a:rPr lang="ru-RU" dirty="0" err="1">
                <a:solidFill>
                  <a:srgbClr val="000000"/>
                </a:solidFill>
              </a:rPr>
              <a:t>найбільший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міжнародний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консорціум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dirty="0" err="1">
                <a:solidFill>
                  <a:srgbClr val="000000"/>
                </a:solidFill>
              </a:rPr>
              <a:t>який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здійснює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розробку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стандартів</a:t>
            </a:r>
            <a:r>
              <a:rPr lang="ru-RU" dirty="0">
                <a:solidFill>
                  <a:srgbClr val="000000"/>
                </a:solidFill>
              </a:rPr>
              <a:t> для </a:t>
            </a:r>
            <a:r>
              <a:rPr lang="ru-RU" dirty="0" err="1">
                <a:solidFill>
                  <a:srgbClr val="000000"/>
                </a:solidFill>
              </a:rPr>
              <a:t>створення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уніфікованого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розподіленого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об'єктного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програмного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забезпечення</a:t>
            </a:r>
            <a:r>
              <a:rPr lang="ru-RU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819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7" y="0"/>
            <a:ext cx="7920881" cy="88024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 smtClean="0">
                <a:solidFill>
                  <a:schemeClr val="bg1"/>
                </a:solidFill>
              </a:rPr>
              <a:t>Організації</a:t>
            </a:r>
            <a:r>
              <a:rPr lang="ru-RU" sz="3200" b="1" dirty="0" smtClean="0">
                <a:solidFill>
                  <a:schemeClr val="bg1"/>
                </a:solidFill>
              </a:rPr>
              <a:t>,  </a:t>
            </a:r>
            <a:r>
              <a:rPr lang="ru-RU" sz="3200" b="1" dirty="0" err="1" smtClean="0">
                <a:solidFill>
                  <a:schemeClr val="bg1"/>
                </a:solidFill>
              </a:rPr>
              <a:t>що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розробляють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стандарти</a:t>
            </a:r>
            <a:r>
              <a:rPr lang="ru-RU" sz="3200" b="1" dirty="0" smtClean="0">
                <a:solidFill>
                  <a:schemeClr val="bg1"/>
                </a:solidFill>
              </a:rPr>
              <a:t> в ІТ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395536" y="880241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1987 р. </a:t>
            </a:r>
            <a:r>
              <a:rPr lang="en-US" dirty="0"/>
              <a:t>ISO </a:t>
            </a:r>
            <a:r>
              <a:rPr lang="ru-RU" dirty="0"/>
              <a:t>та </a:t>
            </a:r>
            <a:r>
              <a:rPr lang="en-US" dirty="0"/>
              <a:t>IEC </a:t>
            </a:r>
            <a:r>
              <a:rPr lang="ru-RU" dirty="0" err="1"/>
              <a:t>об'єднали</a:t>
            </a:r>
            <a:r>
              <a:rPr lang="ru-RU" dirty="0"/>
              <a:t> свою </a:t>
            </a:r>
            <a:r>
              <a:rPr lang="ru-RU" dirty="0" err="1"/>
              <a:t>діяльність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стандартизації</a:t>
            </a:r>
            <a:r>
              <a:rPr lang="ru-RU" dirty="0"/>
              <a:t> ІТ, створивши </a:t>
            </a:r>
            <a:r>
              <a:rPr lang="ru-RU" dirty="0" err="1"/>
              <a:t>єдиний</a:t>
            </a:r>
            <a:r>
              <a:rPr lang="ru-RU" dirty="0"/>
              <a:t> орган </a:t>
            </a:r>
            <a:r>
              <a:rPr lang="en-US" dirty="0"/>
              <a:t>JTC1 (Joint Technical Committee 1 - </a:t>
            </a:r>
            <a:r>
              <a:rPr lang="ru-RU" dirty="0" err="1"/>
              <a:t>Об'єднаний</a:t>
            </a:r>
            <a:r>
              <a:rPr lang="ru-RU" dirty="0"/>
              <a:t> </a:t>
            </a:r>
            <a:r>
              <a:rPr lang="ru-RU" dirty="0" err="1"/>
              <a:t>технічний</a:t>
            </a:r>
            <a:r>
              <a:rPr lang="ru-RU" dirty="0"/>
              <a:t> </a:t>
            </a:r>
            <a:r>
              <a:rPr lang="ru-RU" dirty="0" err="1"/>
              <a:t>комітет</a:t>
            </a:r>
            <a:r>
              <a:rPr lang="ru-RU" dirty="0"/>
              <a:t> 1), </a:t>
            </a:r>
            <a:r>
              <a:rPr lang="ru-RU" dirty="0" err="1"/>
              <a:t>призначений</a:t>
            </a:r>
            <a:r>
              <a:rPr lang="ru-RU" dirty="0"/>
              <a:t> для </a:t>
            </a: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всеохоплюючої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базових</a:t>
            </a:r>
            <a:r>
              <a:rPr lang="ru-RU" dirty="0"/>
              <a:t> </a:t>
            </a:r>
            <a:r>
              <a:rPr lang="ru-RU" dirty="0" err="1"/>
              <a:t>стандартів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ІТ і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розширень</a:t>
            </a:r>
            <a:r>
              <a:rPr lang="ru-RU" dirty="0"/>
              <a:t> для </a:t>
            </a:r>
            <a:r>
              <a:rPr lang="ru-RU" dirty="0" err="1"/>
              <a:t>конкретних</a:t>
            </a:r>
            <a:r>
              <a:rPr lang="ru-RU" dirty="0"/>
              <a:t> сфер </a:t>
            </a:r>
            <a:r>
              <a:rPr lang="ru-RU" dirty="0" err="1"/>
              <a:t>діяльності</a:t>
            </a:r>
            <a:r>
              <a:rPr lang="ru-RU" dirty="0"/>
              <a:t>.</a:t>
            </a:r>
          </a:p>
          <a:p>
            <a:r>
              <a:rPr lang="ru-RU" dirty="0"/>
              <a:t>До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цілей</a:t>
            </a:r>
            <a:r>
              <a:rPr lang="ru-RU" dirty="0"/>
              <a:t> </a:t>
            </a:r>
            <a:r>
              <a:rPr lang="ru-RU" dirty="0" err="1"/>
              <a:t>Комітету</a:t>
            </a:r>
            <a:r>
              <a:rPr lang="ru-RU" dirty="0"/>
              <a:t> </a:t>
            </a:r>
            <a:r>
              <a:rPr lang="en-US" dirty="0"/>
              <a:t>JTC1 </a:t>
            </a:r>
            <a:r>
              <a:rPr lang="ru-RU" dirty="0"/>
              <a:t>належать </a:t>
            </a:r>
            <a:r>
              <a:rPr lang="ru-RU" dirty="0" err="1"/>
              <a:t>розробка</a:t>
            </a:r>
            <a:r>
              <a:rPr lang="ru-RU" dirty="0"/>
              <a:t>, </a:t>
            </a:r>
            <a:r>
              <a:rPr lang="ru-RU" dirty="0" err="1"/>
              <a:t>підтримка</a:t>
            </a:r>
            <a:r>
              <a:rPr lang="ru-RU" dirty="0"/>
              <a:t>, </a:t>
            </a:r>
            <a:r>
              <a:rPr lang="ru-RU" dirty="0" err="1"/>
              <a:t>просування</a:t>
            </a:r>
            <a:r>
              <a:rPr lang="ru-RU" dirty="0"/>
              <a:t> </a:t>
            </a:r>
            <a:r>
              <a:rPr lang="ru-RU" dirty="0" err="1"/>
              <a:t>стандартів</a:t>
            </a:r>
            <a:r>
              <a:rPr lang="ru-RU" dirty="0"/>
              <a:t> ІТ, </a:t>
            </a:r>
            <a:r>
              <a:rPr lang="ru-RU" dirty="0" err="1"/>
              <a:t>які</a:t>
            </a:r>
            <a:r>
              <a:rPr lang="ru-RU" dirty="0"/>
              <a:t> є </a:t>
            </a:r>
            <a:r>
              <a:rPr lang="ru-RU" dirty="0" err="1"/>
              <a:t>необхідними</a:t>
            </a:r>
            <a:r>
              <a:rPr lang="ru-RU" dirty="0"/>
              <a:t> для глобального ринку,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задовольняють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 </a:t>
            </a:r>
            <a:r>
              <a:rPr lang="ru-RU" dirty="0" err="1"/>
              <a:t>бізнесу</a:t>
            </a:r>
            <a:r>
              <a:rPr lang="ru-RU" dirty="0"/>
              <a:t> і </a:t>
            </a:r>
            <a:r>
              <a:rPr lang="ru-RU" dirty="0" err="1"/>
              <a:t>користувачів</a:t>
            </a:r>
            <a:r>
              <a:rPr lang="ru-RU" dirty="0"/>
              <a:t> і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відношення</a:t>
            </a:r>
            <a:r>
              <a:rPr lang="ru-RU" dirty="0"/>
              <a:t>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ru-RU" dirty="0" smtClean="0">
                <a:solidFill>
                  <a:srgbClr val="0000CC"/>
                </a:solidFill>
              </a:rPr>
              <a:t>до </a:t>
            </a:r>
            <a:r>
              <a:rPr lang="ru-RU" dirty="0" err="1">
                <a:solidFill>
                  <a:srgbClr val="0000CC"/>
                </a:solidFill>
              </a:rPr>
              <a:t>проектування</a:t>
            </a:r>
            <a:r>
              <a:rPr lang="ru-RU" dirty="0">
                <a:solidFill>
                  <a:srgbClr val="0000CC"/>
                </a:solidFill>
              </a:rPr>
              <a:t> і </a:t>
            </a:r>
            <a:r>
              <a:rPr lang="ru-RU" dirty="0" err="1">
                <a:solidFill>
                  <a:srgbClr val="0000CC"/>
                </a:solidFill>
              </a:rPr>
              <a:t>розробку</a:t>
            </a:r>
            <a:r>
              <a:rPr lang="ru-RU" dirty="0">
                <a:solidFill>
                  <a:srgbClr val="0000CC"/>
                </a:solidFill>
              </a:rPr>
              <a:t> систем і </a:t>
            </a:r>
            <a:r>
              <a:rPr lang="ru-RU" dirty="0" err="1">
                <a:solidFill>
                  <a:srgbClr val="0000CC"/>
                </a:solidFill>
              </a:rPr>
              <a:t>засобів</a:t>
            </a:r>
            <a:r>
              <a:rPr lang="ru-RU" dirty="0">
                <a:solidFill>
                  <a:srgbClr val="0000CC"/>
                </a:solidFill>
              </a:rPr>
              <a:t> ІТ;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ru-RU" dirty="0" err="1" smtClean="0">
                <a:solidFill>
                  <a:srgbClr val="0000CC"/>
                </a:solidFill>
              </a:rPr>
              <a:t>продуктивності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і </a:t>
            </a:r>
            <a:r>
              <a:rPr lang="ru-RU" dirty="0" err="1">
                <a:solidFill>
                  <a:srgbClr val="0000CC"/>
                </a:solidFill>
              </a:rPr>
              <a:t>якості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продуктів</a:t>
            </a:r>
            <a:r>
              <a:rPr lang="ru-RU" dirty="0">
                <a:solidFill>
                  <a:srgbClr val="0000CC"/>
                </a:solidFill>
              </a:rPr>
              <a:t> і систем ІТ;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ru-RU" dirty="0" err="1" smtClean="0">
                <a:solidFill>
                  <a:srgbClr val="0000CC"/>
                </a:solidFill>
              </a:rPr>
              <a:t>безпеки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систем ІТ і </a:t>
            </a:r>
            <a:r>
              <a:rPr lang="ru-RU" dirty="0" err="1">
                <a:solidFill>
                  <a:srgbClr val="0000CC"/>
                </a:solidFill>
              </a:rPr>
              <a:t>інформації</a:t>
            </a:r>
            <a:r>
              <a:rPr lang="ru-RU" dirty="0">
                <a:solidFill>
                  <a:srgbClr val="0000CC"/>
                </a:solidFill>
              </a:rPr>
              <a:t>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ru-RU" dirty="0" err="1" smtClean="0">
                <a:solidFill>
                  <a:srgbClr val="0000CC"/>
                </a:solidFill>
              </a:rPr>
              <a:t>переносимості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прикладних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програм</a:t>
            </a:r>
            <a:r>
              <a:rPr lang="ru-RU" dirty="0">
                <a:solidFill>
                  <a:srgbClr val="0000CC"/>
                </a:solidFill>
              </a:rPr>
              <a:t>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ru-RU" dirty="0" err="1" smtClean="0">
                <a:solidFill>
                  <a:srgbClr val="0000CC"/>
                </a:solidFill>
              </a:rPr>
              <a:t>інтероперабельності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продуктів</a:t>
            </a:r>
            <a:r>
              <a:rPr lang="ru-RU" dirty="0">
                <a:solidFill>
                  <a:srgbClr val="0000CC"/>
                </a:solidFill>
              </a:rPr>
              <a:t> і систем ІТ;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ru-RU" dirty="0" err="1" smtClean="0">
                <a:solidFill>
                  <a:srgbClr val="0000CC"/>
                </a:solidFill>
              </a:rPr>
              <a:t>уніфікованим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засобів</a:t>
            </a:r>
            <a:r>
              <a:rPr lang="ru-RU" dirty="0">
                <a:solidFill>
                  <a:srgbClr val="0000CC"/>
                </a:solidFill>
              </a:rPr>
              <a:t> і </a:t>
            </a:r>
            <a:r>
              <a:rPr lang="ru-RU" dirty="0" err="1">
                <a:solidFill>
                  <a:srgbClr val="0000CC"/>
                </a:solidFill>
              </a:rPr>
              <a:t>оточенням</a:t>
            </a:r>
            <a:r>
              <a:rPr lang="ru-RU" dirty="0">
                <a:solidFill>
                  <a:srgbClr val="0000CC"/>
                </a:solidFill>
              </a:rPr>
              <a:t>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ru-RU" dirty="0" smtClean="0">
                <a:solidFill>
                  <a:srgbClr val="0000CC"/>
                </a:solidFill>
              </a:rPr>
              <a:t>гармонизированному </a:t>
            </a:r>
            <a:r>
              <a:rPr lang="ru-RU" dirty="0">
                <a:solidFill>
                  <a:srgbClr val="0000CC"/>
                </a:solidFill>
              </a:rPr>
              <a:t>словника понять </a:t>
            </a:r>
            <a:r>
              <a:rPr lang="ru-RU" dirty="0" err="1">
                <a:solidFill>
                  <a:srgbClr val="0000CC"/>
                </a:solidFill>
              </a:rPr>
              <a:t>області</a:t>
            </a:r>
            <a:r>
              <a:rPr lang="ru-RU" dirty="0">
                <a:solidFill>
                  <a:srgbClr val="0000CC"/>
                </a:solidFill>
              </a:rPr>
              <a:t> ІТ;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ru-RU" dirty="0" err="1" smtClean="0">
                <a:solidFill>
                  <a:srgbClr val="0000CC"/>
                </a:solidFill>
              </a:rPr>
              <a:t>дружнім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і </a:t>
            </a:r>
            <a:r>
              <a:rPr lang="ru-RU" dirty="0" err="1">
                <a:solidFill>
                  <a:srgbClr val="0000CC"/>
                </a:solidFill>
              </a:rPr>
              <a:t>ергономічний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користувацьких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інтерфейсах</a:t>
            </a:r>
            <a:r>
              <a:rPr lang="ru-RU" dirty="0" smtClean="0">
                <a:solidFill>
                  <a:srgbClr val="0000CC"/>
                </a:solidFill>
              </a:rPr>
              <a:t>.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a1">
  <a:themeElements>
    <a:clrScheme name="ua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ua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a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2185</Words>
  <Application>Microsoft Office PowerPoint</Application>
  <PresentationFormat>Экран (4:3)</PresentationFormat>
  <Paragraphs>186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Тема Office</vt:lpstr>
      <vt:lpstr>ua1</vt:lpstr>
      <vt:lpstr>Фотография Photo Editor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Teacher</cp:lastModifiedBy>
  <cp:revision>30</cp:revision>
  <dcterms:created xsi:type="dcterms:W3CDTF">2014-03-25T20:46:42Z</dcterms:created>
  <dcterms:modified xsi:type="dcterms:W3CDTF">2019-10-11T06:17:05Z</dcterms:modified>
</cp:coreProperties>
</file>