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91" r:id="rId3"/>
    <p:sldId id="274" r:id="rId4"/>
    <p:sldId id="275" r:id="rId5"/>
    <p:sldId id="276" r:id="rId6"/>
    <p:sldId id="277" r:id="rId7"/>
    <p:sldId id="278" r:id="rId8"/>
    <p:sldId id="292" r:id="rId9"/>
    <p:sldId id="279" r:id="rId10"/>
    <p:sldId id="293" r:id="rId11"/>
    <p:sldId id="294" r:id="rId12"/>
    <p:sldId id="280" r:id="rId13"/>
    <p:sldId id="295" r:id="rId14"/>
    <p:sldId id="296" r:id="rId15"/>
    <p:sldId id="297" r:id="rId16"/>
    <p:sldId id="281" r:id="rId17"/>
    <p:sldId id="282" r:id="rId18"/>
    <p:sldId id="298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14" r:id="rId34"/>
    <p:sldId id="315" r:id="rId35"/>
    <p:sldId id="316" r:id="rId36"/>
    <p:sldId id="317" r:id="rId37"/>
    <p:sldId id="325" r:id="rId38"/>
    <p:sldId id="326" r:id="rId39"/>
    <p:sldId id="327" r:id="rId40"/>
    <p:sldId id="328" r:id="rId41"/>
    <p:sldId id="318" r:id="rId42"/>
    <p:sldId id="321" r:id="rId43"/>
    <p:sldId id="320" r:id="rId44"/>
    <p:sldId id="319" r:id="rId45"/>
    <p:sldId id="322" r:id="rId46"/>
    <p:sldId id="306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D8190-67AF-4D38-AE7E-20DB05C6C1CC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1F99B-7012-4B88-B42D-4B46A0BC0E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28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32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1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81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7631113" y="6583363"/>
            <a:ext cx="1262062" cy="274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uk-UA" sz="1200"/>
              <a:t>Листопад 2011</a:t>
            </a:r>
            <a:endParaRPr lang="ru-RU" sz="1200"/>
          </a:p>
        </p:txBody>
      </p:sp>
      <p:pic>
        <p:nvPicPr>
          <p:cNvPr id="2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50"/>
            <a:ext cx="9144000" cy="691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58"/>
          <p:cNvSpPr txBox="1">
            <a:spLocks noChangeArrowheads="1"/>
          </p:cNvSpPr>
          <p:nvPr userDrawn="1"/>
        </p:nvSpPr>
        <p:spPr bwMode="auto">
          <a:xfrm flipH="1">
            <a:off x="5541963" y="6594475"/>
            <a:ext cx="27209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1200"/>
              <a:t>Т.В. Ковалюк Проектування ПЗ</a:t>
            </a:r>
            <a:endParaRPr lang="ru-RU" sz="120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" y="47279"/>
            <a:ext cx="9144000" cy="100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83362"/>
            <a:ext cx="1905000" cy="274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67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96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70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9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62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94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31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41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88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37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eptdraw.com/How-To-Guide/idef0-softwar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eptdraw.com/solution-park/software-idef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eptdraw.com/solution-park/software-idef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files.net/preview/5266142/" TargetMode="External"/><Relationship Id="rId2" Type="http://schemas.openxmlformats.org/officeDocument/2006/relationships/hyperlink" Target="http://www.idef.com/wp-content/uploads/2016/02/idef0.pdf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WordArt 5"/>
          <p:cNvSpPr>
            <a:spLocks noChangeArrowheads="1" noChangeShapeType="1" noTextEdit="1"/>
          </p:cNvSpPr>
          <p:nvPr/>
        </p:nvSpPr>
        <p:spPr bwMode="auto">
          <a:xfrm>
            <a:off x="395288" y="1412875"/>
            <a:ext cx="8280400" cy="3095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b="1" kern="10" dirty="0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Проектування </a:t>
            </a:r>
          </a:p>
          <a:p>
            <a:pPr algn="ctr"/>
            <a:r>
              <a:rPr lang="uk-UA" sz="3600" b="1" kern="10" dirty="0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програмного забезпечення</a:t>
            </a:r>
          </a:p>
        </p:txBody>
      </p:sp>
      <p:sp>
        <p:nvSpPr>
          <p:cNvPr id="15363" name="WordArt 6"/>
          <p:cNvSpPr>
            <a:spLocks noChangeArrowheads="1" noChangeShapeType="1" noTextEdit="1"/>
          </p:cNvSpPr>
          <p:nvPr/>
        </p:nvSpPr>
        <p:spPr bwMode="auto">
          <a:xfrm>
            <a:off x="2771775" y="5084763"/>
            <a:ext cx="4464050" cy="687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CC"/>
                    </a:gs>
                    <a:gs pos="100000">
                      <a:srgbClr val="00005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Ковалюк Т.В. к.т.н., доцент </a:t>
            </a:r>
          </a:p>
          <a:p>
            <a:pPr algn="ctr"/>
            <a:r>
              <a:rPr lang="ru-RU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CC"/>
                    </a:gs>
                    <a:gs pos="100000">
                      <a:srgbClr val="00005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tkovalyuk@ukr.net</a:t>
            </a:r>
            <a:endParaRPr lang="uk-UA" sz="3600" i="1" kern="10">
              <a:ln w="9525">
                <a:solidFill>
                  <a:schemeClr val="tx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000CC"/>
                  </a:gs>
                  <a:gs pos="100000">
                    <a:srgbClr val="00005E"/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1424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213585" y="1124743"/>
            <a:ext cx="871296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uk-UA" sz="2000" b="1" dirty="0" smtClean="0">
                <a:latin typeface="Arial" pitchFamily="34" charset="0"/>
                <a:cs typeface="Arial" pitchFamily="34" charset="0"/>
              </a:rPr>
              <a:t>Є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діаграмою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верхнього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рівня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будучи вершиною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деревовидної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структури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діаграм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показує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призначення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системи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основну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функцію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її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взаємодію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із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зовнішнім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середовищем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endParaRPr lang="uk-UA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кожній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одна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контекстна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діаграма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опису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основної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виконується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функціональна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декомпозиція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тобто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визначаються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складається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основна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Далі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діляться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підфункції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так до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досягнення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необхідного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рівня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деталізації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досліджуваної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системи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Діаграми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описують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кожний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фрагмент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системи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називаються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діаграмами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декомпозиці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кожного сеансу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декомпозиції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проводяться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сеанси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експертизи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експерти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предметної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області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вказують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відповідність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реальних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створеним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діаграмам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Знайдені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невідповідності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усуваються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чого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приступають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подальшої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деталізації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процесів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1773874" y="0"/>
            <a:ext cx="65748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IDEF0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</a:t>
            </a:r>
            <a:r>
              <a:rPr lang="ru-RU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Контекстна</a:t>
            </a:r>
            <a:r>
              <a:rPr lang="ru-RU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діаграма</a:t>
            </a:r>
            <a:endParaRPr lang="ru-RU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5392738" y="-29736"/>
            <a:ext cx="228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endParaRPr lang="ru-RU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213585" y="1124744"/>
            <a:ext cx="8712968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b="1" dirty="0" err="1" smtClean="0">
                <a:latin typeface="Arial" pitchFamily="34" charset="0"/>
                <a:cs typeface="Arial" pitchFamily="34" charset="0"/>
              </a:rPr>
              <a:t>Діаграма</a:t>
            </a: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дерева </a:t>
            </a:r>
            <a:r>
              <a:rPr lang="ru-RU" sz="2200" b="1" dirty="0" err="1">
                <a:latin typeface="Arial" pitchFamily="34" charset="0"/>
                <a:cs typeface="Arial" pitchFamily="34" charset="0"/>
              </a:rPr>
              <a:t>вузлів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показує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ієрархічну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залежність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функцій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робіт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), але не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зв'язки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між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ними.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декілька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оскільки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дерево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можна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побудувати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довільну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глибину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і з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довільного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вузла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b="1" dirty="0" err="1">
                <a:latin typeface="Arial" pitchFamily="34" charset="0"/>
                <a:cs typeface="Arial" pitchFamily="34" charset="0"/>
              </a:rPr>
              <a:t>Діаграми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200" b="1" dirty="0" err="1">
                <a:latin typeface="Arial" pitchFamily="34" charset="0"/>
                <a:cs typeface="Arial" pitchFamily="34" charset="0"/>
              </a:rPr>
              <a:t>експозиції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будуються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ілюстрації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окремих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фрагментів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моделі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 метою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відображення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альтернативної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точки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зору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процеси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наприклад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з точки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зору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керівництва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організації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відбуваються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системі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2411760" y="0"/>
            <a:ext cx="4075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</a:t>
            </a:r>
            <a:r>
              <a:rPr lang="uk-UA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іаграми</a:t>
            </a:r>
            <a:r>
              <a:rPr lang="uk-UA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IDEF0 </a:t>
            </a:r>
            <a:endParaRPr lang="ru-RU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39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Основа </a:t>
            </a: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методології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IDEF0 </a:t>
            </a:r>
            <a:endParaRPr lang="ru-RU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1403648" y="1340768"/>
            <a:ext cx="71287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основі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IDEF0 -методологии лежать  4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основних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поняття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1)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функціональний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блок;</a:t>
            </a: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2)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інтерфейсна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дуга (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стрілка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3)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декомпозиція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4)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глосарій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-59571"/>
            <a:ext cx="8229600" cy="7397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Функціональний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блок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8775" y="1039812"/>
            <a:ext cx="8785225" cy="1223963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Визначає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деяку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конкретну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функцію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роботу в рамках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системи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проектується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sz="2000" i="1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Зображення -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прямокутник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має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ім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я </a:t>
            </a:r>
            <a:r>
              <a:rPr lang="uk-UA" sz="2000" dirty="0" smtClean="0">
                <a:latin typeface="Arial" pitchFamily="34" charset="0"/>
                <a:cs typeface="Arial" pitchFamily="34" charset="0"/>
              </a:rPr>
              <a:t>та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номер,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використовується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опису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функциії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2051050" y="2321826"/>
            <a:ext cx="5075238" cy="4107549"/>
            <a:chOff x="3404" y="4698"/>
            <a:chExt cx="3670" cy="2335"/>
          </a:xfrm>
        </p:grpSpPr>
        <p:sp>
          <p:nvSpPr>
            <p:cNvPr id="11279" name="Line 5"/>
            <p:cNvSpPr>
              <a:spLocks noChangeShapeType="1"/>
            </p:cNvSpPr>
            <p:nvPr/>
          </p:nvSpPr>
          <p:spPr bwMode="auto">
            <a:xfrm>
              <a:off x="5240" y="4698"/>
              <a:ext cx="0" cy="6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80" name="Rectangle 6"/>
            <p:cNvSpPr>
              <a:spLocks noChangeArrowheads="1"/>
            </p:cNvSpPr>
            <p:nvPr/>
          </p:nvSpPr>
          <p:spPr bwMode="auto">
            <a:xfrm>
              <a:off x="4533" y="5405"/>
              <a:ext cx="1412" cy="74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2000" dirty="0" err="1" smtClean="0">
                  <a:latin typeface="Arial" pitchFamily="34" charset="0"/>
                  <a:cs typeface="Arial" pitchFamily="34" charset="0"/>
                </a:rPr>
                <a:t>Управляти</a:t>
              </a:r>
              <a:r>
                <a:rPr lang="ru-RU" sz="2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000" dirty="0" err="1" smtClean="0">
                  <a:latin typeface="Arial" pitchFamily="34" charset="0"/>
                  <a:cs typeface="Arial" pitchFamily="34" charset="0"/>
                </a:rPr>
                <a:t>підприємством</a:t>
              </a:r>
              <a:endParaRPr lang="ru-RU" sz="2000" dirty="0">
                <a:latin typeface="Arial" pitchFamily="34" charset="0"/>
                <a:cs typeface="Arial" pitchFamily="34" charset="0"/>
              </a:endParaRPr>
            </a:p>
            <a:p>
              <a:pPr algn="r"/>
              <a:endParaRPr lang="ru-RU" sz="2000" dirty="0">
                <a:latin typeface="Arial" pitchFamily="34" charset="0"/>
                <a:cs typeface="Arial" pitchFamily="34" charset="0"/>
              </a:endParaRPr>
            </a:p>
            <a:p>
              <a:pPr algn="r"/>
              <a:r>
                <a:rPr lang="ru-RU" sz="2000" dirty="0">
                  <a:latin typeface="Arial" pitchFamily="34" charset="0"/>
                  <a:cs typeface="Arial" pitchFamily="34" charset="0"/>
                </a:rPr>
                <a:t>А0</a:t>
              </a:r>
            </a:p>
          </p:txBody>
        </p:sp>
        <p:sp>
          <p:nvSpPr>
            <p:cNvPr id="11281" name="Line 7"/>
            <p:cNvSpPr>
              <a:spLocks noChangeShapeType="1"/>
            </p:cNvSpPr>
            <p:nvPr/>
          </p:nvSpPr>
          <p:spPr bwMode="auto">
            <a:xfrm>
              <a:off x="3404" y="5700"/>
              <a:ext cx="112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82" name="Line 8"/>
            <p:cNvSpPr>
              <a:spLocks noChangeShapeType="1"/>
            </p:cNvSpPr>
            <p:nvPr/>
          </p:nvSpPr>
          <p:spPr bwMode="auto">
            <a:xfrm>
              <a:off x="5945" y="5700"/>
              <a:ext cx="112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83" name="Line 9"/>
            <p:cNvSpPr>
              <a:spLocks noChangeShapeType="1"/>
            </p:cNvSpPr>
            <p:nvPr/>
          </p:nvSpPr>
          <p:spPr bwMode="auto">
            <a:xfrm flipV="1">
              <a:off x="5240" y="6146"/>
              <a:ext cx="1" cy="8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84" name="Text Box 10"/>
            <p:cNvSpPr txBox="1">
              <a:spLocks noChangeArrowheads="1"/>
            </p:cNvSpPr>
            <p:nvPr/>
          </p:nvSpPr>
          <p:spPr bwMode="auto">
            <a:xfrm>
              <a:off x="5380" y="4793"/>
              <a:ext cx="1270" cy="2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 err="1" smtClean="0"/>
                <a:t>управління</a:t>
              </a:r>
              <a:endParaRPr lang="ru-RU" dirty="0"/>
            </a:p>
          </p:txBody>
        </p:sp>
        <p:sp>
          <p:nvSpPr>
            <p:cNvPr id="11285" name="Text Box 11"/>
            <p:cNvSpPr txBox="1">
              <a:spLocks noChangeArrowheads="1"/>
            </p:cNvSpPr>
            <p:nvPr/>
          </p:nvSpPr>
          <p:spPr bwMode="auto">
            <a:xfrm>
              <a:off x="3537" y="5493"/>
              <a:ext cx="705" cy="2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 err="1" smtClean="0"/>
                <a:t>вхід</a:t>
              </a:r>
              <a:endParaRPr lang="ru-RU" dirty="0"/>
            </a:p>
          </p:txBody>
        </p:sp>
        <p:sp>
          <p:nvSpPr>
            <p:cNvPr id="11286" name="Text Box 12"/>
            <p:cNvSpPr txBox="1">
              <a:spLocks noChangeArrowheads="1"/>
            </p:cNvSpPr>
            <p:nvPr/>
          </p:nvSpPr>
          <p:spPr bwMode="auto">
            <a:xfrm>
              <a:off x="6227" y="5450"/>
              <a:ext cx="847" cy="2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 err="1" smtClean="0"/>
                <a:t>вихід</a:t>
              </a:r>
              <a:endParaRPr lang="ru-RU" dirty="0"/>
            </a:p>
          </p:txBody>
        </p:sp>
        <p:sp>
          <p:nvSpPr>
            <p:cNvPr id="11287" name="Text Box 13"/>
            <p:cNvSpPr txBox="1">
              <a:spLocks noChangeArrowheads="1"/>
            </p:cNvSpPr>
            <p:nvPr/>
          </p:nvSpPr>
          <p:spPr bwMode="auto">
            <a:xfrm>
              <a:off x="5521" y="6339"/>
              <a:ext cx="847" cy="2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 err="1" smtClean="0"/>
                <a:t>механізм</a:t>
              </a:r>
              <a:endParaRPr lang="ru-RU" dirty="0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95288" y="4156075"/>
            <a:ext cx="3624262" cy="1977911"/>
            <a:chOff x="282" y="2750"/>
            <a:chExt cx="2235" cy="1056"/>
          </a:xfrm>
        </p:grpSpPr>
        <p:sp>
          <p:nvSpPr>
            <p:cNvPr id="11277" name="Text Box 16"/>
            <p:cNvSpPr txBox="1">
              <a:spLocks noChangeArrowheads="1"/>
            </p:cNvSpPr>
            <p:nvPr/>
          </p:nvSpPr>
          <p:spPr bwMode="auto">
            <a:xfrm>
              <a:off x="282" y="3313"/>
              <a:ext cx="1543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 err="1" smtClean="0">
                  <a:solidFill>
                    <a:srgbClr val="CC0000"/>
                  </a:solidFill>
                </a:rPr>
                <a:t>Найменування</a:t>
              </a:r>
              <a:r>
                <a:rPr lang="ru-RU" dirty="0" smtClean="0">
                  <a:solidFill>
                    <a:srgbClr val="CC0000"/>
                  </a:solidFill>
                </a:rPr>
                <a:t> блоку – </a:t>
              </a:r>
              <a:r>
                <a:rPr lang="ru-RU" dirty="0" err="1" smtClean="0">
                  <a:solidFill>
                    <a:srgbClr val="CC0000"/>
                  </a:solidFill>
                </a:rPr>
                <a:t>назва</a:t>
              </a:r>
              <a:r>
                <a:rPr lang="ru-RU" dirty="0" smtClean="0">
                  <a:solidFill>
                    <a:srgbClr val="CC0000"/>
                  </a:solidFill>
                </a:rPr>
                <a:t> </a:t>
              </a:r>
              <a:r>
                <a:rPr lang="ru-RU" dirty="0" err="1" smtClean="0">
                  <a:solidFill>
                    <a:srgbClr val="CC0000"/>
                  </a:solidFill>
                </a:rPr>
                <a:t>системи</a:t>
              </a:r>
              <a:r>
                <a:rPr lang="ru-RU" dirty="0" smtClean="0">
                  <a:solidFill>
                    <a:srgbClr val="CC0000"/>
                  </a:solidFill>
                </a:rPr>
                <a:t> </a:t>
              </a:r>
              <a:r>
                <a:rPr lang="ru-RU" dirty="0" err="1" smtClean="0">
                  <a:solidFill>
                    <a:srgbClr val="CC0000"/>
                  </a:solidFill>
                </a:rPr>
                <a:t>чи</a:t>
              </a:r>
              <a:r>
                <a:rPr lang="ru-RU" dirty="0" smtClean="0">
                  <a:solidFill>
                    <a:srgbClr val="CC0000"/>
                  </a:solidFill>
                </a:rPr>
                <a:t> </a:t>
              </a:r>
              <a:r>
                <a:rPr lang="ru-RU" dirty="0" err="1" smtClean="0">
                  <a:solidFill>
                    <a:srgbClr val="CC0000"/>
                  </a:solidFill>
                </a:rPr>
                <a:t>підсистеми</a:t>
              </a:r>
              <a:r>
                <a:rPr lang="ru-RU" dirty="0" smtClean="0">
                  <a:solidFill>
                    <a:srgbClr val="CC0000"/>
                  </a:solidFill>
                </a:rPr>
                <a:t>  </a:t>
              </a:r>
              <a:endParaRPr lang="ru-RU" dirty="0">
                <a:solidFill>
                  <a:srgbClr val="CC0000"/>
                </a:solidFill>
              </a:endParaRPr>
            </a:p>
          </p:txBody>
        </p:sp>
        <p:sp>
          <p:nvSpPr>
            <p:cNvPr id="11278" name="Line 17"/>
            <p:cNvSpPr>
              <a:spLocks noChangeShapeType="1"/>
            </p:cNvSpPr>
            <p:nvPr/>
          </p:nvSpPr>
          <p:spPr bwMode="auto">
            <a:xfrm flipV="1">
              <a:off x="1519" y="2750"/>
              <a:ext cx="998" cy="54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364163" y="4591050"/>
            <a:ext cx="3384550" cy="1285721"/>
            <a:chOff x="3379" y="2976"/>
            <a:chExt cx="2087" cy="686"/>
          </a:xfrm>
        </p:grpSpPr>
        <p:sp>
          <p:nvSpPr>
            <p:cNvPr id="11275" name="Text Box 19"/>
            <p:cNvSpPr txBox="1">
              <a:spLocks noChangeArrowheads="1"/>
            </p:cNvSpPr>
            <p:nvPr/>
          </p:nvSpPr>
          <p:spPr bwMode="auto">
            <a:xfrm>
              <a:off x="3969" y="3022"/>
              <a:ext cx="149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 err="1" smtClean="0">
                  <a:solidFill>
                    <a:srgbClr val="CC0000"/>
                  </a:solidFill>
                </a:rPr>
                <a:t>Кожний</a:t>
              </a:r>
              <a:r>
                <a:rPr lang="ru-RU" dirty="0" smtClean="0">
                  <a:solidFill>
                    <a:srgbClr val="CC0000"/>
                  </a:solidFill>
                </a:rPr>
                <a:t> </a:t>
              </a:r>
              <a:r>
                <a:rPr lang="ru-RU" dirty="0">
                  <a:solidFill>
                    <a:srgbClr val="CC0000"/>
                  </a:solidFill>
                </a:rPr>
                <a:t>блок в рамках </a:t>
              </a:r>
              <a:r>
                <a:rPr lang="ru-RU" dirty="0" err="1" smtClean="0">
                  <a:solidFill>
                    <a:srgbClr val="CC0000"/>
                  </a:solidFill>
                </a:rPr>
                <a:t>єдиної</a:t>
              </a:r>
              <a:r>
                <a:rPr lang="ru-RU" dirty="0" smtClean="0">
                  <a:solidFill>
                    <a:srgbClr val="CC0000"/>
                  </a:solidFill>
                </a:rPr>
                <a:t> </a:t>
              </a:r>
              <a:r>
                <a:rPr lang="ru-RU" dirty="0" err="1" smtClean="0">
                  <a:solidFill>
                    <a:srgbClr val="CC0000"/>
                  </a:solidFill>
                </a:rPr>
                <a:t>системи</a:t>
              </a:r>
              <a:r>
                <a:rPr lang="ru-RU" dirty="0" smtClean="0">
                  <a:solidFill>
                    <a:srgbClr val="CC0000"/>
                  </a:solidFill>
                </a:rPr>
                <a:t> </a:t>
              </a:r>
              <a:r>
                <a:rPr lang="ru-RU" dirty="0" err="1" smtClean="0">
                  <a:solidFill>
                    <a:srgbClr val="CC0000"/>
                  </a:solidFill>
                </a:rPr>
                <a:t>має</a:t>
              </a:r>
              <a:r>
                <a:rPr lang="ru-RU" dirty="0" smtClean="0">
                  <a:solidFill>
                    <a:srgbClr val="CC0000"/>
                  </a:solidFill>
                </a:rPr>
                <a:t> </a:t>
              </a:r>
              <a:r>
                <a:rPr lang="ru-RU" dirty="0" err="1" smtClean="0">
                  <a:solidFill>
                    <a:srgbClr val="CC0000"/>
                  </a:solidFill>
                </a:rPr>
                <a:t>унікальний</a:t>
              </a:r>
              <a:r>
                <a:rPr lang="ru-RU" dirty="0" smtClean="0">
                  <a:solidFill>
                    <a:srgbClr val="CC0000"/>
                  </a:solidFill>
                </a:rPr>
                <a:t> </a:t>
              </a:r>
              <a:r>
                <a:rPr lang="ru-RU" dirty="0">
                  <a:solidFill>
                    <a:srgbClr val="CC0000"/>
                  </a:solidFill>
                </a:rPr>
                <a:t>номер</a:t>
              </a:r>
            </a:p>
          </p:txBody>
        </p:sp>
        <p:sp>
          <p:nvSpPr>
            <p:cNvPr id="11276" name="Line 20"/>
            <p:cNvSpPr>
              <a:spLocks noChangeShapeType="1"/>
            </p:cNvSpPr>
            <p:nvPr/>
          </p:nvSpPr>
          <p:spPr bwMode="auto">
            <a:xfrm flipH="1" flipV="1">
              <a:off x="3379" y="2976"/>
              <a:ext cx="635" cy="91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95288" y="2420938"/>
            <a:ext cx="4104770" cy="1614487"/>
            <a:chOff x="249" y="1616"/>
            <a:chExt cx="2531" cy="862"/>
          </a:xfrm>
        </p:grpSpPr>
        <p:sp>
          <p:nvSpPr>
            <p:cNvPr id="11272" name="Text Box 22"/>
            <p:cNvSpPr txBox="1">
              <a:spLocks noChangeArrowheads="1"/>
            </p:cNvSpPr>
            <p:nvPr/>
          </p:nvSpPr>
          <p:spPr bwMode="auto">
            <a:xfrm>
              <a:off x="249" y="1616"/>
              <a:ext cx="1360" cy="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dirty="0" err="1" smtClean="0">
                  <a:solidFill>
                    <a:srgbClr val="CC0000"/>
                  </a:solidFill>
                </a:rPr>
                <a:t>Кожний</a:t>
              </a:r>
              <a:r>
                <a:rPr lang="ru-RU" dirty="0" smtClean="0">
                  <a:solidFill>
                    <a:srgbClr val="CC0000"/>
                  </a:solidFill>
                </a:rPr>
                <a:t> </a:t>
              </a:r>
              <a:r>
                <a:rPr lang="ru-RU" dirty="0" err="1" smtClean="0">
                  <a:solidFill>
                    <a:srgbClr val="CC0000"/>
                  </a:solidFill>
                </a:rPr>
                <a:t>бік</a:t>
              </a:r>
              <a:r>
                <a:rPr lang="ru-RU" dirty="0" smtClean="0">
                  <a:solidFill>
                    <a:srgbClr val="CC0000"/>
                  </a:solidFill>
                </a:rPr>
                <a:t> </a:t>
              </a:r>
              <a:r>
                <a:rPr lang="ru-RU" dirty="0" err="1" smtClean="0">
                  <a:solidFill>
                    <a:srgbClr val="CC0000"/>
                  </a:solidFill>
                </a:rPr>
                <a:t>функціонального</a:t>
              </a:r>
              <a:r>
                <a:rPr lang="ru-RU" dirty="0" smtClean="0">
                  <a:solidFill>
                    <a:srgbClr val="CC0000"/>
                  </a:solidFill>
                </a:rPr>
                <a:t> блоку </a:t>
              </a:r>
              <a:r>
                <a:rPr lang="ru-RU" dirty="0" err="1" smtClean="0">
                  <a:solidFill>
                    <a:srgbClr val="CC0000"/>
                  </a:solidFill>
                </a:rPr>
                <a:t>має</a:t>
              </a:r>
              <a:r>
                <a:rPr lang="ru-RU" dirty="0" smtClean="0">
                  <a:solidFill>
                    <a:srgbClr val="CC0000"/>
                  </a:solidFill>
                </a:rPr>
                <a:t> </a:t>
              </a:r>
              <a:r>
                <a:rPr lang="ru-RU" dirty="0" err="1" smtClean="0">
                  <a:solidFill>
                    <a:srgbClr val="CC0000"/>
                  </a:solidFill>
                </a:rPr>
                <a:t>своє</a:t>
              </a:r>
              <a:r>
                <a:rPr lang="ru-RU" dirty="0" smtClean="0">
                  <a:solidFill>
                    <a:srgbClr val="CC0000"/>
                  </a:solidFill>
                </a:rPr>
                <a:t> </a:t>
              </a:r>
              <a:r>
                <a:rPr lang="ru-RU" dirty="0" err="1" smtClean="0">
                  <a:solidFill>
                    <a:srgbClr val="CC0000"/>
                  </a:solidFill>
                </a:rPr>
                <a:t>призначення</a:t>
              </a:r>
              <a:endParaRPr lang="ru-RU" dirty="0">
                <a:solidFill>
                  <a:srgbClr val="CC0000"/>
                </a:solidFill>
              </a:endParaRPr>
            </a:p>
          </p:txBody>
        </p:sp>
        <p:sp>
          <p:nvSpPr>
            <p:cNvPr id="11273" name="Line 23"/>
            <p:cNvSpPr>
              <a:spLocks noChangeShapeType="1"/>
            </p:cNvSpPr>
            <p:nvPr/>
          </p:nvSpPr>
          <p:spPr bwMode="auto">
            <a:xfrm>
              <a:off x="1383" y="2000"/>
              <a:ext cx="1397" cy="21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74" name="Line 24"/>
            <p:cNvSpPr>
              <a:spLocks noChangeShapeType="1"/>
            </p:cNvSpPr>
            <p:nvPr/>
          </p:nvSpPr>
          <p:spPr bwMode="auto">
            <a:xfrm>
              <a:off x="1383" y="2000"/>
              <a:ext cx="817" cy="47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61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0"/>
            <a:ext cx="82296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Інтерфейсна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дуга</a:t>
            </a:r>
          </a:p>
        </p:txBody>
      </p:sp>
      <p:sp>
        <p:nvSpPr>
          <p:cNvPr id="2" name="Прямокутник 1"/>
          <p:cNvSpPr/>
          <p:nvPr/>
        </p:nvSpPr>
        <p:spPr>
          <a:xfrm>
            <a:off x="1043608" y="1305342"/>
            <a:ext cx="7488832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uk-UA" sz="2000" dirty="0" err="1">
                <a:latin typeface="Arial" pitchFamily="34" charset="0"/>
                <a:cs typeface="Arial" pitchFamily="34" charset="0"/>
              </a:rPr>
              <a:t>Інтерфейсна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 дуга відображує елемент системи, який обробляється функціональним блоком або чинить інший вплив на функцію, що відображується функціональним блоком. 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000" i="1" dirty="0" err="1">
                <a:latin typeface="Arial" pitchFamily="34" charset="0"/>
                <a:cs typeface="Arial" pitchFamily="34" charset="0"/>
              </a:rPr>
              <a:t>Графічно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i="1" dirty="0" err="1" smtClean="0">
                <a:latin typeface="Arial" pitchFamily="34" charset="0"/>
                <a:cs typeface="Arial" pitchFamily="34" charset="0"/>
              </a:rPr>
              <a:t>зображується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у </a:t>
            </a:r>
            <a:r>
              <a:rPr lang="ru-RU" sz="2000" i="1" dirty="0" err="1">
                <a:latin typeface="Arial" pitchFamily="34" charset="0"/>
                <a:cs typeface="Arial" pitchFamily="34" charset="0"/>
              </a:rPr>
              <a:t>вигляді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i="1" dirty="0" err="1" smtClean="0">
                <a:latin typeface="Arial" pitchFamily="34" charset="0"/>
                <a:cs typeface="Arial" pitchFamily="34" charset="0"/>
              </a:rPr>
              <a:t>однонаправленої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i="1" dirty="0" err="1">
                <a:latin typeface="Arial" pitchFamily="34" charset="0"/>
                <a:cs typeface="Arial" pitchFamily="34" charset="0"/>
              </a:rPr>
              <a:t>стрілки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Кожна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дуга повинна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свою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унікальну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назву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(повинно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відповідати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питання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хто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?,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?).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Приклади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інформація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розробник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документ,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оброблена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заявка.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Залежно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того, до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сторони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блоку вона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підходить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інтерфейсна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дуга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являтиметься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ru-RU" sz="2000" i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вхідною</a:t>
            </a:r>
            <a:r>
              <a:rPr lang="ru-RU" sz="2000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000" i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вихідною</a:t>
            </a:r>
            <a:r>
              <a:rPr lang="ru-RU" sz="2000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000" i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управлінням</a:t>
            </a:r>
            <a:r>
              <a:rPr lang="ru-RU" sz="2000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000" i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механізмом</a:t>
            </a:r>
            <a:endParaRPr lang="ru-RU" sz="20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1301750" y="1965325"/>
            <a:ext cx="5880100" cy="3835400"/>
            <a:chOff x="3404" y="4665"/>
            <a:chExt cx="3670" cy="2368"/>
          </a:xfrm>
        </p:grpSpPr>
        <p:sp>
          <p:nvSpPr>
            <p:cNvPr id="13329" name="Line 5"/>
            <p:cNvSpPr>
              <a:spLocks noChangeShapeType="1"/>
            </p:cNvSpPr>
            <p:nvPr/>
          </p:nvSpPr>
          <p:spPr bwMode="auto">
            <a:xfrm>
              <a:off x="5240" y="4698"/>
              <a:ext cx="0" cy="6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30" name="Rectangle 6"/>
            <p:cNvSpPr>
              <a:spLocks noChangeArrowheads="1"/>
            </p:cNvSpPr>
            <p:nvPr/>
          </p:nvSpPr>
          <p:spPr bwMode="auto">
            <a:xfrm>
              <a:off x="4533" y="5405"/>
              <a:ext cx="1412" cy="74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2000" dirty="0" err="1" smtClean="0">
                  <a:latin typeface="Arial" pitchFamily="34" charset="0"/>
                  <a:cs typeface="Arial" pitchFamily="34" charset="0"/>
                </a:rPr>
                <a:t>Функціональний</a:t>
              </a:r>
              <a:r>
                <a:rPr lang="ru-RU" sz="2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000" dirty="0">
                  <a:latin typeface="Arial" pitchFamily="34" charset="0"/>
                  <a:cs typeface="Arial" pitchFamily="34" charset="0"/>
                </a:rPr>
                <a:t>блок</a:t>
              </a:r>
            </a:p>
            <a:p>
              <a:pPr algn="r"/>
              <a:endParaRPr lang="ru-RU" sz="2000" dirty="0">
                <a:latin typeface="Arial" pitchFamily="34" charset="0"/>
                <a:cs typeface="Arial" pitchFamily="34" charset="0"/>
              </a:endParaRPr>
            </a:p>
            <a:p>
              <a:pPr algn="r"/>
              <a:r>
                <a:rPr lang="ru-RU" sz="2000" dirty="0">
                  <a:latin typeface="Arial" pitchFamily="34" charset="0"/>
                  <a:cs typeface="Arial" pitchFamily="34" charset="0"/>
                </a:rPr>
                <a:t>А0</a:t>
              </a:r>
            </a:p>
          </p:txBody>
        </p:sp>
        <p:sp>
          <p:nvSpPr>
            <p:cNvPr id="13331" name="Line 7"/>
            <p:cNvSpPr>
              <a:spLocks noChangeShapeType="1"/>
            </p:cNvSpPr>
            <p:nvPr/>
          </p:nvSpPr>
          <p:spPr bwMode="auto">
            <a:xfrm>
              <a:off x="3404" y="5700"/>
              <a:ext cx="112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32" name="Line 8"/>
            <p:cNvSpPr>
              <a:spLocks noChangeShapeType="1"/>
            </p:cNvSpPr>
            <p:nvPr/>
          </p:nvSpPr>
          <p:spPr bwMode="auto">
            <a:xfrm>
              <a:off x="5945" y="5700"/>
              <a:ext cx="112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33" name="Line 9"/>
            <p:cNvSpPr>
              <a:spLocks noChangeShapeType="1"/>
            </p:cNvSpPr>
            <p:nvPr/>
          </p:nvSpPr>
          <p:spPr bwMode="auto">
            <a:xfrm flipV="1">
              <a:off x="5240" y="6146"/>
              <a:ext cx="1" cy="8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34" name="Text Box 10"/>
            <p:cNvSpPr txBox="1">
              <a:spLocks noChangeArrowheads="1"/>
            </p:cNvSpPr>
            <p:nvPr/>
          </p:nvSpPr>
          <p:spPr bwMode="auto">
            <a:xfrm>
              <a:off x="5380" y="4665"/>
              <a:ext cx="1270" cy="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2000" dirty="0" err="1" smtClean="0">
                  <a:latin typeface="Arial" pitchFamily="34" charset="0"/>
                  <a:cs typeface="Arial" pitchFamily="34" charset="0"/>
                </a:rPr>
                <a:t>управління</a:t>
              </a:r>
              <a:endParaRPr lang="ru-RU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35" name="Text Box 11"/>
            <p:cNvSpPr txBox="1">
              <a:spLocks noChangeArrowheads="1"/>
            </p:cNvSpPr>
            <p:nvPr/>
          </p:nvSpPr>
          <p:spPr bwMode="auto">
            <a:xfrm>
              <a:off x="3546" y="5222"/>
              <a:ext cx="705" cy="4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2000" dirty="0" err="1" smtClean="0">
                  <a:latin typeface="Arial" pitchFamily="34" charset="0"/>
                  <a:cs typeface="Arial" pitchFamily="34" charset="0"/>
                </a:rPr>
                <a:t>вхід</a:t>
              </a:r>
              <a:endParaRPr lang="ru-RU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36" name="Text Box 12"/>
            <p:cNvSpPr txBox="1">
              <a:spLocks noChangeArrowheads="1"/>
            </p:cNvSpPr>
            <p:nvPr/>
          </p:nvSpPr>
          <p:spPr bwMode="auto">
            <a:xfrm>
              <a:off x="6087" y="5222"/>
              <a:ext cx="847" cy="4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2000" dirty="0" err="1" smtClean="0">
                  <a:latin typeface="Arial" pitchFamily="34" charset="0"/>
                  <a:cs typeface="Arial" pitchFamily="34" charset="0"/>
                </a:rPr>
                <a:t>вихід</a:t>
              </a:r>
              <a:endParaRPr lang="ru-RU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37" name="Text Box 13"/>
            <p:cNvSpPr txBox="1">
              <a:spLocks noChangeArrowheads="1"/>
            </p:cNvSpPr>
            <p:nvPr/>
          </p:nvSpPr>
          <p:spPr bwMode="auto">
            <a:xfrm>
              <a:off x="5380" y="6260"/>
              <a:ext cx="1128" cy="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2000" dirty="0" err="1" smtClean="0">
                  <a:latin typeface="Arial" pitchFamily="34" charset="0"/>
                  <a:cs typeface="Arial" pitchFamily="34" charset="0"/>
                </a:rPr>
                <a:t>механізм</a:t>
              </a:r>
              <a:endParaRPr lang="ru-RU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32389" y="4678392"/>
            <a:ext cx="4147613" cy="1402125"/>
            <a:chOff x="748" y="2976"/>
            <a:chExt cx="2540" cy="812"/>
          </a:xfrm>
        </p:grpSpPr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748" y="3022"/>
              <a:ext cx="1951" cy="766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200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Ресурси</a:t>
              </a:r>
              <a:r>
                <a:rPr lang="ru-RU" sz="2000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ru-RU" sz="200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необходні</a:t>
              </a:r>
              <a:r>
                <a:rPr lang="ru-RU" sz="2000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000" dirty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для </a:t>
              </a:r>
              <a:r>
                <a:rPr lang="ru-RU" sz="200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проведення</a:t>
              </a:r>
              <a:r>
                <a:rPr lang="ru-RU" sz="2000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00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роботи</a:t>
              </a:r>
              <a:r>
                <a:rPr lang="ru-RU" sz="2000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 (</a:t>
              </a:r>
              <a:r>
                <a:rPr lang="ru-RU" sz="200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людські</a:t>
              </a:r>
              <a:r>
                <a:rPr lang="ru-RU" sz="2000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00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ресурси</a:t>
              </a:r>
              <a:r>
                <a:rPr lang="ru-RU" sz="2000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ru-RU" sz="200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обладнання</a:t>
              </a:r>
              <a:r>
                <a:rPr lang="ru-RU" sz="2000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, ІС</a:t>
              </a:r>
              <a:r>
                <a:rPr lang="ru-RU" sz="2000" dirty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).</a:t>
              </a:r>
            </a:p>
          </p:txBody>
        </p:sp>
        <p:sp>
          <p:nvSpPr>
            <p:cNvPr id="13328" name="Line 24"/>
            <p:cNvSpPr>
              <a:spLocks noChangeShapeType="1"/>
            </p:cNvSpPr>
            <p:nvPr/>
          </p:nvSpPr>
          <p:spPr bwMode="auto">
            <a:xfrm flipV="1">
              <a:off x="2699" y="2976"/>
              <a:ext cx="589" cy="36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84213" y="1665287"/>
            <a:ext cx="2641600" cy="1922955"/>
            <a:chOff x="703" y="1117"/>
            <a:chExt cx="1509" cy="816"/>
          </a:xfrm>
        </p:grpSpPr>
        <p:sp>
          <p:nvSpPr>
            <p:cNvPr id="13325" name="Text Box 14"/>
            <p:cNvSpPr txBox="1">
              <a:spLocks noChangeArrowheads="1"/>
            </p:cNvSpPr>
            <p:nvPr/>
          </p:nvSpPr>
          <p:spPr bwMode="auto">
            <a:xfrm>
              <a:off x="703" y="1117"/>
              <a:ext cx="1509" cy="589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200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Ресурси</a:t>
              </a:r>
              <a:r>
                <a:rPr lang="ru-RU" sz="2000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ru-RU" sz="200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що</a:t>
              </a:r>
              <a:r>
                <a:rPr lang="ru-RU" sz="2000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00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переробляються</a:t>
              </a:r>
              <a:r>
                <a:rPr lang="ru-RU" sz="2000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000" dirty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системой</a:t>
              </a:r>
            </a:p>
          </p:txBody>
        </p:sp>
        <p:sp>
          <p:nvSpPr>
            <p:cNvPr id="13326" name="Line 26"/>
            <p:cNvSpPr>
              <a:spLocks noChangeShapeType="1"/>
            </p:cNvSpPr>
            <p:nvPr/>
          </p:nvSpPr>
          <p:spPr bwMode="auto">
            <a:xfrm>
              <a:off x="1474" y="1706"/>
              <a:ext cx="136" cy="22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949825" y="1268413"/>
            <a:ext cx="3654425" cy="1631238"/>
            <a:chOff x="3424" y="890"/>
            <a:chExt cx="2087" cy="946"/>
          </a:xfrm>
        </p:grpSpPr>
        <p:sp>
          <p:nvSpPr>
            <p:cNvPr id="13323" name="Text Box 16"/>
            <p:cNvSpPr txBox="1">
              <a:spLocks noChangeArrowheads="1"/>
            </p:cNvSpPr>
            <p:nvPr/>
          </p:nvSpPr>
          <p:spPr bwMode="auto">
            <a:xfrm>
              <a:off x="4014" y="890"/>
              <a:ext cx="1497" cy="946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200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Регулює</a:t>
              </a:r>
              <a:r>
                <a:rPr lang="ru-RU" sz="2000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 р</a:t>
              </a:r>
              <a:r>
                <a:rPr lang="uk-UA" sz="2000" dirty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о</a:t>
              </a:r>
              <a:r>
                <a:rPr lang="ru-RU" sz="2000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боту </a:t>
              </a:r>
              <a:r>
                <a:rPr lang="ru-RU" sz="200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системи</a:t>
              </a:r>
              <a:r>
                <a:rPr lang="ru-RU" sz="2000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ru-RU" sz="200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управляє</a:t>
              </a:r>
              <a:r>
                <a:rPr lang="ru-RU" sz="2000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000" dirty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ru-RU" sz="2000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нормативна </a:t>
              </a:r>
              <a:r>
                <a:rPr lang="ru-RU" sz="200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документація</a:t>
              </a:r>
              <a:r>
                <a:rPr lang="ru-RU" sz="2000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 та </a:t>
              </a:r>
              <a:r>
                <a:rPr lang="ru-RU" sz="200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інш</a:t>
              </a:r>
              <a:r>
                <a:rPr lang="ru-RU" sz="2000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.)</a:t>
              </a:r>
              <a:endParaRPr lang="ru-RU" sz="20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4" name="Line 28"/>
            <p:cNvSpPr>
              <a:spLocks noChangeShapeType="1"/>
            </p:cNvSpPr>
            <p:nvPr/>
          </p:nvSpPr>
          <p:spPr bwMode="auto">
            <a:xfrm flipH="1">
              <a:off x="3424" y="1071"/>
              <a:ext cx="590" cy="27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713413" y="3643313"/>
            <a:ext cx="3179669" cy="2469848"/>
            <a:chOff x="3878" y="2024"/>
            <a:chExt cx="1816" cy="1761"/>
          </a:xfrm>
        </p:grpSpPr>
        <p:sp>
          <p:nvSpPr>
            <p:cNvPr id="13321" name="Text Box 15"/>
            <p:cNvSpPr txBox="1">
              <a:spLocks noChangeArrowheads="1"/>
            </p:cNvSpPr>
            <p:nvPr/>
          </p:nvSpPr>
          <p:spPr bwMode="auto">
            <a:xfrm>
              <a:off x="4059" y="2840"/>
              <a:ext cx="1635" cy="945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2000" dirty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Результат </a:t>
              </a:r>
              <a:r>
                <a:rPr lang="ru-RU" sz="200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роботи</a:t>
              </a:r>
              <a:r>
                <a:rPr lang="ru-RU" sz="2000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00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системи</a:t>
              </a:r>
              <a:r>
                <a:rPr lang="ru-RU" sz="2000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ru-RU" sz="200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перероблені</a:t>
              </a:r>
              <a:r>
                <a:rPr lang="ru-RU" sz="2000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00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ресурси</a:t>
              </a:r>
              <a:r>
                <a:rPr lang="ru-RU" sz="2000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ru-RU" sz="2000" dirty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продукт </a:t>
              </a:r>
              <a:r>
                <a:rPr lang="ru-RU" sz="2000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діяльності</a:t>
              </a:r>
              <a:endParaRPr lang="ru-RU" sz="20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2" name="Line 30"/>
            <p:cNvSpPr>
              <a:spLocks noChangeShapeType="1"/>
            </p:cNvSpPr>
            <p:nvPr/>
          </p:nvSpPr>
          <p:spPr bwMode="auto">
            <a:xfrm flipH="1" flipV="1">
              <a:off x="3878" y="2024"/>
              <a:ext cx="590" cy="81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320" name="Text Box 32"/>
          <p:cNvSpPr txBox="1">
            <a:spLocks noChangeArrowheads="1"/>
          </p:cNvSpPr>
          <p:nvPr/>
        </p:nvSpPr>
        <p:spPr bwMode="auto">
          <a:xfrm>
            <a:off x="71438" y="6308725"/>
            <a:ext cx="9047162" cy="376238"/>
          </a:xfrm>
          <a:prstGeom prst="rect">
            <a:avLst/>
          </a:prstGeom>
          <a:noFill/>
          <a:ln w="9525" cap="rnd">
            <a:solidFill>
              <a:schemeClr val="accent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>
                <a:solidFill>
                  <a:schemeClr val="hlink"/>
                </a:solidFill>
              </a:rPr>
              <a:t>Стрелки входа может не быть. Остальные интерфейсные дуги обязательны.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467544" y="0"/>
            <a:ext cx="8229600" cy="595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Інтерфейсна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дуга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3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3275856" y="0"/>
            <a:ext cx="3366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Декомпозиція</a:t>
            </a:r>
            <a:endParaRPr lang="ru-RU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827584" y="1305342"/>
            <a:ext cx="78488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1200"/>
              </a:spcAft>
              <a:buFont typeface="Wingdings" pitchFamily="2" charset="2"/>
              <a:buChar char="q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Принцип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декомпозиції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застосовується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при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розбитті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складних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складові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його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При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цьому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рівень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деталізації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визначається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безпосередньо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розробником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>
              <a:spcAft>
                <a:spcPts val="1200"/>
              </a:spcAft>
              <a:buFont typeface="Wingdings" pitchFamily="2" charset="2"/>
              <a:buChar char="q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Модель IDEF0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завжди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починається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розгляду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системи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як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єдиного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цілого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тобто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одного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функціонального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блоку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інтерфейсними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дугами,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тягнуться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межі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області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Така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діаграма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називається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контекстною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вона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позначається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ідентифікатором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А- 0. </a:t>
            </a:r>
          </a:p>
          <a:p>
            <a:pPr marL="342900" lvl="0" indent="-342900">
              <a:spcAft>
                <a:spcPts val="1200"/>
              </a:spcAft>
              <a:buFont typeface="Wingdings" pitchFamily="2" charset="2"/>
              <a:buChar char="q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меж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системи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контекстній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діаграмі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обов'язково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бути мета і точка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зору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2627784" y="0"/>
            <a:ext cx="4897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Мета </a:t>
            </a: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755576" y="1340768"/>
            <a:ext cx="79208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Мета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повинна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відповідати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такі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запитання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Чому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модельований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?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повинна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показувати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модель?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отримати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читач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marL="457200" lvl="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 err="1">
                <a:latin typeface="Arial" pitchFamily="34" charset="0"/>
                <a:cs typeface="Arial" pitchFamily="34" charset="0"/>
              </a:rPr>
              <a:t>Приклади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цілей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: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uk-UA" sz="2000" dirty="0" smtClean="0">
                <a:latin typeface="Arial" pitchFamily="34" charset="0"/>
                <a:cs typeface="Arial" pitchFamily="34" charset="0"/>
              </a:rPr>
              <a:t>Покращити процес збору даних через і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дентифікацію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слабких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сторін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збору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»;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Покращити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якість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роботи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співробітників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через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написання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посадових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інструкцій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визначають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відповідальність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співробітників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»</a:t>
            </a:r>
          </a:p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тощо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1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2843808" y="0"/>
            <a:ext cx="2623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Точка </a:t>
            </a: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зору</a:t>
            </a:r>
            <a:endParaRPr lang="ru-RU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1104885" y="1412776"/>
            <a:ext cx="71395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latin typeface="Arial" pitchFamily="34" charset="0"/>
                <a:cs typeface="Arial" pitchFamily="34" charset="0"/>
              </a:rPr>
              <a:t>Точка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зору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позиція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якою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будуватиметься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модель.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000" dirty="0" smtClean="0">
                <a:latin typeface="Arial" pitchFamily="34" charset="0"/>
                <a:cs typeface="Arial" pitchFamily="34" charset="0"/>
              </a:rPr>
              <a:t>Як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точка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зору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береться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погляд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людини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яка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бачить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систему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потрібному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аспекті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000" dirty="0">
                <a:latin typeface="Arial" pitchFamily="34" charset="0"/>
                <a:cs typeface="Arial" pitchFamily="34" charset="0"/>
              </a:rPr>
              <a:t>Як правило,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вибирається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точка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зору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людини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відповідальної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виконання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модельованої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роботи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000" dirty="0" err="1">
                <a:latin typeface="Arial" pitchFamily="34" charset="0"/>
                <a:cs typeface="Arial" pitchFamily="34" charset="0"/>
              </a:rPr>
              <a:t>Між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метою і точкою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зору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строга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відповідність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3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4" y="0"/>
            <a:ext cx="82296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Декомпозиція</a:t>
            </a:r>
            <a:endParaRPr lang="ru-RU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7411" name="AutoShape 5"/>
          <p:cNvSpPr>
            <a:spLocks noChangeAspect="1" noChangeArrowheads="1"/>
          </p:cNvSpPr>
          <p:nvPr/>
        </p:nvSpPr>
        <p:spPr bwMode="auto">
          <a:xfrm>
            <a:off x="1258888" y="1278964"/>
            <a:ext cx="65532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ru-RU"/>
          </a:p>
        </p:txBody>
      </p:sp>
      <p:sp>
        <p:nvSpPr>
          <p:cNvPr id="19561" name="Text Box 105"/>
          <p:cNvSpPr txBox="1">
            <a:spLocks noChangeArrowheads="1"/>
          </p:cNvSpPr>
          <p:nvPr/>
        </p:nvSpPr>
        <p:spPr bwMode="auto">
          <a:xfrm>
            <a:off x="6372225" y="3068638"/>
            <a:ext cx="25209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 err="1" smtClean="0"/>
              <a:t>Декомпозиція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контекстної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діаграми</a:t>
            </a:r>
            <a:endParaRPr lang="ru-RU" sz="2000" b="1" dirty="0"/>
          </a:p>
        </p:txBody>
      </p:sp>
      <p:grpSp>
        <p:nvGrpSpPr>
          <p:cNvPr id="2" name="Групувати 1"/>
          <p:cNvGrpSpPr/>
          <p:nvPr/>
        </p:nvGrpSpPr>
        <p:grpSpPr>
          <a:xfrm>
            <a:off x="950109" y="1069975"/>
            <a:ext cx="7351713" cy="5304019"/>
            <a:chOff x="1165225" y="1268413"/>
            <a:chExt cx="7351713" cy="5304019"/>
          </a:xfrm>
        </p:grpSpPr>
        <p:grpSp>
          <p:nvGrpSpPr>
            <p:cNvPr id="17412" name="Group 6"/>
            <p:cNvGrpSpPr>
              <a:grpSpLocks/>
            </p:cNvGrpSpPr>
            <p:nvPr/>
          </p:nvGrpSpPr>
          <p:grpSpPr bwMode="auto">
            <a:xfrm>
              <a:off x="3059113" y="1268413"/>
              <a:ext cx="2592387" cy="1512887"/>
              <a:chOff x="4110" y="2088"/>
              <a:chExt cx="2824" cy="1951"/>
            </a:xfrm>
          </p:grpSpPr>
          <p:sp>
            <p:nvSpPr>
              <p:cNvPr id="17477" name="Rectangle 7"/>
              <p:cNvSpPr>
                <a:spLocks noChangeArrowheads="1"/>
              </p:cNvSpPr>
              <p:nvPr/>
            </p:nvSpPr>
            <p:spPr bwMode="auto">
              <a:xfrm>
                <a:off x="4110" y="2088"/>
                <a:ext cx="2824" cy="195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7478" name="Group 8"/>
              <p:cNvGrpSpPr>
                <a:grpSpLocks/>
              </p:cNvGrpSpPr>
              <p:nvPr/>
            </p:nvGrpSpPr>
            <p:grpSpPr bwMode="auto">
              <a:xfrm>
                <a:off x="4957" y="2228"/>
                <a:ext cx="1130" cy="836"/>
                <a:chOff x="4957" y="2228"/>
                <a:chExt cx="1130" cy="836"/>
              </a:xfrm>
            </p:grpSpPr>
            <p:sp>
              <p:nvSpPr>
                <p:cNvPr id="17481" name="Rectangle 9"/>
                <p:cNvSpPr>
                  <a:spLocks noChangeArrowheads="1"/>
                </p:cNvSpPr>
                <p:nvPr/>
              </p:nvSpPr>
              <p:spPr bwMode="auto">
                <a:xfrm>
                  <a:off x="5099" y="2367"/>
                  <a:ext cx="846" cy="55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/>
                  <a:endParaRPr lang="ru-RU" sz="1200"/>
                </a:p>
                <a:p>
                  <a:pPr algn="r"/>
                  <a:r>
                    <a:rPr lang="ru-RU" sz="1600"/>
                    <a:t>А0</a:t>
                  </a:r>
                </a:p>
              </p:txBody>
            </p:sp>
            <p:sp>
              <p:nvSpPr>
                <p:cNvPr id="17482" name="Line 10"/>
                <p:cNvSpPr>
                  <a:spLocks noChangeShapeType="1"/>
                </p:cNvSpPr>
                <p:nvPr/>
              </p:nvSpPr>
              <p:spPr bwMode="auto">
                <a:xfrm>
                  <a:off x="4957" y="2646"/>
                  <a:ext cx="142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483" name="Line 11"/>
                <p:cNvSpPr>
                  <a:spLocks noChangeShapeType="1"/>
                </p:cNvSpPr>
                <p:nvPr/>
              </p:nvSpPr>
              <p:spPr bwMode="auto">
                <a:xfrm>
                  <a:off x="5522" y="2228"/>
                  <a:ext cx="1" cy="1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484" name="Line 12"/>
                <p:cNvSpPr>
                  <a:spLocks noChangeShapeType="1"/>
                </p:cNvSpPr>
                <p:nvPr/>
              </p:nvSpPr>
              <p:spPr bwMode="auto">
                <a:xfrm>
                  <a:off x="5946" y="2646"/>
                  <a:ext cx="14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48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5522" y="2924"/>
                  <a:ext cx="0" cy="1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7479" name="Text Box 14"/>
              <p:cNvSpPr txBox="1">
                <a:spLocks noChangeArrowheads="1"/>
              </p:cNvSpPr>
              <p:nvPr/>
            </p:nvSpPr>
            <p:spPr bwMode="auto">
              <a:xfrm>
                <a:off x="4251" y="3343"/>
                <a:ext cx="1272" cy="55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ru-RU" sz="1600" dirty="0" smtClean="0"/>
                  <a:t>Мета:</a:t>
                </a:r>
                <a:endParaRPr lang="ru-RU" sz="1600" dirty="0"/>
              </a:p>
              <a:p>
                <a:pPr eaLnBrk="1" hangingPunct="1"/>
                <a:r>
                  <a:rPr lang="ru-RU" sz="1600" dirty="0" err="1" smtClean="0"/>
                  <a:t>Т.зору</a:t>
                </a:r>
                <a:endParaRPr lang="ru-RU" sz="1600" dirty="0"/>
              </a:p>
            </p:txBody>
          </p:sp>
          <p:sp>
            <p:nvSpPr>
              <p:cNvPr id="17480" name="Text Box 15"/>
              <p:cNvSpPr txBox="1">
                <a:spLocks noChangeArrowheads="1"/>
              </p:cNvSpPr>
              <p:nvPr/>
            </p:nvSpPr>
            <p:spPr bwMode="auto">
              <a:xfrm>
                <a:off x="6228" y="3482"/>
                <a:ext cx="565" cy="4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ru-RU" sz="1600"/>
                  <a:t>А-0</a:t>
                </a:r>
              </a:p>
              <a:p>
                <a:pPr eaLnBrk="1" hangingPunct="1"/>
                <a:endParaRPr lang="ru-RU" sz="1600"/>
              </a:p>
            </p:txBody>
          </p:sp>
        </p:grpSp>
        <p:grpSp>
          <p:nvGrpSpPr>
            <p:cNvPr id="4" name="Group 96"/>
            <p:cNvGrpSpPr>
              <a:grpSpLocks/>
            </p:cNvGrpSpPr>
            <p:nvPr/>
          </p:nvGrpSpPr>
          <p:grpSpPr bwMode="auto">
            <a:xfrm>
              <a:off x="2484438" y="1917700"/>
              <a:ext cx="3686175" cy="2651125"/>
              <a:chOff x="1565" y="935"/>
              <a:chExt cx="2322" cy="1670"/>
            </a:xfrm>
          </p:grpSpPr>
          <p:grpSp>
            <p:nvGrpSpPr>
              <p:cNvPr id="17458" name="Group 77"/>
              <p:cNvGrpSpPr>
                <a:grpSpLocks/>
              </p:cNvGrpSpPr>
              <p:nvPr/>
            </p:nvGrpSpPr>
            <p:grpSpPr bwMode="auto">
              <a:xfrm>
                <a:off x="1565" y="1525"/>
                <a:ext cx="2322" cy="1080"/>
                <a:chOff x="3546" y="4318"/>
                <a:chExt cx="3811" cy="2090"/>
              </a:xfrm>
            </p:grpSpPr>
            <p:sp>
              <p:nvSpPr>
                <p:cNvPr id="17461" name="Rectangle 78"/>
                <p:cNvSpPr>
                  <a:spLocks noChangeArrowheads="1"/>
                </p:cNvSpPr>
                <p:nvPr/>
              </p:nvSpPr>
              <p:spPr bwMode="auto">
                <a:xfrm>
                  <a:off x="3546" y="4318"/>
                  <a:ext cx="3811" cy="20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17462" name="Group 79"/>
                <p:cNvGrpSpPr>
                  <a:grpSpLocks/>
                </p:cNvGrpSpPr>
                <p:nvPr/>
              </p:nvGrpSpPr>
              <p:grpSpPr bwMode="auto">
                <a:xfrm>
                  <a:off x="3828" y="4597"/>
                  <a:ext cx="3247" cy="1254"/>
                  <a:chOff x="3828" y="4597"/>
                  <a:chExt cx="3247" cy="1254"/>
                </a:xfrm>
              </p:grpSpPr>
              <p:sp>
                <p:nvSpPr>
                  <p:cNvPr id="17464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969" y="4736"/>
                    <a:ext cx="707" cy="41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r>
                      <a:rPr lang="ru-RU" sz="1600"/>
                      <a:t>А1</a:t>
                    </a:r>
                  </a:p>
                </p:txBody>
              </p:sp>
              <p:sp>
                <p:nvSpPr>
                  <p:cNvPr id="17465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6228" y="5293"/>
                    <a:ext cx="707" cy="41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r>
                      <a:rPr lang="ru-RU" sz="1600"/>
                      <a:t>А3</a:t>
                    </a:r>
                  </a:p>
                </p:txBody>
              </p:sp>
              <p:sp>
                <p:nvSpPr>
                  <p:cNvPr id="17466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5099" y="5015"/>
                    <a:ext cx="707" cy="41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r>
                      <a:rPr lang="ru-RU" sz="1600"/>
                      <a:t>А2</a:t>
                    </a:r>
                  </a:p>
                </p:txBody>
              </p:sp>
              <p:sp>
                <p:nvSpPr>
                  <p:cNvPr id="17467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3828" y="4875"/>
                    <a:ext cx="14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68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6934" y="5433"/>
                    <a:ext cx="14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69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4393" y="4597"/>
                    <a:ext cx="1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70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5522" y="4875"/>
                    <a:ext cx="0" cy="1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71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6651" y="5154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72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93" y="5154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73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22" y="5433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74" name="Line 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51" y="5711"/>
                    <a:ext cx="0" cy="1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cxnSp>
                <p:nvCxnSpPr>
                  <p:cNvPr id="17475" name="AutoShape 91"/>
                  <p:cNvCxnSpPr>
                    <a:cxnSpLocks noChangeShapeType="1"/>
                    <a:stCxn id="17464" idx="3"/>
                    <a:endCxn id="17466" idx="1"/>
                  </p:cNvCxnSpPr>
                  <p:nvPr/>
                </p:nvCxnSpPr>
                <p:spPr bwMode="auto">
                  <a:xfrm>
                    <a:off x="4676" y="4945"/>
                    <a:ext cx="423" cy="279"/>
                  </a:xfrm>
                  <a:prstGeom prst="bentConnector3">
                    <a:avLst>
                      <a:gd name="adj1" fmla="val 49815"/>
                    </a:avLst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76" name="AutoShape 92"/>
                  <p:cNvCxnSpPr>
                    <a:cxnSpLocks noChangeShapeType="1"/>
                    <a:stCxn id="17466" idx="3"/>
                    <a:endCxn id="17465" idx="1"/>
                  </p:cNvCxnSpPr>
                  <p:nvPr/>
                </p:nvCxnSpPr>
                <p:spPr bwMode="auto">
                  <a:xfrm>
                    <a:off x="5806" y="5224"/>
                    <a:ext cx="422" cy="278"/>
                  </a:xfrm>
                  <a:prstGeom prst="bentConnector3">
                    <a:avLst>
                      <a:gd name="adj1" fmla="val 49815"/>
                    </a:avLst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746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6510" y="5990"/>
                  <a:ext cx="706" cy="27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/>
                  <a:r>
                    <a:rPr lang="ru-RU" sz="1600"/>
                    <a:t>А0</a:t>
                  </a:r>
                </a:p>
              </p:txBody>
            </p:sp>
          </p:grpSp>
          <p:sp>
            <p:nvSpPr>
              <p:cNvPr id="17459" name="Line 94"/>
              <p:cNvSpPr>
                <a:spLocks noChangeShapeType="1"/>
              </p:cNvSpPr>
              <p:nvPr/>
            </p:nvSpPr>
            <p:spPr bwMode="auto">
              <a:xfrm flipH="1">
                <a:off x="1565" y="935"/>
                <a:ext cx="907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60" name="Line 95"/>
              <p:cNvSpPr>
                <a:spLocks noChangeShapeType="1"/>
              </p:cNvSpPr>
              <p:nvPr/>
            </p:nvSpPr>
            <p:spPr bwMode="auto">
              <a:xfrm>
                <a:off x="2971" y="935"/>
                <a:ext cx="907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" name="Group 99"/>
            <p:cNvGrpSpPr>
              <a:grpSpLocks/>
            </p:cNvGrpSpPr>
            <p:nvPr/>
          </p:nvGrpSpPr>
          <p:grpSpPr bwMode="auto">
            <a:xfrm>
              <a:off x="1403350" y="3429000"/>
              <a:ext cx="3024188" cy="2824163"/>
              <a:chOff x="884" y="1933"/>
              <a:chExt cx="1905" cy="1779"/>
            </a:xfrm>
          </p:grpSpPr>
          <p:grpSp>
            <p:nvGrpSpPr>
              <p:cNvPr id="17439" name="Group 35"/>
              <p:cNvGrpSpPr>
                <a:grpSpLocks/>
              </p:cNvGrpSpPr>
              <p:nvPr/>
            </p:nvGrpSpPr>
            <p:grpSpPr bwMode="auto">
              <a:xfrm>
                <a:off x="884" y="2704"/>
                <a:ext cx="1892" cy="1008"/>
                <a:chOff x="3546" y="4318"/>
                <a:chExt cx="3811" cy="1951"/>
              </a:xfrm>
            </p:grpSpPr>
            <p:sp>
              <p:nvSpPr>
                <p:cNvPr id="17442" name="Rectangle 36"/>
                <p:cNvSpPr>
                  <a:spLocks noChangeArrowheads="1"/>
                </p:cNvSpPr>
                <p:nvPr/>
              </p:nvSpPr>
              <p:spPr bwMode="auto">
                <a:xfrm>
                  <a:off x="3546" y="4318"/>
                  <a:ext cx="3811" cy="181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17443" name="Group 37"/>
                <p:cNvGrpSpPr>
                  <a:grpSpLocks/>
                </p:cNvGrpSpPr>
                <p:nvPr/>
              </p:nvGrpSpPr>
              <p:grpSpPr bwMode="auto">
                <a:xfrm>
                  <a:off x="3828" y="4597"/>
                  <a:ext cx="3247" cy="1254"/>
                  <a:chOff x="3828" y="4597"/>
                  <a:chExt cx="3247" cy="1254"/>
                </a:xfrm>
              </p:grpSpPr>
              <p:sp>
                <p:nvSpPr>
                  <p:cNvPr id="17445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69" y="4736"/>
                    <a:ext cx="707" cy="41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r>
                      <a:rPr lang="ru-RU" sz="1600"/>
                      <a:t>А11</a:t>
                    </a:r>
                  </a:p>
                </p:txBody>
              </p:sp>
              <p:sp>
                <p:nvSpPr>
                  <p:cNvPr id="17446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6228" y="5293"/>
                    <a:ext cx="707" cy="41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r>
                      <a:rPr lang="ru-RU" sz="1600"/>
                      <a:t>А13</a:t>
                    </a:r>
                  </a:p>
                </p:txBody>
              </p:sp>
              <p:sp>
                <p:nvSpPr>
                  <p:cNvPr id="17447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5099" y="5015"/>
                    <a:ext cx="707" cy="41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r>
                      <a:rPr lang="ru-RU" sz="1600" dirty="0"/>
                      <a:t>А12</a:t>
                    </a:r>
                  </a:p>
                </p:txBody>
              </p:sp>
              <p:sp>
                <p:nvSpPr>
                  <p:cNvPr id="1744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828" y="4875"/>
                    <a:ext cx="14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4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6934" y="5433"/>
                    <a:ext cx="14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5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4393" y="4597"/>
                    <a:ext cx="1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51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5522" y="4875"/>
                    <a:ext cx="0" cy="1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5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6651" y="5154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53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93" y="5154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54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22" y="5433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55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51" y="5711"/>
                    <a:ext cx="0" cy="1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cxnSp>
                <p:nvCxnSpPr>
                  <p:cNvPr id="17456" name="AutoShape 49"/>
                  <p:cNvCxnSpPr>
                    <a:cxnSpLocks noChangeShapeType="1"/>
                    <a:stCxn id="17445" idx="3"/>
                    <a:endCxn id="17447" idx="1"/>
                  </p:cNvCxnSpPr>
                  <p:nvPr/>
                </p:nvCxnSpPr>
                <p:spPr bwMode="auto">
                  <a:xfrm>
                    <a:off x="4676" y="4945"/>
                    <a:ext cx="423" cy="279"/>
                  </a:xfrm>
                  <a:prstGeom prst="bentConnector3">
                    <a:avLst>
                      <a:gd name="adj1" fmla="val 49815"/>
                    </a:avLst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57" name="AutoShape 50"/>
                  <p:cNvCxnSpPr>
                    <a:cxnSpLocks noChangeShapeType="1"/>
                    <a:stCxn id="17447" idx="3"/>
                    <a:endCxn id="17446" idx="1"/>
                  </p:cNvCxnSpPr>
                  <p:nvPr/>
                </p:nvCxnSpPr>
                <p:spPr bwMode="auto">
                  <a:xfrm>
                    <a:off x="5806" y="5224"/>
                    <a:ext cx="422" cy="278"/>
                  </a:xfrm>
                  <a:prstGeom prst="bentConnector3">
                    <a:avLst>
                      <a:gd name="adj1" fmla="val 49815"/>
                    </a:avLst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7444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6510" y="5990"/>
                  <a:ext cx="706" cy="27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/>
                  <a:r>
                    <a:rPr lang="ru-RU" sz="1600"/>
                    <a:t>А1</a:t>
                  </a:r>
                </a:p>
              </p:txBody>
            </p:sp>
          </p:grpSp>
          <p:sp>
            <p:nvSpPr>
              <p:cNvPr id="17440" name="Line 97"/>
              <p:cNvSpPr>
                <a:spLocks noChangeShapeType="1"/>
              </p:cNvSpPr>
              <p:nvPr/>
            </p:nvSpPr>
            <p:spPr bwMode="auto">
              <a:xfrm flipH="1">
                <a:off x="884" y="1933"/>
                <a:ext cx="953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41" name="Line 98"/>
              <p:cNvSpPr>
                <a:spLocks noChangeShapeType="1"/>
              </p:cNvSpPr>
              <p:nvPr/>
            </p:nvSpPr>
            <p:spPr bwMode="auto">
              <a:xfrm>
                <a:off x="2245" y="1933"/>
                <a:ext cx="544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4500563" y="3933825"/>
              <a:ext cx="3024187" cy="2205174"/>
              <a:chOff x="2835" y="2251"/>
              <a:chExt cx="1905" cy="1533"/>
            </a:xfrm>
          </p:grpSpPr>
          <p:grpSp>
            <p:nvGrpSpPr>
              <p:cNvPr id="17420" name="Group 52"/>
              <p:cNvGrpSpPr>
                <a:grpSpLocks/>
              </p:cNvGrpSpPr>
              <p:nvPr/>
            </p:nvGrpSpPr>
            <p:grpSpPr bwMode="auto">
              <a:xfrm>
                <a:off x="2835" y="2704"/>
                <a:ext cx="1892" cy="1080"/>
                <a:chOff x="3546" y="4318"/>
                <a:chExt cx="3811" cy="2090"/>
              </a:xfrm>
            </p:grpSpPr>
            <p:sp>
              <p:nvSpPr>
                <p:cNvPr id="17423" name="Rectangle 53"/>
                <p:cNvSpPr>
                  <a:spLocks noChangeArrowheads="1"/>
                </p:cNvSpPr>
                <p:nvPr/>
              </p:nvSpPr>
              <p:spPr bwMode="auto">
                <a:xfrm>
                  <a:off x="3546" y="4318"/>
                  <a:ext cx="3811" cy="20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17424" name="Group 54"/>
                <p:cNvGrpSpPr>
                  <a:grpSpLocks/>
                </p:cNvGrpSpPr>
                <p:nvPr/>
              </p:nvGrpSpPr>
              <p:grpSpPr bwMode="auto">
                <a:xfrm>
                  <a:off x="3828" y="4597"/>
                  <a:ext cx="3247" cy="1254"/>
                  <a:chOff x="3828" y="4597"/>
                  <a:chExt cx="3247" cy="1254"/>
                </a:xfrm>
              </p:grpSpPr>
              <p:sp>
                <p:nvSpPr>
                  <p:cNvPr id="17426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969" y="4736"/>
                    <a:ext cx="707" cy="41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r>
                      <a:rPr lang="ru-RU" sz="1600"/>
                      <a:t>А31</a:t>
                    </a:r>
                  </a:p>
                </p:txBody>
              </p:sp>
              <p:sp>
                <p:nvSpPr>
                  <p:cNvPr id="1742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6228" y="5293"/>
                    <a:ext cx="707" cy="41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r>
                      <a:rPr lang="ru-RU" sz="1600"/>
                      <a:t>А33</a:t>
                    </a:r>
                  </a:p>
                </p:txBody>
              </p:sp>
              <p:sp>
                <p:nvSpPr>
                  <p:cNvPr id="1742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5099" y="5015"/>
                    <a:ext cx="707" cy="41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r>
                      <a:rPr lang="ru-RU" sz="1600"/>
                      <a:t>А32</a:t>
                    </a:r>
                  </a:p>
                </p:txBody>
              </p:sp>
              <p:sp>
                <p:nvSpPr>
                  <p:cNvPr id="17429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828" y="4875"/>
                    <a:ext cx="14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30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6934" y="5433"/>
                    <a:ext cx="14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31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4393" y="4597"/>
                    <a:ext cx="1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3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5522" y="4875"/>
                    <a:ext cx="0" cy="1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33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6651" y="5154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34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93" y="5154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35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22" y="5433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7436" name="Line 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51" y="5711"/>
                    <a:ext cx="0" cy="1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cxnSp>
                <p:nvCxnSpPr>
                  <p:cNvPr id="17437" name="AutoShape 66"/>
                  <p:cNvCxnSpPr>
                    <a:cxnSpLocks noChangeShapeType="1"/>
                    <a:stCxn id="17426" idx="3"/>
                    <a:endCxn id="17428" idx="1"/>
                  </p:cNvCxnSpPr>
                  <p:nvPr/>
                </p:nvCxnSpPr>
                <p:spPr bwMode="auto">
                  <a:xfrm>
                    <a:off x="4676" y="4945"/>
                    <a:ext cx="423" cy="279"/>
                  </a:xfrm>
                  <a:prstGeom prst="bentConnector3">
                    <a:avLst>
                      <a:gd name="adj1" fmla="val 49815"/>
                    </a:avLst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38" name="AutoShape 67"/>
                  <p:cNvCxnSpPr>
                    <a:cxnSpLocks noChangeShapeType="1"/>
                    <a:stCxn id="17428" idx="3"/>
                    <a:endCxn id="17427" idx="1"/>
                  </p:cNvCxnSpPr>
                  <p:nvPr/>
                </p:nvCxnSpPr>
                <p:spPr bwMode="auto">
                  <a:xfrm>
                    <a:off x="5806" y="5224"/>
                    <a:ext cx="422" cy="278"/>
                  </a:xfrm>
                  <a:prstGeom prst="bentConnector3">
                    <a:avLst>
                      <a:gd name="adj1" fmla="val 49815"/>
                    </a:avLst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742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6510" y="5990"/>
                  <a:ext cx="706" cy="27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/>
                  <a:r>
                    <a:rPr lang="ru-RU" sz="1600"/>
                    <a:t>А3</a:t>
                  </a:r>
                </a:p>
              </p:txBody>
            </p:sp>
          </p:grpSp>
          <p:sp>
            <p:nvSpPr>
              <p:cNvPr id="17421" name="Line 100"/>
              <p:cNvSpPr>
                <a:spLocks noChangeShapeType="1"/>
              </p:cNvSpPr>
              <p:nvPr/>
            </p:nvSpPr>
            <p:spPr bwMode="auto">
              <a:xfrm flipH="1">
                <a:off x="2835" y="2251"/>
                <a:ext cx="363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422" name="Line 101"/>
              <p:cNvSpPr>
                <a:spLocks noChangeShapeType="1"/>
              </p:cNvSpPr>
              <p:nvPr/>
            </p:nvSpPr>
            <p:spPr bwMode="auto">
              <a:xfrm>
                <a:off x="3606" y="2251"/>
                <a:ext cx="1134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7416" name="Text Box 104"/>
            <p:cNvSpPr txBox="1">
              <a:spLocks noChangeArrowheads="1"/>
            </p:cNvSpPr>
            <p:nvPr/>
          </p:nvSpPr>
          <p:spPr bwMode="auto">
            <a:xfrm>
              <a:off x="6588125" y="1557338"/>
              <a:ext cx="19288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 sz="2000" b="1" dirty="0" err="1" smtClean="0"/>
                <a:t>Контекстна</a:t>
              </a:r>
              <a:r>
                <a:rPr lang="ru-RU" sz="2000" b="1" dirty="0" smtClean="0"/>
                <a:t> </a:t>
              </a:r>
              <a:r>
                <a:rPr lang="ru-RU" sz="2000" b="1" dirty="0" err="1" smtClean="0"/>
                <a:t>діаграма</a:t>
              </a:r>
              <a:endParaRPr lang="ru-RU" sz="2000" b="1" dirty="0"/>
            </a:p>
          </p:txBody>
        </p:sp>
        <p:sp>
          <p:nvSpPr>
            <p:cNvPr id="19562" name="Text Box 106"/>
            <p:cNvSpPr txBox="1">
              <a:spLocks noChangeArrowheads="1"/>
            </p:cNvSpPr>
            <p:nvPr/>
          </p:nvSpPr>
          <p:spPr bwMode="auto">
            <a:xfrm>
              <a:off x="1165225" y="6175557"/>
              <a:ext cx="32416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2000" b="1" dirty="0"/>
                <a:t>Декомпозиция блока А1</a:t>
              </a:r>
            </a:p>
          </p:txBody>
        </p:sp>
        <p:sp>
          <p:nvSpPr>
            <p:cNvPr id="19563" name="Text Box 107"/>
            <p:cNvSpPr txBox="1">
              <a:spLocks noChangeArrowheads="1"/>
            </p:cNvSpPr>
            <p:nvPr/>
          </p:nvSpPr>
          <p:spPr bwMode="auto">
            <a:xfrm>
              <a:off x="4625966" y="6138336"/>
              <a:ext cx="3311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2000" b="1" dirty="0"/>
                <a:t>Декомпозиция блока А3</a:t>
              </a:r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97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005190" y="1412776"/>
            <a:ext cx="658532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0000CC"/>
                </a:solidFill>
              </a:rPr>
              <a:t>Тема 4</a:t>
            </a:r>
          </a:p>
          <a:p>
            <a:pPr algn="ctr"/>
            <a:r>
              <a:rPr lang="ru-RU" sz="4000" b="1" dirty="0" err="1" smtClean="0">
                <a:solidFill>
                  <a:srgbClr val="0000CC"/>
                </a:solidFill>
              </a:rPr>
              <a:t>Методологія</a:t>
            </a:r>
            <a:r>
              <a:rPr lang="ru-RU" sz="4000" b="1" dirty="0" smtClean="0">
                <a:solidFill>
                  <a:srgbClr val="0000CC"/>
                </a:solidFill>
              </a:rPr>
              <a:t> </a:t>
            </a:r>
            <a:r>
              <a:rPr lang="ru-RU" sz="4000" b="1" dirty="0">
                <a:solidFill>
                  <a:srgbClr val="0000CC"/>
                </a:solidFill>
              </a:rPr>
              <a:t>структурного </a:t>
            </a:r>
            <a:endParaRPr lang="ru-RU" sz="4000" b="1" dirty="0" smtClean="0">
              <a:solidFill>
                <a:srgbClr val="0000CC"/>
              </a:solidFill>
            </a:endParaRPr>
          </a:p>
          <a:p>
            <a:pPr algn="ctr"/>
            <a:r>
              <a:rPr lang="ru-RU" sz="4000" b="1" dirty="0" err="1" smtClean="0">
                <a:solidFill>
                  <a:srgbClr val="0000CC"/>
                </a:solidFill>
              </a:rPr>
              <a:t>аналізу</a:t>
            </a:r>
            <a:r>
              <a:rPr lang="ru-RU" sz="4000" b="1" dirty="0" smtClean="0">
                <a:solidFill>
                  <a:srgbClr val="0000CC"/>
                </a:solidFill>
              </a:rPr>
              <a:t> </a:t>
            </a:r>
            <a:r>
              <a:rPr lang="ru-RU" sz="4000" b="1" dirty="0">
                <a:solidFill>
                  <a:srgbClr val="0000CC"/>
                </a:solidFill>
              </a:rPr>
              <a:t>і </a:t>
            </a:r>
            <a:r>
              <a:rPr lang="ru-RU" sz="4000" b="1" dirty="0" err="1" smtClean="0">
                <a:solidFill>
                  <a:srgbClr val="0000CC"/>
                </a:solidFill>
              </a:rPr>
              <a:t>проектування</a:t>
            </a:r>
            <a:endParaRPr lang="ru-RU" sz="4000" b="1" dirty="0" smtClean="0">
              <a:solidFill>
                <a:srgbClr val="0000CC"/>
              </a:solidFill>
            </a:endParaRPr>
          </a:p>
          <a:p>
            <a:pPr algn="ctr"/>
            <a:r>
              <a:rPr lang="uk-UA" sz="4000" b="1" dirty="0" smtClean="0">
                <a:solidFill>
                  <a:srgbClr val="C00000"/>
                </a:solidFill>
              </a:rPr>
              <a:t>(</a:t>
            </a:r>
            <a:r>
              <a:rPr lang="en-US" sz="4000" b="1" dirty="0" smtClean="0">
                <a:solidFill>
                  <a:srgbClr val="C00000"/>
                </a:solidFill>
              </a:rPr>
              <a:t>Structured </a:t>
            </a:r>
            <a:r>
              <a:rPr lang="en-US" sz="4000" b="1" dirty="0">
                <a:solidFill>
                  <a:srgbClr val="C00000"/>
                </a:solidFill>
              </a:rPr>
              <a:t>Analysis </a:t>
            </a:r>
            <a:endParaRPr lang="uk-UA" sz="40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4000" b="1" dirty="0" smtClean="0">
                <a:solidFill>
                  <a:srgbClr val="C00000"/>
                </a:solidFill>
              </a:rPr>
              <a:t>and </a:t>
            </a:r>
            <a:r>
              <a:rPr lang="en-US" sz="4000" b="1" dirty="0">
                <a:solidFill>
                  <a:srgbClr val="C00000"/>
                </a:solidFill>
              </a:rPr>
              <a:t>Design </a:t>
            </a:r>
            <a:r>
              <a:rPr lang="en-US" sz="4000" b="1" dirty="0" smtClean="0">
                <a:solidFill>
                  <a:srgbClr val="C00000"/>
                </a:solidFill>
              </a:rPr>
              <a:t>Technique</a:t>
            </a:r>
            <a:r>
              <a:rPr lang="uk-UA" sz="4000" b="1" dirty="0" smtClean="0">
                <a:solidFill>
                  <a:srgbClr val="C00000"/>
                </a:solidFill>
              </a:rPr>
              <a:t> – </a:t>
            </a:r>
            <a:r>
              <a:rPr lang="en-US" sz="4000" b="1" dirty="0" smtClean="0">
                <a:solidFill>
                  <a:srgbClr val="C00000"/>
                </a:solidFill>
              </a:rPr>
              <a:t>SADT</a:t>
            </a:r>
            <a:r>
              <a:rPr lang="uk-UA" sz="4000" b="1" dirty="0" smtClean="0">
                <a:solidFill>
                  <a:srgbClr val="C00000"/>
                </a:solidFill>
              </a:rPr>
              <a:t>)</a:t>
            </a:r>
            <a:endParaRPr lang="ru-RU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6"/>
          <p:cNvGrpSpPr>
            <a:grpSpLocks noChangeAspect="1"/>
          </p:cNvGrpSpPr>
          <p:nvPr/>
        </p:nvGrpSpPr>
        <p:grpSpPr bwMode="auto">
          <a:xfrm>
            <a:off x="1042988" y="1196975"/>
            <a:ext cx="7056437" cy="2640221"/>
            <a:chOff x="2275" y="332"/>
            <a:chExt cx="7200" cy="2648"/>
          </a:xfrm>
        </p:grpSpPr>
        <p:sp>
          <p:nvSpPr>
            <p:cNvPr id="18440" name="AutoShape 7"/>
            <p:cNvSpPr>
              <a:spLocks noChangeAspect="1" noChangeArrowheads="1"/>
            </p:cNvSpPr>
            <p:nvPr/>
          </p:nvSpPr>
          <p:spPr bwMode="auto">
            <a:xfrm>
              <a:off x="2275" y="332"/>
              <a:ext cx="7200" cy="2648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8441" name="Group 8"/>
            <p:cNvGrpSpPr>
              <a:grpSpLocks/>
            </p:cNvGrpSpPr>
            <p:nvPr/>
          </p:nvGrpSpPr>
          <p:grpSpPr bwMode="auto">
            <a:xfrm>
              <a:off x="2699" y="611"/>
              <a:ext cx="4375" cy="2090"/>
              <a:chOff x="2699" y="611"/>
              <a:chExt cx="4375" cy="2090"/>
            </a:xfrm>
          </p:grpSpPr>
          <p:sp>
            <p:nvSpPr>
              <p:cNvPr id="18442" name="Rectangle 9"/>
              <p:cNvSpPr>
                <a:spLocks noChangeArrowheads="1"/>
              </p:cNvSpPr>
              <p:nvPr/>
            </p:nvSpPr>
            <p:spPr bwMode="auto">
              <a:xfrm>
                <a:off x="5099" y="611"/>
                <a:ext cx="847" cy="41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ru-RU"/>
                  <a:t>А0</a:t>
                </a:r>
              </a:p>
            </p:txBody>
          </p:sp>
          <p:sp>
            <p:nvSpPr>
              <p:cNvPr id="18443" name="Rectangle 10"/>
              <p:cNvSpPr>
                <a:spLocks noChangeArrowheads="1"/>
              </p:cNvSpPr>
              <p:nvPr/>
            </p:nvSpPr>
            <p:spPr bwMode="auto">
              <a:xfrm>
                <a:off x="3969" y="1447"/>
                <a:ext cx="847" cy="41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ru-RU"/>
                  <a:t>А1</a:t>
                </a:r>
              </a:p>
            </p:txBody>
          </p:sp>
          <p:sp>
            <p:nvSpPr>
              <p:cNvPr id="18444" name="Rectangle 11"/>
              <p:cNvSpPr>
                <a:spLocks noChangeArrowheads="1"/>
              </p:cNvSpPr>
              <p:nvPr/>
            </p:nvSpPr>
            <p:spPr bwMode="auto">
              <a:xfrm>
                <a:off x="5099" y="1447"/>
                <a:ext cx="846" cy="41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ru-RU"/>
                  <a:t>А2</a:t>
                </a:r>
              </a:p>
            </p:txBody>
          </p:sp>
          <p:sp>
            <p:nvSpPr>
              <p:cNvPr id="18445" name="Rectangle 12"/>
              <p:cNvSpPr>
                <a:spLocks noChangeArrowheads="1"/>
              </p:cNvSpPr>
              <p:nvPr/>
            </p:nvSpPr>
            <p:spPr bwMode="auto">
              <a:xfrm>
                <a:off x="6228" y="1447"/>
                <a:ext cx="846" cy="41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ru-RU"/>
                  <a:t>А3</a:t>
                </a:r>
              </a:p>
            </p:txBody>
          </p:sp>
          <p:sp>
            <p:nvSpPr>
              <p:cNvPr id="18446" name="Rectangle 13"/>
              <p:cNvSpPr>
                <a:spLocks noChangeArrowheads="1"/>
              </p:cNvSpPr>
              <p:nvPr/>
            </p:nvSpPr>
            <p:spPr bwMode="auto">
              <a:xfrm>
                <a:off x="2699" y="2283"/>
                <a:ext cx="846" cy="41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ru-RU"/>
                  <a:t>А11</a:t>
                </a:r>
              </a:p>
            </p:txBody>
          </p:sp>
          <p:sp>
            <p:nvSpPr>
              <p:cNvPr id="18447" name="Rectangle 14"/>
              <p:cNvSpPr>
                <a:spLocks noChangeArrowheads="1"/>
              </p:cNvSpPr>
              <p:nvPr/>
            </p:nvSpPr>
            <p:spPr bwMode="auto">
              <a:xfrm>
                <a:off x="3969" y="2283"/>
                <a:ext cx="846" cy="41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ru-RU"/>
                  <a:t>А12</a:t>
                </a:r>
              </a:p>
            </p:txBody>
          </p:sp>
          <p:sp>
            <p:nvSpPr>
              <p:cNvPr id="18448" name="Rectangle 15"/>
              <p:cNvSpPr>
                <a:spLocks noChangeArrowheads="1"/>
              </p:cNvSpPr>
              <p:nvPr/>
            </p:nvSpPr>
            <p:spPr bwMode="auto">
              <a:xfrm>
                <a:off x="5240" y="2283"/>
                <a:ext cx="846" cy="41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ru-RU"/>
                  <a:t>А13</a:t>
                </a:r>
              </a:p>
            </p:txBody>
          </p:sp>
          <p:sp>
            <p:nvSpPr>
              <p:cNvPr id="18449" name="Line 16"/>
              <p:cNvSpPr>
                <a:spLocks noChangeShapeType="1"/>
              </p:cNvSpPr>
              <p:nvPr/>
            </p:nvSpPr>
            <p:spPr bwMode="auto">
              <a:xfrm>
                <a:off x="5522" y="1029"/>
                <a:ext cx="0" cy="418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50" name="Line 17"/>
              <p:cNvSpPr>
                <a:spLocks noChangeShapeType="1"/>
              </p:cNvSpPr>
              <p:nvPr/>
            </p:nvSpPr>
            <p:spPr bwMode="auto">
              <a:xfrm flipH="1">
                <a:off x="4393" y="1029"/>
                <a:ext cx="1129" cy="418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51" name="Line 18"/>
              <p:cNvSpPr>
                <a:spLocks noChangeShapeType="1"/>
              </p:cNvSpPr>
              <p:nvPr/>
            </p:nvSpPr>
            <p:spPr bwMode="auto">
              <a:xfrm>
                <a:off x="5522" y="1029"/>
                <a:ext cx="1129" cy="418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52" name="Line 19"/>
              <p:cNvSpPr>
                <a:spLocks noChangeShapeType="1"/>
              </p:cNvSpPr>
              <p:nvPr/>
            </p:nvSpPr>
            <p:spPr bwMode="auto">
              <a:xfrm flipH="1">
                <a:off x="3122" y="1865"/>
                <a:ext cx="1271" cy="418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53" name="Line 20"/>
              <p:cNvSpPr>
                <a:spLocks noChangeShapeType="1"/>
              </p:cNvSpPr>
              <p:nvPr/>
            </p:nvSpPr>
            <p:spPr bwMode="auto">
              <a:xfrm>
                <a:off x="4393" y="1865"/>
                <a:ext cx="141" cy="418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54" name="Line 21"/>
              <p:cNvSpPr>
                <a:spLocks noChangeShapeType="1"/>
              </p:cNvSpPr>
              <p:nvPr/>
            </p:nvSpPr>
            <p:spPr bwMode="auto">
              <a:xfrm>
                <a:off x="4393" y="1865"/>
                <a:ext cx="1270" cy="418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8436" name="Rectangle 22"/>
          <p:cNvSpPr>
            <a:spLocks noChangeArrowheads="1"/>
          </p:cNvSpPr>
          <p:nvPr/>
        </p:nvSpPr>
        <p:spPr bwMode="auto">
          <a:xfrm>
            <a:off x="1034969" y="3977713"/>
            <a:ext cx="7058025" cy="2376488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437" name="Rectangle 23"/>
          <p:cNvSpPr>
            <a:spLocks noChangeArrowheads="1"/>
          </p:cNvSpPr>
          <p:nvPr/>
        </p:nvSpPr>
        <p:spPr bwMode="auto">
          <a:xfrm>
            <a:off x="1348771" y="4158688"/>
            <a:ext cx="381635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450850" algn="ctr"/>
            <a:r>
              <a:rPr lang="ru-RU" dirty="0"/>
              <a:t>А0 ____________</a:t>
            </a:r>
          </a:p>
          <a:p>
            <a:pPr indent="450850" algn="ctr"/>
            <a:r>
              <a:rPr lang="ru-RU" dirty="0"/>
              <a:t>	А1____________</a:t>
            </a:r>
          </a:p>
          <a:p>
            <a:pPr indent="450850" algn="ctr"/>
            <a:r>
              <a:rPr lang="ru-RU" dirty="0"/>
              <a:t>		А11___________</a:t>
            </a:r>
          </a:p>
          <a:p>
            <a:pPr indent="450850" algn="ctr"/>
            <a:r>
              <a:rPr lang="ru-RU" dirty="0"/>
              <a:t>		А12___________</a:t>
            </a:r>
          </a:p>
          <a:p>
            <a:pPr indent="450850" algn="ctr"/>
            <a:r>
              <a:rPr lang="ru-RU" dirty="0"/>
              <a:t>		А13___________</a:t>
            </a:r>
          </a:p>
          <a:p>
            <a:pPr indent="450850" algn="ctr"/>
            <a:r>
              <a:rPr lang="ru-RU" dirty="0"/>
              <a:t>	А2____________</a:t>
            </a:r>
          </a:p>
          <a:p>
            <a:pPr indent="450850" algn="ctr"/>
            <a:r>
              <a:rPr lang="ru-RU" dirty="0"/>
              <a:t>	А3____________</a:t>
            </a:r>
          </a:p>
        </p:txBody>
      </p:sp>
      <p:sp>
        <p:nvSpPr>
          <p:cNvPr id="18438" name="Text Box 24"/>
          <p:cNvSpPr txBox="1">
            <a:spLocks noChangeArrowheads="1"/>
          </p:cNvSpPr>
          <p:nvPr/>
        </p:nvSpPr>
        <p:spPr bwMode="auto">
          <a:xfrm>
            <a:off x="5730098" y="3125755"/>
            <a:ext cx="21843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400" dirty="0">
                <a:solidFill>
                  <a:schemeClr val="hlink"/>
                </a:solidFill>
              </a:rPr>
              <a:t>Дерево </a:t>
            </a:r>
            <a:r>
              <a:rPr lang="ru-RU" sz="2400" dirty="0" err="1" smtClean="0">
                <a:solidFill>
                  <a:schemeClr val="hlink"/>
                </a:solidFill>
              </a:rPr>
              <a:t>вузлів</a:t>
            </a:r>
            <a:endParaRPr lang="ru-RU" sz="2400" dirty="0">
              <a:solidFill>
                <a:schemeClr val="hlink"/>
              </a:solidFill>
            </a:endParaRPr>
          </a:p>
        </p:txBody>
      </p:sp>
      <p:sp>
        <p:nvSpPr>
          <p:cNvPr id="18439" name="Text Box 25"/>
          <p:cNvSpPr txBox="1">
            <a:spLocks noChangeArrowheads="1"/>
          </p:cNvSpPr>
          <p:nvPr/>
        </p:nvSpPr>
        <p:spPr bwMode="auto">
          <a:xfrm>
            <a:off x="5777770" y="5490735"/>
            <a:ext cx="20277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400" dirty="0" err="1" smtClean="0">
                <a:solidFill>
                  <a:schemeClr val="hlink"/>
                </a:solidFill>
              </a:rPr>
              <a:t>Індекс</a:t>
            </a:r>
            <a:r>
              <a:rPr lang="ru-RU" sz="2400" dirty="0" smtClean="0">
                <a:solidFill>
                  <a:schemeClr val="hlink"/>
                </a:solidFill>
              </a:rPr>
              <a:t> </a:t>
            </a:r>
            <a:r>
              <a:rPr lang="ru-RU" sz="2400" dirty="0" err="1" smtClean="0">
                <a:solidFill>
                  <a:schemeClr val="hlink"/>
                </a:solidFill>
              </a:rPr>
              <a:t>вузлів</a:t>
            </a:r>
            <a:endParaRPr lang="ru-RU" sz="2400" dirty="0">
              <a:solidFill>
                <a:schemeClr val="hlink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180974" y="0"/>
            <a:ext cx="8229600" cy="595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Декомпозиція</a:t>
            </a:r>
            <a:endParaRPr lang="ru-RU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4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4986" y="6718"/>
            <a:ext cx="82296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Нумерація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робіт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та </a:t>
            </a: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діаграм</a:t>
            </a:r>
            <a:endParaRPr lang="ru-RU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5580064" y="1557338"/>
            <a:ext cx="3455988" cy="935037"/>
            <a:chOff x="3515" y="981"/>
            <a:chExt cx="2177" cy="589"/>
          </a:xfrm>
        </p:grpSpPr>
        <p:sp>
          <p:nvSpPr>
            <p:cNvPr id="19474" name="Text Box 77"/>
            <p:cNvSpPr txBox="1">
              <a:spLocks noChangeArrowheads="1"/>
            </p:cNvSpPr>
            <p:nvPr/>
          </p:nvSpPr>
          <p:spPr bwMode="auto">
            <a:xfrm>
              <a:off x="3969" y="981"/>
              <a:ext cx="172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dirty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Номер </a:t>
              </a:r>
              <a:r>
                <a:rPr lang="ru-RU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контекстної</a:t>
              </a:r>
              <a:r>
                <a:rPr lang="ru-RU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діаграми</a:t>
              </a:r>
              <a:endParaRPr lang="ru-RU" dirty="0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75" name="Line 78"/>
            <p:cNvSpPr>
              <a:spLocks noChangeShapeType="1"/>
            </p:cNvSpPr>
            <p:nvPr/>
          </p:nvSpPr>
          <p:spPr bwMode="auto">
            <a:xfrm flipH="1">
              <a:off x="3515" y="1207"/>
              <a:ext cx="590" cy="36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82"/>
          <p:cNvGrpSpPr>
            <a:grpSpLocks/>
          </p:cNvGrpSpPr>
          <p:nvPr/>
        </p:nvGrpSpPr>
        <p:grpSpPr bwMode="auto">
          <a:xfrm>
            <a:off x="250825" y="1268414"/>
            <a:ext cx="4321175" cy="1477963"/>
            <a:chOff x="158" y="799"/>
            <a:chExt cx="2722" cy="931"/>
          </a:xfrm>
        </p:grpSpPr>
        <p:sp>
          <p:nvSpPr>
            <p:cNvPr id="19472" name="Text Box 80"/>
            <p:cNvSpPr txBox="1">
              <a:spLocks noChangeArrowheads="1"/>
            </p:cNvSpPr>
            <p:nvPr/>
          </p:nvSpPr>
          <p:spPr bwMode="auto">
            <a:xfrm>
              <a:off x="158" y="799"/>
              <a:ext cx="1361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dirty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Номер </a:t>
              </a:r>
              <a:r>
                <a:rPr lang="ru-RU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функціонального</a:t>
              </a:r>
              <a:endParaRPr lang="ru-RU" dirty="0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  <a:p>
              <a:pPr algn="ctr" eaLnBrk="1" hangingPunct="1"/>
              <a:r>
                <a:rPr lang="ru-RU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блоку </a:t>
              </a:r>
              <a:r>
                <a:rPr lang="ru-RU" dirty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на </a:t>
              </a:r>
              <a:r>
                <a:rPr lang="ru-RU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контекстній</a:t>
              </a:r>
              <a:r>
                <a:rPr lang="ru-RU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діаграмі</a:t>
              </a:r>
              <a:endParaRPr lang="ru-RU" dirty="0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73" name="Line 81"/>
            <p:cNvSpPr>
              <a:spLocks noChangeShapeType="1"/>
            </p:cNvSpPr>
            <p:nvPr/>
          </p:nvSpPr>
          <p:spPr bwMode="auto">
            <a:xfrm flipV="1">
              <a:off x="1292" y="1117"/>
              <a:ext cx="1588" cy="9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Групувати 1"/>
          <p:cNvGrpSpPr/>
          <p:nvPr/>
        </p:nvGrpSpPr>
        <p:grpSpPr>
          <a:xfrm>
            <a:off x="1814501" y="1067320"/>
            <a:ext cx="6861175" cy="5170487"/>
            <a:chOff x="1979613" y="1268413"/>
            <a:chExt cx="6861175" cy="5170487"/>
          </a:xfrm>
        </p:grpSpPr>
        <p:grpSp>
          <p:nvGrpSpPr>
            <p:cNvPr id="19459" name="Group 4"/>
            <p:cNvGrpSpPr>
              <a:grpSpLocks/>
            </p:cNvGrpSpPr>
            <p:nvPr/>
          </p:nvGrpSpPr>
          <p:grpSpPr bwMode="auto">
            <a:xfrm>
              <a:off x="3635375" y="1268413"/>
              <a:ext cx="2665827" cy="1512887"/>
              <a:chOff x="4110" y="2088"/>
              <a:chExt cx="2904" cy="1951"/>
            </a:xfrm>
          </p:grpSpPr>
          <p:sp>
            <p:nvSpPr>
              <p:cNvPr id="19533" name="Rectangle 5"/>
              <p:cNvSpPr>
                <a:spLocks noChangeArrowheads="1"/>
              </p:cNvSpPr>
              <p:nvPr/>
            </p:nvSpPr>
            <p:spPr bwMode="auto">
              <a:xfrm>
                <a:off x="4110" y="2088"/>
                <a:ext cx="2824" cy="195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9534" name="Group 6"/>
              <p:cNvGrpSpPr>
                <a:grpSpLocks/>
              </p:cNvGrpSpPr>
              <p:nvPr/>
            </p:nvGrpSpPr>
            <p:grpSpPr bwMode="auto">
              <a:xfrm>
                <a:off x="4957" y="2228"/>
                <a:ext cx="1130" cy="836"/>
                <a:chOff x="4957" y="2228"/>
                <a:chExt cx="1130" cy="836"/>
              </a:xfrm>
            </p:grpSpPr>
            <p:sp>
              <p:nvSpPr>
                <p:cNvPr id="19537" name="Rectangle 7"/>
                <p:cNvSpPr>
                  <a:spLocks noChangeArrowheads="1"/>
                </p:cNvSpPr>
                <p:nvPr/>
              </p:nvSpPr>
              <p:spPr bwMode="auto">
                <a:xfrm>
                  <a:off x="5155" y="2228"/>
                  <a:ext cx="846" cy="55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/>
                  <a:endParaRPr lang="ru-RU" dirty="0">
                    <a:latin typeface="Arial" pitchFamily="34" charset="0"/>
                    <a:cs typeface="Arial" pitchFamily="34" charset="0"/>
                  </a:endParaRPr>
                </a:p>
                <a:p>
                  <a:pPr algn="r"/>
                  <a:r>
                    <a:rPr lang="ru-RU" dirty="0">
                      <a:latin typeface="Arial" pitchFamily="34" charset="0"/>
                      <a:cs typeface="Arial" pitchFamily="34" charset="0"/>
                    </a:rPr>
                    <a:t>А0</a:t>
                  </a:r>
                </a:p>
              </p:txBody>
            </p:sp>
            <p:sp>
              <p:nvSpPr>
                <p:cNvPr id="19538" name="Line 8"/>
                <p:cNvSpPr>
                  <a:spLocks noChangeShapeType="1"/>
                </p:cNvSpPr>
                <p:nvPr/>
              </p:nvSpPr>
              <p:spPr bwMode="auto">
                <a:xfrm>
                  <a:off x="4957" y="2646"/>
                  <a:ext cx="142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39" name="Line 9"/>
                <p:cNvSpPr>
                  <a:spLocks noChangeShapeType="1"/>
                </p:cNvSpPr>
                <p:nvPr/>
              </p:nvSpPr>
              <p:spPr bwMode="auto">
                <a:xfrm>
                  <a:off x="5522" y="2228"/>
                  <a:ext cx="1" cy="1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40" name="Line 10"/>
                <p:cNvSpPr>
                  <a:spLocks noChangeShapeType="1"/>
                </p:cNvSpPr>
                <p:nvPr/>
              </p:nvSpPr>
              <p:spPr bwMode="auto">
                <a:xfrm>
                  <a:off x="5946" y="2646"/>
                  <a:ext cx="14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4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5522" y="2924"/>
                  <a:ext cx="0" cy="1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9535" name="Text Box 12"/>
              <p:cNvSpPr txBox="1">
                <a:spLocks noChangeArrowheads="1"/>
              </p:cNvSpPr>
              <p:nvPr/>
            </p:nvSpPr>
            <p:spPr bwMode="auto">
              <a:xfrm>
                <a:off x="4251" y="3343"/>
                <a:ext cx="1272" cy="55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Мета :</a:t>
                </a:r>
                <a:endParaRPr lang="ru-RU" dirty="0">
                  <a:latin typeface="Arial" pitchFamily="34" charset="0"/>
                  <a:cs typeface="Arial" pitchFamily="34" charset="0"/>
                </a:endParaRPr>
              </a:p>
              <a:p>
                <a:pPr eaLnBrk="1" hangingPunct="1"/>
                <a:r>
                  <a:rPr lang="ru-RU" dirty="0" err="1" smtClean="0">
                    <a:latin typeface="Arial" pitchFamily="34" charset="0"/>
                    <a:cs typeface="Arial" pitchFamily="34" charset="0"/>
                  </a:rPr>
                  <a:t>Т.зору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:</a:t>
                </a:r>
                <a:endParaRPr lang="ru-RU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6" name="Text Box 13"/>
              <p:cNvSpPr txBox="1">
                <a:spLocks noChangeArrowheads="1"/>
              </p:cNvSpPr>
              <p:nvPr/>
            </p:nvSpPr>
            <p:spPr bwMode="auto">
              <a:xfrm>
                <a:off x="6228" y="3482"/>
                <a:ext cx="786" cy="4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А0</a:t>
                </a:r>
                <a:endParaRPr lang="ru-RU" dirty="0">
                  <a:latin typeface="Arial" pitchFamily="34" charset="0"/>
                  <a:cs typeface="Arial" pitchFamily="34" charset="0"/>
                </a:endParaRPr>
              </a:p>
              <a:p>
                <a:pPr eaLnBrk="1" hangingPunct="1"/>
                <a:endParaRPr lang="ru-RU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460" name="Group 14"/>
            <p:cNvGrpSpPr>
              <a:grpSpLocks/>
            </p:cNvGrpSpPr>
            <p:nvPr/>
          </p:nvGrpSpPr>
          <p:grpSpPr bwMode="auto">
            <a:xfrm>
              <a:off x="3059113" y="1916113"/>
              <a:ext cx="3686175" cy="2651125"/>
              <a:chOff x="1565" y="935"/>
              <a:chExt cx="2322" cy="1670"/>
            </a:xfrm>
          </p:grpSpPr>
          <p:grpSp>
            <p:nvGrpSpPr>
              <p:cNvPr id="19514" name="Group 15"/>
              <p:cNvGrpSpPr>
                <a:grpSpLocks/>
              </p:cNvGrpSpPr>
              <p:nvPr/>
            </p:nvGrpSpPr>
            <p:grpSpPr bwMode="auto">
              <a:xfrm>
                <a:off x="1565" y="1525"/>
                <a:ext cx="2322" cy="1080"/>
                <a:chOff x="3546" y="4318"/>
                <a:chExt cx="3811" cy="2090"/>
              </a:xfrm>
            </p:grpSpPr>
            <p:sp>
              <p:nvSpPr>
                <p:cNvPr id="19517" name="Rectangle 16"/>
                <p:cNvSpPr>
                  <a:spLocks noChangeArrowheads="1"/>
                </p:cNvSpPr>
                <p:nvPr/>
              </p:nvSpPr>
              <p:spPr bwMode="auto">
                <a:xfrm>
                  <a:off x="3546" y="4318"/>
                  <a:ext cx="3811" cy="20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9518" name="Group 17"/>
                <p:cNvGrpSpPr>
                  <a:grpSpLocks/>
                </p:cNvGrpSpPr>
                <p:nvPr/>
              </p:nvGrpSpPr>
              <p:grpSpPr bwMode="auto">
                <a:xfrm>
                  <a:off x="3828" y="4597"/>
                  <a:ext cx="3247" cy="1254"/>
                  <a:chOff x="3828" y="4597"/>
                  <a:chExt cx="3247" cy="1254"/>
                </a:xfrm>
              </p:grpSpPr>
              <p:sp>
                <p:nvSpPr>
                  <p:cNvPr id="1952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69" y="4736"/>
                    <a:ext cx="707" cy="41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r>
                      <a:rPr lang="ru-RU">
                        <a:latin typeface="Arial" pitchFamily="34" charset="0"/>
                        <a:cs typeface="Arial" pitchFamily="34" charset="0"/>
                      </a:rPr>
                      <a:t>А1</a:t>
                    </a:r>
                  </a:p>
                </p:txBody>
              </p:sp>
              <p:sp>
                <p:nvSpPr>
                  <p:cNvPr id="1952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6228" y="5293"/>
                    <a:ext cx="707" cy="41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r>
                      <a:rPr lang="ru-RU">
                        <a:latin typeface="Arial" pitchFamily="34" charset="0"/>
                        <a:cs typeface="Arial" pitchFamily="34" charset="0"/>
                      </a:rPr>
                      <a:t>А3</a:t>
                    </a:r>
                  </a:p>
                </p:txBody>
              </p:sp>
              <p:sp>
                <p:nvSpPr>
                  <p:cNvPr id="1952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5099" y="5015"/>
                    <a:ext cx="707" cy="41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r>
                      <a:rPr lang="ru-RU">
                        <a:latin typeface="Arial" pitchFamily="34" charset="0"/>
                        <a:cs typeface="Arial" pitchFamily="34" charset="0"/>
                      </a:rPr>
                      <a:t>А2</a:t>
                    </a:r>
                  </a:p>
                </p:txBody>
              </p:sp>
              <p:sp>
                <p:nvSpPr>
                  <p:cNvPr id="1952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828" y="4875"/>
                    <a:ext cx="14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52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6934" y="5433"/>
                    <a:ext cx="14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52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393" y="4597"/>
                    <a:ext cx="1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52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5522" y="4875"/>
                    <a:ext cx="0" cy="1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52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6651" y="5154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528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93" y="5154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529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22" y="5433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530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51" y="5711"/>
                    <a:ext cx="0" cy="1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19531" name="AutoShape 29"/>
                  <p:cNvCxnSpPr>
                    <a:cxnSpLocks noChangeShapeType="1"/>
                    <a:stCxn id="19520" idx="3"/>
                    <a:endCxn id="19522" idx="1"/>
                  </p:cNvCxnSpPr>
                  <p:nvPr/>
                </p:nvCxnSpPr>
                <p:spPr bwMode="auto">
                  <a:xfrm>
                    <a:off x="4676" y="4945"/>
                    <a:ext cx="423" cy="279"/>
                  </a:xfrm>
                  <a:prstGeom prst="bentConnector3">
                    <a:avLst>
                      <a:gd name="adj1" fmla="val 49815"/>
                    </a:avLst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9532" name="AutoShape 30"/>
                  <p:cNvCxnSpPr>
                    <a:cxnSpLocks noChangeShapeType="1"/>
                    <a:stCxn id="19522" idx="3"/>
                    <a:endCxn id="19521" idx="1"/>
                  </p:cNvCxnSpPr>
                  <p:nvPr/>
                </p:nvCxnSpPr>
                <p:spPr bwMode="auto">
                  <a:xfrm>
                    <a:off x="5806" y="5224"/>
                    <a:ext cx="422" cy="278"/>
                  </a:xfrm>
                  <a:prstGeom prst="bentConnector3">
                    <a:avLst>
                      <a:gd name="adj1" fmla="val 49815"/>
                    </a:avLst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951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510" y="5990"/>
                  <a:ext cx="706" cy="27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/>
                  <a:r>
                    <a:rPr lang="ru-RU">
                      <a:latin typeface="Arial" pitchFamily="34" charset="0"/>
                      <a:cs typeface="Arial" pitchFamily="34" charset="0"/>
                    </a:rPr>
                    <a:t>А0</a:t>
                  </a:r>
                </a:p>
              </p:txBody>
            </p:sp>
          </p:grpSp>
          <p:sp>
            <p:nvSpPr>
              <p:cNvPr id="19515" name="Line 32"/>
              <p:cNvSpPr>
                <a:spLocks noChangeShapeType="1"/>
              </p:cNvSpPr>
              <p:nvPr/>
            </p:nvSpPr>
            <p:spPr bwMode="auto">
              <a:xfrm flipH="1">
                <a:off x="1565" y="935"/>
                <a:ext cx="907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16" name="Line 33"/>
              <p:cNvSpPr>
                <a:spLocks noChangeShapeType="1"/>
              </p:cNvSpPr>
              <p:nvPr/>
            </p:nvSpPr>
            <p:spPr bwMode="auto">
              <a:xfrm>
                <a:off x="2971" y="935"/>
                <a:ext cx="907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461" name="Group 34"/>
            <p:cNvGrpSpPr>
              <a:grpSpLocks/>
            </p:cNvGrpSpPr>
            <p:nvPr/>
          </p:nvGrpSpPr>
          <p:grpSpPr bwMode="auto">
            <a:xfrm>
              <a:off x="1979613" y="3500438"/>
              <a:ext cx="3024187" cy="2938462"/>
              <a:chOff x="884" y="1933"/>
              <a:chExt cx="1905" cy="1851"/>
            </a:xfrm>
          </p:grpSpPr>
          <p:grpSp>
            <p:nvGrpSpPr>
              <p:cNvPr id="19495" name="Group 35"/>
              <p:cNvGrpSpPr>
                <a:grpSpLocks/>
              </p:cNvGrpSpPr>
              <p:nvPr/>
            </p:nvGrpSpPr>
            <p:grpSpPr bwMode="auto">
              <a:xfrm>
                <a:off x="884" y="2704"/>
                <a:ext cx="1892" cy="1080"/>
                <a:chOff x="3546" y="4318"/>
                <a:chExt cx="3811" cy="2090"/>
              </a:xfrm>
            </p:grpSpPr>
            <p:sp>
              <p:nvSpPr>
                <p:cNvPr id="19498" name="Rectangle 36"/>
                <p:cNvSpPr>
                  <a:spLocks noChangeArrowheads="1"/>
                </p:cNvSpPr>
                <p:nvPr/>
              </p:nvSpPr>
              <p:spPr bwMode="auto">
                <a:xfrm>
                  <a:off x="3546" y="4318"/>
                  <a:ext cx="3811" cy="20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9499" name="Group 37"/>
                <p:cNvGrpSpPr>
                  <a:grpSpLocks/>
                </p:cNvGrpSpPr>
                <p:nvPr/>
              </p:nvGrpSpPr>
              <p:grpSpPr bwMode="auto">
                <a:xfrm>
                  <a:off x="3828" y="4597"/>
                  <a:ext cx="3247" cy="1254"/>
                  <a:chOff x="3828" y="4597"/>
                  <a:chExt cx="3247" cy="1254"/>
                </a:xfrm>
              </p:grpSpPr>
              <p:sp>
                <p:nvSpPr>
                  <p:cNvPr id="19501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69" y="4736"/>
                    <a:ext cx="707" cy="41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r>
                      <a:rPr lang="ru-RU">
                        <a:latin typeface="Arial" pitchFamily="34" charset="0"/>
                        <a:cs typeface="Arial" pitchFamily="34" charset="0"/>
                      </a:rPr>
                      <a:t>А11</a:t>
                    </a:r>
                  </a:p>
                </p:txBody>
              </p:sp>
              <p:sp>
                <p:nvSpPr>
                  <p:cNvPr id="19502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6228" y="5293"/>
                    <a:ext cx="707" cy="41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r>
                      <a:rPr lang="ru-RU">
                        <a:latin typeface="Arial" pitchFamily="34" charset="0"/>
                        <a:cs typeface="Arial" pitchFamily="34" charset="0"/>
                      </a:rPr>
                      <a:t>А13</a:t>
                    </a:r>
                  </a:p>
                </p:txBody>
              </p:sp>
              <p:sp>
                <p:nvSpPr>
                  <p:cNvPr id="19503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5099" y="5015"/>
                    <a:ext cx="707" cy="41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r>
                      <a:rPr lang="ru-RU">
                        <a:latin typeface="Arial" pitchFamily="34" charset="0"/>
                        <a:cs typeface="Arial" pitchFamily="34" charset="0"/>
                      </a:rPr>
                      <a:t>А12</a:t>
                    </a:r>
                  </a:p>
                </p:txBody>
              </p:sp>
              <p:sp>
                <p:nvSpPr>
                  <p:cNvPr id="1950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828" y="4875"/>
                    <a:ext cx="14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505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6934" y="5433"/>
                    <a:ext cx="14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506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4393" y="4597"/>
                    <a:ext cx="1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507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5522" y="4875"/>
                    <a:ext cx="0" cy="1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50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6651" y="5154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509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93" y="5154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510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22" y="5433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511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51" y="5711"/>
                    <a:ext cx="0" cy="1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19512" name="AutoShape 49"/>
                  <p:cNvCxnSpPr>
                    <a:cxnSpLocks noChangeShapeType="1"/>
                    <a:stCxn id="19501" idx="3"/>
                    <a:endCxn id="19503" idx="1"/>
                  </p:cNvCxnSpPr>
                  <p:nvPr/>
                </p:nvCxnSpPr>
                <p:spPr bwMode="auto">
                  <a:xfrm>
                    <a:off x="4676" y="4945"/>
                    <a:ext cx="423" cy="279"/>
                  </a:xfrm>
                  <a:prstGeom prst="bentConnector3">
                    <a:avLst>
                      <a:gd name="adj1" fmla="val 49815"/>
                    </a:avLst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9513" name="AutoShape 50"/>
                  <p:cNvCxnSpPr>
                    <a:cxnSpLocks noChangeShapeType="1"/>
                    <a:stCxn id="19503" idx="3"/>
                    <a:endCxn id="19502" idx="1"/>
                  </p:cNvCxnSpPr>
                  <p:nvPr/>
                </p:nvCxnSpPr>
                <p:spPr bwMode="auto">
                  <a:xfrm>
                    <a:off x="5806" y="5224"/>
                    <a:ext cx="422" cy="278"/>
                  </a:xfrm>
                  <a:prstGeom prst="bentConnector3">
                    <a:avLst>
                      <a:gd name="adj1" fmla="val 49815"/>
                    </a:avLst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950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6510" y="5990"/>
                  <a:ext cx="706" cy="27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/>
                  <a:r>
                    <a:rPr lang="ru-RU">
                      <a:latin typeface="Arial" pitchFamily="34" charset="0"/>
                      <a:cs typeface="Arial" pitchFamily="34" charset="0"/>
                    </a:rPr>
                    <a:t>А1</a:t>
                  </a:r>
                </a:p>
              </p:txBody>
            </p:sp>
          </p:grpSp>
          <p:sp>
            <p:nvSpPr>
              <p:cNvPr id="19496" name="Line 52"/>
              <p:cNvSpPr>
                <a:spLocks noChangeShapeType="1"/>
              </p:cNvSpPr>
              <p:nvPr/>
            </p:nvSpPr>
            <p:spPr bwMode="auto">
              <a:xfrm flipH="1">
                <a:off x="884" y="1933"/>
                <a:ext cx="953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7" name="Line 53"/>
              <p:cNvSpPr>
                <a:spLocks noChangeShapeType="1"/>
              </p:cNvSpPr>
              <p:nvPr/>
            </p:nvSpPr>
            <p:spPr bwMode="auto">
              <a:xfrm>
                <a:off x="2245" y="1933"/>
                <a:ext cx="544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462" name="Group 54"/>
            <p:cNvGrpSpPr>
              <a:grpSpLocks/>
            </p:cNvGrpSpPr>
            <p:nvPr/>
          </p:nvGrpSpPr>
          <p:grpSpPr bwMode="auto">
            <a:xfrm>
              <a:off x="5076825" y="4005263"/>
              <a:ext cx="3024188" cy="2433637"/>
              <a:chOff x="2835" y="2251"/>
              <a:chExt cx="1905" cy="1533"/>
            </a:xfrm>
          </p:grpSpPr>
          <p:grpSp>
            <p:nvGrpSpPr>
              <p:cNvPr id="19476" name="Group 55"/>
              <p:cNvGrpSpPr>
                <a:grpSpLocks/>
              </p:cNvGrpSpPr>
              <p:nvPr/>
            </p:nvGrpSpPr>
            <p:grpSpPr bwMode="auto">
              <a:xfrm>
                <a:off x="2835" y="2704"/>
                <a:ext cx="1892" cy="1080"/>
                <a:chOff x="3546" y="4318"/>
                <a:chExt cx="3811" cy="2090"/>
              </a:xfrm>
            </p:grpSpPr>
            <p:sp>
              <p:nvSpPr>
                <p:cNvPr id="19479" name="Rectangle 56"/>
                <p:cNvSpPr>
                  <a:spLocks noChangeArrowheads="1"/>
                </p:cNvSpPr>
                <p:nvPr/>
              </p:nvSpPr>
              <p:spPr bwMode="auto">
                <a:xfrm>
                  <a:off x="3546" y="4318"/>
                  <a:ext cx="3811" cy="20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ru-RU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9480" name="Group 57"/>
                <p:cNvGrpSpPr>
                  <a:grpSpLocks/>
                </p:cNvGrpSpPr>
                <p:nvPr/>
              </p:nvGrpSpPr>
              <p:grpSpPr bwMode="auto">
                <a:xfrm>
                  <a:off x="3828" y="4597"/>
                  <a:ext cx="3247" cy="1254"/>
                  <a:chOff x="3828" y="4597"/>
                  <a:chExt cx="3247" cy="1254"/>
                </a:xfrm>
              </p:grpSpPr>
              <p:sp>
                <p:nvSpPr>
                  <p:cNvPr id="19482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3969" y="4736"/>
                    <a:ext cx="707" cy="41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r>
                      <a:rPr lang="ru-RU">
                        <a:latin typeface="Arial" pitchFamily="34" charset="0"/>
                        <a:cs typeface="Arial" pitchFamily="34" charset="0"/>
                      </a:rPr>
                      <a:t>А31</a:t>
                    </a:r>
                  </a:p>
                </p:txBody>
              </p:sp>
              <p:sp>
                <p:nvSpPr>
                  <p:cNvPr id="19483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6228" y="5293"/>
                    <a:ext cx="707" cy="41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r>
                      <a:rPr lang="ru-RU">
                        <a:latin typeface="Arial" pitchFamily="34" charset="0"/>
                        <a:cs typeface="Arial" pitchFamily="34" charset="0"/>
                      </a:rPr>
                      <a:t>А33</a:t>
                    </a:r>
                  </a:p>
                </p:txBody>
              </p:sp>
              <p:sp>
                <p:nvSpPr>
                  <p:cNvPr id="19484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5099" y="5015"/>
                    <a:ext cx="707" cy="41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/>
                    <a:r>
                      <a:rPr lang="ru-RU">
                        <a:latin typeface="Arial" pitchFamily="34" charset="0"/>
                        <a:cs typeface="Arial" pitchFamily="34" charset="0"/>
                      </a:rPr>
                      <a:t>А32</a:t>
                    </a:r>
                  </a:p>
                </p:txBody>
              </p:sp>
              <p:sp>
                <p:nvSpPr>
                  <p:cNvPr id="19485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828" y="4875"/>
                    <a:ext cx="14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48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6934" y="5433"/>
                    <a:ext cx="14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487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4393" y="4597"/>
                    <a:ext cx="1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488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5522" y="4875"/>
                    <a:ext cx="0" cy="1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489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6651" y="5154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490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93" y="5154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491" name="Line 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22" y="5433"/>
                    <a:ext cx="0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492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51" y="5711"/>
                    <a:ext cx="0" cy="1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19493" name="AutoShape 69"/>
                  <p:cNvCxnSpPr>
                    <a:cxnSpLocks noChangeShapeType="1"/>
                    <a:stCxn id="19482" idx="3"/>
                    <a:endCxn id="19484" idx="1"/>
                  </p:cNvCxnSpPr>
                  <p:nvPr/>
                </p:nvCxnSpPr>
                <p:spPr bwMode="auto">
                  <a:xfrm>
                    <a:off x="4676" y="4945"/>
                    <a:ext cx="423" cy="279"/>
                  </a:xfrm>
                  <a:prstGeom prst="bentConnector3">
                    <a:avLst>
                      <a:gd name="adj1" fmla="val 49815"/>
                    </a:avLst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9494" name="AutoShape 70"/>
                  <p:cNvCxnSpPr>
                    <a:cxnSpLocks noChangeShapeType="1"/>
                    <a:stCxn id="19484" idx="3"/>
                    <a:endCxn id="19483" idx="1"/>
                  </p:cNvCxnSpPr>
                  <p:nvPr/>
                </p:nvCxnSpPr>
                <p:spPr bwMode="auto">
                  <a:xfrm>
                    <a:off x="5806" y="5224"/>
                    <a:ext cx="422" cy="278"/>
                  </a:xfrm>
                  <a:prstGeom prst="bentConnector3">
                    <a:avLst>
                      <a:gd name="adj1" fmla="val 49815"/>
                    </a:avLst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948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510" y="5990"/>
                  <a:ext cx="706" cy="27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/>
                  <a:r>
                    <a:rPr lang="ru-RU">
                      <a:latin typeface="Arial" pitchFamily="34" charset="0"/>
                      <a:cs typeface="Arial" pitchFamily="34" charset="0"/>
                    </a:rPr>
                    <a:t>А3</a:t>
                  </a:r>
                </a:p>
              </p:txBody>
            </p:sp>
          </p:grpSp>
          <p:sp>
            <p:nvSpPr>
              <p:cNvPr id="19477" name="Line 72"/>
              <p:cNvSpPr>
                <a:spLocks noChangeShapeType="1"/>
              </p:cNvSpPr>
              <p:nvPr/>
            </p:nvSpPr>
            <p:spPr bwMode="auto">
              <a:xfrm flipH="1">
                <a:off x="2835" y="2251"/>
                <a:ext cx="363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78" name="Line 73"/>
              <p:cNvSpPr>
                <a:spLocks noChangeShapeType="1"/>
              </p:cNvSpPr>
              <p:nvPr/>
            </p:nvSpPr>
            <p:spPr bwMode="auto">
              <a:xfrm>
                <a:off x="3606" y="2251"/>
                <a:ext cx="1134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" name="Group 91"/>
            <p:cNvGrpSpPr>
              <a:grpSpLocks/>
            </p:cNvGrpSpPr>
            <p:nvPr/>
          </p:nvGrpSpPr>
          <p:grpSpPr bwMode="auto">
            <a:xfrm>
              <a:off x="6516688" y="2781300"/>
              <a:ext cx="2324100" cy="3529013"/>
              <a:chOff x="4105" y="1616"/>
              <a:chExt cx="1464" cy="2223"/>
            </a:xfrm>
          </p:grpSpPr>
          <p:sp>
            <p:nvSpPr>
              <p:cNvPr id="19469" name="Text Box 86"/>
              <p:cNvSpPr txBox="1">
                <a:spLocks noChangeArrowheads="1"/>
              </p:cNvSpPr>
              <p:nvPr/>
            </p:nvSpPr>
            <p:spPr bwMode="auto">
              <a:xfrm>
                <a:off x="4195" y="1616"/>
                <a:ext cx="1374" cy="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ru-RU" dirty="0" err="1" smtClean="0">
                    <a:solidFill>
                      <a:srgbClr val="CC0000"/>
                    </a:solidFill>
                    <a:latin typeface="Arial" pitchFamily="34" charset="0"/>
                    <a:cs typeface="Arial" pitchFamily="34" charset="0"/>
                  </a:rPr>
                  <a:t>Діаграми</a:t>
                </a:r>
                <a:r>
                  <a:rPr lang="ru-RU" dirty="0" smtClean="0">
                    <a:solidFill>
                      <a:srgbClr val="CC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dirty="0" err="1" smtClean="0">
                    <a:solidFill>
                      <a:srgbClr val="CC0000"/>
                    </a:solidFill>
                    <a:latin typeface="Arial" pitchFamily="34" charset="0"/>
                    <a:cs typeface="Arial" pitchFamily="34" charset="0"/>
                  </a:rPr>
                  <a:t>декомпозиції</a:t>
                </a:r>
                <a:r>
                  <a:rPr lang="ru-RU" dirty="0" smtClean="0">
                    <a:solidFill>
                      <a:srgbClr val="CC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dirty="0">
                    <a:solidFill>
                      <a:srgbClr val="CC0000"/>
                    </a:solidFill>
                    <a:latin typeface="Arial" pitchFamily="34" charset="0"/>
                    <a:cs typeface="Arial" pitchFamily="34" charset="0"/>
                  </a:rPr>
                  <a:t>имеют номер  </a:t>
                </a:r>
                <a:r>
                  <a:rPr lang="ru-RU" dirty="0" err="1" smtClean="0">
                    <a:solidFill>
                      <a:srgbClr val="CC0000"/>
                    </a:solidFill>
                    <a:latin typeface="Arial" pitchFamily="34" charset="0"/>
                    <a:cs typeface="Arial" pitchFamily="34" charset="0"/>
                  </a:rPr>
                  <a:t>декомпозіруємого</a:t>
                </a:r>
                <a:r>
                  <a:rPr lang="ru-RU" dirty="0" smtClean="0">
                    <a:solidFill>
                      <a:srgbClr val="CC0000"/>
                    </a:solidFill>
                    <a:latin typeface="Arial" pitchFamily="34" charset="0"/>
                    <a:cs typeface="Arial" pitchFamily="34" charset="0"/>
                  </a:rPr>
                  <a:t> блоку</a:t>
                </a:r>
                <a:endParaRPr lang="ru-RU" dirty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70" name="Line 87"/>
              <p:cNvSpPr>
                <a:spLocks noChangeShapeType="1"/>
              </p:cNvSpPr>
              <p:nvPr/>
            </p:nvSpPr>
            <p:spPr bwMode="auto">
              <a:xfrm flipH="1">
                <a:off x="4105" y="2432"/>
                <a:ext cx="453" cy="27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71" name="Line 88"/>
              <p:cNvSpPr>
                <a:spLocks noChangeShapeType="1"/>
              </p:cNvSpPr>
              <p:nvPr/>
            </p:nvSpPr>
            <p:spPr bwMode="auto">
              <a:xfrm flipH="1">
                <a:off x="4967" y="2432"/>
                <a:ext cx="181" cy="1407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6" name="Group 93"/>
          <p:cNvGrpSpPr>
            <a:grpSpLocks/>
          </p:cNvGrpSpPr>
          <p:nvPr/>
        </p:nvGrpSpPr>
        <p:grpSpPr bwMode="auto">
          <a:xfrm>
            <a:off x="179388" y="3357565"/>
            <a:ext cx="2447925" cy="2586039"/>
            <a:chOff x="113" y="2115"/>
            <a:chExt cx="1542" cy="1629"/>
          </a:xfrm>
        </p:grpSpPr>
        <p:sp>
          <p:nvSpPr>
            <p:cNvPr id="19467" name="Text Box 90"/>
            <p:cNvSpPr txBox="1">
              <a:spLocks noChangeArrowheads="1"/>
            </p:cNvSpPr>
            <p:nvPr/>
          </p:nvSpPr>
          <p:spPr bwMode="auto">
            <a:xfrm>
              <a:off x="113" y="2115"/>
              <a:ext cx="1270" cy="1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u="sng" dirty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Формат номера </a:t>
              </a:r>
              <a:r>
                <a:rPr lang="ru-RU" u="sng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блоку:</a:t>
              </a:r>
              <a:endParaRPr lang="ru-RU" u="sng" dirty="0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  <a:p>
              <a:pPr eaLnBrk="1" hangingPunct="1">
                <a:buFontTx/>
                <a:buAutoNum type="arabicPeriod"/>
              </a:pPr>
              <a:r>
                <a:rPr lang="ru-RU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Префікс</a:t>
              </a:r>
              <a:endParaRPr lang="ru-RU" dirty="0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  <a:p>
              <a:pPr eaLnBrk="1" hangingPunct="1">
                <a:buFontTx/>
                <a:buAutoNum type="arabicPeriod"/>
              </a:pPr>
              <a:r>
                <a:rPr lang="ru-RU" dirty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Номер </a:t>
              </a:r>
              <a:r>
                <a:rPr lang="ru-RU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батьківської</a:t>
              </a:r>
              <a:r>
                <a:rPr lang="ru-RU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роботи</a:t>
              </a:r>
              <a:endParaRPr lang="ru-RU" dirty="0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  <a:p>
              <a:pPr eaLnBrk="1" hangingPunct="1"/>
              <a:r>
                <a:rPr lang="ru-RU" dirty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3. </a:t>
              </a:r>
              <a:r>
                <a:rPr lang="ru-RU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Власний</a:t>
              </a:r>
              <a:r>
                <a:rPr lang="ru-RU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dirty="0" err="1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порядковий</a:t>
              </a:r>
              <a:r>
                <a:rPr lang="ru-RU" dirty="0" smtClean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 номер</a:t>
              </a:r>
              <a:endParaRPr lang="ru-RU" dirty="0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68" name="Line 92"/>
            <p:cNvSpPr>
              <a:spLocks noChangeShapeType="1"/>
            </p:cNvSpPr>
            <p:nvPr/>
          </p:nvSpPr>
          <p:spPr bwMode="auto">
            <a:xfrm>
              <a:off x="975" y="2387"/>
              <a:ext cx="680" cy="86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1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8708" y="-54049"/>
            <a:ext cx="8229600" cy="59553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Основні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правила </a:t>
            </a: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побудови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діаграм</a:t>
            </a:r>
            <a:endParaRPr lang="ru-RU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0484" name="Group 4"/>
          <p:cNvGrpSpPr>
            <a:grpSpLocks noChangeAspect="1"/>
          </p:cNvGrpSpPr>
          <p:nvPr/>
        </p:nvGrpSpPr>
        <p:grpSpPr bwMode="auto">
          <a:xfrm>
            <a:off x="250824" y="3323089"/>
            <a:ext cx="8677275" cy="2552700"/>
            <a:chOff x="2275" y="253"/>
            <a:chExt cx="7200" cy="2091"/>
          </a:xfrm>
        </p:grpSpPr>
        <p:sp>
          <p:nvSpPr>
            <p:cNvPr id="20485" name="AutoShape 5"/>
            <p:cNvSpPr>
              <a:spLocks noChangeAspect="1" noChangeArrowheads="1"/>
            </p:cNvSpPr>
            <p:nvPr/>
          </p:nvSpPr>
          <p:spPr bwMode="auto">
            <a:xfrm>
              <a:off x="2275" y="253"/>
              <a:ext cx="7200" cy="2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20486" name="Group 6"/>
            <p:cNvGrpSpPr>
              <a:grpSpLocks/>
            </p:cNvGrpSpPr>
            <p:nvPr/>
          </p:nvGrpSpPr>
          <p:grpSpPr bwMode="auto">
            <a:xfrm>
              <a:off x="2557" y="392"/>
              <a:ext cx="2542" cy="1810"/>
              <a:chOff x="2557" y="392"/>
              <a:chExt cx="2542" cy="1810"/>
            </a:xfrm>
          </p:grpSpPr>
          <p:sp>
            <p:nvSpPr>
              <p:cNvPr id="20496" name="Rectangle 7"/>
              <p:cNvSpPr>
                <a:spLocks noChangeArrowheads="1"/>
              </p:cNvSpPr>
              <p:nvPr/>
            </p:nvSpPr>
            <p:spPr bwMode="auto">
              <a:xfrm>
                <a:off x="2840" y="950"/>
                <a:ext cx="847" cy="5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497" name="Rectangle 8"/>
              <p:cNvSpPr>
                <a:spLocks noChangeArrowheads="1"/>
              </p:cNvSpPr>
              <p:nvPr/>
            </p:nvSpPr>
            <p:spPr bwMode="auto">
              <a:xfrm>
                <a:off x="4251" y="1647"/>
                <a:ext cx="848" cy="5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cxnSp>
            <p:nvCxnSpPr>
              <p:cNvPr id="20498" name="AutoShape 9"/>
              <p:cNvCxnSpPr>
                <a:cxnSpLocks noChangeShapeType="1"/>
                <a:endCxn id="20496" idx="0"/>
              </p:cNvCxnSpPr>
              <p:nvPr/>
            </p:nvCxnSpPr>
            <p:spPr bwMode="auto">
              <a:xfrm rot="16200000" flipH="1">
                <a:off x="2773" y="459"/>
                <a:ext cx="558" cy="423"/>
              </a:xfrm>
              <a:prstGeom prst="bentConnector3">
                <a:avLst>
                  <a:gd name="adj1" fmla="val 972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99" name="AutoShape 10"/>
              <p:cNvCxnSpPr>
                <a:cxnSpLocks noChangeShapeType="1"/>
                <a:endCxn id="20497" idx="0"/>
              </p:cNvCxnSpPr>
              <p:nvPr/>
            </p:nvCxnSpPr>
            <p:spPr bwMode="auto">
              <a:xfrm>
                <a:off x="3263" y="671"/>
                <a:ext cx="1412" cy="976"/>
              </a:xfrm>
              <a:prstGeom prst="bentConnector2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0" name="Line 11"/>
              <p:cNvSpPr>
                <a:spLocks noChangeShapeType="1"/>
              </p:cNvSpPr>
              <p:nvPr/>
            </p:nvSpPr>
            <p:spPr bwMode="auto">
              <a:xfrm>
                <a:off x="3687" y="1368"/>
                <a:ext cx="141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cxnSp>
            <p:nvCxnSpPr>
              <p:cNvPr id="20501" name="AutoShape 12"/>
              <p:cNvCxnSpPr>
                <a:cxnSpLocks noChangeShapeType="1"/>
                <a:stCxn id="20496" idx="3"/>
                <a:endCxn id="20497" idx="1"/>
              </p:cNvCxnSpPr>
              <p:nvPr/>
            </p:nvCxnSpPr>
            <p:spPr bwMode="auto">
              <a:xfrm>
                <a:off x="3687" y="1228"/>
                <a:ext cx="564" cy="696"/>
              </a:xfrm>
              <a:prstGeom prst="bentConnector3">
                <a:avLst>
                  <a:gd name="adj1" fmla="val 49931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2" name="Line 13"/>
              <p:cNvSpPr>
                <a:spLocks noChangeShapeType="1"/>
              </p:cNvSpPr>
              <p:nvPr/>
            </p:nvSpPr>
            <p:spPr bwMode="auto">
              <a:xfrm>
                <a:off x="2557" y="1786"/>
                <a:ext cx="16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487" name="Group 14"/>
            <p:cNvGrpSpPr>
              <a:grpSpLocks/>
            </p:cNvGrpSpPr>
            <p:nvPr/>
          </p:nvGrpSpPr>
          <p:grpSpPr bwMode="auto">
            <a:xfrm>
              <a:off x="6651" y="532"/>
              <a:ext cx="2404" cy="1672"/>
              <a:chOff x="5804" y="2065"/>
              <a:chExt cx="2403" cy="1673"/>
            </a:xfrm>
          </p:grpSpPr>
          <p:sp>
            <p:nvSpPr>
              <p:cNvPr id="20489" name="Rectangle 15"/>
              <p:cNvSpPr>
                <a:spLocks noChangeArrowheads="1"/>
              </p:cNvSpPr>
              <p:nvPr/>
            </p:nvSpPr>
            <p:spPr bwMode="auto">
              <a:xfrm>
                <a:off x="5804" y="2483"/>
                <a:ext cx="849" cy="5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490" name="Rectangle 16"/>
              <p:cNvSpPr>
                <a:spLocks noChangeArrowheads="1"/>
              </p:cNvSpPr>
              <p:nvPr/>
            </p:nvSpPr>
            <p:spPr bwMode="auto">
              <a:xfrm>
                <a:off x="7357" y="3179"/>
                <a:ext cx="850" cy="55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cxnSp>
            <p:nvCxnSpPr>
              <p:cNvPr id="20491" name="AutoShape 17"/>
              <p:cNvCxnSpPr>
                <a:cxnSpLocks noChangeShapeType="1"/>
                <a:endCxn id="20489" idx="0"/>
              </p:cNvCxnSpPr>
              <p:nvPr/>
            </p:nvCxnSpPr>
            <p:spPr bwMode="auto">
              <a:xfrm rot="16200000" flipH="1">
                <a:off x="6020" y="2273"/>
                <a:ext cx="418" cy="1"/>
              </a:xfrm>
              <a:prstGeom prst="bentConnector3">
                <a:avLst>
                  <a:gd name="adj1" fmla="val 49907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92" name="AutoShape 18"/>
              <p:cNvCxnSpPr>
                <a:cxnSpLocks noChangeShapeType="1"/>
                <a:endCxn id="20490" idx="0"/>
              </p:cNvCxnSpPr>
              <p:nvPr/>
            </p:nvCxnSpPr>
            <p:spPr bwMode="auto">
              <a:xfrm>
                <a:off x="6231" y="2065"/>
                <a:ext cx="1551" cy="1114"/>
              </a:xfrm>
              <a:prstGeom prst="bentConnector2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493" name="Line 19"/>
              <p:cNvSpPr>
                <a:spLocks noChangeShapeType="1"/>
              </p:cNvSpPr>
              <p:nvPr/>
            </p:nvSpPr>
            <p:spPr bwMode="auto">
              <a:xfrm>
                <a:off x="5804" y="3598"/>
                <a:ext cx="15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cxnSp>
            <p:nvCxnSpPr>
              <p:cNvPr id="20494" name="AutoShape 20"/>
              <p:cNvCxnSpPr>
                <a:cxnSpLocks noChangeShapeType="1"/>
                <a:stCxn id="20489" idx="3"/>
                <a:endCxn id="20490" idx="1"/>
              </p:cNvCxnSpPr>
              <p:nvPr/>
            </p:nvCxnSpPr>
            <p:spPr bwMode="auto">
              <a:xfrm>
                <a:off x="6653" y="2761"/>
                <a:ext cx="704" cy="697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495" name="Line 21"/>
              <p:cNvSpPr>
                <a:spLocks noChangeShapeType="1"/>
              </p:cNvSpPr>
              <p:nvPr/>
            </p:nvSpPr>
            <p:spPr bwMode="auto">
              <a:xfrm>
                <a:off x="6651" y="2622"/>
                <a:ext cx="15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0488" name="AutoShape 22"/>
            <p:cNvSpPr>
              <a:spLocks noChangeArrowheads="1"/>
            </p:cNvSpPr>
            <p:nvPr/>
          </p:nvSpPr>
          <p:spPr bwMode="auto">
            <a:xfrm>
              <a:off x="5522" y="1228"/>
              <a:ext cx="847" cy="279"/>
            </a:xfrm>
            <a:prstGeom prst="rightArrow">
              <a:avLst>
                <a:gd name="adj1" fmla="val 50000"/>
                <a:gd name="adj2" fmla="val 75896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Прямокутник 1"/>
          <p:cNvSpPr/>
          <p:nvPr/>
        </p:nvSpPr>
        <p:spPr>
          <a:xfrm>
            <a:off x="1137130" y="1391370"/>
            <a:ext cx="72847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1.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одній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діаграмі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рекомендується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малювати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3 до 6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блоків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Інакше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діаграма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буде погано читаною.</a:t>
            </a: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2.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Функціональні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блоки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повинні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розташовуватися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зліва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направо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зверху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вниз в порядку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домінування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3.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Слід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уникати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зайвого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перетину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стрілок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1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2568" y="1340768"/>
            <a:ext cx="8229600" cy="1008063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4. </a:t>
            </a:r>
            <a:r>
              <a:rPr lang="ru-RU" sz="2400" dirty="0" err="1"/>
              <a:t>Вихід</a:t>
            </a:r>
            <a:r>
              <a:rPr lang="ru-RU" sz="2400" dirty="0"/>
              <a:t> одного блоку </a:t>
            </a:r>
            <a:r>
              <a:rPr lang="ru-RU" sz="2400" dirty="0" err="1"/>
              <a:t>може</a:t>
            </a:r>
            <a:r>
              <a:rPr lang="ru-RU" sz="2400" dirty="0"/>
              <a:t> бути входом (</a:t>
            </a:r>
            <a:r>
              <a:rPr lang="ru-RU" sz="2400" dirty="0" err="1"/>
              <a:t>управлінням</a:t>
            </a:r>
            <a:r>
              <a:rPr lang="ru-RU" sz="2400" dirty="0"/>
              <a:t>) для </a:t>
            </a:r>
            <a:r>
              <a:rPr lang="ru-RU" sz="2400" dirty="0" err="1"/>
              <a:t>іншого</a:t>
            </a:r>
            <a:r>
              <a:rPr lang="ru-RU" sz="2400" dirty="0"/>
              <a:t>. </a:t>
            </a:r>
            <a:r>
              <a:rPr lang="ru-RU" sz="2400" dirty="0" err="1"/>
              <a:t>Можуть</a:t>
            </a:r>
            <a:r>
              <a:rPr lang="ru-RU" sz="2400" dirty="0"/>
              <a:t> бути і </a:t>
            </a:r>
            <a:r>
              <a:rPr lang="ru-RU" sz="2400" dirty="0" err="1"/>
              <a:t>зворотні</a:t>
            </a:r>
            <a:r>
              <a:rPr lang="ru-RU" sz="2400" dirty="0"/>
              <a:t> </a:t>
            </a:r>
            <a:r>
              <a:rPr lang="ru-RU" sz="2400" dirty="0" err="1"/>
              <a:t>зв'язки</a:t>
            </a:r>
            <a:r>
              <a:rPr lang="ru-RU" sz="2400" dirty="0"/>
              <a:t> по входу і </a:t>
            </a:r>
            <a:r>
              <a:rPr lang="ru-RU" sz="2400" dirty="0" err="1"/>
              <a:t>управлінню</a:t>
            </a:r>
            <a:r>
              <a:rPr lang="ru-RU" sz="2400" dirty="0"/>
              <a:t>.</a:t>
            </a:r>
          </a:p>
        </p:txBody>
      </p:sp>
      <p:sp>
        <p:nvSpPr>
          <p:cNvPr id="21508" name="Rectangle 13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21509" name="Group 29"/>
          <p:cNvGrpSpPr>
            <a:grpSpLocks/>
          </p:cNvGrpSpPr>
          <p:nvPr/>
        </p:nvGrpSpPr>
        <p:grpSpPr bwMode="auto">
          <a:xfrm>
            <a:off x="1547813" y="3068639"/>
            <a:ext cx="6751279" cy="2745123"/>
            <a:chOff x="1111" y="1842"/>
            <a:chExt cx="4020" cy="1540"/>
          </a:xfrm>
        </p:grpSpPr>
        <p:grpSp>
          <p:nvGrpSpPr>
            <p:cNvPr id="21510" name="Group 15"/>
            <p:cNvGrpSpPr>
              <a:grpSpLocks noChangeAspect="1"/>
            </p:cNvGrpSpPr>
            <p:nvPr/>
          </p:nvGrpSpPr>
          <p:grpSpPr bwMode="auto">
            <a:xfrm>
              <a:off x="1111" y="1979"/>
              <a:ext cx="3402" cy="1208"/>
              <a:chOff x="2275" y="2106"/>
              <a:chExt cx="4376" cy="1534"/>
            </a:xfrm>
          </p:grpSpPr>
          <p:sp>
            <p:nvSpPr>
              <p:cNvPr id="21515" name="AutoShape 16"/>
              <p:cNvSpPr>
                <a:spLocks noChangeAspect="1" noChangeArrowheads="1"/>
              </p:cNvSpPr>
              <p:nvPr/>
            </p:nvSpPr>
            <p:spPr bwMode="auto">
              <a:xfrm>
                <a:off x="2275" y="2106"/>
                <a:ext cx="4376" cy="1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1516" name="Group 17"/>
              <p:cNvGrpSpPr>
                <a:grpSpLocks/>
              </p:cNvGrpSpPr>
              <p:nvPr/>
            </p:nvGrpSpPr>
            <p:grpSpPr bwMode="auto">
              <a:xfrm>
                <a:off x="2699" y="2245"/>
                <a:ext cx="3670" cy="1253"/>
                <a:chOff x="2699" y="2245"/>
                <a:chExt cx="3951" cy="1253"/>
              </a:xfrm>
            </p:grpSpPr>
            <p:sp>
              <p:nvSpPr>
                <p:cNvPr id="215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699" y="2245"/>
                  <a:ext cx="988" cy="418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518" name="Rectangle 19"/>
                <p:cNvSpPr>
                  <a:spLocks noChangeArrowheads="1"/>
                </p:cNvSpPr>
                <p:nvPr/>
              </p:nvSpPr>
              <p:spPr bwMode="auto">
                <a:xfrm>
                  <a:off x="4110" y="2663"/>
                  <a:ext cx="987" cy="417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1519" name="Rectangle 20"/>
                <p:cNvSpPr>
                  <a:spLocks noChangeArrowheads="1"/>
                </p:cNvSpPr>
                <p:nvPr/>
              </p:nvSpPr>
              <p:spPr bwMode="auto">
                <a:xfrm>
                  <a:off x="5663" y="3081"/>
                  <a:ext cx="987" cy="417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cxnSp>
              <p:nvCxnSpPr>
                <p:cNvPr id="21520" name="AutoShape 21"/>
                <p:cNvCxnSpPr>
                  <a:cxnSpLocks noChangeShapeType="1"/>
                  <a:stCxn id="21517" idx="3"/>
                  <a:endCxn id="21518" idx="1"/>
                </p:cNvCxnSpPr>
                <p:nvPr/>
              </p:nvCxnSpPr>
              <p:spPr bwMode="auto">
                <a:xfrm>
                  <a:off x="3687" y="2454"/>
                  <a:ext cx="423" cy="418"/>
                </a:xfrm>
                <a:prstGeom prst="bentConnector3">
                  <a:avLst>
                    <a:gd name="adj1" fmla="val 49815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521" name="AutoShape 22"/>
                <p:cNvCxnSpPr>
                  <a:cxnSpLocks noChangeShapeType="1"/>
                  <a:stCxn id="21517" idx="3"/>
                  <a:endCxn id="21519" idx="1"/>
                </p:cNvCxnSpPr>
                <p:nvPr/>
              </p:nvCxnSpPr>
              <p:spPr bwMode="auto">
                <a:xfrm>
                  <a:off x="3687" y="2454"/>
                  <a:ext cx="1976" cy="836"/>
                </a:xfrm>
                <a:prstGeom prst="bentConnector3">
                  <a:avLst>
                    <a:gd name="adj1" fmla="val 10477"/>
                  </a:avLst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522" name="AutoShape 23"/>
                <p:cNvCxnSpPr>
                  <a:cxnSpLocks noChangeShapeType="1"/>
                  <a:stCxn id="21517" idx="3"/>
                  <a:endCxn id="21519" idx="0"/>
                </p:cNvCxnSpPr>
                <p:nvPr/>
              </p:nvCxnSpPr>
              <p:spPr bwMode="auto">
                <a:xfrm>
                  <a:off x="3687" y="2454"/>
                  <a:ext cx="2470" cy="627"/>
                </a:xfrm>
                <a:prstGeom prst="bentConnector2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1256" y="3158"/>
              <a:ext cx="1393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ru-RU" sz="2000" b="1" dirty="0" smtClean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Зв</a:t>
              </a:r>
              <a:r>
                <a:rPr lang="en-US" sz="2000" b="1" dirty="0" smtClean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’</a:t>
              </a:r>
              <a:r>
                <a:rPr lang="uk-UA" sz="2000" b="1" dirty="0" err="1" smtClean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язок</a:t>
              </a:r>
              <a:r>
                <a:rPr lang="ru-RU" sz="2000" b="1" dirty="0" smtClean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0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по входу</a:t>
              </a:r>
            </a:p>
          </p:txBody>
        </p:sp>
        <p:sp>
          <p:nvSpPr>
            <p:cNvPr id="24602" name="Text Box 26"/>
            <p:cNvSpPr txBox="1">
              <a:spLocks noChangeArrowheads="1"/>
            </p:cNvSpPr>
            <p:nvPr/>
          </p:nvSpPr>
          <p:spPr bwMode="auto">
            <a:xfrm>
              <a:off x="3286" y="1842"/>
              <a:ext cx="1845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ru-RU" sz="20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Зв</a:t>
              </a:r>
              <a:r>
                <a:rPr lang="en-US" sz="20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’</a:t>
              </a:r>
              <a:r>
                <a:rPr lang="uk-UA" sz="2000" b="1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язок</a:t>
              </a:r>
              <a:r>
                <a:rPr lang="ru-RU" sz="2000" b="1" dirty="0" smtClean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0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по </a:t>
              </a:r>
              <a:r>
                <a:rPr lang="ru-RU" sz="2000" b="1" dirty="0" err="1" smtClean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управлінню</a:t>
              </a:r>
              <a:endParaRPr lang="ru-RU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3" name="Line 27"/>
            <p:cNvSpPr>
              <a:spLocks noChangeShapeType="1"/>
            </p:cNvSpPr>
            <p:nvPr/>
          </p:nvSpPr>
          <p:spPr bwMode="auto">
            <a:xfrm flipV="1">
              <a:off x="2064" y="2931"/>
              <a:ext cx="408" cy="22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14" name="Line 28"/>
            <p:cNvSpPr>
              <a:spLocks noChangeShapeType="1"/>
            </p:cNvSpPr>
            <p:nvPr/>
          </p:nvSpPr>
          <p:spPr bwMode="auto">
            <a:xfrm flipH="1">
              <a:off x="3379" y="2024"/>
              <a:ext cx="544" cy="22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69492" y="-74197"/>
            <a:ext cx="8229600" cy="595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Основні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правила </a:t>
            </a: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побудови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діаграм</a:t>
            </a:r>
            <a:endParaRPr lang="ru-RU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9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1" name="Group 7"/>
          <p:cNvGrpSpPr>
            <a:grpSpLocks/>
          </p:cNvGrpSpPr>
          <p:nvPr/>
        </p:nvGrpSpPr>
        <p:grpSpPr bwMode="auto">
          <a:xfrm>
            <a:off x="578095" y="1247871"/>
            <a:ext cx="4319587" cy="1943100"/>
            <a:chOff x="3122" y="7346"/>
            <a:chExt cx="3953" cy="1951"/>
          </a:xfrm>
        </p:grpSpPr>
        <p:sp>
          <p:nvSpPr>
            <p:cNvPr id="22553" name="Rectangle 8"/>
            <p:cNvSpPr>
              <a:spLocks noChangeArrowheads="1"/>
            </p:cNvSpPr>
            <p:nvPr/>
          </p:nvSpPr>
          <p:spPr bwMode="auto">
            <a:xfrm>
              <a:off x="3122" y="7346"/>
              <a:ext cx="988" cy="41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554" name="Rectangle 9"/>
            <p:cNvSpPr>
              <a:spLocks noChangeArrowheads="1"/>
            </p:cNvSpPr>
            <p:nvPr/>
          </p:nvSpPr>
          <p:spPr bwMode="auto">
            <a:xfrm>
              <a:off x="4534" y="7764"/>
              <a:ext cx="988" cy="41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cxnSp>
          <p:nvCxnSpPr>
            <p:cNvPr id="22555" name="AutoShape 10"/>
            <p:cNvCxnSpPr>
              <a:cxnSpLocks noChangeShapeType="1"/>
              <a:stCxn id="22553" idx="3"/>
              <a:endCxn id="22554" idx="1"/>
            </p:cNvCxnSpPr>
            <p:nvPr/>
          </p:nvCxnSpPr>
          <p:spPr bwMode="auto">
            <a:xfrm>
              <a:off x="4110" y="7555"/>
              <a:ext cx="424" cy="41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6" name="Rectangle 11"/>
            <p:cNvSpPr>
              <a:spLocks noChangeArrowheads="1"/>
            </p:cNvSpPr>
            <p:nvPr/>
          </p:nvSpPr>
          <p:spPr bwMode="auto">
            <a:xfrm>
              <a:off x="6087" y="8182"/>
              <a:ext cx="988" cy="41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cxnSp>
          <p:nvCxnSpPr>
            <p:cNvPr id="22557" name="AutoShape 12"/>
            <p:cNvCxnSpPr>
              <a:cxnSpLocks noChangeShapeType="1"/>
              <a:stCxn id="22554" idx="3"/>
              <a:endCxn id="22556" idx="1"/>
            </p:cNvCxnSpPr>
            <p:nvPr/>
          </p:nvCxnSpPr>
          <p:spPr bwMode="auto">
            <a:xfrm>
              <a:off x="5522" y="7973"/>
              <a:ext cx="565" cy="41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8" name="AutoShape 13"/>
            <p:cNvCxnSpPr>
              <a:cxnSpLocks noChangeShapeType="1"/>
              <a:stCxn id="22556" idx="3"/>
              <a:endCxn id="22553" idx="1"/>
            </p:cNvCxnSpPr>
            <p:nvPr/>
          </p:nvCxnSpPr>
          <p:spPr bwMode="auto">
            <a:xfrm flipH="1" flipV="1">
              <a:off x="3122" y="7555"/>
              <a:ext cx="3953" cy="836"/>
            </a:xfrm>
            <a:prstGeom prst="bentConnector5">
              <a:avLst>
                <a:gd name="adj1" fmla="val -7144"/>
                <a:gd name="adj2" fmla="val -45741"/>
                <a:gd name="adj3" fmla="val 10714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3546" y="8879"/>
              <a:ext cx="3133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ru-RU" sz="1600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а) </a:t>
              </a:r>
              <a:r>
                <a:rPr lang="ru-RU" sz="1600" i="1" dirty="0" err="1"/>
                <a:t>Зворотний</a:t>
              </a:r>
              <a:r>
                <a:rPr lang="ru-RU" sz="1600" i="1" dirty="0"/>
                <a:t> </a:t>
              </a:r>
              <a:r>
                <a:rPr lang="ru-RU" sz="1600" i="1" dirty="0" err="1"/>
                <a:t>зв'язок</a:t>
              </a:r>
              <a:r>
                <a:rPr lang="ru-RU" sz="1600" i="1" dirty="0"/>
                <a:t> по входу</a:t>
              </a:r>
              <a:endParaRPr lang="ru-RU" sz="16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22532" name="Group 15"/>
          <p:cNvGrpSpPr>
            <a:grpSpLocks/>
          </p:cNvGrpSpPr>
          <p:nvPr/>
        </p:nvGrpSpPr>
        <p:grpSpPr bwMode="auto">
          <a:xfrm>
            <a:off x="634011" y="3213100"/>
            <a:ext cx="4105275" cy="1657350"/>
            <a:chOff x="3404" y="9575"/>
            <a:chExt cx="3953" cy="1812"/>
          </a:xfrm>
        </p:grpSpPr>
        <p:sp>
          <p:nvSpPr>
            <p:cNvPr id="22546" name="Rectangle 16"/>
            <p:cNvSpPr>
              <a:spLocks noChangeArrowheads="1"/>
            </p:cNvSpPr>
            <p:nvPr/>
          </p:nvSpPr>
          <p:spPr bwMode="auto">
            <a:xfrm>
              <a:off x="3404" y="9575"/>
              <a:ext cx="989" cy="41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547" name="Rectangle 17"/>
            <p:cNvSpPr>
              <a:spLocks noChangeArrowheads="1"/>
            </p:cNvSpPr>
            <p:nvPr/>
          </p:nvSpPr>
          <p:spPr bwMode="auto">
            <a:xfrm>
              <a:off x="4816" y="9993"/>
              <a:ext cx="988" cy="41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cxnSp>
          <p:nvCxnSpPr>
            <p:cNvPr id="22548" name="AutoShape 18"/>
            <p:cNvCxnSpPr>
              <a:cxnSpLocks noChangeShapeType="1"/>
            </p:cNvCxnSpPr>
            <p:nvPr/>
          </p:nvCxnSpPr>
          <p:spPr bwMode="auto">
            <a:xfrm>
              <a:off x="4393" y="9784"/>
              <a:ext cx="423" cy="41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9" name="Rectangle 19"/>
            <p:cNvSpPr>
              <a:spLocks noChangeArrowheads="1"/>
            </p:cNvSpPr>
            <p:nvPr/>
          </p:nvSpPr>
          <p:spPr bwMode="auto">
            <a:xfrm>
              <a:off x="6369" y="10411"/>
              <a:ext cx="988" cy="41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cxnSp>
          <p:nvCxnSpPr>
            <p:cNvPr id="22550" name="AutoShape 20"/>
            <p:cNvCxnSpPr>
              <a:cxnSpLocks noChangeShapeType="1"/>
            </p:cNvCxnSpPr>
            <p:nvPr/>
          </p:nvCxnSpPr>
          <p:spPr bwMode="auto">
            <a:xfrm>
              <a:off x="5804" y="10202"/>
              <a:ext cx="565" cy="41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1" name="AutoShape 21"/>
            <p:cNvCxnSpPr>
              <a:cxnSpLocks noChangeShapeType="1"/>
              <a:stCxn id="22549" idx="3"/>
              <a:endCxn id="22547" idx="0"/>
            </p:cNvCxnSpPr>
            <p:nvPr/>
          </p:nvCxnSpPr>
          <p:spPr bwMode="auto">
            <a:xfrm flipH="1" flipV="1">
              <a:off x="5310" y="9993"/>
              <a:ext cx="2047" cy="627"/>
            </a:xfrm>
            <a:prstGeom prst="bentConnector4">
              <a:avLst>
                <a:gd name="adj1" fmla="val -13792"/>
                <a:gd name="adj2" fmla="val 14444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3687" y="10969"/>
              <a:ext cx="3389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ru-RU" sz="1600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б) </a:t>
              </a:r>
              <a:r>
                <a:rPr lang="ru-RU" sz="1600" i="1" dirty="0" err="1"/>
                <a:t>Зворотний</a:t>
              </a:r>
              <a:r>
                <a:rPr lang="ru-RU" sz="1600" i="1" dirty="0"/>
                <a:t> </a:t>
              </a:r>
              <a:r>
                <a:rPr lang="ru-RU" sz="1600" i="1" dirty="0" err="1"/>
                <a:t>зв'язок</a:t>
              </a:r>
              <a:r>
                <a:rPr lang="ru-RU" sz="1600" i="1" dirty="0"/>
                <a:t> по </a:t>
              </a:r>
              <a:r>
                <a:rPr lang="ru-RU" sz="1600" i="1" dirty="0" err="1"/>
                <a:t>управлінню</a:t>
              </a:r>
              <a:r>
                <a:rPr lang="ru-RU" sz="1600" i="1" dirty="0"/>
                <a:t> </a:t>
              </a:r>
              <a:endParaRPr lang="ru-RU" sz="16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2533" name="Text Box 36"/>
          <p:cNvSpPr txBox="1">
            <a:spLocks noChangeArrowheads="1"/>
          </p:cNvSpPr>
          <p:nvPr/>
        </p:nvSpPr>
        <p:spPr bwMode="auto">
          <a:xfrm>
            <a:off x="5580064" y="1308554"/>
            <a:ext cx="3240087" cy="120032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i="1" dirty="0" err="1"/>
              <a:t>Зворотний</a:t>
            </a:r>
            <a:r>
              <a:rPr lang="ru-RU" i="1" dirty="0"/>
              <a:t> </a:t>
            </a:r>
            <a:r>
              <a:rPr lang="ru-RU" i="1" dirty="0" err="1"/>
              <a:t>зв'язок</a:t>
            </a:r>
            <a:r>
              <a:rPr lang="ru-RU" i="1" dirty="0"/>
              <a:t> по входу, </a:t>
            </a:r>
            <a:r>
              <a:rPr lang="ru-RU" dirty="0"/>
              <a:t>як правило,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опису</a:t>
            </a:r>
            <a:r>
              <a:rPr lang="ru-RU" dirty="0"/>
              <a:t> </a:t>
            </a:r>
            <a:r>
              <a:rPr lang="ru-RU" dirty="0" err="1"/>
              <a:t>циклів</a:t>
            </a:r>
            <a:r>
              <a:rPr lang="ru-RU" i="1" dirty="0"/>
              <a:t>. </a:t>
            </a:r>
            <a:endParaRPr lang="ru-RU" dirty="0"/>
          </a:p>
        </p:txBody>
      </p:sp>
      <p:sp>
        <p:nvSpPr>
          <p:cNvPr id="22534" name="Text Box 37"/>
          <p:cNvSpPr txBox="1">
            <a:spLocks noChangeArrowheads="1"/>
          </p:cNvSpPr>
          <p:nvPr/>
        </p:nvSpPr>
        <p:spPr bwMode="auto">
          <a:xfrm>
            <a:off x="5615782" y="2856761"/>
            <a:ext cx="3168650" cy="147732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i="1" dirty="0" err="1"/>
              <a:t>Зворотний</a:t>
            </a:r>
            <a:r>
              <a:rPr lang="ru-RU" i="1" dirty="0"/>
              <a:t> </a:t>
            </a:r>
            <a:r>
              <a:rPr lang="ru-RU" i="1" dirty="0" err="1"/>
              <a:t>зв'язок</a:t>
            </a:r>
            <a:r>
              <a:rPr lang="ru-RU" i="1" dirty="0"/>
              <a:t> по </a:t>
            </a:r>
            <a:r>
              <a:rPr lang="ru-RU" i="1" dirty="0" err="1"/>
              <a:t>управлінню</a:t>
            </a:r>
            <a:r>
              <a:rPr lang="ru-RU" i="1" dirty="0"/>
              <a:t> - </a:t>
            </a:r>
            <a:r>
              <a:rPr lang="ru-RU" dirty="0" err="1"/>
              <a:t>вихід</a:t>
            </a:r>
            <a:r>
              <a:rPr lang="ru-RU" dirty="0"/>
              <a:t> </a:t>
            </a:r>
            <a:r>
              <a:rPr lang="ru-RU" dirty="0" err="1"/>
              <a:t>нижчестоячої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передається</a:t>
            </a:r>
            <a:r>
              <a:rPr lang="ru-RU" dirty="0"/>
              <a:t> на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 smtClean="0"/>
              <a:t>вищестоячій</a:t>
            </a:r>
            <a:r>
              <a:rPr lang="ru-RU" dirty="0" smtClean="0"/>
              <a:t> </a:t>
            </a:r>
            <a:endParaRPr lang="ru-RU" dirty="0">
              <a:solidFill>
                <a:schemeClr val="hlink"/>
              </a:solidFill>
            </a:endParaRPr>
          </a:p>
        </p:txBody>
      </p:sp>
      <p:sp>
        <p:nvSpPr>
          <p:cNvPr id="22535" name="Text Box 38"/>
          <p:cNvSpPr txBox="1">
            <a:spLocks noChangeArrowheads="1"/>
          </p:cNvSpPr>
          <p:nvPr/>
        </p:nvSpPr>
        <p:spPr bwMode="auto">
          <a:xfrm>
            <a:off x="5219701" y="4855300"/>
            <a:ext cx="3600450" cy="120032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i="1" dirty="0" err="1"/>
              <a:t>Зворотний</a:t>
            </a:r>
            <a:r>
              <a:rPr lang="ru-RU" i="1" dirty="0"/>
              <a:t> </a:t>
            </a:r>
            <a:r>
              <a:rPr lang="ru-RU" i="1" dirty="0" err="1"/>
              <a:t>зв'язок</a:t>
            </a:r>
            <a:r>
              <a:rPr lang="ru-RU" i="1" dirty="0"/>
              <a:t> по </a:t>
            </a:r>
            <a:r>
              <a:rPr lang="ru-RU" i="1" dirty="0" err="1"/>
              <a:t>механізму</a:t>
            </a:r>
            <a:r>
              <a:rPr lang="ru-RU" i="1" dirty="0"/>
              <a:t> - </a:t>
            </a:r>
            <a:r>
              <a:rPr lang="ru-RU" dirty="0" err="1"/>
              <a:t>вихід</a:t>
            </a:r>
            <a:r>
              <a:rPr lang="ru-RU" dirty="0"/>
              <a:t> </a:t>
            </a:r>
            <a:r>
              <a:rPr lang="ru-RU" dirty="0" err="1"/>
              <a:t>нижчестоячої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виконують</a:t>
            </a:r>
            <a:r>
              <a:rPr lang="ru-RU" dirty="0"/>
              <a:t> </a:t>
            </a:r>
            <a:r>
              <a:rPr lang="ru-RU" dirty="0" err="1" smtClean="0"/>
              <a:t>вищестоячу</a:t>
            </a:r>
            <a:r>
              <a:rPr lang="ru-RU" dirty="0" smtClean="0"/>
              <a:t> </a:t>
            </a:r>
            <a:r>
              <a:rPr lang="ru-RU" dirty="0"/>
              <a:t>роботу</a:t>
            </a:r>
          </a:p>
        </p:txBody>
      </p:sp>
      <p:sp>
        <p:nvSpPr>
          <p:cNvPr id="22537" name="Line 45"/>
          <p:cNvSpPr>
            <a:spLocks noChangeShapeType="1"/>
          </p:cNvSpPr>
          <p:nvPr/>
        </p:nvSpPr>
        <p:spPr bwMode="auto">
          <a:xfrm>
            <a:off x="323850" y="16287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38" name="Line 46"/>
          <p:cNvSpPr>
            <a:spLocks noChangeShapeType="1"/>
          </p:cNvSpPr>
          <p:nvPr/>
        </p:nvSpPr>
        <p:spPr bwMode="auto">
          <a:xfrm>
            <a:off x="395288" y="37163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2540" name="Group 52"/>
          <p:cNvGrpSpPr>
            <a:grpSpLocks/>
          </p:cNvGrpSpPr>
          <p:nvPr/>
        </p:nvGrpSpPr>
        <p:grpSpPr bwMode="auto">
          <a:xfrm>
            <a:off x="716895" y="4946113"/>
            <a:ext cx="2808287" cy="720725"/>
            <a:chOff x="476" y="3430"/>
            <a:chExt cx="1769" cy="454"/>
          </a:xfrm>
        </p:grpSpPr>
        <p:sp>
          <p:nvSpPr>
            <p:cNvPr id="22542" name="Rectangle 48"/>
            <p:cNvSpPr>
              <a:spLocks noChangeArrowheads="1"/>
            </p:cNvSpPr>
            <p:nvPr/>
          </p:nvSpPr>
          <p:spPr bwMode="auto">
            <a:xfrm>
              <a:off x="476" y="3430"/>
              <a:ext cx="726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543" name="Rectangle 49"/>
            <p:cNvSpPr>
              <a:spLocks noChangeArrowheads="1"/>
            </p:cNvSpPr>
            <p:nvPr/>
          </p:nvSpPr>
          <p:spPr bwMode="auto">
            <a:xfrm>
              <a:off x="1474" y="3612"/>
              <a:ext cx="771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22544" name="AutoShape 50"/>
            <p:cNvCxnSpPr>
              <a:cxnSpLocks noChangeShapeType="1"/>
              <a:stCxn id="22542" idx="3"/>
              <a:endCxn id="22543" idx="1"/>
            </p:cNvCxnSpPr>
            <p:nvPr/>
          </p:nvCxnSpPr>
          <p:spPr bwMode="auto">
            <a:xfrm>
              <a:off x="1202" y="3566"/>
              <a:ext cx="272" cy="18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5" name="AutoShape 51"/>
            <p:cNvCxnSpPr>
              <a:cxnSpLocks noChangeShapeType="1"/>
              <a:stCxn id="22543" idx="3"/>
              <a:endCxn id="22542" idx="2"/>
            </p:cNvCxnSpPr>
            <p:nvPr/>
          </p:nvCxnSpPr>
          <p:spPr bwMode="auto">
            <a:xfrm flipH="1" flipV="1">
              <a:off x="839" y="3702"/>
              <a:ext cx="1406" cy="46"/>
            </a:xfrm>
            <a:prstGeom prst="bentConnector4">
              <a:avLst>
                <a:gd name="adj1" fmla="val -10171"/>
                <a:gd name="adj2" fmla="val -60869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53" name="Text Box 53"/>
          <p:cNvSpPr txBox="1">
            <a:spLocks noChangeArrowheads="1"/>
          </p:cNvSpPr>
          <p:nvPr/>
        </p:nvSpPr>
        <p:spPr bwMode="auto">
          <a:xfrm>
            <a:off x="861357" y="5984177"/>
            <a:ext cx="41036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в) </a:t>
            </a:r>
            <a:r>
              <a:rPr lang="ru-RU" sz="1600" i="1" dirty="0" err="1"/>
              <a:t>Зворотний</a:t>
            </a:r>
            <a:r>
              <a:rPr lang="ru-RU" sz="1600" i="1" dirty="0"/>
              <a:t> </a:t>
            </a:r>
            <a:r>
              <a:rPr lang="ru-RU" sz="1600" i="1" dirty="0" err="1"/>
              <a:t>зв'язок</a:t>
            </a:r>
            <a:r>
              <a:rPr lang="ru-RU" sz="1600" i="1" dirty="0"/>
              <a:t> по </a:t>
            </a:r>
            <a:r>
              <a:rPr lang="ru-RU" sz="1600" i="1" dirty="0" err="1"/>
              <a:t>механізму</a:t>
            </a:r>
            <a:endParaRPr lang="ru-RU" sz="16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111456" y="-102817"/>
            <a:ext cx="8229600" cy="595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Основні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правила </a:t>
            </a: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побудови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діаграм</a:t>
            </a:r>
            <a:endParaRPr lang="ru-RU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4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28775"/>
            <a:ext cx="8229600" cy="1014413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800" dirty="0" smtClean="0"/>
              <a:t>5. </a:t>
            </a:r>
            <a:r>
              <a:rPr lang="ru-RU" sz="2800" dirty="0" err="1" smtClean="0"/>
              <a:t>Стрілки</a:t>
            </a:r>
            <a:r>
              <a:rPr lang="ru-RU" sz="2800" dirty="0" smtClean="0"/>
              <a:t> </a:t>
            </a:r>
            <a:r>
              <a:rPr lang="ru-RU" sz="2800" dirty="0" err="1" smtClean="0"/>
              <a:t>можуть</a:t>
            </a:r>
            <a:r>
              <a:rPr lang="ru-RU" sz="2800" dirty="0" smtClean="0"/>
              <a:t> </a:t>
            </a:r>
            <a:r>
              <a:rPr lang="ru-RU" sz="2800" dirty="0" err="1" smtClean="0"/>
              <a:t>зливатися</a:t>
            </a:r>
            <a:r>
              <a:rPr lang="ru-RU" sz="2800" dirty="0" smtClean="0"/>
              <a:t> та </a:t>
            </a:r>
            <a:r>
              <a:rPr lang="ru-RU" sz="2800" dirty="0" err="1" smtClean="0"/>
              <a:t>розгалуживатися</a:t>
            </a:r>
            <a:endParaRPr lang="ru-RU" sz="2800" dirty="0" smtClean="0"/>
          </a:p>
        </p:txBody>
      </p:sp>
      <p:grpSp>
        <p:nvGrpSpPr>
          <p:cNvPr id="23556" name="Group 5"/>
          <p:cNvGrpSpPr>
            <a:grpSpLocks noChangeAspect="1"/>
          </p:cNvGrpSpPr>
          <p:nvPr/>
        </p:nvGrpSpPr>
        <p:grpSpPr bwMode="auto">
          <a:xfrm>
            <a:off x="468313" y="2654300"/>
            <a:ext cx="8278812" cy="3652838"/>
            <a:chOff x="2275" y="1626"/>
            <a:chExt cx="4800" cy="2090"/>
          </a:xfrm>
        </p:grpSpPr>
        <p:sp>
          <p:nvSpPr>
            <p:cNvPr id="23557" name="AutoShape 6"/>
            <p:cNvSpPr>
              <a:spLocks noChangeAspect="1" noChangeArrowheads="1"/>
            </p:cNvSpPr>
            <p:nvPr/>
          </p:nvSpPr>
          <p:spPr bwMode="auto">
            <a:xfrm>
              <a:off x="2275" y="1626"/>
              <a:ext cx="4800" cy="2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558" name="Rectangle 7"/>
            <p:cNvSpPr>
              <a:spLocks noChangeArrowheads="1"/>
            </p:cNvSpPr>
            <p:nvPr/>
          </p:nvSpPr>
          <p:spPr bwMode="auto">
            <a:xfrm>
              <a:off x="2699" y="1765"/>
              <a:ext cx="705" cy="41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59" name="Rectangle 8"/>
            <p:cNvSpPr>
              <a:spLocks noChangeArrowheads="1"/>
            </p:cNvSpPr>
            <p:nvPr/>
          </p:nvSpPr>
          <p:spPr bwMode="auto">
            <a:xfrm>
              <a:off x="3687" y="2183"/>
              <a:ext cx="703" cy="41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60" name="Rectangle 9"/>
            <p:cNvSpPr>
              <a:spLocks noChangeArrowheads="1"/>
            </p:cNvSpPr>
            <p:nvPr/>
          </p:nvSpPr>
          <p:spPr bwMode="auto">
            <a:xfrm>
              <a:off x="4675" y="2601"/>
              <a:ext cx="704" cy="41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23561" name="Group 10"/>
            <p:cNvGrpSpPr>
              <a:grpSpLocks/>
            </p:cNvGrpSpPr>
            <p:nvPr/>
          </p:nvGrpSpPr>
          <p:grpSpPr bwMode="auto">
            <a:xfrm>
              <a:off x="3404" y="1974"/>
              <a:ext cx="1271" cy="836"/>
              <a:chOff x="3404" y="1974"/>
              <a:chExt cx="1271" cy="836"/>
            </a:xfrm>
          </p:grpSpPr>
          <p:cxnSp>
            <p:nvCxnSpPr>
              <p:cNvPr id="23571" name="AutoShape 11"/>
              <p:cNvCxnSpPr>
                <a:cxnSpLocks noChangeShapeType="1"/>
                <a:stCxn id="23558" idx="3"/>
                <a:endCxn id="23559" idx="1"/>
              </p:cNvCxnSpPr>
              <p:nvPr/>
            </p:nvCxnSpPr>
            <p:spPr bwMode="auto">
              <a:xfrm>
                <a:off x="3404" y="1974"/>
                <a:ext cx="283" cy="418"/>
              </a:xfrm>
              <a:prstGeom prst="bentConnector3">
                <a:avLst>
                  <a:gd name="adj1" fmla="val 49861"/>
                </a:avLst>
              </a:prstGeom>
              <a:noFill/>
              <a:ln w="19050">
                <a:solidFill>
                  <a:srgbClr val="8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72" name="AutoShape 12"/>
              <p:cNvCxnSpPr>
                <a:cxnSpLocks noChangeShapeType="1"/>
                <a:endCxn id="23560" idx="1"/>
              </p:cNvCxnSpPr>
              <p:nvPr/>
            </p:nvCxnSpPr>
            <p:spPr bwMode="auto">
              <a:xfrm>
                <a:off x="3546" y="2322"/>
                <a:ext cx="1129" cy="488"/>
              </a:xfrm>
              <a:prstGeom prst="bentConnector3">
                <a:avLst>
                  <a:gd name="adj1" fmla="val -69"/>
                </a:avLst>
              </a:prstGeom>
              <a:noFill/>
              <a:ln w="19050">
                <a:solidFill>
                  <a:srgbClr val="8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562" name="Group 13"/>
            <p:cNvGrpSpPr>
              <a:grpSpLocks/>
            </p:cNvGrpSpPr>
            <p:nvPr/>
          </p:nvGrpSpPr>
          <p:grpSpPr bwMode="auto">
            <a:xfrm>
              <a:off x="3404" y="1904"/>
              <a:ext cx="2965" cy="837"/>
              <a:chOff x="3404" y="1904"/>
              <a:chExt cx="2965" cy="837"/>
            </a:xfrm>
          </p:grpSpPr>
          <p:sp>
            <p:nvSpPr>
              <p:cNvPr id="23567" name="Line 14"/>
              <p:cNvSpPr>
                <a:spLocks noChangeShapeType="1"/>
              </p:cNvSpPr>
              <p:nvPr/>
            </p:nvSpPr>
            <p:spPr bwMode="auto">
              <a:xfrm>
                <a:off x="5381" y="2741"/>
                <a:ext cx="98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568" name="Line 15"/>
              <p:cNvSpPr>
                <a:spLocks noChangeShapeType="1"/>
              </p:cNvSpPr>
              <p:nvPr/>
            </p:nvSpPr>
            <p:spPr bwMode="auto">
              <a:xfrm>
                <a:off x="3404" y="1904"/>
                <a:ext cx="240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569" name="Line 16"/>
              <p:cNvSpPr>
                <a:spLocks noChangeShapeType="1"/>
              </p:cNvSpPr>
              <p:nvPr/>
            </p:nvSpPr>
            <p:spPr bwMode="auto">
              <a:xfrm>
                <a:off x="5804" y="1904"/>
                <a:ext cx="0" cy="83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570" name="Line 17"/>
              <p:cNvSpPr>
                <a:spLocks noChangeShapeType="1"/>
              </p:cNvSpPr>
              <p:nvPr/>
            </p:nvSpPr>
            <p:spPr bwMode="auto">
              <a:xfrm>
                <a:off x="4393" y="2322"/>
                <a:ext cx="1411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3563" name="Group 18"/>
            <p:cNvGrpSpPr>
              <a:grpSpLocks/>
            </p:cNvGrpSpPr>
            <p:nvPr/>
          </p:nvGrpSpPr>
          <p:grpSpPr bwMode="auto">
            <a:xfrm>
              <a:off x="2699" y="3159"/>
              <a:ext cx="3105" cy="557"/>
              <a:chOff x="2699" y="3159"/>
              <a:chExt cx="3105" cy="557"/>
            </a:xfrm>
          </p:grpSpPr>
          <p:sp>
            <p:nvSpPr>
              <p:cNvPr id="23564" name="Line 19"/>
              <p:cNvSpPr>
                <a:spLocks noChangeShapeType="1"/>
              </p:cNvSpPr>
              <p:nvPr/>
            </p:nvSpPr>
            <p:spPr bwMode="auto">
              <a:xfrm>
                <a:off x="2699" y="3298"/>
                <a:ext cx="42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565" name="Line 20"/>
              <p:cNvSpPr>
                <a:spLocks noChangeShapeType="1"/>
              </p:cNvSpPr>
              <p:nvPr/>
            </p:nvSpPr>
            <p:spPr bwMode="auto">
              <a:xfrm>
                <a:off x="2699" y="3577"/>
                <a:ext cx="423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566" name="Text Box 21"/>
              <p:cNvSpPr txBox="1">
                <a:spLocks noChangeArrowheads="1"/>
              </p:cNvSpPr>
              <p:nvPr/>
            </p:nvSpPr>
            <p:spPr bwMode="auto">
              <a:xfrm>
                <a:off x="3404" y="3159"/>
                <a:ext cx="2400" cy="55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ru-RU" dirty="0" err="1" smtClean="0"/>
                  <a:t>Злиття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стрілок</a:t>
                </a:r>
                <a:endParaRPr lang="ru-RU" dirty="0"/>
              </a:p>
              <a:p>
                <a:pPr eaLnBrk="1" hangingPunct="1"/>
                <a:endParaRPr lang="ru-RU" dirty="0"/>
              </a:p>
              <a:p>
                <a:pPr eaLnBrk="1" hangingPunct="1"/>
                <a:r>
                  <a:rPr lang="ru-RU" dirty="0" err="1" smtClean="0"/>
                  <a:t>Розгалуження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стрілок</a:t>
                </a:r>
                <a:endParaRPr lang="ru-RU" dirty="0"/>
              </a:p>
            </p:txBody>
          </p:sp>
        </p:grpSp>
      </p:grp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32887" y="-77047"/>
            <a:ext cx="8229600" cy="595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Основні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правила </a:t>
            </a: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побудови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діаграм</a:t>
            </a:r>
            <a:endParaRPr lang="ru-RU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323528" y="1124744"/>
            <a:ext cx="856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складу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взаємозв'язків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між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ними,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виникає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питання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про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правильну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композицію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об'єднання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модулі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підсистеми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цьому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увазі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кожна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окрема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повинна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вирішувати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одну, строго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певну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задачу.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Інакше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потрібна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подальша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декомпозиція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розподіл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об'єднанні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підсистеми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необхідно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прагнути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щоб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внутрішня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зв'язність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між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функціями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усередині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модуля)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була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як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можна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сильніше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зовнішня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між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функціями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входять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різні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модулі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), як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можна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слабкіше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Типи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зв'язків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приводяться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порядку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зменшення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значущості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сили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зв'язування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1259632" y="-86557"/>
            <a:ext cx="6468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Типи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зв'язків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між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роботами</a:t>
            </a:r>
          </a:p>
        </p:txBody>
      </p:sp>
    </p:spTree>
    <p:extLst>
      <p:ext uri="{BB962C8B-B14F-4D97-AF65-F5344CB8AC3E}">
        <p14:creationId xmlns:p14="http://schemas.microsoft.com/office/powerpoint/2010/main" val="30717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755576" y="1268760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Ієрархічний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"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частина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" - "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ціле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")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місце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між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функцією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підфункціями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вона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складається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2364762" y="-31412"/>
            <a:ext cx="47597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Ієрархічний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зв'язок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2543175"/>
            <a:ext cx="51530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280831" y="1268760"/>
            <a:ext cx="87556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Регламентуючий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(той,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управляє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підпорядкований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зображує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залежність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однієї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іншої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коли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вихід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однієї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роботи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прямує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управління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іншій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Функцію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виходить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управління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слід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вважати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регламентуючою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управляючою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а в яку входить -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підпорядкованою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Розрізняють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прямий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по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управлінню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коли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управління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передається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вищестоячої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роботи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нижчестоячу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та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зворотний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по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управлінню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коли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управління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передається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нижчестоячої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вищестоячої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959349" y="5966964"/>
            <a:ext cx="1833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Arial" pitchFamily="34" charset="0"/>
                <a:cs typeface="Arial" pitchFamily="34" charset="0"/>
              </a:rPr>
              <a:t>прямий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зв'язок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endParaRPr lang="ru-RU" dirty="0"/>
          </a:p>
        </p:txBody>
      </p:sp>
      <p:sp>
        <p:nvSpPr>
          <p:cNvPr id="7" name="Прямокутник 6"/>
          <p:cNvSpPr/>
          <p:nvPr/>
        </p:nvSpPr>
        <p:spPr>
          <a:xfrm>
            <a:off x="5364088" y="5986866"/>
            <a:ext cx="2139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зворотний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зв'язок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endParaRPr lang="ru-RU" dirty="0"/>
          </a:p>
        </p:txBody>
      </p:sp>
      <p:sp>
        <p:nvSpPr>
          <p:cNvPr id="5" name="Прямокутник 4"/>
          <p:cNvSpPr/>
          <p:nvPr/>
        </p:nvSpPr>
        <p:spPr>
          <a:xfrm>
            <a:off x="0" y="81576"/>
            <a:ext cx="95108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Регламентуючий</a:t>
            </a:r>
            <a:r>
              <a:rPr lang="ru-RU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35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управляючий</a:t>
            </a:r>
            <a:r>
              <a:rPr lang="ru-RU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ru-RU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зв</a:t>
            </a: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ru-RU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язок</a:t>
            </a:r>
            <a:r>
              <a:rPr lang="ru-RU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191753"/>
            <a:ext cx="3211465" cy="15415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764" y="4004195"/>
            <a:ext cx="5131099" cy="20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323528" y="1124744"/>
            <a:ext cx="856895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Функціональний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технологічний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місце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коли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вихід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однієї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служить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вхідними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наступної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З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точки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зору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потоку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матеріальних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об'єктів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цей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показує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технологію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послідовність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робіт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обробки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об'єктів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Виділяють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прямий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по входу, коли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вихід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передається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вищестоячої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роботи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нижчестоячую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і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зворотний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по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входу, коли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вихід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передається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нижчестоячою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вищестоячої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323528" y="4797152"/>
            <a:ext cx="2588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прямий</a:t>
            </a:r>
            <a:r>
              <a:rPr lang="ru-RU" dirty="0"/>
              <a:t> </a:t>
            </a:r>
            <a:r>
              <a:rPr lang="ru-RU" dirty="0" err="1"/>
              <a:t>зв'язок</a:t>
            </a:r>
            <a:r>
              <a:rPr lang="ru-RU" dirty="0"/>
              <a:t> по входу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630" y="0"/>
            <a:ext cx="907537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Функціональний</a:t>
            </a:r>
            <a:r>
              <a:rPr lang="ru-RU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</a:t>
            </a:r>
            <a:r>
              <a:rPr lang="ru-RU" sz="3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технологічн</a:t>
            </a:r>
            <a:r>
              <a:rPr lang="uk-UA" sz="3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ий</a:t>
            </a:r>
            <a:r>
              <a:rPr lang="ru-RU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 </a:t>
            </a:r>
            <a:r>
              <a:rPr lang="ru-RU" sz="3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uk-UA" sz="3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525401"/>
            <a:ext cx="3174784" cy="9837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381" y="4046165"/>
            <a:ext cx="5131099" cy="2016432"/>
          </a:xfrm>
          <a:prstGeom prst="rect">
            <a:avLst/>
          </a:prstGeom>
        </p:spPr>
      </p:pic>
      <p:sp>
        <p:nvSpPr>
          <p:cNvPr id="5" name="Прямокутник 4"/>
          <p:cNvSpPr/>
          <p:nvPr/>
        </p:nvSpPr>
        <p:spPr>
          <a:xfrm>
            <a:off x="3995936" y="5678473"/>
            <a:ext cx="286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зворотний</a:t>
            </a:r>
            <a:r>
              <a:rPr lang="ru-RU" dirty="0"/>
              <a:t> </a:t>
            </a:r>
            <a:r>
              <a:rPr lang="ru-RU" dirty="0" err="1"/>
              <a:t>зв'язок</a:t>
            </a:r>
            <a:r>
              <a:rPr lang="ru-RU" dirty="0"/>
              <a:t> по входу</a:t>
            </a:r>
          </a:p>
        </p:txBody>
      </p:sp>
    </p:spTree>
    <p:extLst>
      <p:ext uri="{BB962C8B-B14F-4D97-AF65-F5344CB8AC3E}">
        <p14:creationId xmlns:p14="http://schemas.microsoft.com/office/powerpoint/2010/main" val="3478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323528" y="917912"/>
            <a:ext cx="849694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SADT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(Structured Analysis and Design Technique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ctr">
              <a:spcAft>
                <a:spcPts val="600"/>
              </a:spcAft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SADT </a:t>
            </a:r>
            <a:r>
              <a:rPr lang="uk-UA" sz="2000" dirty="0" smtClean="0">
                <a:latin typeface="Arial" pitchFamily="34" charset="0"/>
                <a:cs typeface="Arial" pitchFamily="34" charset="0"/>
              </a:rPr>
              <a:t>- м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етодологія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структурного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аналізу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проектування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000" dirty="0" smtClean="0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інтегрує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управління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конфігурацією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проекту,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використання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додаткових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мовних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засобів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керівництво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проектом.</a:t>
            </a:r>
          </a:p>
          <a:p>
            <a:pPr>
              <a:spcAft>
                <a:spcPts val="600"/>
              </a:spcAft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Процес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розділений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декілька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етапів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: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опитування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експертів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створення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діаграм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моделей,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розповсюдження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документації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оцінка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адекватності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моделей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прийняття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подальшого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використання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Визнання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корисності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SADT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привело до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стандартизації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та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публікації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її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частини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призначеної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функціонального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як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методології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і стандарту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функціонального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опису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бізнес-процесів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IDEF0.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33165" y="148537"/>
            <a:ext cx="3453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Поняття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SADT</a:t>
            </a:r>
            <a:endParaRPr lang="ru-RU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611560" y="1244550"/>
            <a:ext cx="8136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Споживчий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місце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коли </a:t>
            </a:r>
            <a:r>
              <a:rPr lang="ru-RU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вихід</a:t>
            </a:r>
            <a:r>
              <a:rPr lang="ru-RU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однієї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служить </a:t>
            </a:r>
            <a:r>
              <a:rPr lang="ru-RU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механізмом</a:t>
            </a:r>
            <a:r>
              <a:rPr lang="ru-RU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наступної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Таким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чином, одна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споживає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ресурси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виробляються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іншій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51720" y="1858"/>
            <a:ext cx="4663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Споживчий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uk-UA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699" y="3284984"/>
            <a:ext cx="30956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251520" y="1244550"/>
            <a:ext cx="8424936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Логічний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спостерігається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між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логічно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однорідними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функціями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Такі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як правило,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виконують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одну і ту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саму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роботу, але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різними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способами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використовуючи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різні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початкові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матеріали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62227" y="-1911"/>
            <a:ext cx="41037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Логічний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uk-UA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590" y="3231969"/>
            <a:ext cx="43910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07504" y="1052736"/>
            <a:ext cx="8928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Колегіальний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методичний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місце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між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функціями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алгоритм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роботи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визначається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одним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тим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самим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управлінням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Аналогом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такого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зв'язку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є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спільна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робота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співробітників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одного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відділу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колег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підкоряються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начальникові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віддає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вказівки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накази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сигнали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управляють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Такий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також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виникає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коли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алгоритми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роботи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визначаються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одним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тим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самим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методичним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забезпеченням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(СНИП, ГОСТ,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офіційними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нормативними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матеріалами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тощо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служить як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управління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78585" y="0"/>
            <a:ext cx="7458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Колегіальний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методичний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 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uk-U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915058"/>
            <a:ext cx="51054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251520" y="1124744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Arial" pitchFamily="34" charset="0"/>
                <a:cs typeface="Arial" pitchFamily="34" charset="0"/>
              </a:rPr>
              <a:t>Ресурсний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виникає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між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функціями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використовують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своєї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роботи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одні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самі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ресурси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Ресурсно-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залежні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як правило, не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виконуватися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одночасно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79712" y="-99392"/>
            <a:ext cx="4501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Ресурсний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uk-UA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000675"/>
            <a:ext cx="4572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8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323528" y="1268760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Arial" pitchFamily="34" charset="0"/>
                <a:cs typeface="Arial" pitchFamily="34" charset="0"/>
              </a:rPr>
              <a:t>Інформаційний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місце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між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функціями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використовують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як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вхідні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одну і ту ж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інформацію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07704" y="-11789"/>
            <a:ext cx="55602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Інформаційний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uk-UA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2405062"/>
            <a:ext cx="48958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755576" y="1196752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Часовий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виникає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між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функціями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повинні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виконуватися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одночасно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одночасно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іншої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67744" y="-43765"/>
            <a:ext cx="40332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Часовий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uk-UA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2856"/>
            <a:ext cx="6389618" cy="291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251520" y="1124744"/>
            <a:ext cx="87129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приведених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вище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типів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зв'язків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найбільш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сильним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є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ієрархічний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по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суті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визначає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об'єднання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модулі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підсистеми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Дещо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слабкіше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являються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регламентуючі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функціональні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споживчі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Функції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цими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зв'язками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зазвичай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реалізуються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одній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підсистемі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Логічні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колегіальні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ресурсні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інформаційні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одні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найслабкіших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Функції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як правило,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реалізують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різних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підсистемах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за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винятком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логічно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однорідних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пов'язаних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логічним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зв'язком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Часовий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зв'язок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свідчить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про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слабку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залежність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один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одного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вимагає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реалізації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окремих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модулях.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Таким чином, при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об'єднанні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модулі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найбільш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бажаними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є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перші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п'ять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видів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зв'язків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Функції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пов'язані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останніми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п'ятьма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зв'язками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краще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реалізовувати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окремих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модулях.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-15559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Аналіз типів </a:t>
            </a:r>
            <a:r>
              <a:rPr lang="uk-UA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зв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язків</a:t>
            </a:r>
            <a:endParaRPr lang="uk-UA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763688" y="1860848"/>
            <a:ext cx="5734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Приклади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IDEF0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діаграм </a:t>
            </a:r>
            <a:endParaRPr lang="uk-UA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1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  <p:pic>
        <p:nvPicPr>
          <p:cNvPr id="1026" name="Picture 2" descr="IDEF0 Diagrams Solution - IDEF0 Model Development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97243"/>
            <a:ext cx="8856984" cy="523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3528" y="537575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https://www.conceptdraw.com/How-To-Guide/idef0-software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3961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pic>
        <p:nvPicPr>
          <p:cNvPr id="2050" name="Picture 2" descr="IDEF0 Diagram — Application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964488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67544" y="527536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https://www.conceptdraw.com/solution-park/software-idef0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0137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79512" y="0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Суть структурного </a:t>
            </a:r>
            <a:r>
              <a:rPr lang="ru-RU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підходу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до </a:t>
            </a:r>
            <a:r>
              <a:rPr lang="ru-RU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систем</a:t>
            </a:r>
            <a:endParaRPr lang="ru-RU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539552" y="1340768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400" dirty="0"/>
              <a:t>Система </a:t>
            </a:r>
            <a:r>
              <a:rPr lang="ru-RU" sz="2400" dirty="0" err="1"/>
              <a:t>розбивається</a:t>
            </a:r>
            <a:r>
              <a:rPr lang="ru-RU" sz="2400" dirty="0"/>
              <a:t> на </a:t>
            </a:r>
            <a:r>
              <a:rPr lang="ru-RU" sz="2400" dirty="0" err="1"/>
              <a:t>функціональні</a:t>
            </a:r>
            <a:r>
              <a:rPr lang="ru-RU" sz="2400" dirty="0"/>
              <a:t> </a:t>
            </a:r>
            <a:r>
              <a:rPr lang="ru-RU" sz="2400" dirty="0" err="1"/>
              <a:t>підсистеми</a:t>
            </a:r>
            <a:r>
              <a:rPr lang="ru-RU" sz="2400" dirty="0"/>
              <a:t>, </a:t>
            </a:r>
            <a:r>
              <a:rPr lang="ru-RU" sz="2400" dirty="0" err="1"/>
              <a:t>які</a:t>
            </a:r>
            <a:r>
              <a:rPr lang="ru-RU" sz="2400" dirty="0"/>
              <a:t>, у свою </a:t>
            </a:r>
            <a:r>
              <a:rPr lang="ru-RU" sz="2400" dirty="0" err="1"/>
              <a:t>чергу</a:t>
            </a:r>
            <a:r>
              <a:rPr lang="ru-RU" sz="2400" dirty="0"/>
              <a:t>, </a:t>
            </a:r>
            <a:r>
              <a:rPr lang="ru-RU" sz="2400" dirty="0" err="1"/>
              <a:t>діляться</a:t>
            </a:r>
            <a:r>
              <a:rPr lang="ru-RU" sz="2400" dirty="0"/>
              <a:t> на </a:t>
            </a:r>
            <a:r>
              <a:rPr lang="ru-RU" sz="2400" dirty="0" err="1"/>
              <a:t>підфункції</a:t>
            </a:r>
            <a:r>
              <a:rPr lang="ru-RU" sz="2400" dirty="0"/>
              <a:t>, </a:t>
            </a:r>
            <a:r>
              <a:rPr lang="ru-RU" sz="2400" dirty="0" err="1"/>
              <a:t>підфункції</a:t>
            </a:r>
            <a:r>
              <a:rPr lang="ru-RU" sz="2400" dirty="0"/>
              <a:t> - на </a:t>
            </a:r>
            <a:r>
              <a:rPr lang="ru-RU" sz="2400" dirty="0" err="1"/>
              <a:t>завдання</a:t>
            </a:r>
            <a:r>
              <a:rPr lang="ru-RU" sz="2400" dirty="0"/>
              <a:t> і так </a:t>
            </a:r>
            <a:r>
              <a:rPr lang="ru-RU" sz="2400" dirty="0" err="1"/>
              <a:t>далі</a:t>
            </a:r>
            <a:r>
              <a:rPr lang="ru-RU" sz="2400" dirty="0"/>
              <a:t> до </a:t>
            </a:r>
            <a:r>
              <a:rPr lang="ru-RU" sz="2400" dirty="0" err="1"/>
              <a:t>конкретних</a:t>
            </a:r>
            <a:r>
              <a:rPr lang="ru-RU" sz="2400" dirty="0"/>
              <a:t> процедур </a:t>
            </a:r>
          </a:p>
        </p:txBody>
      </p:sp>
      <p:grpSp>
        <p:nvGrpSpPr>
          <p:cNvPr id="5" name="Групувати 4"/>
          <p:cNvGrpSpPr/>
          <p:nvPr/>
        </p:nvGrpSpPr>
        <p:grpSpPr>
          <a:xfrm>
            <a:off x="341313" y="2988469"/>
            <a:ext cx="8080375" cy="2751138"/>
            <a:chOff x="611188" y="3429000"/>
            <a:chExt cx="8080375" cy="2751138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611188" y="4437063"/>
              <a:ext cx="1441450" cy="57626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/>
                <a:t>Система</a:t>
              </a:r>
            </a:p>
          </p:txBody>
        </p: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1835150" y="3787775"/>
              <a:ext cx="1801813" cy="720725"/>
              <a:chOff x="1202" y="2704"/>
              <a:chExt cx="1135" cy="454"/>
            </a:xfrm>
          </p:grpSpPr>
          <p:sp>
            <p:nvSpPr>
              <p:cNvPr id="48" name="Oval 5"/>
              <p:cNvSpPr>
                <a:spLocks noChangeArrowheads="1"/>
              </p:cNvSpPr>
              <p:nvPr/>
            </p:nvSpPr>
            <p:spPr bwMode="auto">
              <a:xfrm>
                <a:off x="1565" y="2704"/>
                <a:ext cx="772" cy="27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ru-RU" dirty="0" err="1" smtClean="0"/>
                  <a:t>Функція</a:t>
                </a:r>
                <a:r>
                  <a:rPr lang="ru-RU" dirty="0" smtClean="0"/>
                  <a:t> </a:t>
                </a:r>
                <a:r>
                  <a:rPr lang="ru-RU" dirty="0"/>
                  <a:t>1</a:t>
                </a:r>
              </a:p>
            </p:txBody>
          </p:sp>
          <p:sp>
            <p:nvSpPr>
              <p:cNvPr id="49" name="Line 17"/>
              <p:cNvSpPr>
                <a:spLocks noChangeShapeType="1"/>
              </p:cNvSpPr>
              <p:nvPr/>
            </p:nvSpPr>
            <p:spPr bwMode="auto">
              <a:xfrm flipV="1">
                <a:off x="1202" y="2886"/>
                <a:ext cx="408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2051050" y="4364038"/>
              <a:ext cx="1655763" cy="431800"/>
              <a:chOff x="1338" y="3067"/>
              <a:chExt cx="1043" cy="272"/>
            </a:xfrm>
          </p:grpSpPr>
          <p:sp>
            <p:nvSpPr>
              <p:cNvPr id="46" name="Oval 6"/>
              <p:cNvSpPr>
                <a:spLocks noChangeArrowheads="1"/>
              </p:cNvSpPr>
              <p:nvPr/>
            </p:nvSpPr>
            <p:spPr bwMode="auto">
              <a:xfrm>
                <a:off x="1565" y="3067"/>
                <a:ext cx="816" cy="27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ru-RU" dirty="0" err="1" smtClean="0"/>
                  <a:t>Функція</a:t>
                </a:r>
                <a:r>
                  <a:rPr lang="ru-RU" dirty="0" smtClean="0"/>
                  <a:t> </a:t>
                </a:r>
                <a:r>
                  <a:rPr lang="ru-RU" dirty="0"/>
                  <a:t>2</a:t>
                </a:r>
              </a:p>
            </p:txBody>
          </p:sp>
          <p:sp>
            <p:nvSpPr>
              <p:cNvPr id="47" name="Line 19"/>
              <p:cNvSpPr>
                <a:spLocks noChangeShapeType="1"/>
              </p:cNvSpPr>
              <p:nvPr/>
            </p:nvSpPr>
            <p:spPr bwMode="auto">
              <a:xfrm flipV="1">
                <a:off x="1338" y="3203"/>
                <a:ext cx="227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2051050" y="4795838"/>
              <a:ext cx="1239838" cy="560387"/>
              <a:chOff x="1338" y="3339"/>
              <a:chExt cx="781" cy="353"/>
            </a:xfrm>
          </p:grpSpPr>
          <p:sp>
            <p:nvSpPr>
              <p:cNvPr id="44" name="Text Box 8"/>
              <p:cNvSpPr txBox="1">
                <a:spLocks noChangeArrowheads="1"/>
              </p:cNvSpPr>
              <p:nvPr/>
            </p:nvSpPr>
            <p:spPr bwMode="auto">
              <a:xfrm>
                <a:off x="1779" y="3365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ru-RU" sz="2800"/>
                  <a:t>…</a:t>
                </a:r>
              </a:p>
            </p:txBody>
          </p:sp>
          <p:sp>
            <p:nvSpPr>
              <p:cNvPr id="45" name="Line 20"/>
              <p:cNvSpPr>
                <a:spLocks noChangeShapeType="1"/>
              </p:cNvSpPr>
              <p:nvPr/>
            </p:nvSpPr>
            <p:spPr bwMode="auto">
              <a:xfrm>
                <a:off x="1338" y="3339"/>
                <a:ext cx="453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1906588" y="4940300"/>
              <a:ext cx="1800225" cy="1008063"/>
              <a:chOff x="1247" y="3430"/>
              <a:chExt cx="1134" cy="635"/>
            </a:xfrm>
          </p:grpSpPr>
          <p:sp>
            <p:nvSpPr>
              <p:cNvPr id="42" name="Oval 7"/>
              <p:cNvSpPr>
                <a:spLocks noChangeArrowheads="1"/>
              </p:cNvSpPr>
              <p:nvPr/>
            </p:nvSpPr>
            <p:spPr bwMode="auto">
              <a:xfrm>
                <a:off x="1565" y="3793"/>
                <a:ext cx="816" cy="27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ru-RU" dirty="0" err="1" smtClean="0"/>
                  <a:t>Функція</a:t>
                </a:r>
                <a:r>
                  <a:rPr lang="ru-RU" dirty="0" smtClean="0"/>
                  <a:t> </a:t>
                </a:r>
                <a:r>
                  <a:rPr lang="en-US" dirty="0"/>
                  <a:t>n</a:t>
                </a:r>
                <a:endParaRPr lang="ru-RU" dirty="0"/>
              </a:p>
            </p:txBody>
          </p:sp>
          <p:sp>
            <p:nvSpPr>
              <p:cNvPr id="43" name="Line 21"/>
              <p:cNvSpPr>
                <a:spLocks noChangeShapeType="1"/>
              </p:cNvSpPr>
              <p:nvPr/>
            </p:nvSpPr>
            <p:spPr bwMode="auto">
              <a:xfrm>
                <a:off x="1247" y="3430"/>
                <a:ext cx="318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3706813" y="4508500"/>
              <a:ext cx="2305050" cy="431800"/>
              <a:chOff x="2381" y="3158"/>
              <a:chExt cx="1452" cy="272"/>
            </a:xfrm>
          </p:grpSpPr>
          <p:sp>
            <p:nvSpPr>
              <p:cNvPr id="40" name="Oval 10"/>
              <p:cNvSpPr>
                <a:spLocks noChangeArrowheads="1"/>
              </p:cNvSpPr>
              <p:nvPr/>
            </p:nvSpPr>
            <p:spPr bwMode="auto">
              <a:xfrm>
                <a:off x="2699" y="3158"/>
                <a:ext cx="1134" cy="27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ru-RU" dirty="0" err="1" smtClean="0"/>
                  <a:t>Підфункція</a:t>
                </a:r>
                <a:r>
                  <a:rPr lang="ru-RU" dirty="0" smtClean="0"/>
                  <a:t> </a:t>
                </a:r>
                <a:r>
                  <a:rPr lang="ru-RU" dirty="0"/>
                  <a:t>2</a:t>
                </a:r>
              </a:p>
            </p:txBody>
          </p:sp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2381" y="3203"/>
                <a:ext cx="318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2" name="Group 57"/>
            <p:cNvGrpSpPr>
              <a:grpSpLocks/>
            </p:cNvGrpSpPr>
            <p:nvPr/>
          </p:nvGrpSpPr>
          <p:grpSpPr bwMode="auto">
            <a:xfrm>
              <a:off x="3706813" y="4652963"/>
              <a:ext cx="1692275" cy="590550"/>
              <a:chOff x="2381" y="3249"/>
              <a:chExt cx="1066" cy="372"/>
            </a:xfrm>
          </p:grpSpPr>
          <p:sp>
            <p:nvSpPr>
              <p:cNvPr id="38" name="Text Box 12"/>
              <p:cNvSpPr txBox="1">
                <a:spLocks noChangeArrowheads="1"/>
              </p:cNvSpPr>
              <p:nvPr/>
            </p:nvSpPr>
            <p:spPr bwMode="auto">
              <a:xfrm>
                <a:off x="3107" y="3294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ru-RU" sz="2800"/>
                  <a:t>…</a:t>
                </a:r>
              </a:p>
            </p:txBody>
          </p:sp>
          <p:sp>
            <p:nvSpPr>
              <p:cNvPr id="39" name="Line 25"/>
              <p:cNvSpPr>
                <a:spLocks noChangeShapeType="1"/>
              </p:cNvSpPr>
              <p:nvPr/>
            </p:nvSpPr>
            <p:spPr bwMode="auto">
              <a:xfrm>
                <a:off x="2381" y="3249"/>
                <a:ext cx="544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3" name="Group 55"/>
            <p:cNvGrpSpPr>
              <a:grpSpLocks/>
            </p:cNvGrpSpPr>
            <p:nvPr/>
          </p:nvGrpSpPr>
          <p:grpSpPr bwMode="auto">
            <a:xfrm>
              <a:off x="5938838" y="4795838"/>
              <a:ext cx="1671637" cy="560387"/>
              <a:chOff x="3787" y="3339"/>
              <a:chExt cx="1053" cy="353"/>
            </a:xfrm>
          </p:grpSpPr>
          <p:sp>
            <p:nvSpPr>
              <p:cNvPr id="36" name="Text Box 16"/>
              <p:cNvSpPr txBox="1">
                <a:spLocks noChangeArrowheads="1"/>
              </p:cNvSpPr>
              <p:nvPr/>
            </p:nvSpPr>
            <p:spPr bwMode="auto">
              <a:xfrm>
                <a:off x="4500" y="3365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ru-RU" sz="2800"/>
                  <a:t>…</a:t>
                </a:r>
              </a:p>
            </p:txBody>
          </p:sp>
          <p:sp>
            <p:nvSpPr>
              <p:cNvPr id="37" name="Line 29"/>
              <p:cNvSpPr>
                <a:spLocks noChangeShapeType="1"/>
              </p:cNvSpPr>
              <p:nvPr/>
            </p:nvSpPr>
            <p:spPr bwMode="auto">
              <a:xfrm>
                <a:off x="3787" y="3339"/>
                <a:ext cx="72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4" name="Group 52"/>
            <p:cNvGrpSpPr>
              <a:grpSpLocks/>
            </p:cNvGrpSpPr>
            <p:nvPr/>
          </p:nvGrpSpPr>
          <p:grpSpPr bwMode="auto">
            <a:xfrm>
              <a:off x="5938838" y="4476750"/>
              <a:ext cx="2608262" cy="534988"/>
              <a:chOff x="3787" y="3138"/>
              <a:chExt cx="1643" cy="337"/>
            </a:xfrm>
          </p:grpSpPr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4150" y="3203"/>
                <a:ext cx="861" cy="27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ru-RU"/>
                  <a:t>Задача 2</a:t>
                </a:r>
              </a:p>
            </p:txBody>
          </p:sp>
          <p:sp>
            <p:nvSpPr>
              <p:cNvPr id="34" name="Line 27"/>
              <p:cNvSpPr>
                <a:spLocks noChangeShapeType="1"/>
              </p:cNvSpPr>
              <p:nvPr/>
            </p:nvSpPr>
            <p:spPr bwMode="auto">
              <a:xfrm flipV="1">
                <a:off x="3787" y="3294"/>
                <a:ext cx="36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Text Box 31"/>
              <p:cNvSpPr txBox="1">
                <a:spLocks noChangeArrowheads="1"/>
              </p:cNvSpPr>
              <p:nvPr/>
            </p:nvSpPr>
            <p:spPr bwMode="auto">
              <a:xfrm>
                <a:off x="5090" y="3138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ru-RU" sz="2800"/>
                  <a:t>…</a:t>
                </a:r>
              </a:p>
            </p:txBody>
          </p:sp>
        </p:grpSp>
        <p:grpSp>
          <p:nvGrpSpPr>
            <p:cNvPr id="15" name="Group 41"/>
            <p:cNvGrpSpPr>
              <a:grpSpLocks/>
            </p:cNvGrpSpPr>
            <p:nvPr/>
          </p:nvGrpSpPr>
          <p:grpSpPr bwMode="auto">
            <a:xfrm>
              <a:off x="3635375" y="3429000"/>
              <a:ext cx="2303463" cy="1079500"/>
              <a:chOff x="2336" y="2478"/>
              <a:chExt cx="1451" cy="680"/>
            </a:xfrm>
          </p:grpSpPr>
          <p:sp>
            <p:nvSpPr>
              <p:cNvPr id="30" name="Oval 9"/>
              <p:cNvSpPr>
                <a:spLocks noChangeArrowheads="1"/>
              </p:cNvSpPr>
              <p:nvPr/>
            </p:nvSpPr>
            <p:spPr bwMode="auto">
              <a:xfrm>
                <a:off x="2699" y="2840"/>
                <a:ext cx="1088" cy="27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ru-RU" dirty="0" err="1" smtClean="0"/>
                  <a:t>Підфункція</a:t>
                </a:r>
                <a:r>
                  <a:rPr lang="ru-RU" dirty="0" smtClean="0"/>
                  <a:t> </a:t>
                </a:r>
                <a:r>
                  <a:rPr lang="ru-RU" dirty="0"/>
                  <a:t>1</a:t>
                </a:r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 flipV="1">
                <a:off x="2336" y="3022"/>
                <a:ext cx="408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Text Box 34"/>
              <p:cNvSpPr txBox="1">
                <a:spLocks noChangeArrowheads="1"/>
              </p:cNvSpPr>
              <p:nvPr/>
            </p:nvSpPr>
            <p:spPr bwMode="auto">
              <a:xfrm>
                <a:off x="3061" y="2478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ru-RU" sz="2800"/>
                  <a:t>…</a:t>
                </a:r>
              </a:p>
            </p:txBody>
          </p:sp>
        </p:grpSp>
        <p:grpSp>
          <p:nvGrpSpPr>
            <p:cNvPr id="16" name="Group 51"/>
            <p:cNvGrpSpPr>
              <a:grpSpLocks/>
            </p:cNvGrpSpPr>
            <p:nvPr/>
          </p:nvGrpSpPr>
          <p:grpSpPr bwMode="auto">
            <a:xfrm>
              <a:off x="6011863" y="3468688"/>
              <a:ext cx="2463800" cy="1255712"/>
              <a:chOff x="3833" y="2503"/>
              <a:chExt cx="1552" cy="791"/>
            </a:xfrm>
          </p:grpSpPr>
          <p:sp>
            <p:nvSpPr>
              <p:cNvPr id="26" name="Oval 13"/>
              <p:cNvSpPr>
                <a:spLocks noChangeArrowheads="1"/>
              </p:cNvSpPr>
              <p:nvPr/>
            </p:nvSpPr>
            <p:spPr bwMode="auto">
              <a:xfrm>
                <a:off x="4150" y="2840"/>
                <a:ext cx="816" cy="27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ru-RU"/>
                  <a:t>Задача 1</a:t>
                </a:r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 flipV="1">
                <a:off x="3833" y="3022"/>
                <a:ext cx="317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Text Box 30"/>
              <p:cNvSpPr txBox="1">
                <a:spLocks noChangeArrowheads="1"/>
              </p:cNvSpPr>
              <p:nvPr/>
            </p:nvSpPr>
            <p:spPr bwMode="auto">
              <a:xfrm>
                <a:off x="5045" y="2684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ru-RU" sz="2800"/>
                  <a:t>…</a:t>
                </a:r>
              </a:p>
            </p:txBody>
          </p:sp>
          <p:sp>
            <p:nvSpPr>
              <p:cNvPr id="29" name="Text Box 35"/>
              <p:cNvSpPr txBox="1">
                <a:spLocks noChangeArrowheads="1"/>
              </p:cNvSpPr>
              <p:nvPr/>
            </p:nvSpPr>
            <p:spPr bwMode="auto">
              <a:xfrm>
                <a:off x="4364" y="2503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ru-RU" sz="2800"/>
                  <a:t>…</a:t>
                </a:r>
              </a:p>
            </p:txBody>
          </p:sp>
        </p:grpSp>
        <p:grpSp>
          <p:nvGrpSpPr>
            <p:cNvPr id="17" name="Group 56"/>
            <p:cNvGrpSpPr>
              <a:grpSpLocks/>
            </p:cNvGrpSpPr>
            <p:nvPr/>
          </p:nvGrpSpPr>
          <p:grpSpPr bwMode="auto">
            <a:xfrm>
              <a:off x="5938838" y="4795838"/>
              <a:ext cx="2752725" cy="1384300"/>
              <a:chOff x="3787" y="3339"/>
              <a:chExt cx="1734" cy="872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auto">
              <a:xfrm>
                <a:off x="4150" y="3702"/>
                <a:ext cx="861" cy="27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ru-RU"/>
                  <a:t>Задача </a:t>
                </a:r>
                <a:r>
                  <a:rPr lang="en-US"/>
                  <a:t>n</a:t>
                </a:r>
                <a:endParaRPr lang="ru-RU"/>
              </a:p>
            </p:txBody>
          </p:sp>
          <p:sp>
            <p:nvSpPr>
              <p:cNvPr id="23" name="Line 28"/>
              <p:cNvSpPr>
                <a:spLocks noChangeShapeType="1"/>
              </p:cNvSpPr>
              <p:nvPr/>
            </p:nvSpPr>
            <p:spPr bwMode="auto">
              <a:xfrm>
                <a:off x="3787" y="3339"/>
                <a:ext cx="408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Text Box 32"/>
              <p:cNvSpPr txBox="1">
                <a:spLocks noChangeArrowheads="1"/>
              </p:cNvSpPr>
              <p:nvPr/>
            </p:nvSpPr>
            <p:spPr bwMode="auto">
              <a:xfrm>
                <a:off x="5181" y="3591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ru-RU" sz="2800"/>
                  <a:t>…</a:t>
                </a:r>
              </a:p>
            </p:txBody>
          </p:sp>
          <p:sp>
            <p:nvSpPr>
              <p:cNvPr id="25" name="Text Box 36"/>
              <p:cNvSpPr txBox="1">
                <a:spLocks noChangeArrowheads="1"/>
              </p:cNvSpPr>
              <p:nvPr/>
            </p:nvSpPr>
            <p:spPr bwMode="auto">
              <a:xfrm>
                <a:off x="4468" y="3884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ru-RU" sz="2800"/>
                  <a:t>…</a:t>
                </a:r>
              </a:p>
            </p:txBody>
          </p:sp>
        </p:grpSp>
        <p:grpSp>
          <p:nvGrpSpPr>
            <p:cNvPr id="18" name="Group 46"/>
            <p:cNvGrpSpPr>
              <a:grpSpLocks/>
            </p:cNvGrpSpPr>
            <p:nvPr/>
          </p:nvGrpSpPr>
          <p:grpSpPr bwMode="auto">
            <a:xfrm>
              <a:off x="3635375" y="4724400"/>
              <a:ext cx="2376488" cy="1455738"/>
              <a:chOff x="2336" y="3294"/>
              <a:chExt cx="1497" cy="917"/>
            </a:xfrm>
          </p:grpSpPr>
          <p:sp>
            <p:nvSpPr>
              <p:cNvPr id="19" name="Oval 11"/>
              <p:cNvSpPr>
                <a:spLocks noChangeArrowheads="1"/>
              </p:cNvSpPr>
              <p:nvPr/>
            </p:nvSpPr>
            <p:spPr bwMode="auto">
              <a:xfrm>
                <a:off x="2699" y="3612"/>
                <a:ext cx="1134" cy="27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ru-RU" dirty="0" err="1" smtClean="0"/>
                  <a:t>Підфункція</a:t>
                </a:r>
                <a:r>
                  <a:rPr lang="ru-RU" dirty="0" smtClean="0"/>
                  <a:t> </a:t>
                </a:r>
                <a:r>
                  <a:rPr lang="en-US" dirty="0"/>
                  <a:t>n</a:t>
                </a:r>
                <a:endParaRPr lang="ru-RU" dirty="0"/>
              </a:p>
            </p:txBody>
          </p:sp>
          <p:sp>
            <p:nvSpPr>
              <p:cNvPr id="20" name="Line 44"/>
              <p:cNvSpPr>
                <a:spLocks noChangeShapeType="1"/>
              </p:cNvSpPr>
              <p:nvPr/>
            </p:nvSpPr>
            <p:spPr bwMode="auto">
              <a:xfrm>
                <a:off x="2336" y="3294"/>
                <a:ext cx="408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Text Box 45"/>
              <p:cNvSpPr txBox="1">
                <a:spLocks noChangeArrowheads="1"/>
              </p:cNvSpPr>
              <p:nvPr/>
            </p:nvSpPr>
            <p:spPr bwMode="auto">
              <a:xfrm>
                <a:off x="3152" y="3884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ru-RU" sz="2800"/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6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pic>
        <p:nvPicPr>
          <p:cNvPr id="3074" name="Picture 2" descr="IDEF0 Diagram — Determine Ground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71296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7544" y="527536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https://www.conceptdraw.com/solution-park/software-idef0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81994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288925"/>
            <a:ext cx="9134475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0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538" y="279400"/>
            <a:ext cx="9363076" cy="630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6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84163"/>
            <a:ext cx="9058275" cy="629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7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384175"/>
            <a:ext cx="909637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71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265113"/>
            <a:ext cx="9020175" cy="633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https://sites.google.com/site/anisimovkhv/learning/pris/lecture/tema6/tema6_2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7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647564" y="1412776"/>
            <a:ext cx="78488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70-і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рр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ХХ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століття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методологія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SADT</a:t>
            </a:r>
          </a:p>
          <a:p>
            <a:pPr marL="285750" lvl="0" indent="-28575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Запропонована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Дугласом Россом (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Douglas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Ross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lvl="0" indent="-28575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000" u="sng" dirty="0" err="1">
                <a:latin typeface="Arial" pitchFamily="34" charset="0"/>
                <a:cs typeface="Arial" pitchFamily="34" charset="0"/>
              </a:rPr>
              <a:t>Основна</a:t>
            </a:r>
            <a:r>
              <a:rPr lang="ru-RU" sz="20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u="sng" dirty="0" err="1">
                <a:latin typeface="Arial" pitchFamily="34" charset="0"/>
                <a:cs typeface="Arial" pitchFamily="34" charset="0"/>
              </a:rPr>
              <a:t>ідея</a:t>
            </a:r>
            <a:r>
              <a:rPr lang="ru-RU" sz="20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u="sng" dirty="0" err="1">
                <a:latin typeface="Arial" pitchFamily="34" charset="0"/>
                <a:cs typeface="Arial" pitchFamily="34" charset="0"/>
              </a:rPr>
              <a:t>цієї</a:t>
            </a:r>
            <a:r>
              <a:rPr lang="ru-RU" sz="20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u="sng" dirty="0" err="1">
                <a:latin typeface="Arial" pitchFamily="34" charset="0"/>
                <a:cs typeface="Arial" pitchFamily="34" charset="0"/>
              </a:rPr>
              <a:t>методології</a:t>
            </a:r>
            <a:r>
              <a:rPr lang="ru-RU" sz="2000" u="sng" dirty="0">
                <a:latin typeface="Arial" pitchFamily="34" charset="0"/>
                <a:cs typeface="Arial" pitchFamily="34" charset="0"/>
              </a:rPr>
              <a:t> - </a:t>
            </a:r>
            <a:r>
              <a:rPr lang="ru-RU" sz="2000" u="sng" dirty="0" err="1">
                <a:latin typeface="Arial" pitchFamily="34" charset="0"/>
                <a:cs typeface="Arial" pitchFamily="34" charset="0"/>
              </a:rPr>
              <a:t>побудова</a:t>
            </a:r>
            <a:r>
              <a:rPr lang="ru-RU" sz="20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u="sng" dirty="0" err="1">
                <a:latin typeface="Arial" pitchFamily="34" charset="0"/>
                <a:cs typeface="Arial" pitchFamily="34" charset="0"/>
              </a:rPr>
              <a:t>деревовидної</a:t>
            </a:r>
            <a:r>
              <a:rPr lang="ru-RU" sz="20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u="sng" dirty="0" err="1">
                <a:latin typeface="Arial" pitchFamily="34" charset="0"/>
                <a:cs typeface="Arial" pitchFamily="34" charset="0"/>
              </a:rPr>
              <a:t>ієрархічної</a:t>
            </a:r>
            <a:r>
              <a:rPr lang="ru-RU" sz="20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u="sng" dirty="0" err="1">
                <a:latin typeface="Arial" pitchFamily="34" charset="0"/>
                <a:cs typeface="Arial" pitchFamily="34" charset="0"/>
              </a:rPr>
              <a:t>моделі</a:t>
            </a:r>
            <a:r>
              <a:rPr lang="ru-RU" sz="20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u="sng" dirty="0" err="1">
                <a:latin typeface="Arial" pitchFamily="34" charset="0"/>
                <a:cs typeface="Arial" pitchFamily="34" charset="0"/>
              </a:rPr>
              <a:t>підприємства</a:t>
            </a:r>
            <a:r>
              <a:rPr lang="ru-RU" sz="2000" u="sng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285750" lvl="0" indent="-28575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На початку 1990-х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основі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SADT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прийнятий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стандарт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бізнес-процесів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IDEF0 (США),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є одним з 14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стандартів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лінійки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IDEF, -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Integration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Definition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Functional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Modeling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spcAft>
                <a:spcPts val="600"/>
              </a:spcAft>
            </a:pP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0" y="32837"/>
            <a:ext cx="9144000" cy="12003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Методологія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структурного </a:t>
            </a: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аналізу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та </a:t>
            </a: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проектування</a:t>
            </a:r>
            <a:endParaRPr lang="ru-RU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971600" y="1268760"/>
            <a:ext cx="74888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/>
            <a:r>
              <a:rPr lang="ru-RU" sz="2000" b="1" dirty="0">
                <a:latin typeface="Arial" pitchFamily="34" charset="0"/>
                <a:cs typeface="Arial" pitchFamily="34" charset="0"/>
              </a:rPr>
              <a:t>3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типи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моделей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використовуються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в структурному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підході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: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lvl="0" fontAlgn="base"/>
            <a:r>
              <a:rPr lang="ru-RU" sz="2000" dirty="0">
                <a:latin typeface="Arial" pitchFamily="34" charset="0"/>
                <a:cs typeface="Arial" pitchFamily="34" charset="0"/>
              </a:rPr>
              <a:t>1)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функціональні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(ФМ)</a:t>
            </a:r>
          </a:p>
          <a:p>
            <a:pPr lvl="0" fontAlgn="base"/>
            <a:r>
              <a:rPr lang="ru-RU" sz="2000" dirty="0">
                <a:latin typeface="Arial" pitchFamily="34" charset="0"/>
                <a:cs typeface="Arial" pitchFamily="34" charset="0"/>
              </a:rPr>
              <a:t>2)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інформаційні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(ІМ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0" fontAlgn="base"/>
            <a:r>
              <a:rPr lang="ru-RU" sz="2000" dirty="0">
                <a:latin typeface="Arial" pitchFamily="34" charset="0"/>
                <a:cs typeface="Arial" pitchFamily="34" charset="0"/>
              </a:rPr>
              <a:t>3)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динамічні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(ДМ)</a:t>
            </a:r>
          </a:p>
        </p:txBody>
      </p:sp>
      <p:graphicFrame>
        <p:nvGraphicFramePr>
          <p:cNvPr id="5" name="Таблиця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95242"/>
              </p:ext>
            </p:extLst>
          </p:nvPr>
        </p:nvGraphicFramePr>
        <p:xfrm>
          <a:off x="1187624" y="3429000"/>
          <a:ext cx="7344816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2169007"/>
                <a:gridCol w="4023681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000" b="1" dirty="0" smtClean="0">
                          <a:latin typeface="Arial" pitchFamily="34" charset="0"/>
                          <a:cs typeface="Arial" pitchFamily="34" charset="0"/>
                        </a:rPr>
                        <a:t>Тип моделі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b="1" dirty="0" smtClean="0">
                          <a:latin typeface="Arial" pitchFamily="34" charset="0"/>
                          <a:cs typeface="Arial" pitchFamily="34" charset="0"/>
                        </a:rPr>
                        <a:t>Стандарт моделі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CASE</a:t>
                      </a:r>
                      <a:r>
                        <a:rPr lang="uk-UA" sz="2000" b="1" dirty="0" err="1" smtClean="0">
                          <a:latin typeface="Arial" pitchFamily="34" charset="0"/>
                          <a:cs typeface="Arial" pitchFamily="34" charset="0"/>
                        </a:rPr>
                        <a:t>-засоби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Arial" pitchFamily="34" charset="0"/>
                          <a:cs typeface="Arial" pitchFamily="34" charset="0"/>
                        </a:rPr>
                        <a:t>ФМ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SADT (IDEF0)</a:t>
                      </a:r>
                    </a:p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DFD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BPWin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, Design/IDEF</a:t>
                      </a:r>
                    </a:p>
                    <a:p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BPWin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Arial" pitchFamily="34" charset="0"/>
                          <a:cs typeface="Arial" pitchFamily="34" charset="0"/>
                        </a:rPr>
                        <a:t>ІМ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ERD (IDEF1X)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Design/IDEF, 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ERWin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Arial" pitchFamily="34" charset="0"/>
                          <a:cs typeface="Arial" pitchFamily="34" charset="0"/>
                        </a:rPr>
                        <a:t>ДМ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IDEF/CPN</a:t>
                      </a:r>
                    </a:p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IDEF3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Design/IDEF</a:t>
                      </a:r>
                    </a:p>
                    <a:p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BPWin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ямокутник 5"/>
          <p:cNvSpPr/>
          <p:nvPr/>
        </p:nvSpPr>
        <p:spPr>
          <a:xfrm>
            <a:off x="1115616" y="-2429"/>
            <a:ext cx="6895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Модел</a:t>
            </a:r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і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структурного </a:t>
            </a:r>
            <a:r>
              <a:rPr lang="ru-RU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підходу</a:t>
            </a:r>
            <a:endParaRPr lang="ru-RU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976272" y="0"/>
            <a:ext cx="7191456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uk-UA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Методології сімейства </a:t>
            </a:r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IDEF</a:t>
            </a:r>
            <a:endParaRPr lang="ru-RU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0" y="1052736"/>
            <a:ext cx="9144000" cy="5324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000" dirty="0" err="1">
                <a:latin typeface="Arial" pitchFamily="34" charset="0"/>
                <a:cs typeface="Arial" pitchFamily="34" charset="0"/>
              </a:rPr>
              <a:t>Методології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сімейства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IDEF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дозволяють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відображувати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аналізувати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</a:t>
            </a:r>
            <a:r>
              <a:rPr lang="uk-UA" sz="2000" dirty="0" err="1">
                <a:latin typeface="Arial" pitchFamily="34" charset="0"/>
                <a:cs typeface="Arial" pitchFamily="34" charset="0"/>
              </a:rPr>
              <a:t>делі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діяльності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будь-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яких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складних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систем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різних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розрізах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Зараз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сімейство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IDEF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входять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IDEF0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методологія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функціонального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(система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представляється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вигляді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набору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взаємозв'язаних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-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функциональных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блоків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IDEF1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методологія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інформаційних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потоків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всередині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системи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дозволяє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відображувати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аналізувати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структуру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взаємозв'язки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IDEF1X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IDEF1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eXtended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) 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методологія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реляційних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баз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системи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;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IDEF2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методологія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динамічного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розвитку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систем;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IDEF3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методологія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документування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відбуваються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системі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IDEF4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методологія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побудови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об'єктно-орієнтованих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систем,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дозволяє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наочно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відображувати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структуру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об'єктів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закладені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принципи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взаємодії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;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2123728" y="0"/>
            <a:ext cx="4615751" cy="707886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IDEF</a:t>
            </a:r>
            <a:r>
              <a:rPr lang="uk-UA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методологія</a:t>
            </a:r>
            <a:endParaRPr lang="ru-RU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0" y="1052736"/>
            <a:ext cx="914399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IDEF5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методологія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онтологічного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дослідження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складних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систем за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допомогою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певного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словника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термінів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правил,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підставі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сформовані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достовірні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твердження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про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стан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даної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системи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деякий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момент часу;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IDEF6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методологія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використання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раціонального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досвіду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проектування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дозволяє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запобігти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виникненню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структурних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помилок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при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новому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проектуванні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інформаційних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систем;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IDEF7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методологія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аудиту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інформаційної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системи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IDEF8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методологія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графічного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інтерфейсу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користувача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;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IDEF9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методологія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аналізу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існуючих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умов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обмежень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впливу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рішення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приймаються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реінжиніринга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IDEF10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методологія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архітектури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виконання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IDEF11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методологія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інформаційного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артефактів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IDEF12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методологія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організаційного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IDEF13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методологія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проектування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трьохсхемного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дизайну карт;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IDEF14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методологія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комп'ютерних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мереж.</a:t>
            </a:r>
          </a:p>
        </p:txBody>
      </p:sp>
    </p:spTree>
    <p:extLst>
      <p:ext uri="{BB962C8B-B14F-4D97-AF65-F5344CB8AC3E}">
        <p14:creationId xmlns:p14="http://schemas.microsoft.com/office/powerpoint/2010/main" val="33935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228223" y="2175822"/>
            <a:ext cx="8712968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Основу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методології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складає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графічна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мова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опису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Моделлю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нотації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IDEF0 є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сукупність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ієрархічно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впорядкованих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взаємозв'язаних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діаграм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Кожна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діаграма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є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одиницею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опису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системи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розташовується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окремому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листі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Модель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AS - IS, TO - BE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SHOULD - BE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містити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4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типи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діаграм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контекстну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діаграму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діаграми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декомпозиції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діаграми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дерева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вузлів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діаграми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експозиції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(for exposition only, FEO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3275856" y="0"/>
            <a:ext cx="3826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IDEF0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standard</a:t>
            </a:r>
            <a:r>
              <a:rPr lang="ru-RU" sz="3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8377" y="1138436"/>
            <a:ext cx="8393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www.idef.com/wp-content/uploads/2016/02/idef0.pdf</a:t>
            </a:r>
            <a:r>
              <a:rPr lang="uk-UA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english</a:t>
            </a:r>
            <a:endParaRPr lang="uk-UA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://studfiles.net/preview/5266142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r>
              <a:rPr lang="ru-RU" dirty="0" err="1" smtClean="0"/>
              <a:t>російською</a:t>
            </a:r>
            <a:r>
              <a:rPr lang="ru-RU" dirty="0" smtClean="0"/>
              <a:t> </a:t>
            </a:r>
            <a:r>
              <a:rPr lang="ru-RU" dirty="0" err="1" smtClean="0"/>
              <a:t>мовою</a:t>
            </a:r>
            <a:r>
              <a:rPr lang="ru-RU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33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2114</Words>
  <Application>Microsoft Office PowerPoint</Application>
  <PresentationFormat>Экран (4:3)</PresentationFormat>
  <Paragraphs>354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1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Функціональний блок</vt:lpstr>
      <vt:lpstr>Інтерфейсна дуга</vt:lpstr>
      <vt:lpstr>Презентация PowerPoint</vt:lpstr>
      <vt:lpstr>Презентация PowerPoint</vt:lpstr>
      <vt:lpstr>Презентация PowerPoint</vt:lpstr>
      <vt:lpstr>Презентация PowerPoint</vt:lpstr>
      <vt:lpstr>Декомпозиція</vt:lpstr>
      <vt:lpstr>Презентация PowerPoint</vt:lpstr>
      <vt:lpstr>Нумерація робіт та діаграм</vt:lpstr>
      <vt:lpstr>Основні правила побудови діаграм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Администратор</dc:creator>
  <cp:lastModifiedBy>Teacher</cp:lastModifiedBy>
  <cp:revision>45</cp:revision>
  <dcterms:created xsi:type="dcterms:W3CDTF">2015-09-24T21:47:00Z</dcterms:created>
  <dcterms:modified xsi:type="dcterms:W3CDTF">2019-10-11T07:18:07Z</dcterms:modified>
</cp:coreProperties>
</file>