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91" r:id="rId3"/>
    <p:sldId id="333" r:id="rId4"/>
    <p:sldId id="334" r:id="rId5"/>
    <p:sldId id="335" r:id="rId6"/>
    <p:sldId id="325" r:id="rId7"/>
    <p:sldId id="324" r:id="rId8"/>
    <p:sldId id="323" r:id="rId9"/>
    <p:sldId id="336" r:id="rId10"/>
    <p:sldId id="330" r:id="rId11"/>
    <p:sldId id="337" r:id="rId12"/>
    <p:sldId id="331" r:id="rId13"/>
    <p:sldId id="332" r:id="rId14"/>
    <p:sldId id="326" r:id="rId15"/>
    <p:sldId id="339" r:id="rId16"/>
    <p:sldId id="328" r:id="rId17"/>
    <p:sldId id="340" r:id="rId18"/>
    <p:sldId id="341" r:id="rId19"/>
    <p:sldId id="342" r:id="rId20"/>
    <p:sldId id="327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8" r:id="rId31"/>
    <p:sldId id="352" r:id="rId32"/>
    <p:sldId id="353" r:id="rId33"/>
    <p:sldId id="360" r:id="rId34"/>
    <p:sldId id="361" r:id="rId35"/>
    <p:sldId id="354" r:id="rId36"/>
    <p:sldId id="362" r:id="rId37"/>
    <p:sldId id="359" r:id="rId38"/>
    <p:sldId id="355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06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0" autoAdjust="0"/>
    <p:restoredTop sz="94660"/>
  </p:normalViewPr>
  <p:slideViewPr>
    <p:cSldViewPr>
      <p:cViewPr varScale="1">
        <p:scale>
          <a:sx n="70" d="100"/>
          <a:sy n="70" d="100"/>
        </p:scale>
        <p:origin x="3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8190-67AF-4D38-AE7E-20DB05C6C1CC}" type="datetimeFigureOut">
              <a:rPr lang="ru-RU" smtClean="0"/>
              <a:t>11.10.2019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F99B-7012-4B88-B42D-4B46A0BC0E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8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F99B-7012-4B88-B42D-4B46A0BC0E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1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1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8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631113" y="6583363"/>
            <a:ext cx="1262062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uk-UA" sz="1200"/>
              <a:t>Листопад 2011</a:t>
            </a:r>
            <a:endParaRPr lang="ru-RU" sz="1200"/>
          </a:p>
        </p:txBody>
      </p:sp>
      <p:pic>
        <p:nvPicPr>
          <p:cNvPr id="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99" y="15050"/>
            <a:ext cx="925252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58"/>
          <p:cNvSpPr txBox="1">
            <a:spLocks noChangeArrowheads="1"/>
          </p:cNvSpPr>
          <p:nvPr userDrawn="1"/>
        </p:nvSpPr>
        <p:spPr bwMode="auto">
          <a:xfrm flipH="1">
            <a:off x="5541963" y="6594475"/>
            <a:ext cx="2720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1200"/>
              <a:t>Т.В. Ковалюк Проектування ПЗ</a:t>
            </a:r>
            <a:endParaRPr lang="ru-RU" sz="120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92"/>
            <a:ext cx="9254300" cy="79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83362"/>
            <a:ext cx="1905000" cy="274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6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7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2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4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1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4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0C53-2812-4276-883A-E93B77319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3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it.isuct.ru/ivt/books../CASE/case10/idef1x/index.htm" TargetMode="External"/><Relationship Id="rId2" Type="http://schemas.openxmlformats.org/officeDocument/2006/relationships/hyperlink" Target="http://www.idef.com/pdf/Idef1x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itforum.ck.ua/database/kbd96/65.shtml" TargetMode="External"/><Relationship Id="rId4" Type="http://schemas.openxmlformats.org/officeDocument/2006/relationships/hyperlink" Target="http://study.urfu.ru/Aid/Publication/89/1/Method_BpWin_ERwin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5"/>
          <p:cNvSpPr>
            <a:spLocks noChangeArrowheads="1" noChangeShapeType="1" noTextEdit="1"/>
          </p:cNvSpPr>
          <p:nvPr/>
        </p:nvSpPr>
        <p:spPr bwMode="auto">
          <a:xfrm>
            <a:off x="395288" y="1412875"/>
            <a:ext cx="8280400" cy="3095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Проектування </a:t>
            </a:r>
          </a:p>
          <a:p>
            <a:pPr algn="ctr"/>
            <a:r>
              <a:rPr lang="uk-UA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програмного забезпечення</a:t>
            </a:r>
          </a:p>
        </p:txBody>
      </p:sp>
      <p:sp>
        <p:nvSpPr>
          <p:cNvPr id="15363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 Т.В. к.т.н., доцент </a:t>
            </a:r>
          </a:p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tkovalyuk@ukr.net</a:t>
            </a:r>
            <a:endParaRPr lang="uk-UA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42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929683"/>
            <a:ext cx="9036496" cy="5324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Необхідність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концептуальної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точки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привела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методології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заснованої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семантиці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трактування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контексті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взаємозв'язків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Семантична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абстрактною схемою, яка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показує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як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символи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співвідносяться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реальним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світом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Семантична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цілях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Планування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ресурсів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даних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допомагає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виробленні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широкого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погляду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діяльності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підприємства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Потім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досліджена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спільно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використовуваних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ресурсів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2.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Побудова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спільно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використовуваних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баз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даних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Повністю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розроблена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представлення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незалежно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конкретного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Розроблені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будуть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несуперечливими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спільно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використовуваними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істотно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скоротить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витрати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розробку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105817" y="0"/>
            <a:ext cx="7416824" cy="58477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Мета 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даних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052736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Оцінка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придбаного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забезпечення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Модель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відображає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дійсну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інфраструктуру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організації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оцінити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наскільки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придбане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програмне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компанії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суперечить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інфраструктура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накладається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програмним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забезпеченням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способу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ведення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справ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компанії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4.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Об'єднання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існуючих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баз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даних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Визначивши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зміст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існуючих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баз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через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семантичні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отримати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інтегроване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Концептуальна схема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обробкою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запитів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середовищі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розподіленої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1105817" y="-74044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Мета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даних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1052736"/>
            <a:ext cx="914400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IDEF1X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методологія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семантичного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. 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Вона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розроблена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урахуванням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1.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Підтримує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розробку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концептуальних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схем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Синтаксис </a:t>
            </a:r>
            <a:r>
              <a:rPr lang="en-US" dirty="0">
                <a:latin typeface="Arial" pitchFamily="34" charset="0"/>
                <a:cs typeface="Arial" pitchFamily="34" charset="0"/>
              </a:rPr>
              <a:t>IDEF1X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підтримує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семантичні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конструкції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необхідні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концептуальної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схеми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володіє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характеристиками -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несуперечністю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розширюваністю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адаптованістю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2.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Забезпечує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ясну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мову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IDEF1X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просту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ясну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несуперечливу</a:t>
            </a:r>
            <a:r>
              <a:rPr lang="ru-RU" dirty="0">
                <a:latin typeface="Arial" pitchFamily="34" charset="0"/>
                <a:cs typeface="Arial" pitchFamily="34" charset="0"/>
              </a:rPr>
              <a:t> структуру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чіткі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семантичні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поняття</a:t>
            </a:r>
            <a:r>
              <a:rPr lang="ru-RU" dirty="0">
                <a:latin typeface="Arial" pitchFamily="34" charset="0"/>
                <a:cs typeface="Arial" pitchFamily="34" charset="0"/>
              </a:rPr>
              <a:t>. Синтаксис і семантика </a:t>
            </a:r>
            <a:r>
              <a:rPr lang="en-US" dirty="0">
                <a:latin typeface="Arial" pitchFamily="34" charset="0"/>
                <a:cs typeface="Arial" pitchFamily="34" charset="0"/>
              </a:rPr>
              <a:t>IDEF1X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легкі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розуміння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хоча</a:t>
            </a:r>
            <a:r>
              <a:rPr lang="ru-RU" dirty="0">
                <a:latin typeface="Arial" pitchFamily="34" charset="0"/>
                <a:cs typeface="Arial" pitchFamily="34" charset="0"/>
              </a:rPr>
              <a:t> і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досить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потужним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засобом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Надійно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перевірена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практиці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IDEF1X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базується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багаторічному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досвіді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попередніх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методологій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ретельно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перевірена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як у проектах ВВС, так і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промисловості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Можливість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автоматизації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IDEFlX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діаграми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створюватися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великим числом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графічних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програмних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пакетів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комерційне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програмне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підтримує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деталізацію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аналіз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конфігурацією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IDEFlX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latin typeface="Arial" pitchFamily="34" charset="0"/>
                <a:cs typeface="Arial" pitchFamily="34" charset="0"/>
              </a:rPr>
              <a:t>моделей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411760" y="-2341"/>
            <a:ext cx="3307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IDEF1X</a:t>
            </a:r>
            <a:r>
              <a:rPr lang="uk-UA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підхід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055530"/>
            <a:ext cx="87129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latin typeface="Arial" pitchFamily="34" charset="0"/>
                <a:cs typeface="Arial" pitchFamily="34" charset="0"/>
              </a:rPr>
              <a:t>Основними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конструкціями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IDEFiX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є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Предмети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відносяться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dirty="0">
                <a:latin typeface="Arial" pitchFamily="34" charset="0"/>
                <a:cs typeface="Arial" pitchFamily="34" charset="0"/>
              </a:rPr>
              <a:t> люди,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місця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ідеї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події</a:t>
            </a:r>
            <a:r>
              <a:rPr lang="ru-RU" dirty="0">
                <a:latin typeface="Arial" pitchFamily="34" charset="0"/>
                <a:cs typeface="Arial" pitchFamily="34" charset="0"/>
              </a:rPr>
              <a:t> і т.д. Вони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блоками.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предметами,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зображувані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з'єднуючими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блоки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лініями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Характеристики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предметів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зображувані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всередині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блоків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781133" y="17806"/>
            <a:ext cx="8362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</a:t>
            </a:r>
            <a:r>
              <a:rPr lang="uk-UA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конструкції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IDEF</a:t>
            </a:r>
            <a:r>
              <a:rPr lang="uk-UA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X-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18" name="Групувати 17"/>
          <p:cNvGrpSpPr/>
          <p:nvPr/>
        </p:nvGrpSpPr>
        <p:grpSpPr>
          <a:xfrm>
            <a:off x="527400" y="3056052"/>
            <a:ext cx="6768985" cy="3193882"/>
            <a:chOff x="527400" y="3056052"/>
            <a:chExt cx="6768985" cy="3193882"/>
          </a:xfrm>
        </p:grpSpPr>
        <p:sp>
          <p:nvSpPr>
            <p:cNvPr id="5" name="TextBox 4"/>
            <p:cNvSpPr txBox="1"/>
            <p:nvPr/>
          </p:nvSpPr>
          <p:spPr>
            <a:xfrm>
              <a:off x="599641" y="3056052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uk-UA" b="1" dirty="0" smtClean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Поняття</a:t>
              </a:r>
              <a:endParaRPr lang="ru-RU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2209" y="3056052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uk-UA" b="1" dirty="0" smtClean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Конструкції</a:t>
              </a:r>
              <a:endParaRPr lang="ru-RU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207" y="3848140"/>
              <a:ext cx="24397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uk-UA" dirty="0" smtClean="0">
                  <a:latin typeface="Arial" pitchFamily="34" charset="0"/>
                  <a:cs typeface="Arial" pitchFamily="34" charset="0"/>
                </a:rPr>
                <a:t>Сутність – це об’єкт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360" y="4640228"/>
              <a:ext cx="24397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uk-UA" dirty="0" smtClean="0">
                  <a:latin typeface="Arial" pitchFamily="34" charset="0"/>
                  <a:cs typeface="Arial" pitchFamily="34" charset="0"/>
                </a:rPr>
                <a:t>Відношення – це зв’язок між об’єктами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400" y="5572306"/>
              <a:ext cx="28204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uk-UA" dirty="0" smtClean="0">
                  <a:latin typeface="Arial" pitchFamily="34" charset="0"/>
                  <a:cs typeface="Arial" pitchFamily="34" charset="0"/>
                </a:rPr>
                <a:t>Атрибут – це характеристика об’єкту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5712209" y="3717032"/>
              <a:ext cx="1584176" cy="50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5707694" y="5749494"/>
              <a:ext cx="1584176" cy="50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Пряма сполучна лінія 13"/>
            <p:cNvCxnSpPr>
              <a:stCxn id="11" idx="2"/>
              <a:endCxn id="12" idx="0"/>
            </p:cNvCxnSpPr>
            <p:nvPr/>
          </p:nvCxnSpPr>
          <p:spPr>
            <a:xfrm flipH="1">
              <a:off x="6499782" y="4217472"/>
              <a:ext cx="4515" cy="1532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Стрілка вправо 14"/>
            <p:cNvSpPr/>
            <p:nvPr/>
          </p:nvSpPr>
          <p:spPr>
            <a:xfrm>
              <a:off x="3707904" y="3967252"/>
              <a:ext cx="1584176" cy="655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Стрілка вправо 15"/>
            <p:cNvSpPr/>
            <p:nvPr/>
          </p:nvSpPr>
          <p:spPr>
            <a:xfrm>
              <a:off x="3707904" y="5999714"/>
              <a:ext cx="2448272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Стрілка вправо 16"/>
            <p:cNvSpPr/>
            <p:nvPr/>
          </p:nvSpPr>
          <p:spPr>
            <a:xfrm>
              <a:off x="3707903" y="4983483"/>
              <a:ext cx="279639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79512" y="1052736"/>
            <a:ext cx="87544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dirty="0"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"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представляє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безліч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реальних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абстрактних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предметів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володіють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атрибутами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характеристиками.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Окремий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елемент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множини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незалежною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просто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незалежною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однозначно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ідентифікований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без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відносин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залежною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просто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залежною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однозначна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ідентифікація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присвоюється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унікальне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та номер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розділяються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косою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рискою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"/"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поміщаються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над блоком.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b="1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додатнє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число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Іменем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іменник</a:t>
            </a:r>
            <a:r>
              <a:rPr lang="ru-RU" dirty="0">
                <a:latin typeface="Arial" pitchFamily="34" charset="0"/>
                <a:cs typeface="Arial" pitchFamily="34" charset="0"/>
              </a:rPr>
              <a:t>,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прикметники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прийменники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описує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безліч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предметів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Іменник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вживатися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однині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Скорочення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акроніми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допускаються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, але 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цьому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повинно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осмисленим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узгодженим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Формальне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список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синонімів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псевдонімів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приведені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глосарії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Хоча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одна і та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сама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будь-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якій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кількості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діаграм</a:t>
            </a:r>
            <a:r>
              <a:rPr lang="ru-RU" dirty="0">
                <a:latin typeface="Arial" pitchFamily="34" charset="0"/>
                <a:cs typeface="Arial" pitchFamily="34" charset="0"/>
              </a:rPr>
              <a:t>,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конкретній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діаграмі</a:t>
            </a:r>
            <a:r>
              <a:rPr lang="ru-RU" dirty="0">
                <a:latin typeface="Arial" pitchFamily="34" charset="0"/>
                <a:cs typeface="Arial" pitchFamily="34" charset="0"/>
              </a:rPr>
              <a:t> вона повинна бути представлена ​​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раз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275856" y="34622"/>
            <a:ext cx="2179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Сутність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07504" y="924210"/>
            <a:ext cx="9036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унікальне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dirty="0">
                <a:latin typeface="Arial" pitchFamily="34" charset="0"/>
                <a:cs typeface="Arial" pitchFamily="34" charset="0"/>
              </a:rPr>
              <a:t>, і ​​до одного і того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самого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імені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застосовуватися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одна й та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сама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інтерпретація</a:t>
            </a:r>
            <a:r>
              <a:rPr lang="ru-RU" dirty="0">
                <a:latin typeface="Arial" pitchFamily="34" charset="0"/>
                <a:cs typeface="Arial" pitchFamily="34" charset="0"/>
              </a:rPr>
              <a:t>. Одна і та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сама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інтерпретація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застосовуватися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імен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вони не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псевдонімами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володіє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одним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декількома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атрибутами,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належать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через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володіє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одним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декількома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атрибутами,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>
                <a:latin typeface="Arial" pitchFamily="34" charset="0"/>
                <a:cs typeface="Arial" pitchFamily="34" charset="0"/>
              </a:rPr>
              <a:t> "однозначно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ідентифікують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будь-яку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кількість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відносин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цілком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є залежною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ідентифікатора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зовнішнього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взагалі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незалежною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ідентифікатора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9905" y="0"/>
            <a:ext cx="923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синтаксису,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пов'язані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сутностями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Групувати 10"/>
          <p:cNvGrpSpPr/>
          <p:nvPr/>
        </p:nvGrpSpPr>
        <p:grpSpPr>
          <a:xfrm>
            <a:off x="425758" y="4879038"/>
            <a:ext cx="3412537" cy="1386736"/>
            <a:chOff x="395536" y="5291916"/>
            <a:chExt cx="3412537" cy="1386736"/>
          </a:xfrm>
        </p:grpSpPr>
        <p:sp>
          <p:nvSpPr>
            <p:cNvPr id="5" name="Прямокутник 4"/>
            <p:cNvSpPr/>
            <p:nvPr/>
          </p:nvSpPr>
          <p:spPr>
            <a:xfrm>
              <a:off x="1187624" y="5661248"/>
              <a:ext cx="1584176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395536" y="6309320"/>
              <a:ext cx="3412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ru-RU" dirty="0" err="1" smtClean="0">
                  <a:latin typeface="Arial" pitchFamily="34" charset="0"/>
                  <a:cs typeface="Arial" pitchFamily="34" charset="0"/>
                </a:rPr>
                <a:t>незалежна</a:t>
              </a:r>
              <a:r>
                <a:rPr lang="ru-RU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>
                  <a:latin typeface="Arial" pitchFamily="34" charset="0"/>
                  <a:cs typeface="Arial" pitchFamily="34" charset="0"/>
                </a:rPr>
                <a:t>від</a:t>
              </a:r>
              <a:r>
                <a:rPr lang="ru-RU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>
                  <a:latin typeface="Arial" pitchFamily="34" charset="0"/>
                  <a:cs typeface="Arial" pitchFamily="34" charset="0"/>
                </a:rPr>
                <a:t>ідентифікатора</a:t>
              </a:r>
              <a:endParaRPr lang="ru-RU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855045" y="5291916"/>
              <a:ext cx="22493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ru-RU" dirty="0" err="1" smtClean="0">
                  <a:latin typeface="Arial" pitchFamily="34" charset="0"/>
                  <a:cs typeface="Arial" pitchFamily="34" charset="0"/>
                </a:rPr>
                <a:t>Ім’я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/</a:t>
              </a:r>
              <a:r>
                <a:rPr lang="uk-UA" dirty="0" smtClean="0">
                  <a:latin typeface="Arial" pitchFamily="34" charset="0"/>
                  <a:cs typeface="Arial" pitchFamily="34" charset="0"/>
                </a:rPr>
                <a:t>номер сутності</a:t>
              </a:r>
              <a:endParaRPr lang="ru-RU" dirty="0"/>
            </a:p>
          </p:txBody>
        </p:sp>
      </p:grpSp>
      <p:grpSp>
        <p:nvGrpSpPr>
          <p:cNvPr id="12" name="Групувати 11"/>
          <p:cNvGrpSpPr/>
          <p:nvPr/>
        </p:nvGrpSpPr>
        <p:grpSpPr>
          <a:xfrm>
            <a:off x="4613447" y="4879038"/>
            <a:ext cx="3161122" cy="1465600"/>
            <a:chOff x="4613447" y="5229105"/>
            <a:chExt cx="3161122" cy="1465600"/>
          </a:xfrm>
        </p:grpSpPr>
        <p:sp>
          <p:nvSpPr>
            <p:cNvPr id="6" name="Округлений прямокутник 5"/>
            <p:cNvSpPr/>
            <p:nvPr/>
          </p:nvSpPr>
          <p:spPr>
            <a:xfrm>
              <a:off x="5329912" y="5598437"/>
              <a:ext cx="172819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5125155" y="5229105"/>
              <a:ext cx="22493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ru-RU" dirty="0" err="1" smtClean="0">
                  <a:latin typeface="Arial" pitchFamily="34" charset="0"/>
                  <a:cs typeface="Arial" pitchFamily="34" charset="0"/>
                </a:rPr>
                <a:t>Ім’я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/</a:t>
              </a:r>
              <a:r>
                <a:rPr lang="uk-UA" dirty="0" smtClean="0">
                  <a:latin typeface="Arial" pitchFamily="34" charset="0"/>
                  <a:cs typeface="Arial" pitchFamily="34" charset="0"/>
                </a:rPr>
                <a:t>номер сутності</a:t>
              </a:r>
              <a:endParaRPr lang="ru-RU" dirty="0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4613447" y="6325373"/>
              <a:ext cx="316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ru-RU" dirty="0" err="1" smtClean="0">
                  <a:latin typeface="Arial" pitchFamily="34" charset="0"/>
                  <a:cs typeface="Arial" pitchFamily="34" charset="0"/>
                </a:rPr>
                <a:t>залежна</a:t>
              </a:r>
              <a:r>
                <a:rPr lang="ru-RU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>
                  <a:latin typeface="Arial" pitchFamily="34" charset="0"/>
                  <a:cs typeface="Arial" pitchFamily="34" charset="0"/>
                </a:rPr>
                <a:t>від</a:t>
              </a:r>
              <a:r>
                <a:rPr lang="ru-RU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dirty="0" err="1">
                  <a:latin typeface="Arial" pitchFamily="34" charset="0"/>
                  <a:cs typeface="Arial" pitchFamily="34" charset="0"/>
                </a:rPr>
                <a:t>ідентифікатора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457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411760" y="-671"/>
            <a:ext cx="4705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зв'язку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44584" y="1110005"/>
            <a:ext cx="9144000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зв'язку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назване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uk-UA" b="1" dirty="0">
                <a:latin typeface="Arial" pitchFamily="34" charset="0"/>
                <a:cs typeface="Arial" pitchFamily="34" charset="0"/>
              </a:rPr>
              <a:t>в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ідношенням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батько-нащадок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існування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-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асоціація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, при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якому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асоційований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довільною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(у тому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числі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нульовою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кількістю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іншої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сутністі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, 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асоційований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точності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з одним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-батька.</a:t>
            </a:r>
          </a:p>
          <a:p>
            <a:pPr>
              <a:spcAft>
                <a:spcPts val="600"/>
              </a:spcAft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зв'язку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додатково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вказівки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потужності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відносини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. 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саме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яка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кількість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існувати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en-US" dirty="0">
                <a:latin typeface="Arial" pitchFamily="34" charset="0"/>
                <a:cs typeface="Arial" pitchFamily="34" charset="0"/>
              </a:rPr>
              <a:t>IDEF1X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виражені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наступні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потужності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відносин</a:t>
            </a:r>
            <a:r>
              <a:rPr lang="ru-RU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нуль,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з ним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менше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з нею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з нею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деяким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фіксованим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числом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7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7403930" cy="3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323528" y="126876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Специфічне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зв'язку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лінією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проводиться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сутністю-батьком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з точкою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кінці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лінії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Потужність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за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замовчуванням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 - "нуль,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багато</a:t>
            </a:r>
            <a:r>
              <a:rPr lang="ru-RU" dirty="0">
                <a:latin typeface="Arial" pitchFamily="34" charset="0"/>
                <a:cs typeface="Arial" pitchFamily="34" charset="0"/>
              </a:rPr>
              <a:t>".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1457073" y="0"/>
            <a:ext cx="730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відношень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зв'язку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3734"/>
            <a:ext cx="4968552" cy="482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75623" y="0"/>
            <a:ext cx="9283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відношення, що </a:t>
            </a:r>
            <a:r>
              <a:rPr lang="uk-UA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ідентификується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5724128" y="1217646"/>
            <a:ext cx="3240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ідентифікується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>
                <a:latin typeface="Arial" pitchFamily="34" charset="0"/>
                <a:cs typeface="Arial" pitchFamily="34" charset="0"/>
              </a:rPr>
              <a:t>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сутність-нащадок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latin typeface="Arial" pitchFamily="34" charset="0"/>
                <a:cs typeface="Arial" pitchFamily="34" charset="0"/>
              </a:rPr>
              <a:t> є залежною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і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зображується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блоком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із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закругленими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кутами.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цьому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сущності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-батька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атрибутами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400599" cy="47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323528" y="0"/>
            <a:ext cx="896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ru-RU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що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неідентифікується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5917242" y="1152208"/>
            <a:ext cx="32403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не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ідентифікується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сутність-батько</a:t>
            </a:r>
            <a:r>
              <a:rPr lang="ru-RU" dirty="0">
                <a:latin typeface="Arial" pitchFamily="34" charset="0"/>
                <a:cs typeface="Arial" pitchFamily="34" charset="0"/>
              </a:rPr>
              <a:t>,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сутність-нащадок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будуть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незалежними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хоча</a:t>
            </a:r>
            <a:r>
              <a:rPr lang="ru-RU" dirty="0">
                <a:latin typeface="Arial" pitchFamily="34" charset="0"/>
                <a:cs typeface="Arial" pitchFamily="34" charset="0"/>
              </a:rPr>
              <a:t> б одна з них не буде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деякому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ідношенням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яке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ідентифікується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2" y="1412775"/>
            <a:ext cx="8352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000CC"/>
                </a:solidFill>
              </a:rPr>
              <a:t>Тема </a:t>
            </a:r>
            <a:r>
              <a:rPr lang="en-US" sz="4000" b="1" dirty="0" smtClean="0">
                <a:solidFill>
                  <a:srgbClr val="0000CC"/>
                </a:solidFill>
              </a:rPr>
              <a:t>5</a:t>
            </a:r>
            <a:endParaRPr lang="ru-RU" sz="4000" b="1" dirty="0" smtClean="0">
              <a:solidFill>
                <a:srgbClr val="0000CC"/>
              </a:solidFill>
            </a:endParaRPr>
          </a:p>
          <a:p>
            <a:pPr algn="ctr"/>
            <a:r>
              <a:rPr lang="ru-RU" sz="4000" b="1" dirty="0" err="1" smtClean="0">
                <a:solidFill>
                  <a:srgbClr val="0000CC"/>
                </a:solidFill>
              </a:rPr>
              <a:t>Методологія</a:t>
            </a:r>
            <a:r>
              <a:rPr lang="ru-RU" sz="4000" b="1" dirty="0" smtClean="0">
                <a:solidFill>
                  <a:srgbClr val="0000CC"/>
                </a:solidFill>
              </a:rPr>
              <a:t> </a:t>
            </a:r>
            <a:r>
              <a:rPr lang="uk-UA" sz="4000" b="1" dirty="0" smtClean="0">
                <a:solidFill>
                  <a:srgbClr val="0000CC"/>
                </a:solidFill>
              </a:rPr>
              <a:t>інформаційного</a:t>
            </a:r>
            <a:endParaRPr lang="ru-RU" sz="4000" b="1" dirty="0" smtClean="0">
              <a:solidFill>
                <a:srgbClr val="0000CC"/>
              </a:solidFill>
            </a:endParaRPr>
          </a:p>
          <a:p>
            <a:pPr algn="ctr"/>
            <a:r>
              <a:rPr lang="uk-UA" sz="4000" b="1" dirty="0">
                <a:solidFill>
                  <a:srgbClr val="0000CC"/>
                </a:solidFill>
              </a:rPr>
              <a:t>м</a:t>
            </a:r>
            <a:r>
              <a:rPr lang="uk-UA" sz="4000" b="1" dirty="0" smtClean="0">
                <a:solidFill>
                  <a:srgbClr val="0000CC"/>
                </a:solidFill>
              </a:rPr>
              <a:t>оделювання систем на основі </a:t>
            </a:r>
            <a:r>
              <a:rPr lang="uk-UA" sz="4000" b="1" dirty="0" err="1" smtClean="0">
                <a:solidFill>
                  <a:srgbClr val="0000CC"/>
                </a:solidFill>
              </a:rPr>
              <a:t>стандарта</a:t>
            </a:r>
            <a:r>
              <a:rPr lang="uk-UA" sz="4000" b="1" dirty="0" smtClean="0">
                <a:solidFill>
                  <a:srgbClr val="0000CC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</a:rPr>
              <a:t>IDEF1</a:t>
            </a:r>
            <a:endParaRPr lang="ru-RU" sz="4000" b="1" dirty="0" smtClean="0">
              <a:solidFill>
                <a:srgbClr val="0000CC"/>
              </a:solidFill>
            </a:endParaRPr>
          </a:p>
          <a:p>
            <a:pPr algn="ctr"/>
            <a:r>
              <a:rPr lang="uk-UA" sz="4000" b="1" dirty="0" smtClean="0">
                <a:solidFill>
                  <a:srgbClr val="C00000"/>
                </a:solidFill>
              </a:rPr>
              <a:t>(</a:t>
            </a:r>
            <a:r>
              <a:rPr lang="en-US" sz="4000" b="1" dirty="0" smtClean="0">
                <a:solidFill>
                  <a:srgbClr val="C00000"/>
                </a:solidFill>
              </a:rPr>
              <a:t>Integration definition for information modeling (IDEF1X)</a:t>
            </a:r>
            <a:endParaRPr lang="ru-RU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07504" y="1700808"/>
            <a:ext cx="835292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Специфічне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місце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двома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сутністю-батьком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точності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одним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-батька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будь-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якою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кількістю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нуля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dirty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, де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число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зазначеної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потужності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ідентифікуючому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сутність-нащадок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залежною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ідентифікаторів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з будь-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кількістю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сутностей</a:t>
            </a:r>
            <a:r>
              <a:rPr lang="ru-RU" dirty="0">
                <a:latin typeface="Arial" pitchFamily="34" charset="0"/>
                <a:cs typeface="Arial" pitchFamily="34" charset="0"/>
              </a:rPr>
              <a:t> як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, так і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батька.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267744" y="35213"/>
            <a:ext cx="4770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відношень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486035" y="-4082"/>
            <a:ext cx="6122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категоризації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2954" y="1196752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це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двома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точності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одним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сутностями-категоріями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Кожен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ним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категорних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зображують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один і той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самий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предмет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реального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світу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і тому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володіють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одним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самим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унікальним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ідентифікатором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b="1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пов'язані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спільною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взаємовиключними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деякого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атрибуту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екземплярі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визначає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можливих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сутностей-категорій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він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Цей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дискримінатором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відносини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1321"/>
            <a:ext cx="8712968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634317" y="-99392"/>
            <a:ext cx="765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категоризації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95536" y="1772816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Сутність-категорія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одну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сутність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кожного </a:t>
            </a:r>
            <a:r>
              <a:rPr lang="ru-RU" dirty="0" err="1" smtClean="0"/>
              <a:t>відношення</a:t>
            </a:r>
            <a:r>
              <a:rPr lang="ru-RU" dirty="0" smtClean="0"/>
              <a:t> </a:t>
            </a:r>
            <a:r>
              <a:rPr lang="ru-RU" dirty="0" err="1"/>
              <a:t>категоризації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тільки</a:t>
            </a:r>
            <a:r>
              <a:rPr lang="ru-RU" dirty="0"/>
              <a:t> один </a:t>
            </a:r>
            <a:r>
              <a:rPr lang="ru-RU" dirty="0" err="1"/>
              <a:t>елемент</a:t>
            </a:r>
            <a:r>
              <a:rPr lang="ru-RU" dirty="0"/>
              <a:t> з </a:t>
            </a:r>
            <a:r>
              <a:rPr lang="ru-RU" dirty="0" err="1"/>
              <a:t>безлічі</a:t>
            </a:r>
            <a:r>
              <a:rPr lang="ru-RU" dirty="0"/>
              <a:t> </a:t>
            </a:r>
            <a:r>
              <a:rPr lang="ru-RU" dirty="0" err="1"/>
              <a:t>категорій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Сутність-категорія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одному </a:t>
            </a:r>
            <a:r>
              <a:rPr lang="ru-RU" dirty="0" err="1"/>
              <a:t>відношенню</a:t>
            </a:r>
            <a:r>
              <a:rPr lang="ru-RU" dirty="0"/>
              <a:t> </a:t>
            </a:r>
            <a:r>
              <a:rPr lang="ru-RU" dirty="0" err="1"/>
              <a:t>категоризації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загальною</a:t>
            </a:r>
            <a:r>
              <a:rPr lang="ru-RU" dirty="0"/>
              <a:t> </a:t>
            </a:r>
            <a:r>
              <a:rPr lang="ru-RU" dirty="0" err="1"/>
              <a:t>сутністю</a:t>
            </a:r>
            <a:r>
              <a:rPr lang="ru-RU" dirty="0"/>
              <a:t> в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відношенні</a:t>
            </a:r>
            <a:r>
              <a:rPr lang="ru-RU" dirty="0"/>
              <a:t> </a:t>
            </a:r>
            <a:r>
              <a:rPr lang="ru-RU" dirty="0" err="1"/>
              <a:t>категоризації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Сутність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спільною</a:t>
            </a:r>
            <a:r>
              <a:rPr lang="ru-RU" dirty="0"/>
              <a:t> </a:t>
            </a:r>
            <a:r>
              <a:rPr lang="ru-RU" dirty="0" err="1"/>
              <a:t>сутністю</a:t>
            </a:r>
            <a:r>
              <a:rPr lang="ru-RU" dirty="0"/>
              <a:t> в будь-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 smtClean="0"/>
              <a:t>відношень</a:t>
            </a:r>
            <a:r>
              <a:rPr lang="ru-RU" dirty="0" smtClean="0"/>
              <a:t> </a:t>
            </a:r>
            <a:r>
              <a:rPr lang="ru-RU" dirty="0" err="1"/>
              <a:t>категоризації</a:t>
            </a:r>
            <a:r>
              <a:rPr lang="ru-RU" dirty="0"/>
              <a:t>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Сутність-категорія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сутністю-нащадком</a:t>
            </a:r>
            <a:r>
              <a:rPr lang="ru-RU" dirty="0"/>
              <a:t> в </a:t>
            </a:r>
            <a:r>
              <a:rPr lang="ru-RU" dirty="0" err="1"/>
              <a:t>ідентифікуючий</a:t>
            </a:r>
            <a:r>
              <a:rPr lang="ru-RU" dirty="0"/>
              <a:t> </a:t>
            </a:r>
            <a:r>
              <a:rPr lang="ru-RU" dirty="0" err="1"/>
              <a:t>відношенні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Атрибути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 </a:t>
            </a:r>
            <a:r>
              <a:rPr lang="ru-RU" dirty="0" err="1"/>
              <a:t>сутності-категорії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збігатися</a:t>
            </a:r>
            <a:r>
              <a:rPr lang="ru-RU" dirty="0"/>
              <a:t> з атрибутами </a:t>
            </a:r>
            <a:r>
              <a:rPr lang="ru-RU" dirty="0" err="1"/>
              <a:t>первинного</a:t>
            </a:r>
            <a:r>
              <a:rPr lang="ru-RU" dirty="0"/>
              <a:t> ключа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 </a:t>
            </a:r>
            <a:r>
              <a:rPr lang="ru-RU" dirty="0" err="1"/>
              <a:t>сутності-категорії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і те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дескримінатора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категорій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 smtClean="0"/>
              <a:t>дескримінаторов</a:t>
            </a:r>
            <a:r>
              <a:rPr lang="ru-RU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95536" y="-2686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відношень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категоризації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77129" y="1628800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latin typeface="Arial" pitchFamily="34" charset="0"/>
                <a:cs typeface="Arial" pitchFamily="34" charset="0"/>
              </a:rPr>
              <a:t>Неспецифічне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зване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відношенням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багато</a:t>
            </a:r>
            <a:r>
              <a:rPr lang="ru-RU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багатьох</a:t>
            </a:r>
            <a:r>
              <a:rPr lang="ru-RU" dirty="0">
                <a:latin typeface="Arial" pitchFamily="34" charset="0"/>
                <a:cs typeface="Arial" pitchFamily="34" charset="0"/>
              </a:rPr>
              <a:t>, -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двома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, 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першої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довільною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(у тому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числі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нульовою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кількістю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іншої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другої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довільною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(у тому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числі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нульовим</a:t>
            </a:r>
            <a:r>
              <a:rPr lang="ru-RU" dirty="0">
                <a:latin typeface="Arial" pitchFamily="34" charset="0"/>
                <a:cs typeface="Arial" pitchFamily="34" charset="0"/>
              </a:rPr>
              <a:t> )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кількістю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першого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подальшій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розробці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неспецифічне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замінене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специфічне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введення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третьої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введені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розв’язання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неспецифічного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називаються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перетину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асоціативними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170718" y="81498"/>
            <a:ext cx="6597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Неспецифічні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відношення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6" y="1124744"/>
            <a:ext cx="4297374" cy="498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4572000" y="980728"/>
            <a:ext cx="45720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dirty="0" err="1"/>
              <a:t>Неспецифічне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далі</a:t>
            </a:r>
            <a:r>
              <a:rPr lang="ru-RU" dirty="0"/>
              <a:t> </a:t>
            </a:r>
            <a:r>
              <a:rPr lang="ru-RU" dirty="0" err="1"/>
              <a:t>визначено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потужності</a:t>
            </a:r>
            <a:r>
              <a:rPr lang="ru-RU" dirty="0"/>
              <a:t>, </a:t>
            </a:r>
            <a:r>
              <a:rPr lang="ru-RU" dirty="0" err="1"/>
              <a:t>вказаної</a:t>
            </a:r>
            <a:r>
              <a:rPr lang="ru-RU" dirty="0"/>
              <a:t> на </a:t>
            </a:r>
            <a:r>
              <a:rPr lang="ru-RU" dirty="0" err="1"/>
              <a:t>обох</a:t>
            </a:r>
            <a:r>
              <a:rPr lang="ru-RU" dirty="0"/>
              <a:t> </a:t>
            </a:r>
            <a:r>
              <a:rPr lang="ru-RU" dirty="0" err="1"/>
              <a:t>напрямках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. Для кожного </a:t>
            </a:r>
            <a:r>
              <a:rPr lang="ru-RU" dirty="0" err="1"/>
              <a:t>екземпляра</a:t>
            </a:r>
            <a:r>
              <a:rPr lang="ru-RU" dirty="0"/>
              <a:t>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 </a:t>
            </a:r>
            <a:r>
              <a:rPr lang="ru-RU" dirty="0" err="1"/>
              <a:t>другої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rgbClr val="0000CC"/>
                </a:solidFill>
              </a:rPr>
              <a:t>нуль, один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багато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pPr lvl="1"/>
            <a:r>
              <a:rPr lang="ru-RU" dirty="0">
                <a:solidFill>
                  <a:srgbClr val="0000CC"/>
                </a:solidFill>
              </a:rPr>
              <a:t>один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багато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pPr lvl="1"/>
            <a:r>
              <a:rPr lang="ru-RU" dirty="0">
                <a:solidFill>
                  <a:srgbClr val="0000CC"/>
                </a:solidFill>
              </a:rPr>
              <a:t>нуль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один,</a:t>
            </a:r>
          </a:p>
          <a:p>
            <a:pPr lvl="1"/>
            <a:r>
              <a:rPr lang="ru-RU" dirty="0" err="1">
                <a:solidFill>
                  <a:srgbClr val="0000CC"/>
                </a:solidFill>
              </a:rPr>
              <a:t>точне</a:t>
            </a:r>
            <a:r>
              <a:rPr lang="ru-RU" dirty="0">
                <a:solidFill>
                  <a:srgbClr val="0000CC"/>
                </a:solidFill>
              </a:rPr>
              <a:t> число,</a:t>
            </a:r>
          </a:p>
          <a:p>
            <a:r>
              <a:rPr lang="ru-RU" dirty="0"/>
              <a:t>а для кожного </a:t>
            </a:r>
            <a:r>
              <a:rPr lang="ru-RU" dirty="0" err="1"/>
              <a:t>екземпляра</a:t>
            </a:r>
            <a:r>
              <a:rPr lang="ru-RU" dirty="0"/>
              <a:t> </a:t>
            </a:r>
            <a:r>
              <a:rPr lang="ru-RU" dirty="0" err="1"/>
              <a:t>другої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rgbClr val="0000CC"/>
                </a:solidFill>
              </a:rPr>
              <a:t>нуль, один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багато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pPr lvl="1"/>
            <a:r>
              <a:rPr lang="ru-RU" dirty="0">
                <a:solidFill>
                  <a:srgbClr val="0000CC"/>
                </a:solidFill>
              </a:rPr>
              <a:t>один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багато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pPr lvl="1"/>
            <a:r>
              <a:rPr lang="ru-RU" dirty="0">
                <a:solidFill>
                  <a:srgbClr val="0000CC"/>
                </a:solidFill>
              </a:rPr>
              <a:t>нуль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один,</a:t>
            </a:r>
          </a:p>
          <a:p>
            <a:pPr lvl="1"/>
            <a:r>
              <a:rPr lang="ru-RU" dirty="0" err="1">
                <a:solidFill>
                  <a:srgbClr val="0000CC"/>
                </a:solidFill>
              </a:rPr>
              <a:t>точне</a:t>
            </a:r>
            <a:r>
              <a:rPr lang="ru-RU" dirty="0">
                <a:solidFill>
                  <a:srgbClr val="0000CC"/>
                </a:solidFill>
              </a:rPr>
              <a:t> число.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на будь-</a:t>
            </a:r>
            <a:r>
              <a:rPr lang="ru-RU" dirty="0" err="1"/>
              <a:t>якому</a:t>
            </a:r>
            <a:r>
              <a:rPr lang="ru-RU" dirty="0"/>
              <a:t> з </a:t>
            </a:r>
            <a:r>
              <a:rPr lang="ru-RU" dirty="0" err="1"/>
              <a:t>кінців</a:t>
            </a:r>
            <a:r>
              <a:rPr lang="ru-RU" dirty="0"/>
              <a:t> </a:t>
            </a:r>
            <a:r>
              <a:rPr lang="ru-RU" dirty="0" smtClean="0"/>
              <a:t>є </a:t>
            </a:r>
            <a:r>
              <a:rPr lang="ru-RU" dirty="0" err="1" smtClean="0"/>
              <a:t>відношення</a:t>
            </a:r>
            <a:r>
              <a:rPr lang="ru-RU" dirty="0" smtClean="0"/>
              <a:t> с </a:t>
            </a:r>
            <a:r>
              <a:rPr lang="ru-RU" dirty="0" err="1" smtClean="0"/>
              <a:t>потужністю</a:t>
            </a:r>
            <a:r>
              <a:rPr lang="ru-RU" dirty="0" smtClean="0"/>
              <a:t> </a:t>
            </a:r>
            <a:r>
              <a:rPr lang="ru-RU" dirty="0"/>
              <a:t>"</a:t>
            </a:r>
            <a:r>
              <a:rPr lang="ru-RU" dirty="0" err="1"/>
              <a:t>рівно</a:t>
            </a:r>
            <a:r>
              <a:rPr lang="ru-RU" dirty="0"/>
              <a:t> один", то </a:t>
            </a:r>
            <a:r>
              <a:rPr lang="ru-RU" dirty="0" err="1" smtClean="0"/>
              <a:t>відношення</a:t>
            </a:r>
            <a:r>
              <a:rPr lang="ru-RU" dirty="0" smtClean="0"/>
              <a:t> є </a:t>
            </a:r>
            <a:r>
              <a:rPr lang="ru-RU" dirty="0" err="1"/>
              <a:t>специфічним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6320"/>
            <a:ext cx="827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неспецифічного відношення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62454" y="606916"/>
            <a:ext cx="9115865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b="1" dirty="0" smtClean="0"/>
              <a:t>Атрибут</a:t>
            </a:r>
            <a:r>
              <a:rPr lang="uk-UA" dirty="0" smtClean="0"/>
              <a:t> представляє тип характеристик і властивостей, асоційованих з безліччю реальних або абстрактних об'єктів. </a:t>
            </a:r>
          </a:p>
          <a:p>
            <a:r>
              <a:rPr lang="uk-UA" b="1" dirty="0" smtClean="0"/>
              <a:t>Екземпляр атрибута </a:t>
            </a:r>
            <a:r>
              <a:rPr lang="uk-UA" dirty="0" smtClean="0"/>
              <a:t>- це певна характеристика окремого елемента множини. </a:t>
            </a:r>
          </a:p>
          <a:p>
            <a:r>
              <a:rPr lang="ru-RU" b="1" dirty="0" err="1" smtClean="0"/>
              <a:t>Екземпляр</a:t>
            </a:r>
            <a:r>
              <a:rPr lang="ru-RU" b="1" dirty="0" smtClean="0"/>
              <a:t> </a:t>
            </a:r>
            <a:r>
              <a:rPr lang="uk-UA" b="1" dirty="0" smtClean="0"/>
              <a:t>атрибута </a:t>
            </a:r>
            <a:r>
              <a:rPr lang="uk-UA" dirty="0" smtClean="0"/>
              <a:t>визначається типом характеристики і її значенням, званим значенням атрибута. </a:t>
            </a:r>
          </a:p>
          <a:p>
            <a:r>
              <a:rPr lang="uk-UA" dirty="0" smtClean="0"/>
              <a:t>У IDEF1X-моделі атрибути асоціюються зі </a:t>
            </a:r>
            <a:r>
              <a:rPr lang="uk-UA" b="1" dirty="0" smtClean="0"/>
              <a:t>специфічними сутностями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Сутність повинна мати атрибут або комбінацію атрибутів, чиї значення однозначно визначають кожен екземпляр сутності. Ці атрибути утворюють </a:t>
            </a:r>
            <a:r>
              <a:rPr lang="uk-UA" b="1" dirty="0" smtClean="0"/>
              <a:t>первинний ключ сутності</a:t>
            </a:r>
          </a:p>
          <a:p>
            <a:r>
              <a:rPr lang="uk-UA" dirty="0" smtClean="0"/>
              <a:t>У IDEF1-моделі кожен атрибут належить тільки одній сутності, а кожен екземпляр сутності повинен містити значення кожного атрибута, асоційованого з цією сутністю, тобто </a:t>
            </a:r>
            <a:r>
              <a:rPr lang="uk-UA" b="1" dirty="0" smtClean="0"/>
              <a:t>атрибут повинен бути використаний кожним елементом множини предметів, що визначає сутністю.</a:t>
            </a:r>
          </a:p>
          <a:p>
            <a:r>
              <a:rPr lang="uk-UA" dirty="0" smtClean="0"/>
              <a:t>Атрибут може "успадковуватися" сутністю через специфічне відношення або відношення категоризації, в якому сутність є сутністю-нащадком.</a:t>
            </a:r>
          </a:p>
          <a:p>
            <a:pPr algn="ctr"/>
            <a:r>
              <a:rPr lang="uk-UA" b="1" dirty="0" smtClean="0"/>
              <a:t>Синтаксис атрибутів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Кожен атрибут ідентифікується унікальним ім'ям, висловлюваним іменником і, можливо, присутніми прикметниками і прийменниками, що описує подану атрибутом характеристику. Допустимі скорочення і акроніми, але при цьому назва атрибута повинно бути мнемонічна 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Атрибути зображуються у списку їхніх імен усередині блоку асоційованої суті, причому кожен атрибут займає окремий рядок. Атрибути, що визначають первинний ключ, розміщуються нагорі списку і відділяються від інших атрибутів горизонтальною рискою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3131840" y="25699"/>
            <a:ext cx="2110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Атрибути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556792"/>
            <a:ext cx="8892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атрибут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унікальне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dirty="0">
                <a:latin typeface="Arial" pitchFamily="34" charset="0"/>
                <a:cs typeface="Arial" pitchFamily="34" charset="0"/>
              </a:rPr>
              <a:t>, а одному і тому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самому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одне</a:t>
            </a:r>
            <a:r>
              <a:rPr lang="ru-RU" dirty="0">
                <a:latin typeface="Arial" pitchFamily="34" charset="0"/>
                <a:cs typeface="Arial" pitchFamily="34" charset="0"/>
              </a:rPr>
              <a:t> і те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саме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Крім</a:t>
            </a:r>
            <a:r>
              <a:rPr lang="ru-RU" dirty="0">
                <a:latin typeface="Arial" pitchFamily="34" charset="0"/>
                <a:cs typeface="Arial" pitchFamily="34" charset="0"/>
              </a:rPr>
              <a:t> того,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одне</a:t>
            </a:r>
            <a:r>
              <a:rPr lang="ru-RU" dirty="0">
                <a:latin typeface="Arial" pitchFamily="34" charset="0"/>
                <a:cs typeface="Arial" pitchFamily="34" charset="0"/>
              </a:rPr>
              <a:t> і те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саме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різним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іменам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псевдонімами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будь-яку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кількість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належить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точності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будь-яку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кількість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але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повинен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сущности-родителя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кожного атрибута (правило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Незвернення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нуль).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Жоден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володіти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одним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суттю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 (правилом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неповторяемости</a:t>
            </a:r>
            <a:r>
              <a:rPr lang="ru-RU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433582" y="0"/>
            <a:ext cx="4528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атрибутів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5750"/>
            <a:ext cx="6613440" cy="30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251520" y="17609"/>
            <a:ext cx="8478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первинних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ключів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23528" y="1340768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Можливий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-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декілька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однозначно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визначають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НОМЕР_ЗАКАЗА_НА_ПОКУПКУ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однозначно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визначити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ЗАКАЗ_НА_ПОКУПКУ.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Комбінація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НОМЕР_СЧЕТА і НОМЕР_ЧЕКА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однозначно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визначити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ЧЕК.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 err="1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хоча</a:t>
            </a:r>
            <a:r>
              <a:rPr lang="ru-RU" dirty="0">
                <a:latin typeface="Arial" pitchFamily="34" charset="0"/>
                <a:cs typeface="Arial" pitchFamily="34" charset="0"/>
              </a:rPr>
              <a:t> б одним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можливим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ключем</a:t>
            </a:r>
            <a:r>
              <a:rPr lang="ru-RU" dirty="0">
                <a:latin typeface="Arial" pitchFamily="34" charset="0"/>
                <a:cs typeface="Arial" pitchFamily="34" charset="0"/>
              </a:rPr>
              <a:t>.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деяких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випадках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атрибута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групу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однозначно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ідентифікують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НОМЕР_СЛУЖАЩЕГО і НОМЕР_ПОЛІСА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однозначно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ідентифікувати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примірник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СЛУЖБОВЕЦЬ.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існуванні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декількох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можливих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з них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позначається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ключ, 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решта</a:t>
            </a:r>
            <a:r>
              <a:rPr lang="ru-RU" dirty="0">
                <a:latin typeface="Arial" pitchFamily="34" charset="0"/>
                <a:cs typeface="Arial" pitchFamily="34" charset="0"/>
              </a:rPr>
              <a:t> - як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можливий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він</a:t>
            </a:r>
            <a:r>
              <a:rPr lang="ru-RU" dirty="0">
                <a:latin typeface="Arial" pitchFamily="34" charset="0"/>
                <a:cs typeface="Arial" pitchFamily="34" charset="0"/>
              </a:rPr>
              <a:t> є,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звичайно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ключем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27584" y="111804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Первинні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та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альтернативні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uk-UA" sz="2000" dirty="0" smtClean="0">
                <a:latin typeface="Arial" pitchFamily="34" charset="0"/>
                <a:cs typeface="Arial" pitchFamily="34" charset="0"/>
              </a:rPr>
              <a:t>Методологія IDEF1X являє собою формалізовану мову семантичного (контекстного) моделювання даних, заснованого на концепції "</a:t>
            </a:r>
            <a:r>
              <a:rPr lang="uk-UA" sz="2000" b="1" dirty="0" smtClean="0">
                <a:latin typeface="Arial" pitchFamily="34" charset="0"/>
                <a:cs typeface="Arial" pitchFamily="34" charset="0"/>
              </a:rPr>
              <a:t>Сутність - Відношення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" (Entity-Relatioship).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uk-UA" sz="2000" dirty="0" smtClean="0">
                <a:latin typeface="Arial" pitchFamily="34" charset="0"/>
                <a:cs typeface="Arial" pitchFamily="34" charset="0"/>
              </a:rPr>
              <a:t>Це інструмент для аналізу інформаційних структур систем різної природи.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uk-UA" sz="2000" b="1" dirty="0" smtClean="0">
                <a:latin typeface="Arial" pitchFamily="34" charset="0"/>
                <a:cs typeface="Arial" pitchFamily="34" charset="0"/>
              </a:rPr>
              <a:t>Інформаційне моделювання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полягає в аналізі логічної структури інформації про об'єкти системи.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uk-UA" sz="2000" b="1" dirty="0" smtClean="0">
                <a:latin typeface="Arial" pitchFamily="34" charset="0"/>
                <a:cs typeface="Arial" pitchFamily="34" charset="0"/>
              </a:rPr>
              <a:t>Логічна структура </a:t>
            </a:r>
            <a:r>
              <a:rPr lang="uk-UA" sz="2000" dirty="0" smtClean="0">
                <a:latin typeface="Arial" pitchFamily="34" charset="0"/>
                <a:cs typeface="Arial" pitchFamily="34" charset="0"/>
              </a:rPr>
              <a:t>є необхідним доповненням функціональної моделі, деталізуючи об'єкти, якими маніпулюють функції системи.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uk-UA" sz="2000" dirty="0" smtClean="0">
                <a:latin typeface="Arial" pitchFamily="34" charset="0"/>
                <a:cs typeface="Arial" pitchFamily="34" charset="0"/>
              </a:rPr>
              <a:t>Теоретичною базою побудови інформаційних моделей є </a:t>
            </a:r>
            <a:r>
              <a:rPr lang="uk-UA" sz="2000" b="1" dirty="0" smtClean="0">
                <a:latin typeface="Arial" pitchFamily="34" charset="0"/>
                <a:cs typeface="Arial" pitchFamily="34" charset="0"/>
              </a:rPr>
              <a:t>теорія баз даних.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2411759" y="0"/>
            <a:ext cx="4075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Стандарт IDEF1X</a:t>
            </a:r>
          </a:p>
        </p:txBody>
      </p:sp>
    </p:spTree>
    <p:extLst>
      <p:ext uri="{BB962C8B-B14F-4D97-AF65-F5344CB8AC3E}">
        <p14:creationId xmlns:p14="http://schemas.microsoft.com/office/powerpoint/2010/main" val="33660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28714" y="1052736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Визначають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розміщуються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нагорі</a:t>
            </a:r>
            <a:r>
              <a:rPr lang="ru-RU" dirty="0">
                <a:latin typeface="Arial" pitchFamily="34" charset="0"/>
                <a:cs typeface="Arial" pitchFamily="34" charset="0"/>
              </a:rPr>
              <a:t> списку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блоці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відділяються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горизонтальною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рискою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latin typeface="Arial" pitchFamily="34" charset="0"/>
                <a:cs typeface="Arial" pitchFamily="34" charset="0"/>
              </a:rPr>
              <a:t>Кожному альтернативному ключу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надається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унікальний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цілий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номер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вказується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розміщення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праворуч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кожного атрибута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ув'язнених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у дужки букв АК з номером альтернативного ключа,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latin typeface="Arial" pitchFamily="34" charset="0"/>
                <a:cs typeface="Arial" pitchFamily="34" charset="0"/>
              </a:rPr>
              <a:t>, (АК1)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Окремий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входити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компоненти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служити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альтернативного ключа.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72730" y="19621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первинних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альтернативних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ключів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42901"/>
            <a:ext cx="561662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3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8830" y="523220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ключ.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будь-яку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кількість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складатися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з одного атрибута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комбінації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Окремий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ключа,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альтернативного.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входять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власними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через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відносини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Первинні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містити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необхідні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однозначної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виключенні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з ключа будь-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однозначно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правило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найменшого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ключа</a:t>
            </a:r>
            <a:r>
              <a:rPr lang="ru-RU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з одного атрибута,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будь-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неключевого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атрибуту повинно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функціонально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усього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відомий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відомо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неключевого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атрибуту,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неключевого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визначене</a:t>
            </a:r>
            <a:r>
              <a:rPr lang="ru-RU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(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правило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повної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функціональної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залежності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неключових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функціонально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альтернативних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неключевого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неключевого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 (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правило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відсутності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транзитивної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залежності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47816" y="0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первинних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альтернативних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ключів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0" y="564353"/>
            <a:ext cx="91440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двома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специфічне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ставлення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входять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категорією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називаються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зовнішніми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ключами.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 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 ПРОЕКТ_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був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первинним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ключем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ПРОЕКТ, то ПРОЕКТ_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буде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спадкоємною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атрибутом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зовнішнім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ключем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ЗАВДАННЯ.</a:t>
            </a: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цілого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ключа, альтернативного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неключових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атрибута.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 сущности-родителя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качесте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ставлення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через яке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були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ставленням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який-небудь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ключа, то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неідентіфіцірующей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ставленням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мають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номери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унікальні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в межах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свого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проекту, то для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ключа ЗАВДАННЯ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необхідно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з'єднати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 ПРОЕКТ_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власним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атрибутом НОМЕР_ЗАДАНІЯ.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 буде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володіти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ідентифікує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ставленням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ЗАВДАННЯ.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з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іншого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боку, атрибут НОМЕР_ЗАДАНІЯ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унікальний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навіть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різних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проектів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), то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 ПРОЕКТ_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ID 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буде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неключових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атрибутом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ЗАВДАННЯ. У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цьому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випадку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 буде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володіти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неідентіфіцірующей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ставленням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сутністю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ЗАВДАННЯ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267744" y="0"/>
            <a:ext cx="3282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Зовнішні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5496" y="1196752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Відносно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,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зображують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і той же предмет реального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світу</a:t>
            </a:r>
            <a:r>
              <a:rPr lang="ru-RU" dirty="0">
                <a:latin typeface="Arial" pitchFamily="34" charset="0"/>
                <a:cs typeface="Arial" pitchFamily="34" charset="0"/>
              </a:rPr>
              <a:t>. Тому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сутностей-категорій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через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атрибут НОМЕР_СЛУЖАЩЕГО є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первинним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ключем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СЛУЖБОВЕЦЬ, то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він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буде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первинним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ключем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сутностей</a:t>
            </a:r>
            <a:r>
              <a:rPr lang="ru-RU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ШТАТНИЙ_СЛУЖАЩІЙ і СЛУЖАЩІЙ_ПОЧАСОВІК.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Коли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окремий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більше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разу, для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випадку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призначатися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ролі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ролей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і 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єдиному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появі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успадкованого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атрибуту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точного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вираження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сенсу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контексті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, але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обов'язковим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267744" y="0"/>
            <a:ext cx="3668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Зовнішні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80022"/>
            <a:ext cx="3685952" cy="380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5436096" y="1556792"/>
            <a:ext cx="3315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Зовнішній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зображується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приміщення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всередину</a:t>
            </a:r>
            <a:r>
              <a:rPr lang="ru-RU" dirty="0">
                <a:latin typeface="Arial" pitchFamily="34" charset="0"/>
                <a:cs typeface="Arial" pitchFamily="34" charset="0"/>
              </a:rPr>
              <a:t> блоку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атрибутів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слідують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букви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FK </a:t>
            </a:r>
            <a:r>
              <a:rPr lang="ru-RU" dirty="0">
                <a:latin typeface="Arial" pitchFamily="34" charset="0"/>
                <a:cs typeface="Arial" pitchFamily="34" charset="0"/>
              </a:rPr>
              <a:t>в дужках (</a:t>
            </a:r>
            <a:r>
              <a:rPr lang="en-US" dirty="0">
                <a:latin typeface="Arial" pitchFamily="34" charset="0"/>
                <a:cs typeface="Arial" pitchFamily="34" charset="0"/>
              </a:rPr>
              <a:t>FK),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782753" y="635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Синтаксис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ключів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-22662" y="836712"/>
            <a:ext cx="91440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містити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окремий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для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специфічного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ставлення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суттю-категорією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містити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двох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ідентифікують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і той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самий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екземпляр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самої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 (в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випадку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необхідний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представляти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пов'язаної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Навпаки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спадкоємною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атрибутом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суті-нащадку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присвоєне</a:t>
            </a:r>
            <a:r>
              <a:rPr lang="ru-RU" dirty="0">
                <a:latin typeface="Arial" pitchFamily="34" charset="0"/>
                <a:cs typeface="Arial" pitchFamily="34" charset="0"/>
              </a:rPr>
              <a:t> наследуемому атрибуту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ролі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повинно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унікальним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, а одному і тому ж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і той же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зміст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Крім</a:t>
            </a:r>
            <a:r>
              <a:rPr lang="ru-RU" dirty="0">
                <a:latin typeface="Arial" pitchFamily="34" charset="0"/>
                <a:cs typeface="Arial" pitchFamily="34" charset="0"/>
              </a:rPr>
              <a:t> того, один і той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самий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зміст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різним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іменам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псевдонімами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зовнішнього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одне</a:t>
            </a:r>
            <a:r>
              <a:rPr lang="ru-RU" dirty="0">
                <a:latin typeface="Arial" pitchFamily="34" charset="0"/>
                <a:cs typeface="Arial" pitchFamily="34" charset="0"/>
              </a:rPr>
              <a:t> і те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саме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Правила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ключів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928712" y="0"/>
            <a:ext cx="7286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ключів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0" y="552629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Кожна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містити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окремий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для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специфічного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ставлення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категоризації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сутністю-нащадком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суттю-категорією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Первинний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успадковуватися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Сутність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повинна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містити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двох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ідентифікують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і той же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примірник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тієї</a:t>
            </a:r>
            <a:r>
              <a:rPr lang="ru-RU" dirty="0">
                <a:latin typeface="Arial" pitchFamily="34" charset="0"/>
                <a:cs typeface="Arial" pitchFamily="34" charset="0"/>
              </a:rPr>
              <a:t> ж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кожного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 (в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іншому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випадку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відношення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необхідний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ключ).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сутності-нащадка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представляти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Навпаки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первинного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батьківської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спадкоємною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атрибутом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пов'язаної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суті-нащадку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сутності-категорії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Кожне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присвоєне</a:t>
            </a:r>
            <a:r>
              <a:rPr lang="ru-RU" dirty="0">
                <a:latin typeface="Arial" pitchFamily="34" charset="0"/>
                <a:cs typeface="Arial" pitchFamily="34" charset="0"/>
              </a:rPr>
              <a:t> наследуемому атрибуту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ім'я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ролі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повинно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унікальним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, а одному і тому ж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повинен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один і той же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зміст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Крім</a:t>
            </a:r>
            <a:r>
              <a:rPr lang="ru-RU" dirty="0">
                <a:latin typeface="Arial" pitchFamily="34" charset="0"/>
                <a:cs typeface="Arial" pitchFamily="34" charset="0"/>
              </a:rPr>
              <a:t> того, один і той же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зміст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різним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іменам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імена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не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псевдонімами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ru-RU" dirty="0">
                <a:latin typeface="Arial" pitchFamily="34" charset="0"/>
                <a:cs typeface="Arial" pitchFamily="34" charset="0"/>
              </a:rPr>
              <a:t>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наслідуваний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одного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зовнішнього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ключа,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цей</a:t>
            </a:r>
            <a:r>
              <a:rPr lang="ru-RU" dirty="0">
                <a:latin typeface="Arial" pitchFamily="34" charset="0"/>
                <a:cs typeface="Arial" pitchFamily="34" charset="0"/>
              </a:rPr>
              <a:t> атрибут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завжди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одне</a:t>
            </a:r>
            <a:r>
              <a:rPr lang="ru-RU" dirty="0">
                <a:latin typeface="Arial" pitchFamily="34" charset="0"/>
                <a:cs typeface="Arial" pitchFamily="34" charset="0"/>
              </a:rPr>
              <a:t> і те ж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в будь-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сутностей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всіх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ключів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в будь-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екземплярі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сутностей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Прямокутник 5"/>
          <p:cNvSpPr/>
          <p:nvPr/>
        </p:nvSpPr>
        <p:spPr>
          <a:xfrm>
            <a:off x="928712" y="0"/>
            <a:ext cx="7286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Правила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зовнішніх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ключів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" y="1052736"/>
            <a:ext cx="8112538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630390" y="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</a:rPr>
              <a:t>Диаграма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рівня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атрибутів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в </a:t>
            </a:r>
            <a:r>
              <a:rPr lang="ru-RU" sz="3200" b="1" dirty="0" err="1" smtClean="0">
                <a:solidFill>
                  <a:schemeClr val="bg1"/>
                </a:solidFill>
              </a:rPr>
              <a:t>нотаціі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IDEF1X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860185"/>
            <a:ext cx="6863492" cy="544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кутник 2"/>
          <p:cNvSpPr/>
          <p:nvPr/>
        </p:nvSpPr>
        <p:spPr>
          <a:xfrm>
            <a:off x="611560" y="0"/>
            <a:ext cx="8089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Диаграма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рівня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в </a:t>
            </a:r>
            <a:r>
              <a:rPr lang="ru-RU" sz="3200" b="1" dirty="0" err="1">
                <a:solidFill>
                  <a:schemeClr val="bg1"/>
                </a:solidFill>
              </a:rPr>
              <a:t>нотаціі</a:t>
            </a:r>
            <a:r>
              <a:rPr lang="ru-RU" sz="3200" b="1" dirty="0">
                <a:solidFill>
                  <a:schemeClr val="bg1"/>
                </a:solidFill>
              </a:rPr>
              <a:t> IDEF1X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467544" y="764704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b="1" dirty="0" err="1" smtClean="0"/>
              <a:t>Стадія</a:t>
            </a:r>
            <a:r>
              <a:rPr lang="ru-RU" b="1" dirty="0" smtClean="0"/>
              <a:t> </a:t>
            </a:r>
            <a:r>
              <a:rPr lang="ru-RU" b="1" dirty="0"/>
              <a:t>0 - початок </a:t>
            </a:r>
            <a:r>
              <a:rPr lang="ru-RU" b="1" dirty="0" err="1"/>
              <a:t>роботи</a:t>
            </a:r>
            <a:r>
              <a:rPr lang="ru-RU" b="1" dirty="0"/>
              <a:t> над проектом</a:t>
            </a:r>
          </a:p>
          <a:p>
            <a:endParaRPr lang="ru-RU" dirty="0"/>
          </a:p>
          <a:p>
            <a:r>
              <a:rPr lang="en-US" dirty="0"/>
              <a:t>IDEF1X-</a:t>
            </a:r>
            <a:r>
              <a:rPr lang="ru-RU" dirty="0"/>
              <a:t>модель </a:t>
            </a:r>
            <a:r>
              <a:rPr lang="ru-RU" dirty="0" err="1"/>
              <a:t>даних</a:t>
            </a:r>
            <a:r>
              <a:rPr lang="ru-RU" dirty="0"/>
              <a:t> повинна бути описана і </a:t>
            </a:r>
            <a:r>
              <a:rPr lang="ru-RU" dirty="0" err="1"/>
              <a:t>визначена</a:t>
            </a:r>
            <a:r>
              <a:rPr lang="ru-RU" dirty="0"/>
              <a:t> в </a:t>
            </a:r>
            <a:r>
              <a:rPr lang="ru-RU" dirty="0" err="1"/>
              <a:t>термінах</a:t>
            </a:r>
            <a:r>
              <a:rPr lang="ru-RU" dirty="0"/>
              <a:t> як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обмежень</a:t>
            </a:r>
            <a:r>
              <a:rPr lang="ru-RU" dirty="0"/>
              <a:t>, так і </a:t>
            </a:r>
            <a:r>
              <a:rPr lang="ru-RU" dirty="0" err="1"/>
              <a:t>цілей</a:t>
            </a:r>
            <a:r>
              <a:rPr lang="ru-RU" dirty="0"/>
              <a:t>. </a:t>
            </a:r>
            <a:r>
              <a:rPr lang="ru-RU" dirty="0" err="1"/>
              <a:t>Розробник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є одним з </a:t>
            </a:r>
            <a:r>
              <a:rPr lang="ru-RU" dirty="0" err="1"/>
              <a:t>головних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 при </a:t>
            </a:r>
            <a:r>
              <a:rPr lang="ru-RU" dirty="0" err="1"/>
              <a:t>визначенні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 Разом з </a:t>
            </a:r>
            <a:r>
              <a:rPr lang="ru-RU" dirty="0" err="1"/>
              <a:t>керівником</a:t>
            </a:r>
            <a:r>
              <a:rPr lang="ru-RU" dirty="0"/>
              <a:t> проекту </a:t>
            </a:r>
            <a:r>
              <a:rPr lang="ru-RU" dirty="0" err="1"/>
              <a:t>розробник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становить план для </a:t>
            </a:r>
            <a:r>
              <a:rPr lang="ru-RU" dirty="0" err="1"/>
              <a:t>досягнення</a:t>
            </a:r>
            <a:r>
              <a:rPr lang="ru-RU" dirty="0"/>
              <a:t> мети на </a:t>
            </a:r>
            <a:r>
              <a:rPr lang="ru-RU" dirty="0" err="1"/>
              <a:t>стадії</a:t>
            </a:r>
            <a:r>
              <a:rPr lang="ru-RU" dirty="0"/>
              <a:t> 0. </a:t>
            </a:r>
            <a:r>
              <a:rPr lang="ru-RU" dirty="0" err="1"/>
              <a:t>Ця</a:t>
            </a:r>
            <a:r>
              <a:rPr lang="ru-RU" dirty="0"/>
              <a:t> мета </a:t>
            </a:r>
            <a:r>
              <a:rPr lang="ru-RU" dirty="0" err="1"/>
              <a:t>включає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Визначення</a:t>
            </a:r>
            <a:r>
              <a:rPr lang="ru-RU" dirty="0"/>
              <a:t> проекту - </a:t>
            </a:r>
            <a:r>
              <a:rPr lang="ru-RU" dirty="0" err="1"/>
              <a:t>загальне</a:t>
            </a:r>
            <a:r>
              <a:rPr lang="ru-RU" dirty="0"/>
              <a:t> </a:t>
            </a:r>
            <a:r>
              <a:rPr lang="ru-RU" dirty="0" err="1"/>
              <a:t>формулювання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повинно бути </a:t>
            </a:r>
            <a:r>
              <a:rPr lang="ru-RU" dirty="0" err="1"/>
              <a:t>зроблено</a:t>
            </a:r>
            <a:r>
              <a:rPr lang="ru-RU" dirty="0"/>
              <a:t>, </a:t>
            </a:r>
            <a:r>
              <a:rPr lang="ru-RU" dirty="0" err="1"/>
              <a:t>чому</a:t>
            </a:r>
            <a:r>
              <a:rPr lang="ru-RU" dirty="0"/>
              <a:t> і як </a:t>
            </a:r>
            <a:r>
              <a:rPr lang="ru-RU" dirty="0" err="1"/>
              <a:t>це</a:t>
            </a:r>
            <a:r>
              <a:rPr lang="ru-RU" dirty="0"/>
              <a:t> буде </a:t>
            </a:r>
            <a:r>
              <a:rPr lang="ru-RU" dirty="0" err="1"/>
              <a:t>досягнуто</a:t>
            </a:r>
            <a:r>
              <a:rPr lang="ru-RU" dirty="0"/>
              <a:t>.</a:t>
            </a:r>
          </a:p>
          <a:p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/>
              <a:t>матеріал</a:t>
            </a:r>
            <a:r>
              <a:rPr lang="ru-RU" dirty="0"/>
              <a:t> - план </a:t>
            </a:r>
            <a:r>
              <a:rPr lang="ru-RU" dirty="0" err="1"/>
              <a:t>збору</a:t>
            </a:r>
            <a:r>
              <a:rPr lang="ru-RU" dirty="0"/>
              <a:t> </a:t>
            </a:r>
            <a:r>
              <a:rPr lang="ru-RU" dirty="0" err="1"/>
              <a:t>вихідної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реєстрація</a:t>
            </a:r>
            <a:r>
              <a:rPr lang="ru-RU" dirty="0"/>
              <a:t> і </a:t>
            </a:r>
            <a:r>
              <a:rPr lang="ru-RU" dirty="0" err="1"/>
              <a:t>структуризація</a:t>
            </a:r>
            <a:r>
              <a:rPr lang="ru-RU" dirty="0"/>
              <a:t>.</a:t>
            </a:r>
          </a:p>
          <a:p>
            <a:r>
              <a:rPr lang="ru-RU" dirty="0" err="1"/>
              <a:t>Авторські</a:t>
            </a:r>
            <a:r>
              <a:rPr lang="ru-RU" dirty="0"/>
              <a:t> угоди -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основоположних</a:t>
            </a:r>
            <a:r>
              <a:rPr lang="ru-RU" dirty="0"/>
              <a:t> </a:t>
            </a:r>
            <a:r>
              <a:rPr lang="ru-RU" dirty="0" err="1"/>
              <a:t>угод</a:t>
            </a:r>
            <a:r>
              <a:rPr lang="ru-RU" dirty="0"/>
              <a:t> (</a:t>
            </a:r>
            <a:r>
              <a:rPr lang="ru-RU" dirty="0" err="1"/>
              <a:t>методів</a:t>
            </a:r>
            <a:r>
              <a:rPr lang="ru-RU" dirty="0"/>
              <a:t>),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автором при </a:t>
            </a:r>
            <a:r>
              <a:rPr lang="ru-RU" dirty="0" err="1"/>
              <a:t>побудові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плану </a:t>
            </a:r>
            <a:r>
              <a:rPr lang="ru-RU" dirty="0" err="1"/>
              <a:t>поряд</a:t>
            </a:r>
            <a:r>
              <a:rPr lang="ru-RU" dirty="0"/>
              <a:t> з </a:t>
            </a:r>
            <a:r>
              <a:rPr lang="ru-RU" dirty="0" err="1"/>
              <a:t>іншою</a:t>
            </a:r>
            <a:r>
              <a:rPr lang="ru-RU" dirty="0"/>
              <a:t> </a:t>
            </a:r>
            <a:r>
              <a:rPr lang="ru-RU" dirty="0" err="1"/>
              <a:t>описової</a:t>
            </a:r>
            <a:r>
              <a:rPr lang="ru-RU" dirty="0"/>
              <a:t> і </a:t>
            </a:r>
            <a:r>
              <a:rPr lang="ru-RU" dirty="0" err="1"/>
              <a:t>пояснювальній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є результатом </a:t>
            </a:r>
            <a:r>
              <a:rPr lang="ru-RU" dirty="0" err="1"/>
              <a:t>роботи</a:t>
            </a:r>
            <a:r>
              <a:rPr lang="ru-RU" dirty="0"/>
              <a:t> на </a:t>
            </a:r>
            <a:r>
              <a:rPr lang="ru-RU" dirty="0" err="1"/>
              <a:t>стадії</a:t>
            </a:r>
            <a:r>
              <a:rPr lang="ru-RU" dirty="0"/>
              <a:t> 0.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-43765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schemeClr val="bg1"/>
                </a:solidFill>
              </a:rPr>
              <a:t>П</a:t>
            </a:r>
            <a:r>
              <a:rPr lang="ru-RU" sz="3200" b="1" dirty="0" err="1" smtClean="0">
                <a:solidFill>
                  <a:schemeClr val="bg1"/>
                </a:solidFill>
              </a:rPr>
              <a:t>роцедури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моделювання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539552" y="1443841"/>
            <a:ext cx="820891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методу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IDEF1X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найдоцільніше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логічної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того,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ресурси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досліджені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скажімо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методу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IDEF1)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впровадження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реляційної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бази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корпоративної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було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прийнято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Однак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варто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забувати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засоби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моделювання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IDEF1X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спеціально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розроблені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побудови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реляційних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інформаційних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систем, і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існує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необхідність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скажімо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об'єктно-орієнтованої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краще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обрати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інші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методи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2195736" y="-99392"/>
            <a:ext cx="4075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Стандарт IDEF1X</a:t>
            </a:r>
          </a:p>
        </p:txBody>
      </p:sp>
    </p:spTree>
    <p:extLst>
      <p:ext uri="{BB962C8B-B14F-4D97-AF65-F5344CB8AC3E}">
        <p14:creationId xmlns:p14="http://schemas.microsoft.com/office/powerpoint/2010/main" val="27207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17578" y="836712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Встановлення</a:t>
            </a:r>
            <a:r>
              <a:rPr lang="ru-RU" dirty="0" smtClean="0"/>
              <a:t> </a:t>
            </a:r>
            <a:r>
              <a:rPr lang="ru-RU" dirty="0"/>
              <a:t>мети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два </a:t>
            </a:r>
            <a:r>
              <a:rPr lang="ru-RU" dirty="0" err="1"/>
              <a:t>аспекти</a:t>
            </a:r>
            <a:r>
              <a:rPr lang="ru-RU" dirty="0"/>
              <a:t>:</a:t>
            </a:r>
          </a:p>
          <a:p>
            <a:r>
              <a:rPr lang="ru-RU" b="1" dirty="0" err="1" smtClean="0"/>
              <a:t>Визначення</a:t>
            </a:r>
            <a:r>
              <a:rPr lang="ru-RU" b="1" dirty="0" smtClean="0"/>
              <a:t> </a:t>
            </a:r>
            <a:r>
              <a:rPr lang="ru-RU" b="1" dirty="0" err="1"/>
              <a:t>спрямованості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твердження</a:t>
            </a:r>
            <a:r>
              <a:rPr lang="ru-RU" dirty="0"/>
              <a:t> </a:t>
            </a:r>
            <a:r>
              <a:rPr lang="ru-RU" dirty="0" err="1"/>
              <a:t>охоплених</a:t>
            </a:r>
            <a:r>
              <a:rPr lang="ru-RU" dirty="0"/>
              <a:t> </a:t>
            </a:r>
            <a:r>
              <a:rPr lang="ru-RU" dirty="0" err="1"/>
              <a:t>моделлю</a:t>
            </a:r>
            <a:r>
              <a:rPr lang="ru-RU" dirty="0"/>
              <a:t> </a:t>
            </a:r>
            <a:r>
              <a:rPr lang="ru-RU" dirty="0" err="1"/>
              <a:t>питань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контекстуальних</a:t>
            </a:r>
            <a:r>
              <a:rPr lang="ru-RU" dirty="0"/>
              <a:t> рамок.</a:t>
            </a:r>
          </a:p>
          <a:p>
            <a:r>
              <a:rPr lang="ru-RU" b="1" dirty="0" err="1"/>
              <a:t>Визначення</a:t>
            </a:r>
            <a:r>
              <a:rPr lang="ru-RU" b="1" dirty="0"/>
              <a:t> </a:t>
            </a:r>
            <a:r>
              <a:rPr lang="ru-RU" b="1" dirty="0" err="1"/>
              <a:t>області</a:t>
            </a:r>
            <a:r>
              <a:rPr lang="ru-RU" b="1" dirty="0"/>
              <a:t> </a:t>
            </a:r>
            <a:r>
              <a:rPr lang="ru-RU" b="1" dirty="0" err="1"/>
              <a:t>дії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твердження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кордонів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r>
              <a:rPr lang="ru-RU" dirty="0"/>
              <a:t>Одним з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питань</a:t>
            </a:r>
            <a:r>
              <a:rPr lang="ru-RU" dirty="0"/>
              <a:t>, на </a:t>
            </a:r>
            <a:r>
              <a:rPr lang="ru-RU" dirty="0" err="1"/>
              <a:t>який</a:t>
            </a:r>
            <a:r>
              <a:rPr lang="ru-RU" dirty="0"/>
              <a:t> при </a:t>
            </a:r>
            <a:r>
              <a:rPr lang="ru-RU" dirty="0" err="1"/>
              <a:t>встановленні</a:t>
            </a:r>
            <a:r>
              <a:rPr lang="ru-RU" dirty="0"/>
              <a:t> мети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дана </a:t>
            </a:r>
            <a:r>
              <a:rPr lang="ru-RU" dirty="0" err="1"/>
              <a:t>відповідь</a:t>
            </a:r>
            <a:r>
              <a:rPr lang="ru-RU" dirty="0"/>
              <a:t>, є </a:t>
            </a:r>
            <a:r>
              <a:rPr lang="ru-RU" dirty="0" err="1"/>
              <a:t>питання</a:t>
            </a:r>
            <a:r>
              <a:rPr lang="ru-RU" dirty="0"/>
              <a:t> про часовому </a:t>
            </a:r>
            <a:r>
              <a:rPr lang="ru-RU" dirty="0" err="1"/>
              <a:t>інтервалі</a:t>
            </a:r>
            <a:r>
              <a:rPr lang="ru-RU" dirty="0"/>
              <a:t> для </a:t>
            </a:r>
            <a:r>
              <a:rPr lang="ru-RU" dirty="0" err="1"/>
              <a:t>моделі</a:t>
            </a:r>
            <a:r>
              <a:rPr lang="ru-RU" dirty="0"/>
              <a:t>: </a:t>
            </a:r>
            <a:r>
              <a:rPr lang="ru-RU" dirty="0" err="1"/>
              <a:t>чи</a:t>
            </a:r>
            <a:r>
              <a:rPr lang="ru-RU" dirty="0"/>
              <a:t> буде </a:t>
            </a:r>
            <a:r>
              <a:rPr lang="ru-RU" dirty="0" err="1"/>
              <a:t>це</a:t>
            </a:r>
            <a:r>
              <a:rPr lang="ru-RU" dirty="0"/>
              <a:t> модель </a:t>
            </a:r>
            <a:r>
              <a:rPr lang="ru-RU" dirty="0" err="1"/>
              <a:t>існуючої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"</a:t>
            </a:r>
            <a:r>
              <a:rPr lang="ru-RU" dirty="0" err="1"/>
              <a:t>как_есть</a:t>
            </a:r>
            <a:r>
              <a:rPr lang="ru-RU" dirty="0"/>
              <a:t>" -модель) </a:t>
            </a:r>
            <a:r>
              <a:rPr lang="ru-RU" dirty="0" err="1"/>
              <a:t>або</a:t>
            </a:r>
            <a:r>
              <a:rPr lang="ru-RU" dirty="0"/>
              <a:t> модель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станеться</a:t>
            </a:r>
            <a:r>
              <a:rPr lang="ru-RU" dirty="0"/>
              <a:t>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задуманих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"</a:t>
            </a:r>
            <a:r>
              <a:rPr lang="ru-RU" dirty="0" err="1"/>
              <a:t>что_должно_бить</a:t>
            </a:r>
            <a:r>
              <a:rPr lang="ru-RU" dirty="0"/>
              <a:t>" -модель). </a:t>
            </a:r>
            <a:r>
              <a:rPr lang="ru-RU" dirty="0" err="1"/>
              <a:t>Формальний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IDEFlX</a:t>
            </a:r>
            <a:r>
              <a:rPr lang="ru-RU" dirty="0"/>
              <a:t>-проекту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огляд</a:t>
            </a:r>
            <a:r>
              <a:rPr lang="ru-RU" dirty="0"/>
              <a:t>, </a:t>
            </a:r>
            <a:r>
              <a:rPr lang="ru-RU" dirty="0" err="1"/>
              <a:t>побудова</a:t>
            </a:r>
            <a:r>
              <a:rPr lang="ru-RU" dirty="0"/>
              <a:t>, </a:t>
            </a:r>
            <a:r>
              <a:rPr lang="ru-RU" dirty="0" err="1"/>
              <a:t>модифікацію</a:t>
            </a:r>
            <a:r>
              <a:rPr lang="ru-RU" dirty="0"/>
              <a:t> і </a:t>
            </a:r>
            <a:r>
              <a:rPr lang="ru-RU" dirty="0" err="1"/>
              <a:t>вироблення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(</a:t>
            </a:r>
            <a:r>
              <a:rPr lang="ru-RU" dirty="0" err="1"/>
              <a:t>функціональних</a:t>
            </a:r>
            <a:r>
              <a:rPr lang="ru-RU" dirty="0"/>
              <a:t>) IDEFO-моделей. З </a:t>
            </a:r>
            <a:r>
              <a:rPr lang="ru-RU" dirty="0" err="1"/>
              <a:t>цієї</a:t>
            </a:r>
            <a:r>
              <a:rPr lang="ru-RU" dirty="0"/>
              <a:t> причини і автор, і </a:t>
            </a:r>
            <a:r>
              <a:rPr lang="ru-RU" dirty="0" err="1"/>
              <a:t>керівник</a:t>
            </a:r>
            <a:r>
              <a:rPr lang="ru-RU" dirty="0"/>
              <a:t> проекту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володіти</a:t>
            </a:r>
            <a:r>
              <a:rPr lang="ru-RU" dirty="0"/>
              <a:t> </a:t>
            </a:r>
            <a:r>
              <a:rPr lang="ru-RU" dirty="0" err="1"/>
              <a:t>деяким</a:t>
            </a:r>
            <a:r>
              <a:rPr lang="ru-RU" dirty="0"/>
              <a:t> </a:t>
            </a:r>
            <a:r>
              <a:rPr lang="ru-RU" dirty="0" err="1"/>
              <a:t>досвідом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та </a:t>
            </a:r>
            <a:r>
              <a:rPr lang="ru-RU" dirty="0" err="1"/>
              <a:t>використання</a:t>
            </a:r>
            <a:r>
              <a:rPr lang="ru-RU" dirty="0"/>
              <a:t> IDEFO-моделей. </a:t>
            </a:r>
            <a:r>
              <a:rPr lang="ru-RU" dirty="0" err="1"/>
              <a:t>Зазвичай</a:t>
            </a:r>
            <a:r>
              <a:rPr lang="ru-RU" dirty="0"/>
              <a:t> IDEFO-модель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і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служити</a:t>
            </a:r>
            <a:r>
              <a:rPr lang="ru-RU" dirty="0"/>
              <a:t> основою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Хоча</a:t>
            </a:r>
            <a:r>
              <a:rPr lang="ru-RU" dirty="0"/>
              <a:t> метою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є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об'єктивної</a:t>
            </a:r>
            <a:r>
              <a:rPr lang="ru-RU" dirty="0"/>
              <a:t> </a:t>
            </a:r>
            <a:r>
              <a:rPr lang="ru-RU" dirty="0" err="1"/>
              <a:t>картини</a:t>
            </a:r>
            <a:r>
              <a:rPr lang="ru-RU" dirty="0"/>
              <a:t> </a:t>
            </a:r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інфраструктури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,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b="1" dirty="0" err="1"/>
              <a:t>конкретну</a:t>
            </a:r>
            <a:r>
              <a:rPr lang="ru-RU" b="1" dirty="0"/>
              <a:t> область </a:t>
            </a:r>
            <a:r>
              <a:rPr lang="ru-RU" b="1" dirty="0" err="1"/>
              <a:t>дії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Область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пов'язана</a:t>
            </a:r>
            <a:r>
              <a:rPr lang="ru-RU" dirty="0"/>
              <a:t> з типом </a:t>
            </a:r>
            <a:r>
              <a:rPr lang="ru-RU" dirty="0" err="1"/>
              <a:t>користувача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покупець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проектувальник</a:t>
            </a:r>
            <a:r>
              <a:rPr lang="ru-RU" dirty="0"/>
              <a:t>), </a:t>
            </a:r>
            <a:r>
              <a:rPr lang="ru-RU" dirty="0" err="1"/>
              <a:t>ділової</a:t>
            </a:r>
            <a:r>
              <a:rPr lang="ru-RU" dirty="0"/>
              <a:t> </a:t>
            </a:r>
            <a:r>
              <a:rPr lang="ru-RU" dirty="0" err="1"/>
              <a:t>функцією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випуск</a:t>
            </a:r>
            <a:r>
              <a:rPr lang="ru-RU" dirty="0"/>
              <a:t> </a:t>
            </a:r>
            <a:r>
              <a:rPr lang="ru-RU" dirty="0" err="1"/>
              <a:t>технічного</a:t>
            </a:r>
            <a:r>
              <a:rPr lang="ru-RU" dirty="0"/>
              <a:t> </a:t>
            </a:r>
            <a:r>
              <a:rPr lang="ru-RU" dirty="0" err="1"/>
              <a:t>креслення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цеху), типом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</a:t>
            </a:r>
            <a:r>
              <a:rPr lang="ru-RU" dirty="0" err="1"/>
              <a:t>продукції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фінансова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). 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107504" y="116632"/>
            <a:ext cx="8139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</a:rPr>
              <a:t>Визначення</a:t>
            </a:r>
            <a:r>
              <a:rPr lang="ru-RU" sz="3200" b="1" dirty="0">
                <a:solidFill>
                  <a:schemeClr val="bg1"/>
                </a:solidFill>
              </a:rPr>
              <a:t> мети </a:t>
            </a:r>
            <a:r>
              <a:rPr lang="ru-RU" sz="3200" b="1" dirty="0" err="1">
                <a:solidFill>
                  <a:schemeClr val="bg1"/>
                </a:solidFill>
              </a:rPr>
              <a:t>моделювання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827584" y="751344"/>
            <a:ext cx="71287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У </a:t>
            </a:r>
            <a:r>
              <a:rPr lang="ru-RU" dirty="0" err="1"/>
              <a:t>плані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вказуються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та </a:t>
            </a:r>
            <a:r>
              <a:rPr lang="ru-RU" dirty="0" err="1"/>
              <a:t>послідовність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вони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виконуватися</a:t>
            </a:r>
            <a:r>
              <a:rPr lang="ru-RU" dirty="0"/>
              <a:t>.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розподіляють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:</a:t>
            </a:r>
          </a:p>
          <a:p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Планування</a:t>
            </a:r>
            <a:r>
              <a:rPr lang="ru-RU" dirty="0"/>
              <a:t> проекту.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Збір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сутностей</a:t>
            </a:r>
            <a:r>
              <a:rPr lang="ru-RU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атрибутів</a:t>
            </a:r>
            <a:r>
              <a:rPr lang="ru-RU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Заповнення</a:t>
            </a:r>
            <a:r>
              <a:rPr lang="ru-RU" dirty="0"/>
              <a:t> </a:t>
            </a:r>
            <a:r>
              <a:rPr lang="ru-RU" dirty="0" err="1"/>
              <a:t>неключових</a:t>
            </a:r>
            <a:r>
              <a:rPr lang="ru-RU" dirty="0"/>
              <a:t> </a:t>
            </a:r>
            <a:r>
              <a:rPr lang="ru-RU" dirty="0" err="1"/>
              <a:t>атрибутів</a:t>
            </a:r>
            <a:r>
              <a:rPr lang="ru-RU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правильності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err="1"/>
              <a:t>Приймання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r>
              <a:rPr lang="ru-RU" dirty="0"/>
              <a:t>План </a:t>
            </a:r>
            <a:r>
              <a:rPr lang="ru-RU" dirty="0" err="1"/>
              <a:t>моделювання</a:t>
            </a:r>
            <a:r>
              <a:rPr lang="ru-RU" dirty="0"/>
              <a:t> є основою для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,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етапів</a:t>
            </a:r>
            <a:r>
              <a:rPr lang="ru-RU" dirty="0"/>
              <a:t> і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на </a:t>
            </a:r>
            <a:r>
              <a:rPr lang="ru-RU" dirty="0" err="1"/>
              <a:t>моделювання</a:t>
            </a:r>
            <a:r>
              <a:rPr lang="ru-RU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23528" y="-31065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</a:rPr>
              <a:t>Розробка</a:t>
            </a:r>
            <a:r>
              <a:rPr lang="ru-RU" sz="3200" b="1" dirty="0">
                <a:solidFill>
                  <a:schemeClr val="bg1"/>
                </a:solidFill>
              </a:rPr>
              <a:t> плану </a:t>
            </a:r>
            <a:r>
              <a:rPr lang="ru-RU" sz="3200" b="1" dirty="0" err="1">
                <a:solidFill>
                  <a:schemeClr val="bg1"/>
                </a:solidFill>
              </a:rPr>
              <a:t>моделювання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992762"/>
            <a:ext cx="3888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Структура </a:t>
            </a:r>
            <a:r>
              <a:rPr lang="en-US" dirty="0" err="1"/>
              <a:t>IDEFlX</a:t>
            </a:r>
            <a:r>
              <a:rPr lang="en-US" dirty="0"/>
              <a:t>-</a:t>
            </a:r>
            <a:r>
              <a:rPr lang="ru-RU" dirty="0" err="1"/>
              <a:t>колективу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п'ять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ролей: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Менеджер проекту.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Розробник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Експерти</a:t>
            </a:r>
            <a:r>
              <a:rPr lang="ru-RU" dirty="0"/>
              <a:t> в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предметній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Комітет</a:t>
            </a:r>
            <a:r>
              <a:rPr lang="ru-RU" dirty="0"/>
              <a:t> </a:t>
            </a:r>
            <a:r>
              <a:rPr lang="ru-RU" dirty="0" err="1"/>
              <a:t>рецензування</a:t>
            </a:r>
            <a:r>
              <a:rPr lang="ru-RU" dirty="0"/>
              <a:t> та </a:t>
            </a:r>
            <a:r>
              <a:rPr lang="ru-RU" dirty="0" err="1"/>
              <a:t>схвалення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Прямокутник 3"/>
          <p:cNvSpPr/>
          <p:nvPr/>
        </p:nvSpPr>
        <p:spPr>
          <a:xfrm>
            <a:off x="19102" y="-29728"/>
            <a:ext cx="9124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</a:rPr>
              <a:t>Організаційна</a:t>
            </a:r>
            <a:r>
              <a:rPr lang="ru-RU" sz="3200" b="1" dirty="0">
                <a:solidFill>
                  <a:schemeClr val="bg1"/>
                </a:solidFill>
              </a:rPr>
              <a:t> структура </a:t>
            </a:r>
            <a:r>
              <a:rPr lang="ru-RU" sz="3200" b="1" dirty="0" err="1">
                <a:solidFill>
                  <a:schemeClr val="bg1"/>
                </a:solidFill>
              </a:rPr>
              <a:t>колективу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розробників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51520" y="4523631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Метою </a:t>
            </a:r>
            <a:r>
              <a:rPr lang="ru-RU" dirty="0" err="1">
                <a:solidFill>
                  <a:prstClr val="black"/>
                </a:solidFill>
              </a:rPr>
              <a:t>розподілу</a:t>
            </a:r>
            <a:r>
              <a:rPr lang="ru-RU" dirty="0">
                <a:solidFill>
                  <a:prstClr val="black"/>
                </a:solidFill>
              </a:rPr>
              <a:t> ролей є </a:t>
            </a:r>
            <a:r>
              <a:rPr lang="ru-RU" dirty="0" err="1">
                <a:solidFill>
                  <a:prstClr val="black"/>
                </a:solidFill>
              </a:rPr>
              <a:t>розмежування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відповідальності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19" y="992762"/>
            <a:ext cx="4895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251520" y="1052736"/>
            <a:ext cx="88721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Однією</a:t>
            </a:r>
            <a:r>
              <a:rPr lang="ru-RU" dirty="0" smtClean="0"/>
              <a:t> </a:t>
            </a:r>
            <a:r>
              <a:rPr lang="ru-RU" dirty="0"/>
              <a:t>з перших проблем,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перед </a:t>
            </a:r>
            <a:r>
              <a:rPr lang="ru-RU" dirty="0" err="1"/>
              <a:t>розробником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є </a:t>
            </a:r>
            <a:r>
              <a:rPr lang="ru-RU" dirty="0" err="1"/>
              <a:t>визначення</a:t>
            </a:r>
            <a:r>
              <a:rPr lang="ru-RU" dirty="0"/>
              <a:t>, </a:t>
            </a:r>
            <a:r>
              <a:rPr lang="ru-RU" dirty="0" err="1"/>
              <a:t>якого</a:t>
            </a:r>
            <a:r>
              <a:rPr lang="ru-RU" dirty="0"/>
              <a:t> роду </a:t>
            </a:r>
            <a:r>
              <a:rPr lang="ru-RU" dirty="0" err="1"/>
              <a:t>матеріали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і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джерел</a:t>
            </a:r>
            <a:r>
              <a:rPr lang="ru-RU" dirty="0"/>
              <a:t>. </a:t>
            </a:r>
            <a:r>
              <a:rPr lang="ru-RU" dirty="0" err="1"/>
              <a:t>Нерідко</a:t>
            </a:r>
            <a:r>
              <a:rPr lang="ru-RU" dirty="0"/>
              <a:t> область </a:t>
            </a:r>
            <a:r>
              <a:rPr lang="ru-RU" dirty="0" err="1"/>
              <a:t>дії</a:t>
            </a:r>
            <a:r>
              <a:rPr lang="ru-RU" dirty="0"/>
              <a:t> і контекст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встановлюються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функціональної</a:t>
            </a:r>
            <a:r>
              <a:rPr lang="ru-RU" dirty="0"/>
              <a:t> </a:t>
            </a:r>
            <a:r>
              <a:rPr lang="en-US" dirty="0"/>
              <a:t>IDEF0-</a:t>
            </a:r>
            <a:r>
              <a:rPr lang="ru-RU" dirty="0" err="1"/>
              <a:t>моделі</a:t>
            </a:r>
            <a:r>
              <a:rPr lang="ru-RU" dirty="0"/>
              <a:t>.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і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 </a:t>
            </a:r>
            <a:r>
              <a:rPr lang="ru-RU" dirty="0" err="1"/>
              <a:t>виявляє</a:t>
            </a:r>
            <a:r>
              <a:rPr lang="ru-RU" dirty="0"/>
              <a:t> </a:t>
            </a:r>
            <a:r>
              <a:rPr lang="ru-RU" dirty="0" err="1"/>
              <a:t>цільові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в межах </a:t>
            </a:r>
            <a:r>
              <a:rPr lang="ru-RU" dirty="0" err="1"/>
              <a:t>акредитуючої</a:t>
            </a:r>
            <a:r>
              <a:rPr lang="ru-RU" dirty="0"/>
              <a:t> </a:t>
            </a:r>
            <a:r>
              <a:rPr lang="ru-RU" dirty="0" err="1"/>
              <a:t>функціональною</a:t>
            </a:r>
            <a:r>
              <a:rPr lang="ru-RU" dirty="0"/>
              <a:t> </a:t>
            </a:r>
            <a:r>
              <a:rPr lang="ru-RU" dirty="0" err="1"/>
              <a:t>моделлю</a:t>
            </a:r>
            <a:r>
              <a:rPr lang="ru-RU" dirty="0"/>
              <a:t> </a:t>
            </a:r>
            <a:r>
              <a:rPr lang="ru-RU" dirty="0" err="1"/>
              <a:t>підприємства</a:t>
            </a:r>
            <a:r>
              <a:rPr lang="ru-RU" dirty="0"/>
              <a:t>.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цільової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сукупність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репрезентативною для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Вихідний</a:t>
            </a:r>
            <a:r>
              <a:rPr lang="ru-RU" dirty="0" smtClean="0"/>
              <a:t> </a:t>
            </a:r>
            <a:r>
              <a:rPr lang="ru-RU" dirty="0" err="1"/>
              <a:t>матеріал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різноманітні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і </a:t>
            </a:r>
            <a:r>
              <a:rPr lang="ru-RU" dirty="0" err="1" smtClean="0"/>
              <a:t>включає</a:t>
            </a:r>
            <a:r>
              <a:rPr lang="ru-RU" dirty="0"/>
              <a:t>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опитування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спостереження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лінії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і </a:t>
            </a:r>
            <a:r>
              <a:rPr lang="ru-RU" dirty="0" err="1"/>
              <a:t>процедури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вихідні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систем (</a:t>
            </a:r>
            <a:r>
              <a:rPr lang="ru-RU" dirty="0" err="1"/>
              <a:t>звіти</a:t>
            </a:r>
            <a:r>
              <a:rPr lang="ru-RU" dirty="0"/>
              <a:t> і </a:t>
            </a:r>
            <a:r>
              <a:rPr lang="ru-RU" dirty="0" err="1"/>
              <a:t>вибірки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вхідні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для </a:t>
            </a:r>
            <a:r>
              <a:rPr lang="ru-RU" dirty="0" err="1"/>
              <a:t>існуючих</a:t>
            </a:r>
            <a:r>
              <a:rPr lang="ru-RU" dirty="0"/>
              <a:t> систем (бланки </a:t>
            </a:r>
            <a:r>
              <a:rPr lang="ru-RU" dirty="0" err="1"/>
              <a:t>вхідних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вибірки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специфікації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файлів</a:t>
            </a:r>
            <a:r>
              <a:rPr lang="ru-RU" dirty="0"/>
              <a:t> для </a:t>
            </a:r>
            <a:r>
              <a:rPr lang="ru-RU" dirty="0" err="1"/>
              <a:t>існуючих</a:t>
            </a:r>
            <a:r>
              <a:rPr lang="ru-RU" dirty="0"/>
              <a:t> систем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7220" y="0"/>
            <a:ext cx="903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</a:rPr>
              <a:t>Збір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вихідної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інформації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79512" y="1052736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Метою </a:t>
            </a:r>
            <a:r>
              <a:rPr lang="ru-RU" dirty="0" err="1"/>
              <a:t>стадії</a:t>
            </a:r>
            <a:r>
              <a:rPr lang="ru-RU" dirty="0"/>
              <a:t> 1 є </a:t>
            </a:r>
            <a:r>
              <a:rPr lang="ru-RU" dirty="0" err="1"/>
              <a:t>виявлення</a:t>
            </a:r>
            <a:r>
              <a:rPr lang="ru-RU" dirty="0"/>
              <a:t> і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сутностей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знаходяться</a:t>
            </a:r>
            <a:r>
              <a:rPr lang="ru-RU" dirty="0"/>
              <a:t> в межах </a:t>
            </a:r>
            <a:r>
              <a:rPr lang="ru-RU" dirty="0" err="1"/>
              <a:t>модельованої</a:t>
            </a:r>
            <a:r>
              <a:rPr lang="ru-RU" dirty="0"/>
              <a:t> </a:t>
            </a:r>
            <a:r>
              <a:rPr lang="ru-RU" dirty="0" err="1"/>
              <a:t>проблемної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. Першим </a:t>
            </a:r>
            <a:r>
              <a:rPr lang="ru-RU" dirty="0" err="1"/>
              <a:t>кроком</a:t>
            </a:r>
            <a:r>
              <a:rPr lang="ru-RU" dirty="0"/>
              <a:t>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процесі</a:t>
            </a:r>
            <a:r>
              <a:rPr lang="ru-RU" dirty="0"/>
              <a:t> є </a:t>
            </a:r>
            <a:r>
              <a:rPr lang="ru-RU" dirty="0" err="1"/>
              <a:t>ідентифікація</a:t>
            </a:r>
            <a:r>
              <a:rPr lang="ru-RU" dirty="0"/>
              <a:t> </a:t>
            </a:r>
            <a:r>
              <a:rPr lang="ru-RU" dirty="0" err="1"/>
              <a:t>сутностей</a:t>
            </a:r>
            <a:r>
              <a:rPr lang="ru-RU" dirty="0"/>
              <a:t>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0" y="-4376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</a:rPr>
              <a:t>Стадія</a:t>
            </a:r>
            <a:r>
              <a:rPr lang="ru-RU" sz="3200" b="1" dirty="0">
                <a:solidFill>
                  <a:schemeClr val="bg1"/>
                </a:solidFill>
              </a:rPr>
              <a:t> 1 - </a:t>
            </a:r>
            <a:r>
              <a:rPr lang="ru-RU" sz="3200" b="1" dirty="0" err="1">
                <a:solidFill>
                  <a:schemeClr val="bg1"/>
                </a:solidFill>
              </a:rPr>
              <a:t>визначення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сутностей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95536" y="112474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"</a:t>
            </a:r>
            <a:r>
              <a:rPr lang="ru-RU" dirty="0" err="1"/>
              <a:t>Сутність</a:t>
            </a:r>
            <a:r>
              <a:rPr lang="ru-RU" dirty="0"/>
              <a:t>" </a:t>
            </a:r>
            <a:r>
              <a:rPr lang="ru-RU" dirty="0" err="1"/>
              <a:t>представляє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en-US" dirty="0" err="1"/>
              <a:t>IDEFlX</a:t>
            </a:r>
            <a:r>
              <a:rPr lang="en-US" dirty="0"/>
              <a:t>-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"</a:t>
            </a:r>
            <a:r>
              <a:rPr lang="ru-RU" dirty="0" err="1"/>
              <a:t>предметів</a:t>
            </a:r>
            <a:r>
              <a:rPr lang="ru-RU" dirty="0"/>
              <a:t>",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володіють</a:t>
            </a:r>
            <a:r>
              <a:rPr lang="ru-RU" dirty="0"/>
              <a:t> </a:t>
            </a:r>
            <a:r>
              <a:rPr lang="ru-RU" dirty="0" err="1"/>
              <a:t>пов'язаними</a:t>
            </a:r>
            <a:r>
              <a:rPr lang="ru-RU" dirty="0"/>
              <a:t> з ними </a:t>
            </a:r>
            <a:r>
              <a:rPr lang="ru-RU" dirty="0" err="1"/>
              <a:t>даними</a:t>
            </a:r>
            <a:r>
              <a:rPr lang="ru-RU" dirty="0"/>
              <a:t>.</a:t>
            </a:r>
          </a:p>
          <a:p>
            <a:r>
              <a:rPr lang="ru-RU" dirty="0"/>
              <a:t>Для </a:t>
            </a:r>
            <a:r>
              <a:rPr lang="ru-RU" dirty="0" err="1"/>
              <a:t>полегшення</a:t>
            </a:r>
            <a:r>
              <a:rPr lang="ru-RU" dirty="0"/>
              <a:t> </a:t>
            </a:r>
            <a:r>
              <a:rPr lang="ru-RU" dirty="0" err="1"/>
              <a:t>відділення</a:t>
            </a:r>
            <a:r>
              <a:rPr lang="ru-RU" dirty="0"/>
              <a:t> </a:t>
            </a:r>
            <a:r>
              <a:rPr lang="ru-RU" dirty="0" err="1"/>
              <a:t>сутностей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несутність</a:t>
            </a:r>
            <a:r>
              <a:rPr lang="ru-RU" dirty="0"/>
              <a:t> </a:t>
            </a:r>
            <a:r>
              <a:rPr lang="ru-RU" dirty="0" err="1"/>
              <a:t>розробник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повинен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стосуються</a:t>
            </a:r>
            <a:r>
              <a:rPr lang="ru-RU" dirty="0"/>
              <a:t>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можливої</a:t>
            </a:r>
            <a:r>
              <a:rPr lang="ru-RU" dirty="0"/>
              <a:t> ​​</a:t>
            </a:r>
            <a:r>
              <a:rPr lang="ru-RU" dirty="0" err="1"/>
              <a:t>суті</a:t>
            </a:r>
            <a:r>
              <a:rPr lang="ru-RU" dirty="0"/>
              <a:t>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вона бути описана? (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володіє</a:t>
            </a:r>
            <a:r>
              <a:rPr lang="ru-RU" dirty="0"/>
              <a:t> вона </a:t>
            </a:r>
            <a:r>
              <a:rPr lang="ru-RU" dirty="0" err="1"/>
              <a:t>характерними</a:t>
            </a:r>
            <a:r>
              <a:rPr lang="ru-RU" dirty="0"/>
              <a:t> </a:t>
            </a:r>
            <a:r>
              <a:rPr lang="ru-RU" dirty="0" err="1"/>
              <a:t>особливостями</a:t>
            </a:r>
            <a:r>
              <a:rPr lang="ru-RU" dirty="0"/>
              <a:t>?)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одного </a:t>
            </a:r>
            <a:r>
              <a:rPr lang="ru-RU" dirty="0" err="1"/>
              <a:t>примірника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один </a:t>
            </a:r>
            <a:r>
              <a:rPr lang="ru-RU" dirty="0" err="1"/>
              <a:t>екземпляр</a:t>
            </a:r>
            <a:r>
              <a:rPr lang="ru-RU" dirty="0"/>
              <a:t> бути </a:t>
            </a:r>
            <a:r>
              <a:rPr lang="ru-RU" dirty="0" err="1"/>
              <a:t>відділений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(</a:t>
            </a:r>
            <a:r>
              <a:rPr lang="ru-RU" dirty="0" err="1"/>
              <a:t>ідентифікований</a:t>
            </a:r>
            <a:r>
              <a:rPr lang="ru-RU" dirty="0"/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Називає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що-небудь</a:t>
            </a:r>
            <a:r>
              <a:rPr lang="ru-RU" dirty="0"/>
              <a:t>? (З </a:t>
            </a:r>
            <a:r>
              <a:rPr lang="ru-RU" dirty="0" err="1"/>
              <a:t>позитивної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ru-RU" dirty="0" err="1"/>
              <a:t>випливає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 за атрибут,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сутність</a:t>
            </a:r>
            <a:r>
              <a:rPr lang="ru-RU" dirty="0"/>
              <a:t>.)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-1829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 smtClean="0">
                <a:solidFill>
                  <a:schemeClr val="bg1"/>
                </a:solidFill>
              </a:rPr>
              <a:t>Ідентифікація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сутностей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4067944" y="836712"/>
            <a:ext cx="4860032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Номер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суті</a:t>
            </a:r>
            <a:r>
              <a:rPr lang="ru-RU" dirty="0"/>
              <a:t> Номер </a:t>
            </a:r>
            <a:r>
              <a:rPr lang="ru-RU" dirty="0" err="1"/>
              <a:t>джерела</a:t>
            </a:r>
            <a:endParaRPr lang="ru-RU" dirty="0"/>
          </a:p>
          <a:p>
            <a:r>
              <a:rPr lang="ru-RU" dirty="0"/>
              <a:t>Е-1 </a:t>
            </a:r>
            <a:r>
              <a:rPr lang="ru-RU" dirty="0" err="1"/>
              <a:t>Платіжна</a:t>
            </a:r>
            <a:r>
              <a:rPr lang="ru-RU" dirty="0"/>
              <a:t> </a:t>
            </a:r>
            <a:r>
              <a:rPr lang="ru-RU" dirty="0" err="1"/>
              <a:t>вимога</a:t>
            </a:r>
            <a:r>
              <a:rPr lang="ru-RU" dirty="0"/>
              <a:t> 2</a:t>
            </a:r>
          </a:p>
          <a:p>
            <a:r>
              <a:rPr lang="ru-RU" dirty="0"/>
              <a:t>Е-2 </a:t>
            </a:r>
            <a:r>
              <a:rPr lang="ru-RU" dirty="0" err="1"/>
              <a:t>Видатковий</a:t>
            </a:r>
            <a:r>
              <a:rPr lang="ru-RU" dirty="0"/>
              <a:t> ордер 2</a:t>
            </a:r>
          </a:p>
          <a:p>
            <a:r>
              <a:rPr lang="ru-RU" dirty="0"/>
              <a:t>Е-3 </a:t>
            </a:r>
            <a:r>
              <a:rPr lang="ru-RU" dirty="0" err="1"/>
              <a:t>Прибутковий</a:t>
            </a:r>
            <a:r>
              <a:rPr lang="ru-RU" dirty="0"/>
              <a:t> ордер 2</a:t>
            </a:r>
          </a:p>
          <a:p>
            <a:r>
              <a:rPr lang="ru-RU" dirty="0"/>
              <a:t>Е-4 </a:t>
            </a:r>
            <a:r>
              <a:rPr lang="ru-RU" dirty="0" err="1"/>
              <a:t>Реєстр</a:t>
            </a:r>
            <a:r>
              <a:rPr lang="ru-RU" dirty="0"/>
              <a:t> </a:t>
            </a:r>
            <a:r>
              <a:rPr lang="ru-RU" dirty="0" err="1"/>
              <a:t>платіжних</a:t>
            </a:r>
            <a:r>
              <a:rPr lang="ru-RU" dirty="0"/>
              <a:t> </a:t>
            </a:r>
            <a:r>
              <a:rPr lang="ru-RU" dirty="0" err="1"/>
              <a:t>доручень</a:t>
            </a:r>
            <a:r>
              <a:rPr lang="ru-RU" dirty="0"/>
              <a:t> 3</a:t>
            </a:r>
          </a:p>
          <a:p>
            <a:r>
              <a:rPr lang="ru-RU" dirty="0"/>
              <a:t>Е-5 </a:t>
            </a:r>
            <a:r>
              <a:rPr lang="ru-RU" dirty="0" err="1"/>
              <a:t>Кошторис</a:t>
            </a:r>
            <a:r>
              <a:rPr lang="ru-RU" dirty="0"/>
              <a:t> 6</a:t>
            </a:r>
          </a:p>
          <a:p>
            <a:r>
              <a:rPr lang="ru-RU" dirty="0"/>
              <a:t>Е-6 </a:t>
            </a:r>
            <a:r>
              <a:rPr lang="ru-RU" dirty="0" err="1"/>
              <a:t>Особова</a:t>
            </a:r>
            <a:r>
              <a:rPr lang="ru-RU" dirty="0"/>
              <a:t> </a:t>
            </a:r>
            <a:r>
              <a:rPr lang="ru-RU" dirty="0" err="1"/>
              <a:t>картка</a:t>
            </a:r>
            <a:r>
              <a:rPr lang="ru-RU" dirty="0"/>
              <a:t> </a:t>
            </a:r>
            <a:r>
              <a:rPr lang="ru-RU" dirty="0" err="1"/>
              <a:t>співробітника</a:t>
            </a:r>
            <a:r>
              <a:rPr lang="ru-RU" dirty="0"/>
              <a:t> 4</a:t>
            </a:r>
          </a:p>
          <a:p>
            <a:r>
              <a:rPr lang="ru-RU" dirty="0"/>
              <a:t>Е-7 </a:t>
            </a:r>
            <a:r>
              <a:rPr lang="ru-RU" dirty="0" err="1"/>
              <a:t>Відомість</a:t>
            </a:r>
            <a:r>
              <a:rPr lang="ru-RU" dirty="0"/>
              <a:t> на </a:t>
            </a:r>
            <a:r>
              <a:rPr lang="ru-RU" dirty="0" err="1"/>
              <a:t>видачу</a:t>
            </a:r>
            <a:r>
              <a:rPr lang="ru-RU" dirty="0"/>
              <a:t> </a:t>
            </a:r>
            <a:r>
              <a:rPr lang="ru-RU" dirty="0" err="1"/>
              <a:t>зарплати</a:t>
            </a:r>
            <a:r>
              <a:rPr lang="ru-RU" dirty="0"/>
              <a:t> 8</a:t>
            </a:r>
          </a:p>
          <a:p>
            <a:r>
              <a:rPr lang="ru-RU" dirty="0"/>
              <a:t>Е-8 Журнал </a:t>
            </a:r>
            <a:r>
              <a:rPr lang="ru-RU" dirty="0" err="1"/>
              <a:t>обліку</a:t>
            </a:r>
            <a:r>
              <a:rPr lang="ru-RU" dirty="0"/>
              <a:t> </a:t>
            </a:r>
            <a:r>
              <a:rPr lang="ru-RU" dirty="0" err="1"/>
              <a:t>лікарняних</a:t>
            </a:r>
            <a:r>
              <a:rPr lang="ru-RU" dirty="0"/>
              <a:t> </a:t>
            </a:r>
            <a:r>
              <a:rPr lang="ru-RU" dirty="0" err="1"/>
              <a:t>листів</a:t>
            </a:r>
            <a:r>
              <a:rPr lang="ru-RU" dirty="0"/>
              <a:t> 8</a:t>
            </a:r>
          </a:p>
          <a:p>
            <a:r>
              <a:rPr lang="ru-RU" dirty="0"/>
              <a:t>Е-9 </a:t>
            </a:r>
            <a:r>
              <a:rPr lang="ru-RU" dirty="0" err="1"/>
              <a:t>Співробітник</a:t>
            </a:r>
            <a:r>
              <a:rPr lang="ru-RU" dirty="0"/>
              <a:t> 10</a:t>
            </a:r>
          </a:p>
          <a:p>
            <a:r>
              <a:rPr lang="ru-RU" dirty="0"/>
              <a:t>Е-10 </a:t>
            </a:r>
            <a:r>
              <a:rPr lang="ru-RU" dirty="0" err="1"/>
              <a:t>Кваліфікація</a:t>
            </a:r>
            <a:r>
              <a:rPr lang="ru-RU" dirty="0"/>
              <a:t> </a:t>
            </a:r>
            <a:r>
              <a:rPr lang="ru-RU" dirty="0" err="1"/>
              <a:t>співробітника</a:t>
            </a:r>
            <a:r>
              <a:rPr lang="ru-RU" dirty="0"/>
              <a:t> 10</a:t>
            </a:r>
          </a:p>
          <a:p>
            <a:r>
              <a:rPr lang="ru-RU" dirty="0"/>
              <a:t>Е-11 </a:t>
            </a:r>
            <a:r>
              <a:rPr lang="ru-RU" dirty="0" err="1"/>
              <a:t>Відділ</a:t>
            </a:r>
            <a:r>
              <a:rPr lang="ru-RU" dirty="0"/>
              <a:t> 6</a:t>
            </a:r>
          </a:p>
          <a:p>
            <a:r>
              <a:rPr lang="ru-RU" dirty="0"/>
              <a:t>Е-12 </a:t>
            </a:r>
            <a:r>
              <a:rPr lang="ru-RU" dirty="0" err="1"/>
              <a:t>Філія</a:t>
            </a:r>
            <a:r>
              <a:rPr lang="ru-RU" dirty="0"/>
              <a:t> 6</a:t>
            </a:r>
          </a:p>
          <a:p>
            <a:r>
              <a:rPr lang="ru-RU" dirty="0"/>
              <a:t>Е-13 Журнал </a:t>
            </a:r>
            <a:r>
              <a:rPr lang="ru-RU" dirty="0" err="1"/>
              <a:t>чергового</a:t>
            </a:r>
            <a:r>
              <a:rPr lang="ru-RU" dirty="0"/>
              <a:t> 12</a:t>
            </a:r>
          </a:p>
          <a:p>
            <a:r>
              <a:rPr lang="ru-RU" dirty="0"/>
              <a:t>Е-14 </a:t>
            </a:r>
            <a:r>
              <a:rPr lang="ru-RU" dirty="0" err="1"/>
              <a:t>Рахунок</a:t>
            </a:r>
            <a:r>
              <a:rPr lang="ru-RU" dirty="0"/>
              <a:t> 11</a:t>
            </a:r>
          </a:p>
          <a:p>
            <a:r>
              <a:rPr lang="ru-RU" dirty="0"/>
              <a:t>Е-15 </a:t>
            </a:r>
            <a:r>
              <a:rPr lang="ru-RU" dirty="0" err="1"/>
              <a:t>Робоча</a:t>
            </a:r>
            <a:r>
              <a:rPr lang="ru-RU" dirty="0"/>
              <a:t> карта 12</a:t>
            </a:r>
          </a:p>
          <a:p>
            <a:r>
              <a:rPr lang="ru-RU" dirty="0"/>
              <a:t>Е-16 </a:t>
            </a:r>
            <a:r>
              <a:rPr lang="ru-RU" dirty="0" err="1"/>
              <a:t>Графік</a:t>
            </a:r>
            <a:r>
              <a:rPr lang="ru-RU" dirty="0"/>
              <a:t> </a:t>
            </a:r>
            <a:r>
              <a:rPr lang="ru-RU" dirty="0" err="1"/>
              <a:t>майстра</a:t>
            </a:r>
            <a:r>
              <a:rPr lang="ru-RU" dirty="0"/>
              <a:t> 14</a:t>
            </a:r>
          </a:p>
          <a:p>
            <a:r>
              <a:rPr lang="ru-RU" dirty="0"/>
              <a:t>Е-17 </a:t>
            </a:r>
            <a:r>
              <a:rPr lang="ru-RU" dirty="0" err="1"/>
              <a:t>Матеріали</a:t>
            </a:r>
            <a:r>
              <a:rPr lang="ru-RU" dirty="0"/>
              <a:t> 15</a:t>
            </a:r>
          </a:p>
          <a:p>
            <a:r>
              <a:rPr lang="ru-RU" dirty="0"/>
              <a:t>Е-18 </a:t>
            </a:r>
            <a:r>
              <a:rPr lang="ru-RU" dirty="0" err="1"/>
              <a:t>Доступність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 15</a:t>
            </a:r>
          </a:p>
          <a:p>
            <a:r>
              <a:rPr lang="ru-RU" dirty="0"/>
              <a:t>Е-19 </a:t>
            </a:r>
            <a:r>
              <a:rPr lang="ru-RU" dirty="0" err="1"/>
              <a:t>Обладнання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 15</a:t>
            </a:r>
          </a:p>
          <a:p>
            <a:r>
              <a:rPr lang="ru-RU" dirty="0"/>
              <a:t>Е-20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матеріалів</a:t>
            </a:r>
            <a:endParaRPr lang="ru-RU" dirty="0"/>
          </a:p>
        </p:txBody>
      </p:sp>
      <p:sp>
        <p:nvSpPr>
          <p:cNvPr id="4" name="Прямокутник 3"/>
          <p:cNvSpPr/>
          <p:nvPr/>
        </p:nvSpPr>
        <p:spPr>
          <a:xfrm>
            <a:off x="179512" y="1760041"/>
            <a:ext cx="3456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Виявлені</a:t>
            </a:r>
            <a:r>
              <a:rPr lang="ru-RU" dirty="0"/>
              <a:t> на </a:t>
            </a:r>
            <a:r>
              <a:rPr lang="ru-RU" dirty="0" err="1"/>
              <a:t>наступних</a:t>
            </a:r>
            <a:r>
              <a:rPr lang="ru-RU" dirty="0"/>
              <a:t> </a:t>
            </a:r>
            <a:r>
              <a:rPr lang="ru-RU" dirty="0" err="1"/>
              <a:t>стадіях</a:t>
            </a:r>
            <a:r>
              <a:rPr lang="ru-RU" dirty="0"/>
              <a:t> </a:t>
            </a:r>
            <a:r>
              <a:rPr lang="ru-RU" dirty="0" err="1"/>
              <a:t>імена</a:t>
            </a:r>
            <a:r>
              <a:rPr lang="ru-RU" dirty="0"/>
              <a:t> </a:t>
            </a:r>
            <a:r>
              <a:rPr lang="ru-RU" dirty="0" err="1"/>
              <a:t>сутностей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додаватися</a:t>
            </a:r>
            <a:r>
              <a:rPr lang="ru-RU" dirty="0"/>
              <a:t> в пул </a:t>
            </a:r>
            <a:r>
              <a:rPr lang="ru-RU" dirty="0" err="1"/>
              <a:t>сутностей</a:t>
            </a:r>
            <a:r>
              <a:rPr lang="ru-RU" dirty="0"/>
              <a:t> і </a:t>
            </a:r>
            <a:r>
              <a:rPr lang="ru-RU" dirty="0" err="1"/>
              <a:t>купувати</a:t>
            </a:r>
            <a:r>
              <a:rPr lang="ru-RU" dirty="0"/>
              <a:t> </a:t>
            </a:r>
            <a:r>
              <a:rPr lang="ru-RU" dirty="0" err="1"/>
              <a:t>унікальні</a:t>
            </a:r>
            <a:r>
              <a:rPr lang="ru-RU" dirty="0"/>
              <a:t> </a:t>
            </a:r>
            <a:r>
              <a:rPr lang="ru-RU" dirty="0" err="1"/>
              <a:t>ідентифікуючі</a:t>
            </a:r>
            <a:r>
              <a:rPr lang="ru-RU" dirty="0"/>
              <a:t> </a:t>
            </a:r>
            <a:r>
              <a:rPr lang="ru-RU" dirty="0" err="1"/>
              <a:t>номери</a:t>
            </a:r>
            <a:r>
              <a:rPr lang="ru-RU" dirty="0"/>
              <a:t>. Одним з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на </a:t>
            </a:r>
            <a:r>
              <a:rPr lang="ru-RU" dirty="0" err="1"/>
              <a:t>стадії</a:t>
            </a:r>
            <a:r>
              <a:rPr lang="ru-RU" dirty="0"/>
              <a:t> 1 є пул </a:t>
            </a:r>
            <a:r>
              <a:rPr lang="ru-RU" dirty="0" err="1"/>
              <a:t>сутностей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повинен </a:t>
            </a:r>
            <a:r>
              <a:rPr lang="ru-RU" dirty="0" err="1"/>
              <a:t>оновлюватися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залишатися</a:t>
            </a:r>
            <a:r>
              <a:rPr lang="ru-RU" dirty="0"/>
              <a:t> </a:t>
            </a:r>
            <a:r>
              <a:rPr lang="ru-RU" dirty="0" err="1"/>
              <a:t>життєздатним</a:t>
            </a:r>
            <a:r>
              <a:rPr lang="ru-RU" dirty="0"/>
              <a:t>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0" y="-1829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 smtClean="0">
                <a:solidFill>
                  <a:schemeClr val="bg1"/>
                </a:solidFill>
              </a:rPr>
              <a:t>Ідентифікація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сутностей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07504" y="908720"/>
            <a:ext cx="9144000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/>
              <a:t>сутності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:</a:t>
            </a:r>
          </a:p>
          <a:p>
            <a:r>
              <a:rPr lang="ru-RU" dirty="0" smtClean="0"/>
              <a:t>1</a:t>
            </a:r>
            <a:r>
              <a:rPr lang="ru-RU" dirty="0"/>
              <a:t>. ІМ'Я СУЩНОСТИ</a:t>
            </a:r>
          </a:p>
          <a:p>
            <a:r>
              <a:rPr lang="ru-RU" dirty="0" err="1" smtClean="0"/>
              <a:t>Ім'я</a:t>
            </a:r>
            <a:r>
              <a:rPr lang="ru-RU" dirty="0" smtClean="0"/>
              <a:t> </a:t>
            </a:r>
            <a:r>
              <a:rPr lang="ru-RU" dirty="0" err="1"/>
              <a:t>сутності</a:t>
            </a:r>
            <a:r>
              <a:rPr lang="ru-RU" dirty="0"/>
              <a:t> є </a:t>
            </a:r>
            <a:r>
              <a:rPr lang="ru-RU" dirty="0" err="1"/>
              <a:t>унікальним</a:t>
            </a:r>
            <a:r>
              <a:rPr lang="ru-RU" dirty="0"/>
              <a:t> </a:t>
            </a:r>
            <a:r>
              <a:rPr lang="ru-RU" dirty="0" err="1"/>
              <a:t>ім'ям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сутність</a:t>
            </a:r>
            <a:r>
              <a:rPr lang="ru-RU" dirty="0"/>
              <a:t> буде </a:t>
            </a:r>
            <a:r>
              <a:rPr lang="ru-RU" dirty="0" err="1"/>
              <a:t>розпізнаватися</a:t>
            </a:r>
            <a:r>
              <a:rPr lang="ru-RU" dirty="0"/>
              <a:t> в </a:t>
            </a:r>
            <a:r>
              <a:rPr lang="en-US" dirty="0" err="1"/>
              <a:t>IDEFlX</a:t>
            </a:r>
            <a:r>
              <a:rPr lang="en-US" dirty="0"/>
              <a:t>-</a:t>
            </a:r>
            <a:r>
              <a:rPr lang="ru-RU" dirty="0" err="1"/>
              <a:t>моделі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допускаються</a:t>
            </a:r>
            <a:r>
              <a:rPr lang="ru-RU" dirty="0"/>
              <a:t> </a:t>
            </a:r>
            <a:r>
              <a:rPr lang="ru-RU" dirty="0" err="1"/>
              <a:t>абревіатури</a:t>
            </a:r>
            <a:r>
              <a:rPr lang="ru-RU" dirty="0"/>
              <a:t> і </a:t>
            </a:r>
            <a:r>
              <a:rPr lang="ru-RU" dirty="0" err="1"/>
              <a:t>акроніми</a:t>
            </a:r>
            <a:r>
              <a:rPr lang="ru-RU" dirty="0"/>
              <a:t>,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 повинно бути </a:t>
            </a:r>
            <a:r>
              <a:rPr lang="ru-RU" dirty="0" err="1"/>
              <a:t>осмисленим</a:t>
            </a:r>
            <a:r>
              <a:rPr lang="ru-RU" dirty="0"/>
              <a:t>.</a:t>
            </a:r>
          </a:p>
          <a:p>
            <a:r>
              <a:rPr lang="ru-RU" dirty="0" smtClean="0"/>
              <a:t>2</a:t>
            </a:r>
            <a:r>
              <a:rPr lang="ru-RU" dirty="0"/>
              <a:t>. ВИЗНАЧЕННЯ СУТНОСТІ</a:t>
            </a:r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те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, яке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на </a:t>
            </a:r>
            <a:r>
              <a:rPr lang="ru-RU" dirty="0" err="1"/>
              <a:t>предпріятіі.Процесс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на </a:t>
            </a:r>
            <a:r>
              <a:rPr lang="ru-RU" dirty="0" err="1"/>
              <a:t>стадії</a:t>
            </a:r>
            <a:r>
              <a:rPr lang="ru-RU" dirty="0"/>
              <a:t> 1 є </a:t>
            </a:r>
            <a:r>
              <a:rPr lang="ru-RU" dirty="0" err="1"/>
              <a:t>засобом</a:t>
            </a:r>
            <a:r>
              <a:rPr lang="ru-RU" dirty="0"/>
              <a:t> </a:t>
            </a:r>
            <a:r>
              <a:rPr lang="ru-RU" dirty="0" err="1"/>
              <a:t>прискорення</a:t>
            </a:r>
            <a:r>
              <a:rPr lang="ru-RU" dirty="0"/>
              <a:t>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загальноприйнятого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.</a:t>
            </a:r>
          </a:p>
          <a:p>
            <a:r>
              <a:rPr lang="ru-RU" dirty="0" smtClean="0"/>
              <a:t>3</a:t>
            </a:r>
            <a:r>
              <a:rPr lang="ru-RU" dirty="0"/>
              <a:t>. СИНОНІМИ СУЩНОСТИ</a:t>
            </a:r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список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імен</a:t>
            </a:r>
            <a:r>
              <a:rPr lang="ru-RU" dirty="0"/>
              <a:t>,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сутність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відома</a:t>
            </a:r>
            <a:r>
              <a:rPr lang="ru-RU" dirty="0"/>
              <a:t>. </a:t>
            </a:r>
            <a:r>
              <a:rPr lang="ru-RU" dirty="0" err="1"/>
              <a:t>Єдиним</a:t>
            </a:r>
            <a:r>
              <a:rPr lang="ru-RU" dirty="0"/>
              <a:t> належать до </a:t>
            </a:r>
            <a:r>
              <a:rPr lang="ru-RU" dirty="0" err="1"/>
              <a:t>цього</a:t>
            </a:r>
            <a:r>
              <a:rPr lang="ru-RU" dirty="0"/>
              <a:t> правилом є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, </a:t>
            </a:r>
            <a:r>
              <a:rPr lang="ru-RU" dirty="0" err="1"/>
              <a:t>пов'язане</a:t>
            </a:r>
            <a:r>
              <a:rPr lang="ru-RU" dirty="0"/>
              <a:t> з </a:t>
            </a:r>
            <a:r>
              <a:rPr lang="ru-RU" dirty="0" err="1"/>
              <a:t>ім'ям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, </a:t>
            </a:r>
            <a:r>
              <a:rPr lang="ru-RU" dirty="0" err="1"/>
              <a:t>має</a:t>
            </a:r>
            <a:r>
              <a:rPr lang="ru-RU" dirty="0"/>
              <a:t> в </a:t>
            </a:r>
            <a:r>
              <a:rPr lang="ru-RU" dirty="0" err="1"/>
              <a:t>точності</a:t>
            </a:r>
            <a:r>
              <a:rPr lang="ru-RU" dirty="0"/>
              <a:t> </a:t>
            </a:r>
            <a:r>
              <a:rPr lang="ru-RU" dirty="0" err="1"/>
              <a:t>застосовуватися</a:t>
            </a:r>
            <a:r>
              <a:rPr lang="ru-RU" dirty="0"/>
              <a:t> до кожного з </a:t>
            </a:r>
            <a:r>
              <a:rPr lang="ru-RU" dirty="0" err="1"/>
              <a:t>синонімів</a:t>
            </a:r>
            <a:r>
              <a:rPr lang="ru-RU" dirty="0"/>
              <a:t> в списку.</a:t>
            </a:r>
          </a:p>
          <a:p>
            <a:endParaRPr lang="ru-RU" dirty="0"/>
          </a:p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сутностей</a:t>
            </a:r>
            <a:r>
              <a:rPr lang="ru-RU" dirty="0"/>
              <a:t> </a:t>
            </a:r>
            <a:r>
              <a:rPr lang="ru-RU" dirty="0" err="1"/>
              <a:t>формулювати</a:t>
            </a:r>
            <a:r>
              <a:rPr lang="ru-RU" dirty="0"/>
              <a:t> </a:t>
            </a:r>
            <a:r>
              <a:rPr lang="ru-RU" dirty="0" err="1"/>
              <a:t>легше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починати</a:t>
            </a:r>
            <a:r>
              <a:rPr lang="ru-RU" dirty="0"/>
              <a:t> з </a:t>
            </a:r>
            <a:r>
              <a:rPr lang="ru-RU" dirty="0" err="1"/>
              <a:t>сутностей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вимагають</a:t>
            </a:r>
            <a:r>
              <a:rPr lang="ru-RU" dirty="0"/>
              <a:t> </a:t>
            </a:r>
            <a:r>
              <a:rPr lang="ru-RU" dirty="0" err="1"/>
              <a:t>меншої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. Таким чином,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глосарію</a:t>
            </a:r>
            <a:r>
              <a:rPr lang="ru-RU" dirty="0"/>
              <a:t> </a:t>
            </a:r>
            <a:r>
              <a:rPr lang="ru-RU" dirty="0" err="1"/>
              <a:t>збільшиться</a:t>
            </a:r>
            <a:r>
              <a:rPr lang="ru-RU" dirty="0"/>
              <a:t> за </a:t>
            </a:r>
            <a:r>
              <a:rPr lang="ru-RU" dirty="0" err="1"/>
              <a:t>найкоротший</a:t>
            </a:r>
            <a:r>
              <a:rPr lang="ru-RU" dirty="0"/>
              <a:t> час.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розробник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для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залишилися</a:t>
            </a:r>
            <a:r>
              <a:rPr lang="ru-RU" dirty="0"/>
              <a:t> </a:t>
            </a:r>
            <a:r>
              <a:rPr lang="ru-RU" dirty="0" err="1"/>
              <a:t>імен</a:t>
            </a:r>
            <a:r>
              <a:rPr lang="ru-RU" dirty="0"/>
              <a:t> в </a:t>
            </a:r>
            <a:r>
              <a:rPr lang="ru-RU" dirty="0" err="1"/>
              <a:t>пулі</a:t>
            </a:r>
            <a:r>
              <a:rPr lang="ru-RU" dirty="0"/>
              <a:t>. 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планування</a:t>
            </a:r>
            <a:r>
              <a:rPr lang="ru-RU" dirty="0"/>
              <a:t> часу і </a:t>
            </a:r>
            <a:r>
              <a:rPr lang="ru-RU" dirty="0" err="1"/>
              <a:t>зусиль</a:t>
            </a:r>
            <a:r>
              <a:rPr lang="ru-RU" dirty="0"/>
              <a:t> на </a:t>
            </a:r>
            <a:r>
              <a:rPr lang="ru-RU" dirty="0" err="1"/>
              <a:t>збір</a:t>
            </a:r>
            <a:r>
              <a:rPr lang="ru-RU" dirty="0"/>
              <a:t> та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забезпечить</a:t>
            </a:r>
            <a:r>
              <a:rPr lang="ru-RU" dirty="0"/>
              <a:t> </a:t>
            </a:r>
            <a:r>
              <a:rPr lang="ru-RU" dirty="0" err="1"/>
              <a:t>розумний</a:t>
            </a:r>
            <a:r>
              <a:rPr lang="ru-RU" dirty="0"/>
              <a:t> темп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107504" y="-19775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 smtClean="0">
                <a:solidFill>
                  <a:schemeClr val="bg1"/>
                </a:solidFill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сутностей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31238"/>
            <a:ext cx="8856984" cy="51994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55576" y="5916499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http://www.idef.com/wp-content/uploads/2016/02/Idef1x.pdf</a:t>
            </a:r>
          </a:p>
        </p:txBody>
      </p:sp>
    </p:spTree>
    <p:extLst>
      <p:ext uri="{BB962C8B-B14F-4D97-AF65-F5344CB8AC3E}">
        <p14:creationId xmlns:p14="http://schemas.microsoft.com/office/powerpoint/2010/main" val="40970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683568" y="1340768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INTEGRATION DEFINITION FOR INFORMATION </a:t>
            </a:r>
            <a:r>
              <a:rPr lang="en-US" dirty="0" smtClean="0"/>
              <a:t>MODELING. </a:t>
            </a:r>
            <a:r>
              <a:rPr lang="en-US" dirty="0" err="1"/>
              <a:t>Stardard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IDEF1X</a:t>
            </a:r>
            <a:r>
              <a:rPr lang="en-US" dirty="0" smtClean="0"/>
              <a:t>).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www.idef.com/pdf/Idef1x.pdf</a:t>
            </a:r>
            <a:endParaRPr lang="en-US" dirty="0" smtClean="0"/>
          </a:p>
          <a:p>
            <a:r>
              <a:rPr lang="uk-UA" dirty="0" smtClean="0"/>
              <a:t>Електронний підручник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://dit.isuct.ru/</a:t>
            </a:r>
            <a:r>
              <a:rPr lang="en-US" dirty="0" err="1">
                <a:hlinkClick r:id="rId3"/>
              </a:rPr>
              <a:t>ivt</a:t>
            </a:r>
            <a:r>
              <a:rPr lang="en-US" dirty="0">
                <a:hlinkClick r:id="rId3"/>
              </a:rPr>
              <a:t>/books../</a:t>
            </a:r>
            <a:r>
              <a:rPr lang="en-US" dirty="0" smtClean="0">
                <a:hlinkClick r:id="rId3"/>
              </a:rPr>
              <a:t>CASE/case10/idef1x/index.htm</a:t>
            </a:r>
            <a:endParaRPr lang="uk-UA" dirty="0" smtClean="0"/>
          </a:p>
          <a:p>
            <a:endParaRPr lang="uk-UA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study.urfu.ru/Aid/Publication/89/1/Method_BpWin_ERwin.pdf</a:t>
            </a:r>
            <a:endParaRPr lang="uk-UA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citforum.ck.ua/database/kbd96/65.shtml</a:t>
            </a:r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7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47664" y="-99392"/>
            <a:ext cx="607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Задачі, що </a:t>
            </a:r>
            <a:r>
              <a:rPr lang="uk-UA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розв</a:t>
            </a: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uk-UA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язуються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31709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uk-UA" sz="2000" dirty="0" smtClean="0">
                <a:latin typeface="Arial" pitchFamily="34" charset="0"/>
                <a:cs typeface="Arial" pitchFamily="34" charset="0"/>
              </a:rPr>
              <a:t>Визначення структури та змісту існуючих потоків інформації на підприємстві</a:t>
            </a:r>
          </a:p>
          <a:p>
            <a:pPr marL="457200" indent="-457200">
              <a:buAutoNum type="arabicPeriod"/>
            </a:pPr>
            <a:r>
              <a:rPr lang="uk-UA" sz="2000" dirty="0" smtClean="0">
                <a:latin typeface="Arial" pitchFamily="34" charset="0"/>
                <a:cs typeface="Arial" pitchFamily="34" charset="0"/>
              </a:rPr>
              <a:t>Визначення проблем, що викликані недоліками управління інформацією в результаті функціонального аналізу та аналізу вимог .</a:t>
            </a:r>
          </a:p>
          <a:p>
            <a:pPr marL="457200" indent="-457200">
              <a:buAutoNum type="arabicPeriod"/>
            </a:pPr>
            <a:r>
              <a:rPr lang="uk-UA" sz="2000" dirty="0" smtClean="0">
                <a:latin typeface="Arial" pitchFamily="34" charset="0"/>
                <a:cs typeface="Arial" pitchFamily="34" charset="0"/>
              </a:rPr>
              <a:t>Виявлення інформаційних потоків, що потребують додаткового управління для ефективної реалізації моделі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818743" y="-1"/>
            <a:ext cx="7885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як ресурсами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07504" y="969496"/>
            <a:ext cx="87849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символічним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представленням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фактів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своє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трактування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Одна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і та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сама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інтерпретація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багатьох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фактів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трактування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"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поштовий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індекс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"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відноситися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великої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кількості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п'ятизначних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чисел.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Факт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без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інтерпретації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цінності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а факт з неправильною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інтерпретацією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призвести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згубних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наслідків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Тому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повинно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головним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чином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орієнтуватися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інтерпретацію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06793" y="3825245"/>
            <a:ext cx="4897255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Оскільки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 одних і тих самих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отримати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багато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типів</a:t>
            </a:r>
            <a:r>
              <a:rPr lang="ru-RU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стратегія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управлінні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інформаційними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ресурсами повинна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орієнтуватися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інтерпретацією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фактів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а не на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спроби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управління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створенням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його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обмеження</a:t>
            </a:r>
            <a:r>
              <a:rPr lang="ru-RU" sz="20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6" name="Групувати 5"/>
          <p:cNvGrpSpPr/>
          <p:nvPr/>
        </p:nvGrpSpPr>
        <p:grpSpPr>
          <a:xfrm>
            <a:off x="5165649" y="3794944"/>
            <a:ext cx="3696246" cy="2232248"/>
            <a:chOff x="1739850" y="1484784"/>
            <a:chExt cx="6288534" cy="3456384"/>
          </a:xfrm>
        </p:grpSpPr>
        <p:sp>
          <p:nvSpPr>
            <p:cNvPr id="7" name="Прямокутник 6"/>
            <p:cNvSpPr/>
            <p:nvPr/>
          </p:nvSpPr>
          <p:spPr>
            <a:xfrm>
              <a:off x="1739850" y="4221088"/>
              <a:ext cx="288032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Значення</a:t>
              </a:r>
              <a:endPara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Групувати 7"/>
            <p:cNvGrpSpPr/>
            <p:nvPr/>
          </p:nvGrpSpPr>
          <p:grpSpPr>
            <a:xfrm>
              <a:off x="3203848" y="1484784"/>
              <a:ext cx="4824536" cy="3456384"/>
              <a:chOff x="3203848" y="1484784"/>
              <a:chExt cx="4824536" cy="3456384"/>
            </a:xfrm>
          </p:grpSpPr>
          <p:sp>
            <p:nvSpPr>
              <p:cNvPr id="9" name="Прямокутник 8"/>
              <p:cNvSpPr/>
              <p:nvPr/>
            </p:nvSpPr>
            <p:spPr>
              <a:xfrm>
                <a:off x="3203848" y="1484784"/>
                <a:ext cx="288032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Інформація</a:t>
                </a:r>
                <a:endParaRPr lang="ru-RU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Прямокутник 9"/>
              <p:cNvSpPr/>
              <p:nvPr/>
            </p:nvSpPr>
            <p:spPr>
              <a:xfrm>
                <a:off x="3203848" y="2780928"/>
                <a:ext cx="288032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Дані </a:t>
                </a:r>
                <a:endParaRPr lang="ru-RU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Прямокутник 10"/>
              <p:cNvSpPr/>
              <p:nvPr/>
            </p:nvSpPr>
            <p:spPr>
              <a:xfrm>
                <a:off x="5148064" y="4221088"/>
                <a:ext cx="2880320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Факти</a:t>
                </a:r>
                <a:endParaRPr lang="ru-RU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Пряма зі стрілкою 11"/>
              <p:cNvCxnSpPr>
                <a:stCxn id="9" idx="2"/>
                <a:endCxn id="10" idx="0"/>
              </p:cNvCxnSpPr>
              <p:nvPr/>
            </p:nvCxnSpPr>
            <p:spPr>
              <a:xfrm>
                <a:off x="4644008" y="2204864"/>
                <a:ext cx="0" cy="5760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 зі стрілкою 12"/>
              <p:cNvCxnSpPr>
                <a:stCxn id="10" idx="2"/>
              </p:cNvCxnSpPr>
              <p:nvPr/>
            </p:nvCxnSpPr>
            <p:spPr>
              <a:xfrm flipH="1">
                <a:off x="4067944" y="3501008"/>
                <a:ext cx="576064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 зі стрілкою 13"/>
              <p:cNvCxnSpPr/>
              <p:nvPr/>
            </p:nvCxnSpPr>
            <p:spPr>
              <a:xfrm>
                <a:off x="5004048" y="3501008"/>
                <a:ext cx="648072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23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9578" y="34505"/>
            <a:ext cx="9322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Концепція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трьох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схем для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даних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50150" y="1700808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визначати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трьох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точок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зору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1. З </a:t>
            </a:r>
            <a:r>
              <a:rPr lang="ru-RU" dirty="0">
                <a:latin typeface="Arial" pitchFamily="34" charset="0"/>
                <a:cs typeface="Arial" pitchFamily="34" charset="0"/>
              </a:rPr>
              <a:t>точки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dirty="0"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зовнішня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схема</a:t>
            </a:r>
            <a:r>
              <a:rPr lang="ru-RU" dirty="0">
                <a:latin typeface="Arial" pitchFamily="34" charset="0"/>
                <a:cs typeface="Arial" pitchFamily="34" charset="0"/>
              </a:rPr>
              <a:t>),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представляється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контексті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звітів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вибірок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dirty="0">
                <a:latin typeface="Arial" pitchFamily="34" charset="0"/>
                <a:cs typeface="Arial" pitchFamily="34" charset="0"/>
              </a:rPr>
              <a:t> структура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сфери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діяльності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особливостей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сприйняття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сутності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користувачем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тощо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2.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погляду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комп'ютера</a:t>
            </a:r>
            <a:r>
              <a:rPr lang="ru-RU" dirty="0"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err="1">
                <a:latin typeface="Arial" pitchFamily="34" charset="0"/>
                <a:cs typeface="Arial" pitchFamily="34" charset="0"/>
              </a:rPr>
              <a:t>внутрішня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схема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у файлах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записів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і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полів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dirty="0">
                <a:latin typeface="Arial" pitchFamily="34" charset="0"/>
                <a:cs typeface="Arial" pitchFamily="34" charset="0"/>
              </a:rPr>
              <a:t> списку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3. З </a:t>
            </a:r>
            <a:r>
              <a:rPr lang="ru-RU" dirty="0">
                <a:latin typeface="Arial" pitchFamily="34" charset="0"/>
                <a:cs typeface="Arial" pitchFamily="34" charset="0"/>
              </a:rPr>
              <a:t>точки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інформаційної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представляються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концептуальною схемою.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зводиться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єдиного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в рамках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обраної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предметної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області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;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орієнтованих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яке-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небудь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конкретне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незалежному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того, як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фізично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обробляються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комп'ютері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57" y="1920287"/>
            <a:ext cx="819150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увати 17"/>
          <p:cNvGrpSpPr/>
          <p:nvPr/>
        </p:nvGrpSpPr>
        <p:grpSpPr>
          <a:xfrm>
            <a:off x="3131840" y="1628800"/>
            <a:ext cx="1152128" cy="504056"/>
            <a:chOff x="3131840" y="1628800"/>
            <a:chExt cx="1152128" cy="504056"/>
          </a:xfrm>
        </p:grpSpPr>
        <p:sp>
          <p:nvSpPr>
            <p:cNvPr id="17" name="Прямокутник 16"/>
            <p:cNvSpPr/>
            <p:nvPr/>
          </p:nvSpPr>
          <p:spPr>
            <a:xfrm>
              <a:off x="3131840" y="1628800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3131840" y="1880828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увати 22"/>
          <p:cNvGrpSpPr/>
          <p:nvPr/>
        </p:nvGrpSpPr>
        <p:grpSpPr>
          <a:xfrm>
            <a:off x="3132551" y="2420349"/>
            <a:ext cx="1152128" cy="504056"/>
            <a:chOff x="3131840" y="1628800"/>
            <a:chExt cx="1152128" cy="504056"/>
          </a:xfrm>
        </p:grpSpPr>
        <p:sp>
          <p:nvSpPr>
            <p:cNvPr id="24" name="Прямокутник 23"/>
            <p:cNvSpPr/>
            <p:nvPr/>
          </p:nvSpPr>
          <p:spPr>
            <a:xfrm>
              <a:off x="3131840" y="1628800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3131840" y="1880828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увати 25"/>
          <p:cNvGrpSpPr/>
          <p:nvPr/>
        </p:nvGrpSpPr>
        <p:grpSpPr>
          <a:xfrm>
            <a:off x="4714346" y="2420349"/>
            <a:ext cx="1152128" cy="504056"/>
            <a:chOff x="3131840" y="1628800"/>
            <a:chExt cx="1152128" cy="504056"/>
          </a:xfrm>
        </p:grpSpPr>
        <p:sp>
          <p:nvSpPr>
            <p:cNvPr id="27" name="Прямокутник 26"/>
            <p:cNvSpPr/>
            <p:nvPr/>
          </p:nvSpPr>
          <p:spPr>
            <a:xfrm>
              <a:off x="3131840" y="1628800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кутник 27"/>
            <p:cNvSpPr/>
            <p:nvPr/>
          </p:nvSpPr>
          <p:spPr>
            <a:xfrm>
              <a:off x="3131840" y="1880828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увати 28"/>
          <p:cNvGrpSpPr/>
          <p:nvPr/>
        </p:nvGrpSpPr>
        <p:grpSpPr>
          <a:xfrm>
            <a:off x="3132551" y="3284984"/>
            <a:ext cx="1152128" cy="504056"/>
            <a:chOff x="3131840" y="1628800"/>
            <a:chExt cx="1152128" cy="504056"/>
          </a:xfrm>
        </p:grpSpPr>
        <p:sp>
          <p:nvSpPr>
            <p:cNvPr id="30" name="Прямокутник 29"/>
            <p:cNvSpPr/>
            <p:nvPr/>
          </p:nvSpPr>
          <p:spPr>
            <a:xfrm>
              <a:off x="3131840" y="1628800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кутник 30"/>
            <p:cNvSpPr/>
            <p:nvPr/>
          </p:nvSpPr>
          <p:spPr>
            <a:xfrm>
              <a:off x="3131840" y="1880828"/>
              <a:ext cx="1152128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0" name="Пряма зі стрілкою 19"/>
          <p:cNvCxnSpPr>
            <a:stCxn id="21" idx="2"/>
            <a:endCxn id="24" idx="0"/>
          </p:cNvCxnSpPr>
          <p:nvPr/>
        </p:nvCxnSpPr>
        <p:spPr>
          <a:xfrm>
            <a:off x="3707904" y="2132856"/>
            <a:ext cx="711" cy="287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5" idx="2"/>
            <a:endCxn id="30" idx="0"/>
          </p:cNvCxnSpPr>
          <p:nvPr/>
        </p:nvCxnSpPr>
        <p:spPr>
          <a:xfrm>
            <a:off x="3708615" y="2924405"/>
            <a:ext cx="0" cy="360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получна лінія уступом 40"/>
          <p:cNvCxnSpPr>
            <a:endCxn id="28" idx="2"/>
          </p:cNvCxnSpPr>
          <p:nvPr/>
        </p:nvCxnSpPr>
        <p:spPr>
          <a:xfrm flipV="1">
            <a:off x="4284679" y="2924405"/>
            <a:ext cx="1005731" cy="6126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получна лінія уступом 42"/>
          <p:cNvCxnSpPr>
            <a:endCxn id="27" idx="0"/>
          </p:cNvCxnSpPr>
          <p:nvPr/>
        </p:nvCxnSpPr>
        <p:spPr>
          <a:xfrm>
            <a:off x="4284679" y="1880828"/>
            <a:ext cx="1005731" cy="5395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Ліва фігурна дужка 43"/>
          <p:cNvSpPr/>
          <p:nvPr/>
        </p:nvSpPr>
        <p:spPr>
          <a:xfrm>
            <a:off x="2483768" y="1628800"/>
            <a:ext cx="360040" cy="21602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Сполучна лінія уступом 45"/>
          <p:cNvCxnSpPr>
            <a:stCxn id="1028" idx="3"/>
          </p:cNvCxnSpPr>
          <p:nvPr/>
        </p:nvCxnSpPr>
        <p:spPr>
          <a:xfrm flipV="1">
            <a:off x="1809507" y="2420349"/>
            <a:ext cx="765026" cy="1"/>
          </a:xfrm>
          <a:prstGeom prst="bentConnector3">
            <a:avLst/>
          </a:prstGeom>
          <a:ln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лок-схема: пам'ять із посл.доступом 46"/>
          <p:cNvSpPr/>
          <p:nvPr/>
        </p:nvSpPr>
        <p:spPr>
          <a:xfrm>
            <a:off x="6948264" y="1628800"/>
            <a:ext cx="864096" cy="791550"/>
          </a:xfrm>
          <a:prstGeom prst="flowChartMagnetic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магнітний диск 47"/>
          <p:cNvSpPr/>
          <p:nvPr/>
        </p:nvSpPr>
        <p:spPr>
          <a:xfrm>
            <a:off x="7020272" y="2672377"/>
            <a:ext cx="720080" cy="86463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ава фігурна дужка 48"/>
          <p:cNvSpPr/>
          <p:nvPr/>
        </p:nvSpPr>
        <p:spPr>
          <a:xfrm>
            <a:off x="6012160" y="1484784"/>
            <a:ext cx="360040" cy="2448272"/>
          </a:xfrm>
          <a:prstGeom prst="righ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получна лінія уступом 50"/>
          <p:cNvCxnSpPr>
            <a:endCxn id="47" idx="1"/>
          </p:cNvCxnSpPr>
          <p:nvPr/>
        </p:nvCxnSpPr>
        <p:spPr>
          <a:xfrm flipV="1">
            <a:off x="6372200" y="2024575"/>
            <a:ext cx="576064" cy="521788"/>
          </a:xfrm>
          <a:prstGeom prst="bentConnector3">
            <a:avLst/>
          </a:prstGeom>
          <a:ln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получна лінія уступом 54"/>
          <p:cNvCxnSpPr/>
          <p:nvPr/>
        </p:nvCxnSpPr>
        <p:spPr>
          <a:xfrm>
            <a:off x="6372200" y="2924405"/>
            <a:ext cx="576064" cy="293766"/>
          </a:xfrm>
          <a:prstGeom prst="bentConnector3">
            <a:avLst/>
          </a:prstGeom>
          <a:ln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5576" y="42838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Зовнішня схема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420582" y="4283804"/>
            <a:ext cx="259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Концептуальна</a:t>
            </a:r>
            <a:r>
              <a:rPr lang="en-US" dirty="0" smtClean="0"/>
              <a:t> </a:t>
            </a:r>
            <a:r>
              <a:rPr lang="uk-UA" dirty="0" smtClean="0"/>
              <a:t>схема 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288753" y="4283804"/>
            <a:ext cx="19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Внутрішня схема</a:t>
            </a:r>
            <a:endParaRPr lang="ru-RU" dirty="0"/>
          </a:p>
        </p:txBody>
      </p:sp>
      <p:sp>
        <p:nvSpPr>
          <p:cNvPr id="61" name="Прямокутник 60"/>
          <p:cNvSpPr/>
          <p:nvPr/>
        </p:nvSpPr>
        <p:spPr>
          <a:xfrm>
            <a:off x="55318" y="0"/>
            <a:ext cx="9322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Концепція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трьох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схем для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даних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E928D-F6AD-4585-86C7-24457011D92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35086" y="-7698"/>
            <a:ext cx="9322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Концепція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трьох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схем для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даних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18491" y="148478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концептуальній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схемі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даних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вибираються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інформаційні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об'єкти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описуються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dirty="0">
                <a:latin typeface="Arial" pitchFamily="34" charset="0"/>
                <a:cs typeface="Arial" pitchFamily="34" charset="0"/>
              </a:rPr>
              <a:t> характеристики,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виявляються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зв'язки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об'єктами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основі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концептуальної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схеми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будується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концептуальна модель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обраної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предметної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області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Концептуальна </a:t>
            </a:r>
            <a:r>
              <a:rPr lang="ru-RU" dirty="0">
                <a:latin typeface="Arial" pitchFamily="34" charset="0"/>
                <a:cs typeface="Arial" pitchFamily="34" charset="0"/>
              </a:rPr>
              <a:t>модель 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представленням</a:t>
            </a:r>
            <a:r>
              <a:rPr lang="ru-RU" dirty="0">
                <a:latin typeface="Arial" pitchFamily="34" charset="0"/>
                <a:cs typeface="Arial" pitchFamily="34" charset="0"/>
              </a:rPr>
              <a:t> точки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предметну</a:t>
            </a:r>
            <a:r>
              <a:rPr lang="ru-RU" dirty="0">
                <a:latin typeface="Arial" pitchFamily="34" charset="0"/>
                <a:cs typeface="Arial" pitchFamily="34" charset="0"/>
              </a:rPr>
              <a:t> область і не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забезпечення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СУБД,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технічного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Концептуальна схема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володіє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трьома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важливими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властивостями</a:t>
            </a:r>
            <a:r>
              <a:rPr lang="ru-RU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1.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узгоджена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інфраструктурою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предметної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області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2.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стабільна</a:t>
            </a:r>
            <a:r>
              <a:rPr lang="ru-RU" dirty="0">
                <a:latin typeface="Arial" pitchFamily="34" charset="0"/>
                <a:cs typeface="Arial" pitchFamily="34" charset="0"/>
              </a:rPr>
              <a:t>, при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розширенні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нові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визначаються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без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зміни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раніше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3.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адаптується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до </a:t>
            </a:r>
            <a:r>
              <a:rPr lang="ru-RU" dirty="0">
                <a:latin typeface="Arial" pitchFamily="34" charset="0"/>
                <a:cs typeface="Arial" pitchFamily="34" charset="0"/>
              </a:rPr>
              <a:t>точки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зору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і структур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зберігання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даних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4441</Words>
  <Application>Microsoft Office PowerPoint</Application>
  <PresentationFormat>Экран (4:3)</PresentationFormat>
  <Paragraphs>388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Администратор</dc:creator>
  <cp:lastModifiedBy>Teacher</cp:lastModifiedBy>
  <cp:revision>79</cp:revision>
  <dcterms:created xsi:type="dcterms:W3CDTF">2015-09-24T21:47:00Z</dcterms:created>
  <dcterms:modified xsi:type="dcterms:W3CDTF">2019-10-11T07:44:20Z</dcterms:modified>
</cp:coreProperties>
</file>