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2"/>
  </p:notesMasterIdLst>
  <p:sldIdLst>
    <p:sldId id="279" r:id="rId2"/>
    <p:sldId id="278" r:id="rId3"/>
    <p:sldId id="257" r:id="rId4"/>
    <p:sldId id="258" r:id="rId5"/>
    <p:sldId id="260" r:id="rId6"/>
    <p:sldId id="261" r:id="rId7"/>
    <p:sldId id="281" r:id="rId8"/>
    <p:sldId id="293" r:id="rId9"/>
    <p:sldId id="262" r:id="rId10"/>
    <p:sldId id="263" r:id="rId11"/>
    <p:sldId id="264" r:id="rId12"/>
    <p:sldId id="265" r:id="rId13"/>
    <p:sldId id="266" r:id="rId14"/>
    <p:sldId id="294" r:id="rId15"/>
    <p:sldId id="267" r:id="rId16"/>
    <p:sldId id="268" r:id="rId17"/>
    <p:sldId id="295" r:id="rId18"/>
    <p:sldId id="270" r:id="rId19"/>
    <p:sldId id="271" r:id="rId20"/>
    <p:sldId id="291" r:id="rId21"/>
    <p:sldId id="292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80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FF"/>
    <a:srgbClr val="DEBDFF"/>
    <a:srgbClr val="FFD9D9"/>
    <a:srgbClr val="4C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7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8E70C-F58D-4DD0-8487-C9FDDEC77FBC}" type="datetimeFigureOut">
              <a:rPr lang="uk-UA" smtClean="0"/>
              <a:t>18.10.2019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5FC1D-130D-43B5-A981-2117114554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954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5FC1D-130D-43B5-A981-21171145546B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924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5FC1D-130D-43B5-A981-21171145546B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707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5FC1D-130D-43B5-A981-21171145546B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63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7631113" y="6583363"/>
            <a:ext cx="1262062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uk-UA" sz="1200">
                <a:solidFill>
                  <a:prstClr val="black"/>
                </a:solidFill>
              </a:rPr>
              <a:t>Листопад 2011</a:t>
            </a:r>
            <a:endParaRPr lang="ru-RU" sz="1200">
              <a:solidFill>
                <a:prstClr val="black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91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8"/>
          <p:cNvSpPr txBox="1">
            <a:spLocks noChangeArrowheads="1"/>
          </p:cNvSpPr>
          <p:nvPr userDrawn="1"/>
        </p:nvSpPr>
        <p:spPr bwMode="auto">
          <a:xfrm flipH="1">
            <a:off x="5541963" y="6594475"/>
            <a:ext cx="2720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uk-UA" sz="1200" smtClean="0">
                <a:solidFill>
                  <a:srgbClr val="000000"/>
                </a:solidFill>
                <a:latin typeface="Calibri" pitchFamily="34" charset="0"/>
              </a:rPr>
              <a:t>Т.В. Ковалюк Проектування ПЗ</a:t>
            </a:r>
            <a:endParaRPr lang="ru-RU" sz="120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625"/>
            <a:ext cx="9144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83363"/>
            <a:ext cx="1905000" cy="274637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‹#›</a:t>
            </a:fld>
            <a:r>
              <a:rPr lang="ru-RU" dirty="0" smtClean="0"/>
              <a:t>/30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3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Місце для заголовка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smtClean="0"/>
              <a:t>Зразок заголовка</a:t>
            </a:r>
            <a:endParaRPr lang="ru-RU" altLang="uk-UA" smtClean="0"/>
          </a:p>
        </p:txBody>
      </p:sp>
      <p:sp>
        <p:nvSpPr>
          <p:cNvPr id="1027" name="Місце для тексту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smtClean="0"/>
              <a:t>Зразок тексту</a:t>
            </a:r>
          </a:p>
          <a:p>
            <a:pPr lvl="1"/>
            <a:r>
              <a:rPr lang="uk-UA" altLang="uk-UA" smtClean="0"/>
              <a:t>Другий рівень</a:t>
            </a:r>
          </a:p>
          <a:p>
            <a:pPr lvl="2"/>
            <a:r>
              <a:rPr lang="uk-UA" altLang="uk-UA" smtClean="0"/>
              <a:t>Третій рівень</a:t>
            </a:r>
          </a:p>
          <a:p>
            <a:pPr lvl="3"/>
            <a:r>
              <a:rPr lang="uk-UA" altLang="uk-UA" smtClean="0"/>
              <a:t>Четвертий рівень</a:t>
            </a:r>
          </a:p>
          <a:p>
            <a:pPr lvl="4"/>
            <a:r>
              <a:rPr lang="uk-UA" altLang="uk-UA" smtClean="0"/>
              <a:t>П'ятий рівень</a:t>
            </a:r>
            <a:endParaRPr lang="ru-RU" altLang="uk-UA" smtClean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413B73A-4EF6-4E68-A18E-0F9228FB5B52}" type="slidenum">
              <a:rPr lang="ru-RU" smtClean="0"/>
              <a:pPr>
                <a:defRPr/>
              </a:pPr>
              <a:t>‹#›</a:t>
            </a:fld>
            <a:r>
              <a:rPr lang="ru-RU" dirty="0" smtClean="0"/>
              <a:t>/34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s.els-cdn.com/content/image/3-s2.0-B9780123747303000139-gr11.jpg?_" TargetMode="External"/><Relationship Id="rId2" Type="http://schemas.openxmlformats.org/officeDocument/2006/relationships/hyperlink" Target="https://www.sciencedirect.com/topics/computer-science/data-flow-diagra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s.els-cdn.com/content/image/3-s2.0-B9780123747303000139-gr12.jpg?_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it.isuct.ru/ivt/books../CASE/case10/idef1x/index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5"/>
          <p:cNvSpPr>
            <a:spLocks noChangeArrowheads="1" noChangeShapeType="1" noTextEdit="1"/>
          </p:cNvSpPr>
          <p:nvPr/>
        </p:nvSpPr>
        <p:spPr bwMode="auto">
          <a:xfrm>
            <a:off x="395288" y="1412875"/>
            <a:ext cx="8280400" cy="3095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Проектування </a:t>
            </a:r>
          </a:p>
          <a:p>
            <a:pPr algn="ctr"/>
            <a:r>
              <a:rPr lang="uk-UA" sz="3600" b="1" kern="10"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програмного забезпечення</a:t>
            </a:r>
          </a:p>
        </p:txBody>
      </p:sp>
      <p:sp>
        <p:nvSpPr>
          <p:cNvPr id="15363" name="WordArt 6"/>
          <p:cNvSpPr>
            <a:spLocks noChangeArrowheads="1" noChangeShapeType="1" noTextEdit="1"/>
          </p:cNvSpPr>
          <p:nvPr/>
        </p:nvSpPr>
        <p:spPr bwMode="auto">
          <a:xfrm>
            <a:off x="2771775" y="5084763"/>
            <a:ext cx="44640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Ковалюк Т.В. к.т.н., доцент </a:t>
            </a:r>
          </a:p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tkovalyuk@ukr.net</a:t>
            </a:r>
            <a:endParaRPr lang="uk-UA" sz="3600" i="1" kern="10">
              <a:ln w="9525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CC"/>
                  </a:gs>
                  <a:gs pos="100000">
                    <a:srgbClr val="00005E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5364" name="Місце для номера слайда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48646D-A18F-483F-8312-6959E3AE8085}" type="slidenum">
              <a:rPr lang="ru-RU" altLang="uk-UA" smtClean="0"/>
              <a:pPr eaLnBrk="1" hangingPunct="1"/>
              <a:t>1</a:t>
            </a:fld>
            <a:endParaRPr lang="ru-RU" altLang="uk-UA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115888"/>
            <a:ext cx="8229600" cy="5953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chemeClr val="bg1"/>
                </a:solidFill>
              </a:rPr>
              <a:t>Система та </a:t>
            </a:r>
            <a:r>
              <a:rPr lang="ru-RU" sz="3600" b="1" dirty="0" err="1" smtClean="0">
                <a:solidFill>
                  <a:schemeClr val="bg1"/>
                </a:solidFill>
              </a:rPr>
              <a:t>підсистема</a:t>
            </a:r>
            <a:endParaRPr lang="ru-RU" sz="3600" b="1" dirty="0" smtClean="0">
              <a:solidFill>
                <a:schemeClr val="bg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25538"/>
            <a:ext cx="8964612" cy="165576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2000" dirty="0" smtClean="0"/>
              <a:t>При побудові моделі складної системи вона може бути представлена в найзагальнішому вигляді на так званій контекстної діаграмі у вигляді однієї системи, або у вигляді ряду підсистем.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2000" dirty="0" smtClean="0"/>
              <a:t>Найменування системи / підсистеми представляється у вигляді словосполучення з дієслівним іменником (розгляд порядку денного, рішення задачі, отримання грошей тощо).</a:t>
            </a:r>
            <a:endParaRPr lang="ru-RU" sz="2000" dirty="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2997200"/>
            <a:ext cx="9144000" cy="2008188"/>
            <a:chOff x="0" y="1888"/>
            <a:chExt cx="5760" cy="1265"/>
          </a:xfrm>
        </p:grpSpPr>
        <p:grpSp>
          <p:nvGrpSpPr>
            <p:cNvPr id="24589" name="Group 4"/>
            <p:cNvGrpSpPr>
              <a:grpSpLocks noChangeAspect="1"/>
            </p:cNvGrpSpPr>
            <p:nvPr/>
          </p:nvGrpSpPr>
          <p:grpSpPr bwMode="auto">
            <a:xfrm>
              <a:off x="1710" y="1888"/>
              <a:ext cx="4050" cy="1265"/>
              <a:chOff x="1722" y="2754"/>
              <a:chExt cx="5760" cy="1800"/>
            </a:xfrm>
          </p:grpSpPr>
          <p:sp>
            <p:nvSpPr>
              <p:cNvPr id="24591" name="AutoShape 5"/>
              <p:cNvSpPr>
                <a:spLocks noChangeAspect="1" noChangeArrowheads="1"/>
              </p:cNvSpPr>
              <p:nvPr/>
            </p:nvSpPr>
            <p:spPr bwMode="auto">
              <a:xfrm>
                <a:off x="1722" y="2754"/>
                <a:ext cx="5760" cy="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grpSp>
            <p:nvGrpSpPr>
              <p:cNvPr id="24592" name="Group 6"/>
              <p:cNvGrpSpPr>
                <a:grpSpLocks/>
              </p:cNvGrpSpPr>
              <p:nvPr/>
            </p:nvGrpSpPr>
            <p:grpSpPr bwMode="auto">
              <a:xfrm>
                <a:off x="1722" y="2935"/>
                <a:ext cx="5760" cy="1440"/>
                <a:chOff x="1722" y="2935"/>
                <a:chExt cx="5760" cy="1440"/>
              </a:xfrm>
            </p:grpSpPr>
            <p:grpSp>
              <p:nvGrpSpPr>
                <p:cNvPr id="24593" name="Group 7"/>
                <p:cNvGrpSpPr>
                  <a:grpSpLocks/>
                </p:cNvGrpSpPr>
                <p:nvPr/>
              </p:nvGrpSpPr>
              <p:grpSpPr bwMode="auto">
                <a:xfrm>
                  <a:off x="1722" y="2935"/>
                  <a:ext cx="5220" cy="1440"/>
                  <a:chOff x="2984" y="-70"/>
                  <a:chExt cx="4094" cy="1115"/>
                </a:xfrm>
              </p:grpSpPr>
              <p:grpSp>
                <p:nvGrpSpPr>
                  <p:cNvPr id="24595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984" y="-70"/>
                    <a:ext cx="4094" cy="1115"/>
                    <a:chOff x="2984" y="-70"/>
                    <a:chExt cx="4094" cy="1115"/>
                  </a:xfrm>
                </p:grpSpPr>
                <p:sp>
                  <p:nvSpPr>
                    <p:cNvPr id="24597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-70"/>
                      <a:ext cx="1553" cy="1115"/>
                    </a:xfrm>
                    <a:prstGeom prst="flowChartAlternate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endParaRPr lang="uk-UA" altLang="uk-UA"/>
                    </a:p>
                  </p:txBody>
                </p:sp>
                <p:sp>
                  <p:nvSpPr>
                    <p:cNvPr id="245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208"/>
                      <a:ext cx="155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2459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766"/>
                      <a:ext cx="155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24600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35" y="288"/>
                      <a:ext cx="1270" cy="41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altLang="uk-UA" dirty="0" err="1" smtClean="0"/>
                        <a:t>Найменування</a:t>
                      </a:r>
                      <a:r>
                        <a:rPr lang="ru-RU" altLang="uk-UA" dirty="0" smtClean="0"/>
                        <a:t> </a:t>
                      </a:r>
                      <a:r>
                        <a:rPr lang="ru-RU" altLang="uk-UA" dirty="0" err="1" smtClean="0"/>
                        <a:t>системи</a:t>
                      </a:r>
                      <a:endParaRPr lang="ru-RU" altLang="uk-UA" dirty="0"/>
                    </a:p>
                  </p:txBody>
                </p:sp>
                <p:sp>
                  <p:nvSpPr>
                    <p:cNvPr id="24601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49" y="-70"/>
                      <a:ext cx="423" cy="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altLang="uk-UA"/>
                        <a:t>1</a:t>
                      </a:r>
                    </a:p>
                  </p:txBody>
                </p:sp>
                <p:sp>
                  <p:nvSpPr>
                    <p:cNvPr id="246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34" y="684"/>
                      <a:ext cx="1553" cy="2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altLang="uk-UA" sz="1600" dirty="0"/>
                        <a:t>Персонал, </a:t>
                      </a:r>
                      <a:r>
                        <a:rPr lang="ru-RU" altLang="uk-UA" sz="1600" dirty="0" err="1" smtClean="0"/>
                        <a:t>обладнання</a:t>
                      </a:r>
                      <a:endParaRPr lang="ru-RU" altLang="uk-UA" sz="1600" dirty="0"/>
                    </a:p>
                  </p:txBody>
                </p:sp>
                <p:sp>
                  <p:nvSpPr>
                    <p:cNvPr id="246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60" y="-70"/>
                      <a:ext cx="2118" cy="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uk-UA" dirty="0"/>
                        <a:t>Поле </a:t>
                      </a:r>
                      <a:r>
                        <a:rPr lang="ru-RU" altLang="uk-UA" dirty="0" err="1" smtClean="0"/>
                        <a:t>ідентифікації</a:t>
                      </a:r>
                      <a:endParaRPr lang="ru-RU" altLang="uk-UA" dirty="0"/>
                    </a:p>
                  </p:txBody>
                </p:sp>
                <p:sp>
                  <p:nvSpPr>
                    <p:cNvPr id="2460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60" y="348"/>
                      <a:ext cx="2116" cy="2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uk-UA" dirty="0"/>
                        <a:t>Поле </a:t>
                      </a:r>
                      <a:r>
                        <a:rPr lang="ru-RU" altLang="uk-UA" dirty="0" err="1" smtClean="0"/>
                        <a:t>імені</a:t>
                      </a:r>
                      <a:endParaRPr lang="ru-RU" altLang="uk-UA" dirty="0"/>
                    </a:p>
                  </p:txBody>
                </p:sp>
                <p:sp>
                  <p:nvSpPr>
                    <p:cNvPr id="246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6" y="69"/>
                      <a:ext cx="5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2460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6" y="487"/>
                      <a:ext cx="5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2460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6" y="905"/>
                      <a:ext cx="5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</p:grpSp>
              <p:sp>
                <p:nvSpPr>
                  <p:cNvPr id="2459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125" y="766"/>
                    <a:ext cx="127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</p:grpSp>
            <p:sp>
              <p:nvSpPr>
                <p:cNvPr id="2459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42" y="4014"/>
                  <a:ext cx="3240" cy="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ru-RU" altLang="uk-UA" dirty="0"/>
                    <a:t>Поле </a:t>
                  </a:r>
                  <a:r>
                    <a:rPr lang="ru-RU" altLang="uk-UA" dirty="0" err="1" smtClean="0"/>
                    <a:t>фізичної</a:t>
                  </a:r>
                  <a:r>
                    <a:rPr lang="ru-RU" altLang="uk-UA" dirty="0" smtClean="0"/>
                    <a:t> </a:t>
                  </a:r>
                  <a:r>
                    <a:rPr lang="ru-RU" altLang="uk-UA" dirty="0" err="1" smtClean="0"/>
                    <a:t>реалізації</a:t>
                  </a:r>
                  <a:endParaRPr lang="ru-RU" altLang="uk-UA" dirty="0"/>
                </a:p>
              </p:txBody>
            </p:sp>
          </p:grpSp>
        </p:grpSp>
        <p:sp>
          <p:nvSpPr>
            <p:cNvPr id="24590" name="Text Box 23"/>
            <p:cNvSpPr txBox="1">
              <a:spLocks noChangeArrowheads="1"/>
            </p:cNvSpPr>
            <p:nvPr/>
          </p:nvSpPr>
          <p:spPr bwMode="auto">
            <a:xfrm>
              <a:off x="0" y="2160"/>
              <a:ext cx="165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uk-UA" dirty="0" smtClean="0"/>
                <a:t>Система / підсистема</a:t>
              </a:r>
              <a:br>
                <a:rPr lang="uk-UA" dirty="0" smtClean="0"/>
              </a:br>
              <a:r>
                <a:rPr lang="uk-UA" dirty="0" smtClean="0"/>
                <a:t>в нотації </a:t>
              </a:r>
              <a:r>
                <a:rPr lang="uk-UA" dirty="0" err="1" smtClean="0"/>
                <a:t>Гейна-Сарсона</a:t>
              </a:r>
              <a:endParaRPr lang="ru-RU" altLang="uk-UA" dirty="0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55650" y="5084763"/>
            <a:ext cx="7993063" cy="1441450"/>
            <a:chOff x="476" y="3203"/>
            <a:chExt cx="5035" cy="908"/>
          </a:xfrm>
        </p:grpSpPr>
        <p:sp>
          <p:nvSpPr>
            <p:cNvPr id="24582" name="Oval 63"/>
            <p:cNvSpPr>
              <a:spLocks noChangeArrowheads="1"/>
            </p:cNvSpPr>
            <p:nvPr/>
          </p:nvSpPr>
          <p:spPr bwMode="auto">
            <a:xfrm>
              <a:off x="476" y="3203"/>
              <a:ext cx="952" cy="9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uk-UA" dirty="0" err="1" smtClean="0"/>
                <a:t>Ім’я</a:t>
              </a:r>
              <a:r>
                <a:rPr lang="ru-RU" altLang="uk-UA" dirty="0" smtClean="0"/>
                <a:t> </a:t>
              </a:r>
              <a:r>
                <a:rPr lang="ru-RU" altLang="uk-UA" dirty="0" err="1" smtClean="0"/>
                <a:t>системи</a:t>
              </a:r>
              <a:r>
                <a:rPr lang="ru-RU" altLang="uk-UA" dirty="0" smtClean="0"/>
                <a:t>/</a:t>
              </a:r>
              <a:endParaRPr lang="ru-RU" altLang="uk-UA" dirty="0"/>
            </a:p>
            <a:p>
              <a:pPr algn="ctr" eaLnBrk="1" hangingPunct="1"/>
              <a:r>
                <a:rPr lang="ru-RU" altLang="uk-UA" dirty="0" err="1" smtClean="0"/>
                <a:t>подсистеми</a:t>
              </a:r>
              <a:endParaRPr lang="ru-RU" altLang="uk-UA" dirty="0"/>
            </a:p>
          </p:txBody>
        </p:sp>
        <p:sp>
          <p:nvSpPr>
            <p:cNvPr id="24583" name="Oval 64"/>
            <p:cNvSpPr>
              <a:spLocks noChangeArrowheads="1"/>
            </p:cNvSpPr>
            <p:nvPr/>
          </p:nvSpPr>
          <p:spPr bwMode="auto">
            <a:xfrm>
              <a:off x="2064" y="3249"/>
              <a:ext cx="907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4584" name="Line 65"/>
            <p:cNvSpPr>
              <a:spLocks noChangeShapeType="1"/>
            </p:cNvSpPr>
            <p:nvPr/>
          </p:nvSpPr>
          <p:spPr bwMode="auto">
            <a:xfrm>
              <a:off x="2064" y="365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4585" name="Text Box 66"/>
            <p:cNvSpPr txBox="1">
              <a:spLocks noChangeArrowheads="1"/>
            </p:cNvSpPr>
            <p:nvPr/>
          </p:nvSpPr>
          <p:spPr bwMode="auto">
            <a:xfrm>
              <a:off x="2381" y="3385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uk-UA"/>
                <a:t>1</a:t>
              </a:r>
            </a:p>
          </p:txBody>
        </p:sp>
        <p:sp>
          <p:nvSpPr>
            <p:cNvPr id="24586" name="Text Box 67"/>
            <p:cNvSpPr txBox="1">
              <a:spLocks noChangeArrowheads="1"/>
            </p:cNvSpPr>
            <p:nvPr/>
          </p:nvSpPr>
          <p:spPr bwMode="auto">
            <a:xfrm>
              <a:off x="2290" y="3702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uk-UA" dirty="0" err="1" smtClean="0"/>
                <a:t>Ім’я</a:t>
              </a:r>
              <a:endParaRPr lang="ru-RU" altLang="uk-UA" dirty="0"/>
            </a:p>
          </p:txBody>
        </p:sp>
        <p:sp>
          <p:nvSpPr>
            <p:cNvPr id="24587" name="Text Box 68"/>
            <p:cNvSpPr txBox="1">
              <a:spLocks noChangeArrowheads="1"/>
            </p:cNvSpPr>
            <p:nvPr/>
          </p:nvSpPr>
          <p:spPr bwMode="auto">
            <a:xfrm>
              <a:off x="1520" y="3566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uk-UA" dirty="0" err="1" smtClean="0"/>
                <a:t>або</a:t>
              </a:r>
              <a:endParaRPr lang="ru-RU" altLang="uk-UA" dirty="0"/>
            </a:p>
          </p:txBody>
        </p:sp>
        <p:sp>
          <p:nvSpPr>
            <p:cNvPr id="24588" name="Text Box 69"/>
            <p:cNvSpPr txBox="1">
              <a:spLocks noChangeArrowheads="1"/>
            </p:cNvSpPr>
            <p:nvPr/>
          </p:nvSpPr>
          <p:spPr bwMode="auto">
            <a:xfrm>
              <a:off x="3375" y="3249"/>
              <a:ext cx="213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uk-UA" b="1" dirty="0" smtClean="0"/>
                <a:t>Система/</a:t>
              </a:r>
              <a:r>
                <a:rPr lang="ru-RU" altLang="uk-UA" b="1" dirty="0" err="1" smtClean="0"/>
                <a:t>підсистема</a:t>
              </a:r>
              <a:r>
                <a:rPr lang="ru-RU" altLang="uk-UA" b="1" dirty="0" smtClean="0"/>
                <a:t> </a:t>
              </a:r>
              <a:r>
                <a:rPr lang="ru-RU" altLang="uk-UA" b="1" dirty="0"/>
                <a:t>в </a:t>
              </a:r>
              <a:r>
                <a:rPr lang="ru-RU" altLang="uk-UA" b="1" dirty="0" err="1" smtClean="0"/>
                <a:t>нотації</a:t>
              </a:r>
              <a:r>
                <a:rPr lang="ru-RU" altLang="uk-UA" b="1" dirty="0" smtClean="0"/>
                <a:t> </a:t>
              </a:r>
              <a:r>
                <a:rPr lang="ru-RU" altLang="uk-UA" b="1" dirty="0" err="1"/>
                <a:t>Йордона-ДеМарко</a:t>
              </a:r>
              <a:endParaRPr lang="ru-RU" altLang="uk-UA" b="1" dirty="0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10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7463"/>
            <a:ext cx="8229600" cy="603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Процес</a:t>
            </a:r>
            <a:endParaRPr lang="ru-RU" sz="4000" b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2800" dirty="0" smtClean="0"/>
              <a:t>Є перетворенням вхідних потоків у вихідні відповідно до певним алгоритмом.</a:t>
            </a:r>
            <a:br>
              <a:rPr lang="uk-UA" sz="2800" dirty="0" smtClean="0"/>
            </a:br>
            <a:endParaRPr lang="en-US" sz="28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2800" i="1" dirty="0" smtClean="0"/>
              <a:t>процес іменується у вигляді словосполучення з активним дієсловом у формі, за яким слідує іменник у знахідному відмінку</a:t>
            </a:r>
            <a:r>
              <a:rPr lang="uk-UA" sz="2800" dirty="0" smtClean="0"/>
              <a:t>.</a:t>
            </a:r>
            <a:endParaRPr lang="ru-RU" sz="28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11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6" y="96038"/>
            <a:ext cx="8229600" cy="446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 err="1" smtClean="0">
                <a:solidFill>
                  <a:schemeClr val="bg1"/>
                </a:solidFill>
              </a:rPr>
              <a:t>Процес</a:t>
            </a:r>
            <a:endParaRPr lang="ru-RU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95288" y="1628775"/>
            <a:ext cx="8424862" cy="2016125"/>
            <a:chOff x="249" y="1026"/>
            <a:chExt cx="5307" cy="1270"/>
          </a:xfrm>
        </p:grpSpPr>
        <p:grpSp>
          <p:nvGrpSpPr>
            <p:cNvPr id="26638" name="Group 4"/>
            <p:cNvGrpSpPr>
              <a:grpSpLocks/>
            </p:cNvGrpSpPr>
            <p:nvPr/>
          </p:nvGrpSpPr>
          <p:grpSpPr bwMode="auto">
            <a:xfrm>
              <a:off x="249" y="1026"/>
              <a:ext cx="3856" cy="1270"/>
              <a:chOff x="1722" y="2935"/>
              <a:chExt cx="5760" cy="1440"/>
            </a:xfrm>
          </p:grpSpPr>
          <p:grpSp>
            <p:nvGrpSpPr>
              <p:cNvPr id="26640" name="Group 5"/>
              <p:cNvGrpSpPr>
                <a:grpSpLocks/>
              </p:cNvGrpSpPr>
              <p:nvPr/>
            </p:nvGrpSpPr>
            <p:grpSpPr bwMode="auto">
              <a:xfrm>
                <a:off x="1722" y="2935"/>
                <a:ext cx="5220" cy="1440"/>
                <a:chOff x="2984" y="-70"/>
                <a:chExt cx="4094" cy="1115"/>
              </a:xfrm>
            </p:grpSpPr>
            <p:grpSp>
              <p:nvGrpSpPr>
                <p:cNvPr id="26642" name="Group 6"/>
                <p:cNvGrpSpPr>
                  <a:grpSpLocks/>
                </p:cNvGrpSpPr>
                <p:nvPr/>
              </p:nvGrpSpPr>
              <p:grpSpPr bwMode="auto">
                <a:xfrm>
                  <a:off x="2984" y="-70"/>
                  <a:ext cx="4094" cy="1115"/>
                  <a:chOff x="2984" y="-70"/>
                  <a:chExt cx="4094" cy="1115"/>
                </a:xfrm>
              </p:grpSpPr>
              <p:sp>
                <p:nvSpPr>
                  <p:cNvPr id="2664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-70"/>
                    <a:ext cx="1553" cy="1115"/>
                  </a:xfrm>
                  <a:prstGeom prst="flowChartAlternateProcess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uk-UA" altLang="uk-UA"/>
                  </a:p>
                </p:txBody>
              </p:sp>
              <p:sp>
                <p:nvSpPr>
                  <p:cNvPr id="2664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208"/>
                    <a:ext cx="15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2664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766"/>
                    <a:ext cx="15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2664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5" y="348"/>
                    <a:ext cx="1270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ru-RU" altLang="uk-UA" sz="1600" dirty="0" err="1" smtClean="0"/>
                      <a:t>Найменування</a:t>
                    </a:r>
                    <a:r>
                      <a:rPr lang="ru-RU" altLang="uk-UA" sz="1600" dirty="0" smtClean="0"/>
                      <a:t> </a:t>
                    </a:r>
                    <a:r>
                      <a:rPr lang="ru-RU" altLang="uk-UA" sz="1600" dirty="0" err="1" smtClean="0"/>
                      <a:t>процесу</a:t>
                    </a:r>
                    <a:endParaRPr lang="ru-RU" altLang="uk-UA" sz="1600" dirty="0"/>
                  </a:p>
                </p:txBody>
              </p:sp>
              <p:sp>
                <p:nvSpPr>
                  <p:cNvPr id="2664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9" y="-70"/>
                    <a:ext cx="423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ru-RU" altLang="uk-UA"/>
                      <a:t>1.1</a:t>
                    </a:r>
                  </a:p>
                </p:txBody>
              </p:sp>
              <p:sp>
                <p:nvSpPr>
                  <p:cNvPr id="2664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4" y="766"/>
                    <a:ext cx="1553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ru-RU" altLang="uk-UA" sz="1600" dirty="0"/>
                      <a:t>Персонал, </a:t>
                    </a:r>
                    <a:r>
                      <a:rPr lang="ru-RU" altLang="uk-UA" sz="1600" dirty="0" err="1" smtClean="0"/>
                      <a:t>обладнання</a:t>
                    </a:r>
                    <a:endParaRPr lang="ru-RU" altLang="uk-UA" sz="1600" dirty="0"/>
                  </a:p>
                </p:txBody>
              </p:sp>
              <p:sp>
                <p:nvSpPr>
                  <p:cNvPr id="26650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0" y="-70"/>
                    <a:ext cx="2118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ru-RU" altLang="uk-UA" dirty="0"/>
                      <a:t>Поле </a:t>
                    </a:r>
                    <a:r>
                      <a:rPr lang="ru-RU" altLang="uk-UA" dirty="0" err="1" smtClean="0"/>
                      <a:t>ідентифікації</a:t>
                    </a:r>
                    <a:endParaRPr lang="ru-RU" altLang="uk-UA" dirty="0"/>
                  </a:p>
                </p:txBody>
              </p:sp>
              <p:sp>
                <p:nvSpPr>
                  <p:cNvPr id="2665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0" y="348"/>
                    <a:ext cx="2116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ru-RU" altLang="uk-UA" dirty="0"/>
                      <a:t>Поле </a:t>
                    </a:r>
                    <a:r>
                      <a:rPr lang="ru-RU" altLang="uk-UA" dirty="0" err="1" smtClean="0"/>
                      <a:t>імені</a:t>
                    </a:r>
                    <a:endParaRPr lang="ru-RU" altLang="uk-UA" dirty="0"/>
                  </a:p>
                </p:txBody>
              </p:sp>
              <p:sp>
                <p:nvSpPr>
                  <p:cNvPr id="2665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396" y="69"/>
                    <a:ext cx="56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2665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396" y="487"/>
                    <a:ext cx="56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2665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396" y="905"/>
                    <a:ext cx="56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</p:grpSp>
            <p:sp>
              <p:nvSpPr>
                <p:cNvPr id="26643" name="Line 18"/>
                <p:cNvSpPr>
                  <a:spLocks noChangeShapeType="1"/>
                </p:cNvSpPr>
                <p:nvPr/>
              </p:nvSpPr>
              <p:spPr bwMode="auto">
                <a:xfrm>
                  <a:off x="3125" y="766"/>
                  <a:ext cx="127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</p:grpSp>
          <p:sp>
            <p:nvSpPr>
              <p:cNvPr id="26641" name="Text Box 19"/>
              <p:cNvSpPr txBox="1">
                <a:spLocks noChangeArrowheads="1"/>
              </p:cNvSpPr>
              <p:nvPr/>
            </p:nvSpPr>
            <p:spPr bwMode="auto">
              <a:xfrm>
                <a:off x="4242" y="4014"/>
                <a:ext cx="3240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altLang="uk-UA" dirty="0"/>
                  <a:t>Поле </a:t>
                </a:r>
                <a:r>
                  <a:rPr lang="ru-RU" altLang="uk-UA" dirty="0" err="1" smtClean="0"/>
                  <a:t>фізичної</a:t>
                </a:r>
                <a:r>
                  <a:rPr lang="ru-RU" altLang="uk-UA" dirty="0" smtClean="0"/>
                  <a:t> </a:t>
                </a:r>
                <a:r>
                  <a:rPr lang="ru-RU" altLang="uk-UA" dirty="0" err="1" smtClean="0"/>
                  <a:t>реалізації</a:t>
                </a:r>
                <a:endParaRPr lang="ru-RU" altLang="uk-UA" dirty="0"/>
              </a:p>
            </p:txBody>
          </p:sp>
        </p:grpSp>
        <p:sp>
          <p:nvSpPr>
            <p:cNvPr id="26639" name="Text Box 20"/>
            <p:cNvSpPr txBox="1">
              <a:spLocks noChangeArrowheads="1"/>
            </p:cNvSpPr>
            <p:nvPr/>
          </p:nvSpPr>
          <p:spPr bwMode="auto">
            <a:xfrm>
              <a:off x="3651" y="1298"/>
              <a:ext cx="1905" cy="4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uk-UA" sz="2000" b="1" dirty="0" err="1" smtClean="0"/>
                <a:t>Процес</a:t>
              </a:r>
              <a:r>
                <a:rPr lang="ru-RU" altLang="uk-UA" sz="2000" b="1" dirty="0" smtClean="0"/>
                <a:t> </a:t>
              </a:r>
              <a:r>
                <a:rPr lang="ru-RU" altLang="uk-UA" sz="2000" b="1" dirty="0"/>
                <a:t>в </a:t>
              </a:r>
              <a:r>
                <a:rPr lang="ru-RU" altLang="uk-UA" sz="2000" b="1" dirty="0" err="1" smtClean="0"/>
                <a:t>нотації</a:t>
              </a:r>
              <a:r>
                <a:rPr lang="ru-RU" altLang="uk-UA" sz="2000" b="1" dirty="0" smtClean="0"/>
                <a:t> </a:t>
              </a:r>
              <a:r>
                <a:rPr lang="ru-RU" altLang="uk-UA" sz="2000" b="1" dirty="0" err="1"/>
                <a:t>Гейна-Сарсона</a:t>
              </a:r>
              <a:r>
                <a:rPr lang="ru-RU" altLang="uk-UA" sz="2000" b="1" dirty="0"/>
                <a:t> </a:t>
              </a:r>
            </a:p>
          </p:txBody>
        </p:sp>
      </p:grp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42910" y="5572140"/>
            <a:ext cx="77041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uk-UA" sz="2400" u="sng" dirty="0">
                <a:solidFill>
                  <a:srgbClr val="4C004C"/>
                </a:solidFill>
              </a:rPr>
              <a:t>!!!!! </a:t>
            </a:r>
            <a:r>
              <a:rPr lang="ru-RU" altLang="uk-UA" sz="2400" u="sng" dirty="0" err="1" smtClean="0">
                <a:solidFill>
                  <a:srgbClr val="4C004C"/>
                </a:solidFill>
              </a:rPr>
              <a:t>Процес</a:t>
            </a:r>
            <a:r>
              <a:rPr lang="ru-RU" altLang="uk-UA" sz="2400" u="sng" dirty="0" smtClean="0">
                <a:solidFill>
                  <a:srgbClr val="4C004C"/>
                </a:solidFill>
              </a:rPr>
              <a:t> </a:t>
            </a:r>
            <a:r>
              <a:rPr lang="ru-RU" altLang="uk-UA" sz="2400" u="sng" dirty="0" err="1" smtClean="0">
                <a:solidFill>
                  <a:srgbClr val="4C004C"/>
                </a:solidFill>
              </a:rPr>
              <a:t>відрізняється</a:t>
            </a:r>
            <a:r>
              <a:rPr lang="ru-RU" altLang="uk-UA" sz="2400" u="sng" dirty="0" smtClean="0">
                <a:solidFill>
                  <a:srgbClr val="4C004C"/>
                </a:solidFill>
              </a:rPr>
              <a:t> </a:t>
            </a:r>
            <a:r>
              <a:rPr lang="ru-RU" altLang="uk-UA" sz="2400" u="sng" dirty="0" err="1" smtClean="0">
                <a:solidFill>
                  <a:srgbClr val="4C004C"/>
                </a:solidFill>
              </a:rPr>
              <a:t>від</a:t>
            </a:r>
            <a:r>
              <a:rPr lang="ru-RU" altLang="uk-UA" sz="2400" u="sng" dirty="0" smtClean="0">
                <a:solidFill>
                  <a:srgbClr val="4C004C"/>
                </a:solidFill>
              </a:rPr>
              <a:t> </a:t>
            </a:r>
            <a:r>
              <a:rPr lang="ru-RU" altLang="uk-UA" sz="2400" u="sng" dirty="0" err="1" smtClean="0">
                <a:solidFill>
                  <a:srgbClr val="4C004C"/>
                </a:solidFill>
              </a:rPr>
              <a:t>системи</a:t>
            </a:r>
            <a:r>
              <a:rPr lang="ru-RU" altLang="uk-UA" sz="2400" u="sng" dirty="0" smtClean="0">
                <a:solidFill>
                  <a:srgbClr val="4C004C"/>
                </a:solidFill>
              </a:rPr>
              <a:t>/</a:t>
            </a:r>
            <a:r>
              <a:rPr lang="ru-RU" altLang="uk-UA" sz="2400" u="sng" dirty="0" err="1" smtClean="0">
                <a:solidFill>
                  <a:srgbClr val="4C004C"/>
                </a:solidFill>
              </a:rPr>
              <a:t>підсистеми</a:t>
            </a:r>
            <a:r>
              <a:rPr lang="ru-RU" altLang="uk-UA" sz="2400" u="sng" dirty="0" smtClean="0">
                <a:solidFill>
                  <a:srgbClr val="4C004C"/>
                </a:solidFill>
              </a:rPr>
              <a:t> </a:t>
            </a:r>
            <a:r>
              <a:rPr lang="ru-RU" altLang="uk-UA" sz="2400" u="sng" dirty="0">
                <a:solidFill>
                  <a:srgbClr val="4C004C"/>
                </a:solidFill>
              </a:rPr>
              <a:t>по полю </a:t>
            </a:r>
            <a:r>
              <a:rPr lang="ru-RU" altLang="uk-UA" sz="2400" u="sng" dirty="0" err="1" smtClean="0">
                <a:solidFill>
                  <a:srgbClr val="4C004C"/>
                </a:solidFill>
              </a:rPr>
              <a:t>найменування</a:t>
            </a:r>
            <a:r>
              <a:rPr lang="en-US" altLang="uk-UA" sz="2400" dirty="0" smtClean="0">
                <a:solidFill>
                  <a:srgbClr val="4C004C"/>
                </a:solidFill>
              </a:rPr>
              <a:t>!!!!</a:t>
            </a:r>
            <a:endParaRPr lang="ru-RU" altLang="uk-UA" dirty="0">
              <a:solidFill>
                <a:srgbClr val="4C004C"/>
              </a:solidFill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8313" y="4005263"/>
            <a:ext cx="8280400" cy="1441450"/>
            <a:chOff x="295" y="2523"/>
            <a:chExt cx="5216" cy="908"/>
          </a:xfrm>
        </p:grpSpPr>
        <p:sp>
          <p:nvSpPr>
            <p:cNvPr id="26630" name="Text Box 22"/>
            <p:cNvSpPr txBox="1">
              <a:spLocks noChangeArrowheads="1"/>
            </p:cNvSpPr>
            <p:nvPr/>
          </p:nvSpPr>
          <p:spPr bwMode="auto">
            <a:xfrm>
              <a:off x="3742" y="2659"/>
              <a:ext cx="1769" cy="4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uk-UA" sz="2000" b="1" dirty="0" err="1" smtClean="0"/>
                <a:t>Процес</a:t>
              </a:r>
              <a:r>
                <a:rPr lang="ru-RU" altLang="uk-UA" sz="2000" b="1" dirty="0" smtClean="0"/>
                <a:t> </a:t>
              </a:r>
              <a:r>
                <a:rPr lang="ru-RU" altLang="uk-UA" sz="2000" b="1" dirty="0"/>
                <a:t>в </a:t>
              </a:r>
              <a:r>
                <a:rPr lang="ru-RU" altLang="uk-UA" sz="2000" b="1" dirty="0" err="1" smtClean="0"/>
                <a:t>нотації</a:t>
              </a:r>
              <a:r>
                <a:rPr lang="ru-RU" altLang="uk-UA" sz="2000" b="1" dirty="0" smtClean="0"/>
                <a:t> </a:t>
              </a:r>
              <a:r>
                <a:rPr lang="ru-RU" altLang="uk-UA" sz="2000" b="1" dirty="0" err="1"/>
                <a:t>Йордона-ДеМарко</a:t>
              </a:r>
              <a:endParaRPr lang="ru-RU" altLang="uk-UA" dirty="0"/>
            </a:p>
          </p:txBody>
        </p:sp>
        <p:grpSp>
          <p:nvGrpSpPr>
            <p:cNvPr id="26631" name="Group 34"/>
            <p:cNvGrpSpPr>
              <a:grpSpLocks/>
            </p:cNvGrpSpPr>
            <p:nvPr/>
          </p:nvGrpSpPr>
          <p:grpSpPr bwMode="auto">
            <a:xfrm>
              <a:off x="295" y="2523"/>
              <a:ext cx="2495" cy="908"/>
              <a:chOff x="295" y="2523"/>
              <a:chExt cx="2495" cy="908"/>
            </a:xfrm>
          </p:grpSpPr>
          <p:sp>
            <p:nvSpPr>
              <p:cNvPr id="26632" name="Oval 27"/>
              <p:cNvSpPr>
                <a:spLocks noChangeArrowheads="1"/>
              </p:cNvSpPr>
              <p:nvPr/>
            </p:nvSpPr>
            <p:spPr bwMode="auto">
              <a:xfrm>
                <a:off x="295" y="2523"/>
                <a:ext cx="952" cy="90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ru-RU" altLang="uk-UA" dirty="0" err="1" smtClean="0"/>
                  <a:t>Ім’я</a:t>
                </a:r>
                <a:r>
                  <a:rPr lang="ru-RU" altLang="uk-UA" dirty="0" smtClean="0"/>
                  <a:t> </a:t>
                </a:r>
                <a:endParaRPr lang="ru-RU" altLang="uk-UA" dirty="0"/>
              </a:p>
              <a:p>
                <a:pPr algn="ctr" eaLnBrk="1" hangingPunct="1"/>
                <a:r>
                  <a:rPr lang="ru-RU" altLang="uk-UA" dirty="0" err="1" smtClean="0"/>
                  <a:t>процесу</a:t>
                </a:r>
                <a:endParaRPr lang="ru-RU" altLang="uk-UA" dirty="0"/>
              </a:p>
            </p:txBody>
          </p:sp>
          <p:sp>
            <p:nvSpPr>
              <p:cNvPr id="26633" name="Oval 28"/>
              <p:cNvSpPr>
                <a:spLocks noChangeArrowheads="1"/>
              </p:cNvSpPr>
              <p:nvPr/>
            </p:nvSpPr>
            <p:spPr bwMode="auto">
              <a:xfrm>
                <a:off x="1883" y="2569"/>
                <a:ext cx="907" cy="8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uk-UA" altLang="uk-UA"/>
              </a:p>
            </p:txBody>
          </p:sp>
          <p:sp>
            <p:nvSpPr>
              <p:cNvPr id="26634" name="Line 29"/>
              <p:cNvSpPr>
                <a:spLocks noChangeShapeType="1"/>
              </p:cNvSpPr>
              <p:nvPr/>
            </p:nvSpPr>
            <p:spPr bwMode="auto">
              <a:xfrm>
                <a:off x="1883" y="297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6635" name="Text Box 30"/>
              <p:cNvSpPr txBox="1">
                <a:spLocks noChangeArrowheads="1"/>
              </p:cNvSpPr>
              <p:nvPr/>
            </p:nvSpPr>
            <p:spPr bwMode="auto">
              <a:xfrm>
                <a:off x="2200" y="2705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ru-RU" altLang="uk-UA"/>
                  <a:t>1</a:t>
                </a:r>
              </a:p>
            </p:txBody>
          </p:sp>
          <p:sp>
            <p:nvSpPr>
              <p:cNvPr id="26636" name="Text Box 31"/>
              <p:cNvSpPr txBox="1">
                <a:spLocks noChangeArrowheads="1"/>
              </p:cNvSpPr>
              <p:nvPr/>
            </p:nvSpPr>
            <p:spPr bwMode="auto">
              <a:xfrm>
                <a:off x="2109" y="3022"/>
                <a:ext cx="4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ru-RU" altLang="uk-UA" dirty="0" err="1" smtClean="0"/>
                  <a:t>Ім’я</a:t>
                </a:r>
                <a:endParaRPr lang="ru-RU" altLang="uk-UA" dirty="0"/>
              </a:p>
            </p:txBody>
          </p:sp>
          <p:sp>
            <p:nvSpPr>
              <p:cNvPr id="26637" name="Text Box 32"/>
              <p:cNvSpPr txBox="1">
                <a:spLocks noChangeArrowheads="1"/>
              </p:cNvSpPr>
              <p:nvPr/>
            </p:nvSpPr>
            <p:spPr bwMode="auto">
              <a:xfrm>
                <a:off x="1339" y="2886"/>
                <a:ext cx="4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ru-RU" altLang="uk-UA" dirty="0" err="1" smtClean="0"/>
                  <a:t>або</a:t>
                </a:r>
                <a:endParaRPr lang="ru-RU" altLang="uk-UA" dirty="0"/>
              </a:p>
            </p:txBody>
          </p:sp>
        </p:grpSp>
      </p:grp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12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-120129"/>
            <a:ext cx="8229600" cy="6683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err="1" smtClean="0">
                <a:solidFill>
                  <a:schemeClr val="bg1"/>
                </a:solidFill>
              </a:rPr>
              <a:t>Накопичувач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даних</a:t>
            </a:r>
            <a:endParaRPr lang="ru-RU" sz="3600" b="1" dirty="0" smtClean="0">
              <a:solidFill>
                <a:schemeClr val="bg1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964488" cy="122448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2400" dirty="0" smtClean="0"/>
              <a:t>Це абстрактний пристрій для зберігання інформації, яку можна в будь-який момент помістити в накопичувач і через деякий час витягнути.</a:t>
            </a:r>
            <a:endParaRPr lang="ru-RU" altLang="uk-UA" sz="2400" dirty="0" smtClean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95288" y="4508500"/>
            <a:ext cx="83534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sz="2000" dirty="0" smtClean="0"/>
              <a:t>Приклади: ящик в картотеці, таблиці в </a:t>
            </a:r>
            <a:r>
              <a:rPr lang="uk-UA" sz="2000" dirty="0" err="1" smtClean="0"/>
              <a:t>ОЗУ</a:t>
            </a:r>
            <a:r>
              <a:rPr lang="uk-UA" sz="2000" dirty="0" smtClean="0"/>
              <a:t>, файл на електронному носії</a:t>
            </a:r>
            <a:br>
              <a:rPr lang="uk-UA" sz="2000" dirty="0" smtClean="0"/>
            </a:br>
            <a:r>
              <a:rPr lang="uk-UA" sz="2000" dirty="0" smtClean="0"/>
              <a:t>Примітка: </a:t>
            </a:r>
            <a:r>
              <a:rPr lang="uk-UA" sz="2000" smtClean="0"/>
              <a:t>У нотаціях </a:t>
            </a:r>
            <a:r>
              <a:rPr lang="uk-UA" sz="2000" dirty="0" err="1" smtClean="0"/>
              <a:t>Гейна-Сарсона</a:t>
            </a:r>
            <a:r>
              <a:rPr lang="uk-UA" sz="2000" dirty="0" smtClean="0"/>
              <a:t> і </a:t>
            </a:r>
            <a:r>
              <a:rPr lang="uk-UA" sz="2000" dirty="0" err="1" smtClean="0"/>
              <a:t>Йордона-ДеМарко</a:t>
            </a:r>
            <a:r>
              <a:rPr lang="uk-UA" sz="2000" dirty="0" smtClean="0"/>
              <a:t> графічне представлення даного елемента аналогічне.</a:t>
            </a:r>
            <a:endParaRPr lang="ru-RU" alt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795587"/>
            <a:ext cx="3057525" cy="126682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13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31328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NexusSans"/>
              </a:rPr>
              <a:t>Relational Database Design and Implementation</a:t>
            </a:r>
            <a:endParaRPr lang="en-US" sz="2800" b="1" i="0" dirty="0">
              <a:solidFill>
                <a:schemeClr val="bg1"/>
              </a:solidFill>
              <a:effectLst/>
              <a:latin typeface="NexusSans"/>
            </a:endParaRPr>
          </a:p>
        </p:txBody>
      </p:sp>
      <p:pic>
        <p:nvPicPr>
          <p:cNvPr id="1026" name="Picture 2" descr="https://ars.els-cdn.com/content/image/3-s2.0-B9780128043998000132-f13-12-9780128043998.jpg?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2416"/>
            <a:ext cx="7866783" cy="584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14</a:t>
            </a:fld>
            <a:r>
              <a:rPr lang="ru-RU" smtClean="0"/>
              <a:t>/34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2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9104" y="6581"/>
            <a:ext cx="8229600" cy="48580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 err="1" smtClean="0">
                <a:solidFill>
                  <a:schemeClr val="bg1"/>
                </a:solidFill>
              </a:rPr>
              <a:t>Потік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даних</a:t>
            </a:r>
            <a:endParaRPr lang="ru-RU" sz="4000" b="1" dirty="0" smtClean="0">
              <a:solidFill>
                <a:schemeClr val="bg1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12875"/>
            <a:ext cx="8964488" cy="129604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uk-UA" sz="2400" dirty="0" err="1"/>
              <a:t>Визначає</a:t>
            </a:r>
            <a:r>
              <a:rPr lang="ru-RU" altLang="uk-UA" sz="2400" dirty="0"/>
              <a:t> </a:t>
            </a:r>
            <a:r>
              <a:rPr lang="ru-RU" altLang="uk-UA" sz="2400" dirty="0" err="1"/>
              <a:t>інформацію</a:t>
            </a:r>
            <a:r>
              <a:rPr lang="ru-RU" altLang="uk-UA" sz="2400" dirty="0"/>
              <a:t>, </a:t>
            </a:r>
            <a:r>
              <a:rPr lang="ru-RU" altLang="uk-UA" sz="2400" dirty="0" err="1"/>
              <a:t>передану</a:t>
            </a:r>
            <a:r>
              <a:rPr lang="ru-RU" altLang="uk-UA" sz="2400" dirty="0"/>
              <a:t> через </a:t>
            </a:r>
            <a:r>
              <a:rPr lang="ru-RU" altLang="uk-UA" sz="2400" dirty="0" err="1"/>
              <a:t>деякі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з'єднання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від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джерела</a:t>
            </a:r>
            <a:r>
              <a:rPr lang="ru-RU" altLang="uk-UA" sz="2400" dirty="0"/>
              <a:t> до </a:t>
            </a:r>
            <a:r>
              <a:rPr lang="ru-RU" altLang="uk-UA" sz="2400" dirty="0" err="1"/>
              <a:t>приймача</a:t>
            </a:r>
            <a:r>
              <a:rPr lang="ru-RU" altLang="uk-UA" sz="2400" dirty="0"/>
              <a:t>. </a:t>
            </a:r>
            <a:r>
              <a:rPr lang="ru-RU" altLang="uk-UA" sz="2400" dirty="0" err="1"/>
              <a:t>Реальний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потік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даних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може</a:t>
            </a:r>
            <a:r>
              <a:rPr lang="ru-RU" altLang="uk-UA" sz="2400" dirty="0"/>
              <a:t> бути </a:t>
            </a:r>
            <a:r>
              <a:rPr lang="ru-RU" altLang="uk-UA" sz="2400" dirty="0" err="1"/>
              <a:t>інформацією</a:t>
            </a:r>
            <a:r>
              <a:rPr lang="ru-RU" altLang="uk-UA" sz="2400" dirty="0"/>
              <a:t>, </a:t>
            </a:r>
            <a:r>
              <a:rPr lang="ru-RU" altLang="uk-UA" sz="2400" dirty="0" err="1"/>
              <a:t>переданої</a:t>
            </a:r>
            <a:r>
              <a:rPr lang="ru-RU" altLang="uk-UA" sz="2400" dirty="0"/>
              <a:t> по кабелю </a:t>
            </a:r>
            <a:r>
              <a:rPr lang="ru-RU" altLang="uk-UA" sz="2400" dirty="0" err="1"/>
              <a:t>між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двома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пристроями</a:t>
            </a:r>
            <a:r>
              <a:rPr lang="ru-RU" altLang="uk-UA" sz="2400" dirty="0"/>
              <a:t>, </a:t>
            </a:r>
            <a:r>
              <a:rPr lang="ru-RU" altLang="uk-UA" sz="2400" dirty="0" err="1"/>
              <a:t>що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пересилаються</a:t>
            </a:r>
            <a:r>
              <a:rPr lang="ru-RU" altLang="uk-UA" sz="2400" dirty="0"/>
              <a:t> </a:t>
            </a:r>
            <a:r>
              <a:rPr lang="ru-RU" altLang="uk-UA" sz="2400" dirty="0" err="1"/>
              <a:t>поштою</a:t>
            </a:r>
            <a:r>
              <a:rPr lang="ru-RU" altLang="uk-UA" sz="2400" dirty="0"/>
              <a:t> листами і т.п.</a:t>
            </a:r>
            <a:endParaRPr lang="ru-RU" altLang="uk-UA" sz="2400" dirty="0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331640" y="3140968"/>
            <a:ext cx="5976938" cy="2449513"/>
            <a:chOff x="3407" y="1289"/>
            <a:chExt cx="3812" cy="1115"/>
          </a:xfrm>
        </p:grpSpPr>
        <p:sp>
          <p:nvSpPr>
            <p:cNvPr id="28677" name="AutoShape 5"/>
            <p:cNvSpPr>
              <a:spLocks noChangeArrowheads="1"/>
            </p:cNvSpPr>
            <p:nvPr/>
          </p:nvSpPr>
          <p:spPr bwMode="auto">
            <a:xfrm>
              <a:off x="5666" y="1289"/>
              <a:ext cx="1553" cy="111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5666" y="1568"/>
              <a:ext cx="1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5666" y="2125"/>
              <a:ext cx="15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549" y="1428"/>
              <a:ext cx="1270" cy="8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uk-UA" sz="1200"/>
            </a:p>
            <a:p>
              <a:pPr algn="ctr" eaLnBrk="1" hangingPunct="1"/>
              <a:endParaRPr lang="ru-RU" altLang="uk-UA" sz="2000"/>
            </a:p>
            <a:p>
              <a:pPr algn="ctr" eaLnBrk="1" hangingPunct="1"/>
              <a:r>
                <a:rPr lang="ru-RU" altLang="uk-UA" sz="2000"/>
                <a:t>Деканат</a:t>
              </a: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407" y="1289"/>
              <a:ext cx="142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407" y="1289"/>
              <a:ext cx="12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407" y="1289"/>
              <a:ext cx="1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3407" y="2125"/>
              <a:ext cx="142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4678" y="1289"/>
              <a:ext cx="141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5807" y="1568"/>
              <a:ext cx="1271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uk-UA" sz="2000" dirty="0" err="1" smtClean="0"/>
                <a:t>Заповнити</a:t>
              </a:r>
              <a:r>
                <a:rPr lang="ru-RU" altLang="uk-UA" sz="2000" dirty="0" smtClean="0"/>
                <a:t> </a:t>
              </a:r>
              <a:r>
                <a:rPr lang="ru-RU" altLang="uk-UA" sz="2000" dirty="0" err="1" smtClean="0"/>
                <a:t>відомость</a:t>
              </a:r>
              <a:endParaRPr lang="ru-RU" altLang="uk-UA" sz="2000" dirty="0"/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5807" y="2125"/>
              <a:ext cx="127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uk-UA" sz="1900" dirty="0" err="1" smtClean="0"/>
                <a:t>Викладач</a:t>
              </a:r>
              <a:r>
                <a:rPr lang="ru-RU" altLang="uk-UA" sz="1900" dirty="0" smtClean="0"/>
                <a:t> </a:t>
              </a:r>
              <a:endParaRPr lang="ru-RU" altLang="uk-UA" sz="1900" dirty="0"/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5807" y="1289"/>
              <a:ext cx="127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uk-UA" sz="2000"/>
                <a:t>1.1.1</a:t>
              </a:r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4819" y="1846"/>
              <a:ext cx="84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4819" y="1568"/>
              <a:ext cx="84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uk-UA" sz="1700" dirty="0" err="1" smtClean="0"/>
                <a:t>Відомость</a:t>
              </a:r>
              <a:endParaRPr lang="ru-RU" altLang="uk-UA" sz="1700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15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31" y="-5680"/>
            <a:ext cx="9144000" cy="43247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Нумерація</a:t>
            </a:r>
            <a:r>
              <a:rPr lang="ru-RU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об’єктів</a:t>
            </a:r>
            <a:endParaRPr lang="ru-RU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418" name="Group 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46474723"/>
              </p:ext>
            </p:extLst>
          </p:nvPr>
        </p:nvGraphicFramePr>
        <p:xfrm>
          <a:off x="467544" y="1233488"/>
          <a:ext cx="8229600" cy="4876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263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Системи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, 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підсистеми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C004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C004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Префікс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+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власний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номер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Процес</a:t>
                      </a:r>
                      <a:r>
                        <a:rPr kumimoji="0" lang="uk-U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и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C004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Префікс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батьківської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підсистеми+власний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номер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</a:tr>
              <a:tr h="226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Зовнішні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сутності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C004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Префікс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Сховище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даних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C004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Префікс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</a:tr>
            </a:tbl>
          </a:graphicData>
        </a:graphic>
      </p:graphicFrame>
      <p:pic>
        <p:nvPicPr>
          <p:cNvPr id="29710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t="24525" r="78804" b="59065"/>
          <a:stretch>
            <a:fillRect/>
          </a:stretch>
        </p:blipFill>
        <p:spPr bwMode="auto">
          <a:xfrm>
            <a:off x="1186030" y="1982270"/>
            <a:ext cx="2881313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1" name="Text Box 20"/>
          <p:cNvSpPr txBox="1">
            <a:spLocks noChangeArrowheads="1"/>
          </p:cNvSpPr>
          <p:nvPr/>
        </p:nvSpPr>
        <p:spPr bwMode="auto">
          <a:xfrm>
            <a:off x="5559425" y="33051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uk-UA" altLang="uk-UA"/>
          </a:p>
        </p:txBody>
      </p:sp>
      <p:pic>
        <p:nvPicPr>
          <p:cNvPr id="2971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24525" r="78787" b="59065"/>
          <a:stretch>
            <a:fillRect/>
          </a:stretch>
        </p:blipFill>
        <p:spPr bwMode="auto">
          <a:xfrm>
            <a:off x="5400675" y="1939787"/>
            <a:ext cx="2376487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3" name="Picture 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4072" r="78813" b="55891"/>
          <a:stretch>
            <a:fillRect/>
          </a:stretch>
        </p:blipFill>
        <p:spPr bwMode="auto">
          <a:xfrm>
            <a:off x="1258888" y="4437112"/>
            <a:ext cx="24479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4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60950" r="78804" b="22934"/>
          <a:stretch>
            <a:fillRect/>
          </a:stretch>
        </p:blipFill>
        <p:spPr bwMode="auto">
          <a:xfrm>
            <a:off x="5076825" y="4470947"/>
            <a:ext cx="3024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16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704855" cy="525658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07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Derivation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of an essential data flow diagram from a set of 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process </a:t>
            </a:r>
            <a:r>
              <a:rPr lang="en-US" sz="2400" b="1" dirty="0" smtClean="0">
                <a:latin typeface="+mn-lt"/>
              </a:rPr>
              <a:t>fragment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.</a:t>
            </a:r>
            <a:endParaRPr lang="uk-UA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17</a:t>
            </a:fld>
            <a:r>
              <a:rPr lang="ru-RU" smtClean="0"/>
              <a:t>/34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48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5944" y="-171400"/>
            <a:ext cx="8229600" cy="739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Рівні</a:t>
            </a:r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ru-RU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ru-RU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моделі</a:t>
            </a:r>
            <a:endParaRPr lang="ru-RU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627313" y="1700213"/>
            <a:ext cx="3889375" cy="7921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ru-RU" sz="2400" dirty="0" err="1" smtClean="0"/>
              <a:t>Рівень</a:t>
            </a:r>
            <a:r>
              <a:rPr lang="ru-RU" sz="2400" dirty="0" smtClean="0"/>
              <a:t> </a:t>
            </a:r>
            <a:r>
              <a:rPr lang="ru-RU" sz="2400" dirty="0" err="1" smtClean="0"/>
              <a:t>системи</a:t>
            </a:r>
            <a:endParaRPr lang="ru-RU" sz="24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27313" y="2565400"/>
            <a:ext cx="3889375" cy="1511300"/>
            <a:chOff x="1655" y="1616"/>
            <a:chExt cx="2450" cy="95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392" name="Oval 5"/>
            <p:cNvSpPr>
              <a:spLocks noChangeArrowheads="1"/>
            </p:cNvSpPr>
            <p:nvPr/>
          </p:nvSpPr>
          <p:spPr bwMode="auto">
            <a:xfrm>
              <a:off x="1655" y="2069"/>
              <a:ext cx="2450" cy="49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2400" dirty="0" err="1"/>
                <a:t>Рівень</a:t>
              </a:r>
              <a:r>
                <a:rPr lang="ru-RU" sz="2400" dirty="0"/>
                <a:t> </a:t>
              </a:r>
              <a:r>
                <a:rPr lang="ru-RU" sz="2400" dirty="0" err="1"/>
                <a:t>підсистеми</a:t>
              </a:r>
              <a:endParaRPr lang="ru-RU" sz="2400" dirty="0"/>
            </a:p>
          </p:txBody>
        </p:sp>
        <p:sp>
          <p:nvSpPr>
            <p:cNvPr id="16393" name="AutoShape 7"/>
            <p:cNvSpPr>
              <a:spLocks noChangeArrowheads="1"/>
            </p:cNvSpPr>
            <p:nvPr/>
          </p:nvSpPr>
          <p:spPr bwMode="auto">
            <a:xfrm>
              <a:off x="2835" y="1616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0338" y="4221163"/>
            <a:ext cx="3889375" cy="1511300"/>
            <a:chOff x="1701" y="2614"/>
            <a:chExt cx="2450" cy="95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1701" y="3067"/>
              <a:ext cx="2450" cy="49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2400" dirty="0" err="1"/>
                <a:t>Рівень</a:t>
              </a:r>
              <a:r>
                <a:rPr lang="ru-RU" sz="2400" dirty="0"/>
                <a:t> </a:t>
              </a:r>
              <a:r>
                <a:rPr lang="ru-RU" sz="2400" dirty="0" err="1"/>
                <a:t>процесу</a:t>
              </a:r>
              <a:endParaRPr lang="ru-RU" sz="2400" dirty="0"/>
            </a:p>
          </p:txBody>
        </p:sp>
        <p:sp>
          <p:nvSpPr>
            <p:cNvPr id="16391" name="AutoShape 8"/>
            <p:cNvSpPr>
              <a:spLocks noChangeArrowheads="1"/>
            </p:cNvSpPr>
            <p:nvPr/>
          </p:nvSpPr>
          <p:spPr bwMode="auto">
            <a:xfrm>
              <a:off x="2835" y="2614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18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89" y="1052736"/>
            <a:ext cx="82296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uk-UA" sz="2000" dirty="0" smtClean="0"/>
              <a:t>1. </a:t>
            </a:r>
            <a:r>
              <a:rPr lang="ru-RU" altLang="uk-UA" sz="2000" dirty="0" err="1" smtClean="0"/>
              <a:t>Побудова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діаграм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рівня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системи</a:t>
            </a:r>
            <a:endParaRPr lang="ru-RU" altLang="uk-UA" sz="2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83711" y="-36785"/>
            <a:ext cx="8229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Побудова</a:t>
            </a:r>
            <a:r>
              <a:rPr 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ієрархії</a:t>
            </a:r>
            <a:r>
              <a:rPr 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987824" y="1988840"/>
            <a:ext cx="2664296" cy="1224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475682" y="2277742"/>
            <a:ext cx="180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ІС «Складська </a:t>
            </a:r>
          </a:p>
          <a:p>
            <a:r>
              <a:rPr lang="uk-UA" dirty="0" smtClean="0"/>
              <a:t>Логістика»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772816"/>
            <a:ext cx="14401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911365" y="200892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Клієнти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37363" y="1632138"/>
            <a:ext cx="175106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6653045" y="1835532"/>
            <a:ext cx="17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постачальники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55576" y="3091615"/>
            <a:ext cx="14401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1043453" y="3315333"/>
            <a:ext cx="85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Склад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808340" y="3091615"/>
            <a:ext cx="14401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7265870" y="33389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БД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58351" y="4415113"/>
            <a:ext cx="14401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3321977" y="4662100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Бухгалтер</a:t>
            </a:r>
            <a:endParaRPr lang="uk-UA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97203" y="4437112"/>
            <a:ext cx="14401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TextBox 17"/>
          <p:cNvSpPr txBox="1"/>
          <p:nvPr/>
        </p:nvSpPr>
        <p:spPr>
          <a:xfrm>
            <a:off x="5250058" y="4684494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Оператор</a:t>
            </a:r>
            <a:endParaRPr lang="uk-UA" dirty="0"/>
          </a:p>
        </p:txBody>
      </p: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>
            <a:off x="2123728" y="220486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033369" y="4415113"/>
            <a:ext cx="14401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1196995" y="4662100"/>
            <a:ext cx="81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Товар</a:t>
            </a:r>
            <a:endParaRPr lang="uk-UA" dirty="0"/>
          </a:p>
        </p:txBody>
      </p:sp>
      <p:cxnSp>
        <p:nvCxnSpPr>
          <p:cNvPr id="20" name="Прямая со стрелкой 19"/>
          <p:cNvCxnSpPr>
            <a:stCxn id="10" idx="1"/>
          </p:cNvCxnSpPr>
          <p:nvPr/>
        </p:nvCxnSpPr>
        <p:spPr>
          <a:xfrm flipH="1">
            <a:off x="5652120" y="2020198"/>
            <a:ext cx="1000925" cy="1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3" idx="1"/>
          </p:cNvCxnSpPr>
          <p:nvPr/>
        </p:nvCxnSpPr>
        <p:spPr>
          <a:xfrm>
            <a:off x="5652120" y="3091615"/>
            <a:ext cx="115622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5436096" y="3212976"/>
            <a:ext cx="1372244" cy="49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7" idx="0"/>
          </p:cNvCxnSpPr>
          <p:nvPr/>
        </p:nvCxnSpPr>
        <p:spPr>
          <a:xfrm flipH="1" flipV="1">
            <a:off x="5194590" y="3212975"/>
            <a:ext cx="722693" cy="122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804594" y="3230558"/>
            <a:ext cx="631502" cy="11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3629749" y="3232766"/>
            <a:ext cx="0" cy="118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11" idx="3"/>
          </p:cNvCxnSpPr>
          <p:nvPr/>
        </p:nvCxnSpPr>
        <p:spPr>
          <a:xfrm flipH="1">
            <a:off x="2195736" y="3152296"/>
            <a:ext cx="792088" cy="37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2339752" y="3212975"/>
            <a:ext cx="988711" cy="122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19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468313" y="1412875"/>
            <a:ext cx="835183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uk-UA" sz="4000" b="1" dirty="0">
                <a:solidFill>
                  <a:srgbClr val="0000CC"/>
                </a:solidFill>
              </a:rPr>
              <a:t>Тема </a:t>
            </a:r>
            <a:r>
              <a:rPr lang="uk-UA" altLang="uk-UA" sz="4000" b="1" dirty="0">
                <a:solidFill>
                  <a:srgbClr val="0000CC"/>
                </a:solidFill>
              </a:rPr>
              <a:t>6</a:t>
            </a:r>
            <a:endParaRPr lang="ru-RU" altLang="uk-UA" sz="4000" b="1" dirty="0">
              <a:solidFill>
                <a:srgbClr val="0000CC"/>
              </a:solidFill>
            </a:endParaRPr>
          </a:p>
          <a:p>
            <a:pPr algn="ctr" eaLnBrk="1" hangingPunct="1"/>
            <a:r>
              <a:rPr lang="ru-RU" altLang="uk-UA" sz="4000" b="1" i="1" dirty="0" err="1" smtClean="0"/>
              <a:t>Функц</a:t>
            </a:r>
            <a:r>
              <a:rPr lang="uk-UA" altLang="uk-UA" sz="4000" b="1" i="1" dirty="0" smtClean="0"/>
              <a:t>і</a:t>
            </a:r>
            <a:r>
              <a:rPr lang="ru-RU" altLang="uk-UA" sz="4000" b="1" i="1" dirty="0" err="1" smtClean="0"/>
              <a:t>ональне</a:t>
            </a:r>
            <a:r>
              <a:rPr lang="ru-RU" altLang="uk-UA" sz="4000" b="1" i="1" dirty="0" smtClean="0"/>
              <a:t> </a:t>
            </a:r>
            <a:r>
              <a:rPr lang="ru-RU" altLang="uk-UA" sz="4000" b="1" i="1" dirty="0" err="1" smtClean="0"/>
              <a:t>проектування</a:t>
            </a:r>
            <a:r>
              <a:rPr lang="ru-RU" altLang="uk-UA" sz="4000" b="1" i="1" dirty="0" smtClean="0"/>
              <a:t> </a:t>
            </a:r>
            <a:r>
              <a:rPr lang="ru-RU" altLang="uk-UA" sz="4000" b="1" i="1" dirty="0"/>
              <a:t>систем </a:t>
            </a:r>
            <a:r>
              <a:rPr lang="ru-RU" altLang="uk-UA" sz="4000" b="1" i="1" dirty="0" err="1" smtClean="0"/>
              <a:t>з</a:t>
            </a:r>
            <a:r>
              <a:rPr lang="ru-RU" altLang="uk-UA" sz="4000" b="1" i="1" dirty="0" smtClean="0"/>
              <a:t> </a:t>
            </a:r>
            <a:r>
              <a:rPr lang="ru-RU" altLang="uk-UA" sz="4000" b="1" i="1" dirty="0" err="1" smtClean="0"/>
              <a:t>використанням</a:t>
            </a:r>
            <a:r>
              <a:rPr lang="ru-RU" altLang="uk-UA" sz="4000" b="1" i="1" dirty="0" smtClean="0"/>
              <a:t> </a:t>
            </a:r>
            <a:r>
              <a:rPr lang="ru-RU" altLang="uk-UA" sz="4000" b="1" i="1" dirty="0" err="1" smtClean="0"/>
              <a:t>методології</a:t>
            </a:r>
            <a:r>
              <a:rPr lang="ru-RU" altLang="uk-UA" sz="4000" b="1" i="1" dirty="0" smtClean="0"/>
              <a:t> </a:t>
            </a:r>
            <a:r>
              <a:rPr lang="en-US" altLang="uk-UA" sz="4000" b="1" i="1" dirty="0" err="1"/>
              <a:t>DFD</a:t>
            </a:r>
            <a:endParaRPr lang="uk-UA" altLang="uk-UA" sz="4000" b="1" i="1" dirty="0"/>
          </a:p>
          <a:p>
            <a:pPr algn="ctr" eaLnBrk="1" hangingPunct="1"/>
            <a:r>
              <a:rPr lang="uk-UA" altLang="uk-UA" sz="4000" b="1" dirty="0">
                <a:solidFill>
                  <a:srgbClr val="C00000"/>
                </a:solidFill>
              </a:rPr>
              <a:t>(</a:t>
            </a:r>
            <a:r>
              <a:rPr lang="en-US" altLang="uk-UA" sz="4000" b="1" dirty="0">
                <a:solidFill>
                  <a:srgbClr val="C00000"/>
                </a:solidFill>
              </a:rPr>
              <a:t>Data Flow Diagrams</a:t>
            </a:r>
            <a:r>
              <a:rPr lang="uk-UA" altLang="uk-UA" sz="4000" b="1" dirty="0">
                <a:solidFill>
                  <a:srgbClr val="C00000"/>
                </a:solidFill>
              </a:rPr>
              <a:t>)</a:t>
            </a:r>
            <a:endParaRPr lang="ru-RU" altLang="uk-UA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08050"/>
            <a:ext cx="82296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uk-UA" sz="2000" dirty="0" smtClean="0"/>
              <a:t>2. </a:t>
            </a:r>
            <a:r>
              <a:rPr lang="ru-RU" altLang="uk-UA" sz="2000" dirty="0" err="1" smtClean="0"/>
              <a:t>Побудова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діаграм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рівня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процесу</a:t>
            </a:r>
            <a:r>
              <a:rPr lang="ru-RU" altLang="uk-UA" sz="2800" dirty="0" smtClean="0"/>
              <a:t>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5787" r="3548" b="21336"/>
          <a:stretch>
            <a:fillRect/>
          </a:stretch>
        </p:blipFill>
        <p:spPr bwMode="auto">
          <a:xfrm>
            <a:off x="0" y="1412875"/>
            <a:ext cx="91440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-26987"/>
            <a:ext cx="8229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Побудова</a:t>
            </a:r>
            <a:r>
              <a:rPr 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ієрархії</a:t>
            </a:r>
            <a:r>
              <a:rPr 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20</a:t>
            </a:fld>
            <a:r>
              <a:rPr lang="ru-RU" smtClean="0"/>
              <a:t>/34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68429" y="2251803"/>
            <a:ext cx="8224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https://www.sciencedirect.com/topics/computer-science/data-flow-diagram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225530"/>
            <a:ext cx="8640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https://ars.els-cdn.com/content/image/3-s2.0-B9780123747303000139-gr11.jpg?_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4005064"/>
            <a:ext cx="8496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https://ars.els-cdn.com/content/image/3-s2.0-B9780123747303000139-gr12.jpg?_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7258" y="1340768"/>
            <a:ext cx="8235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https://www.sciencedirect.com/topics/computer-science/data-flow-diagram</a:t>
            </a:r>
            <a:endParaRPr lang="uk-UA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26987"/>
            <a:ext cx="8229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Джерела</a:t>
            </a:r>
            <a:r>
              <a:rPr 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0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Grp="1"/>
          </p:cNvSpPr>
          <p:nvPr>
            <p:ph type="sldNum" sz="quarter" idx="10"/>
          </p:nvPr>
        </p:nvSpPr>
        <p:spPr/>
        <p:txBody>
          <a:bodyPr wrap="square" lIns="0" tIns="0" rIns="0" bIns="0">
            <a:spAutoFit/>
          </a:bodyPr>
          <a:lstStyle/>
          <a:p>
            <a:pPr marL="25400">
              <a:defRPr/>
            </a:pPr>
            <a:fld id="{E3CB7AAD-7AE4-4C85-BB17-296DACB9A3F4}" type="slidenum">
              <a:rPr sz="1400" spc="-10" dirty="0">
                <a:solidFill>
                  <a:schemeClr val="tx1"/>
                </a:solidFill>
                <a:latin typeface="Arial"/>
                <a:cs typeface="Arial"/>
              </a:rPr>
              <a:pPr marL="25400">
                <a:defRPr/>
              </a:pPr>
              <a:t>22</a:t>
            </a:fld>
            <a:endParaRPr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-303091"/>
            <a:ext cx="8229600" cy="884216"/>
          </a:xfrm>
        </p:spPr>
        <p:txBody>
          <a:bodyPr lIns="0" tIns="273050" rIns="0" bIns="0" rtlCol="0">
            <a:spAutoFit/>
          </a:bodyPr>
          <a:lstStyle/>
          <a:p>
            <a:pPr marL="3197225" algn="l" eaLnBrk="1" fontAlgn="auto" hangingPunct="1">
              <a:lnSpc>
                <a:spcPts val="5235"/>
              </a:lnSpc>
              <a:spcAft>
                <a:spcPts val="0"/>
              </a:spcAft>
              <a:defRPr/>
            </a:pPr>
            <a:r>
              <a:rPr sz="3200" b="1" spc="-30" dirty="0" err="1" smtClean="0">
                <a:solidFill>
                  <a:schemeClr val="bg1"/>
                </a:solidFill>
              </a:rPr>
              <a:t>При</a:t>
            </a:r>
            <a:r>
              <a:rPr lang="uk-UA" sz="3200" b="1" spc="-30" dirty="0" err="1" smtClean="0">
                <a:solidFill>
                  <a:schemeClr val="bg1"/>
                </a:solidFill>
              </a:rPr>
              <a:t>клад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3796" name="object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229600" cy="4617354"/>
          </a:xfrm>
        </p:spPr>
        <p:txBody>
          <a:bodyPr lIns="0" tIns="0" rIns="0" bIns="0">
            <a:spAutoFit/>
          </a:bodyPr>
          <a:lstStyle/>
          <a:p>
            <a:pPr marL="354013" indent="-341313" eaLnBrk="1" hangingPunct="1">
              <a:lnSpc>
                <a:spcPts val="2588"/>
              </a:lnSpc>
              <a:buClr>
                <a:srgbClr val="010000"/>
              </a:buClr>
              <a:tabLst>
                <a:tab pos="355600" algn="l"/>
              </a:tabLst>
            </a:pPr>
            <a:r>
              <a:rPr lang="ru-RU" altLang="uk-UA" sz="2000" dirty="0" err="1">
                <a:latin typeface="Arial" charset="0"/>
                <a:cs typeface="Arial" charset="0"/>
              </a:rPr>
              <a:t>Розглянемо</a:t>
            </a:r>
            <a:r>
              <a:rPr lang="ru-RU" altLang="uk-UA" sz="2000" dirty="0">
                <a:latin typeface="Arial" charset="0"/>
                <a:cs typeface="Arial" charset="0"/>
              </a:rPr>
              <a:t> роботу </a:t>
            </a:r>
            <a:r>
              <a:rPr lang="ru-RU" altLang="uk-UA" sz="2000" dirty="0" err="1">
                <a:latin typeface="Arial" charset="0"/>
                <a:cs typeface="Arial" charset="0"/>
              </a:rPr>
              <a:t>відеотеки</a:t>
            </a:r>
            <a:r>
              <a:rPr lang="ru-RU" altLang="uk-UA" sz="2000" dirty="0">
                <a:latin typeface="Arial" charset="0"/>
                <a:cs typeface="Arial" charset="0"/>
              </a:rPr>
              <a:t>, яка </a:t>
            </a:r>
            <a:r>
              <a:rPr lang="ru-RU" altLang="uk-UA" sz="2000" dirty="0" err="1">
                <a:latin typeface="Arial" charset="0"/>
                <a:cs typeface="Arial" charset="0"/>
              </a:rPr>
              <a:t>отримує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запити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від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клієнтів</a:t>
            </a:r>
            <a:r>
              <a:rPr lang="ru-RU" altLang="uk-UA" sz="2000" dirty="0">
                <a:latin typeface="Arial" charset="0"/>
                <a:cs typeface="Arial" charset="0"/>
              </a:rPr>
              <a:t> на </a:t>
            </a:r>
            <a:r>
              <a:rPr lang="ru-RU" altLang="uk-UA" sz="2000" dirty="0" err="1">
                <a:latin typeface="Arial" charset="0"/>
                <a:cs typeface="Arial" charset="0"/>
              </a:rPr>
              <a:t>фільми</a:t>
            </a:r>
            <a:r>
              <a:rPr lang="ru-RU" altLang="uk-UA" sz="2000" dirty="0">
                <a:latin typeface="Arial" charset="0"/>
                <a:cs typeface="Arial" charset="0"/>
              </a:rPr>
              <a:t>, </a:t>
            </a:r>
            <a:r>
              <a:rPr lang="ru-RU" altLang="uk-UA" sz="2000" dirty="0" err="1">
                <a:latin typeface="Arial" charset="0"/>
                <a:cs typeface="Arial" charset="0"/>
              </a:rPr>
              <a:t>перевіряє</a:t>
            </a:r>
            <a:r>
              <a:rPr lang="ru-RU" altLang="uk-UA" sz="2000" dirty="0">
                <a:latin typeface="Arial" charset="0"/>
                <a:cs typeface="Arial" charset="0"/>
              </a:rPr>
              <a:t> членство </a:t>
            </a:r>
            <a:r>
              <a:rPr lang="ru-RU" altLang="uk-UA" sz="2000" dirty="0" err="1">
                <a:latin typeface="Arial" charset="0"/>
                <a:cs typeface="Arial" charset="0"/>
              </a:rPr>
              <a:t>клієнтів</a:t>
            </a:r>
            <a:r>
              <a:rPr lang="ru-RU" altLang="uk-UA" sz="2000" dirty="0">
                <a:latin typeface="Arial" charset="0"/>
                <a:cs typeface="Arial" charset="0"/>
              </a:rPr>
              <a:t>, </a:t>
            </a:r>
            <a:r>
              <a:rPr lang="ru-RU" altLang="uk-UA" sz="2000" dirty="0" err="1">
                <a:latin typeface="Arial" charset="0"/>
                <a:cs typeface="Arial" charset="0"/>
              </a:rPr>
              <a:t>контролює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повернення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стрічок</a:t>
            </a:r>
            <a:r>
              <a:rPr lang="ru-RU" altLang="uk-UA" sz="2000" dirty="0">
                <a:latin typeface="Arial" charset="0"/>
                <a:cs typeface="Arial" charset="0"/>
              </a:rPr>
              <a:t>, не </a:t>
            </a:r>
            <a:r>
              <a:rPr lang="ru-RU" altLang="uk-UA" sz="2000" dirty="0" err="1">
                <a:latin typeface="Arial" charset="0"/>
                <a:cs typeface="Arial" charset="0"/>
              </a:rPr>
              <a:t>допускаючи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видачу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фільмів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тим</a:t>
            </a:r>
            <a:r>
              <a:rPr lang="ru-RU" altLang="uk-UA" sz="2000" dirty="0">
                <a:latin typeface="Arial" charset="0"/>
                <a:cs typeface="Arial" charset="0"/>
              </a:rPr>
              <a:t>, </a:t>
            </a:r>
            <a:r>
              <a:rPr lang="ru-RU" altLang="uk-UA" sz="2000" dirty="0" err="1">
                <a:latin typeface="Arial" charset="0"/>
                <a:cs typeface="Arial" charset="0"/>
              </a:rPr>
              <a:t>хто</a:t>
            </a:r>
            <a:r>
              <a:rPr lang="ru-RU" altLang="uk-UA" sz="2000" dirty="0">
                <a:latin typeface="Arial" charset="0"/>
                <a:cs typeface="Arial" charset="0"/>
              </a:rPr>
              <a:t> прострочив </a:t>
            </a:r>
            <a:r>
              <a:rPr lang="ru-RU" altLang="uk-UA" sz="2000" dirty="0" err="1">
                <a:latin typeface="Arial" charset="0"/>
                <a:cs typeface="Arial" charset="0"/>
              </a:rPr>
              <a:t>оренду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фільму</a:t>
            </a:r>
            <a:r>
              <a:rPr lang="ru-RU" altLang="uk-UA" sz="2000" dirty="0">
                <a:latin typeface="Arial" charset="0"/>
                <a:cs typeface="Arial" charset="0"/>
              </a:rPr>
              <a:t>.</a:t>
            </a:r>
          </a:p>
          <a:p>
            <a:pPr marL="354013" indent="-341313" eaLnBrk="1" hangingPunct="1">
              <a:lnSpc>
                <a:spcPts val="2588"/>
              </a:lnSpc>
              <a:buClr>
                <a:srgbClr val="010000"/>
              </a:buClr>
              <a:tabLst>
                <a:tab pos="355600" algn="l"/>
              </a:tabLst>
            </a:pPr>
            <a:r>
              <a:rPr lang="ru-RU" altLang="uk-UA" sz="2000" dirty="0">
                <a:latin typeface="Arial" charset="0"/>
                <a:cs typeface="Arial" charset="0"/>
              </a:rPr>
              <a:t>За </a:t>
            </a:r>
            <a:r>
              <a:rPr lang="ru-RU" altLang="uk-UA" sz="2000" dirty="0" err="1">
                <a:latin typeface="Arial" charset="0"/>
                <a:cs typeface="Arial" charset="0"/>
              </a:rPr>
              <a:t>оренду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нараховується</a:t>
            </a:r>
            <a:r>
              <a:rPr lang="ru-RU" altLang="uk-UA" sz="2000" dirty="0">
                <a:latin typeface="Arial" charset="0"/>
                <a:cs typeface="Arial" charset="0"/>
              </a:rPr>
              <a:t> плата, за </a:t>
            </a:r>
            <a:r>
              <a:rPr lang="ru-RU" altLang="uk-UA" sz="2000" dirty="0" err="1">
                <a:latin typeface="Arial" charset="0"/>
                <a:cs typeface="Arial" charset="0"/>
              </a:rPr>
              <a:t>прострочення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повернення</a:t>
            </a:r>
            <a:endParaRPr lang="ru-RU" altLang="uk-UA" sz="2000" dirty="0">
              <a:latin typeface="Arial" charset="0"/>
              <a:cs typeface="Arial" charset="0"/>
            </a:endParaRPr>
          </a:p>
          <a:p>
            <a:pPr marL="355600" eaLnBrk="1" hangingPunct="1">
              <a:lnSpc>
                <a:spcPts val="2588"/>
              </a:lnSpc>
              <a:buClr>
                <a:srgbClr val="010000"/>
              </a:buClr>
              <a:buFontTx/>
              <a:buChar char="-"/>
              <a:tabLst>
                <a:tab pos="355600" algn="l"/>
              </a:tabLst>
            </a:pPr>
            <a:r>
              <a:rPr lang="ru-RU" altLang="uk-UA" sz="2000" dirty="0" err="1" smtClean="0">
                <a:latin typeface="Arial" charset="0"/>
                <a:cs typeface="Arial" charset="0"/>
              </a:rPr>
              <a:t>пені</a:t>
            </a:r>
            <a:r>
              <a:rPr lang="ru-RU" altLang="uk-UA" sz="2000" dirty="0" smtClean="0">
                <a:latin typeface="Arial" charset="0"/>
                <a:cs typeface="Arial" charset="0"/>
              </a:rPr>
              <a:t>.</a:t>
            </a:r>
          </a:p>
          <a:p>
            <a:pPr marL="355600" eaLnBrk="1" hangingPunct="1">
              <a:lnSpc>
                <a:spcPts val="2588"/>
              </a:lnSpc>
              <a:buClr>
                <a:srgbClr val="010000"/>
              </a:buClr>
              <a:buFontTx/>
              <a:buChar char="-"/>
              <a:tabLst>
                <a:tab pos="355600" algn="l"/>
              </a:tabLst>
            </a:pPr>
            <a:r>
              <a:rPr lang="ru-RU" altLang="uk-UA" sz="2000" dirty="0" smtClean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Інформація</a:t>
            </a:r>
            <a:r>
              <a:rPr lang="ru-RU" altLang="uk-UA" sz="2000" dirty="0">
                <a:latin typeface="Arial" charset="0"/>
                <a:cs typeface="Arial" charset="0"/>
              </a:rPr>
              <a:t> про </a:t>
            </a:r>
            <a:r>
              <a:rPr lang="ru-RU" altLang="uk-UA" sz="2000" dirty="0" err="1">
                <a:latin typeface="Arial" charset="0"/>
                <a:cs typeface="Arial" charset="0"/>
              </a:rPr>
              <a:t>оренду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стрічок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зберігається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окремо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від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записів</a:t>
            </a:r>
            <a:r>
              <a:rPr lang="ru-RU" altLang="uk-UA" sz="2000" dirty="0">
                <a:latin typeface="Arial" charset="0"/>
                <a:cs typeface="Arial" charset="0"/>
              </a:rPr>
              <a:t> про членство </a:t>
            </a:r>
            <a:r>
              <a:rPr lang="ru-RU" altLang="uk-UA" sz="2000" dirty="0" err="1">
                <a:latin typeface="Arial" charset="0"/>
                <a:cs typeface="Arial" charset="0"/>
              </a:rPr>
              <a:t>клієнтів</a:t>
            </a:r>
            <a:r>
              <a:rPr lang="ru-RU" altLang="uk-UA" sz="2000" dirty="0">
                <a:latin typeface="Arial" charset="0"/>
                <a:cs typeface="Arial" charset="0"/>
              </a:rPr>
              <a:t>.</a:t>
            </a:r>
          </a:p>
          <a:p>
            <a:pPr marL="354013" indent="-341313" eaLnBrk="1" hangingPunct="1">
              <a:lnSpc>
                <a:spcPts val="2588"/>
              </a:lnSpc>
              <a:buClr>
                <a:srgbClr val="010000"/>
              </a:buClr>
              <a:tabLst>
                <a:tab pos="355600" algn="l"/>
              </a:tabLst>
            </a:pPr>
            <a:r>
              <a:rPr lang="ru-RU" altLang="uk-UA" sz="2000" dirty="0" err="1">
                <a:latin typeface="Arial" charset="0"/>
                <a:cs typeface="Arial" charset="0"/>
              </a:rPr>
              <a:t>Нові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фільми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відеотека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отримує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від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постачальників</a:t>
            </a:r>
            <a:r>
              <a:rPr lang="ru-RU" altLang="uk-UA" sz="2000" dirty="0">
                <a:latin typeface="Arial" charset="0"/>
                <a:cs typeface="Arial" charset="0"/>
              </a:rPr>
              <a:t>, </a:t>
            </a:r>
            <a:r>
              <a:rPr lang="ru-RU" altLang="uk-UA" sz="2000" dirty="0" err="1">
                <a:latin typeface="Arial" charset="0"/>
                <a:cs typeface="Arial" charset="0"/>
              </a:rPr>
              <a:t>фіксуючи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інформацію</a:t>
            </a:r>
            <a:r>
              <a:rPr lang="ru-RU" altLang="uk-UA" sz="2000" dirty="0">
                <a:latin typeface="Arial" charset="0"/>
                <a:cs typeface="Arial" charset="0"/>
              </a:rPr>
              <a:t> про них.</a:t>
            </a:r>
          </a:p>
          <a:p>
            <a:pPr marL="354013" indent="-341313" eaLnBrk="1" hangingPunct="1">
              <a:lnSpc>
                <a:spcPts val="2588"/>
              </a:lnSpc>
              <a:buClr>
                <a:srgbClr val="010000"/>
              </a:buClr>
              <a:tabLst>
                <a:tab pos="355600" algn="l"/>
              </a:tabLst>
            </a:pPr>
            <a:r>
              <a:rPr lang="ru-RU" altLang="uk-UA" sz="2000" dirty="0" err="1">
                <a:latin typeface="Arial" charset="0"/>
                <a:cs typeface="Arial" charset="0"/>
              </a:rPr>
              <a:t>Службовці</a:t>
            </a:r>
            <a:r>
              <a:rPr lang="ru-RU" altLang="uk-UA" sz="2000" dirty="0">
                <a:latin typeface="Arial" charset="0"/>
                <a:cs typeface="Arial" charset="0"/>
              </a:rPr>
              <a:t> регулярно </a:t>
            </a:r>
            <a:r>
              <a:rPr lang="ru-RU" altLang="uk-UA" sz="2000" dirty="0" err="1">
                <a:latin typeface="Arial" charset="0"/>
                <a:cs typeface="Arial" charset="0"/>
              </a:rPr>
              <a:t>готують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звіти</a:t>
            </a:r>
            <a:r>
              <a:rPr lang="ru-RU" altLang="uk-UA" sz="2000" dirty="0">
                <a:latin typeface="Arial" charset="0"/>
                <a:cs typeface="Arial" charset="0"/>
              </a:rPr>
              <a:t> для </a:t>
            </a:r>
            <a:r>
              <a:rPr lang="ru-RU" altLang="uk-UA" sz="2000" dirty="0" err="1">
                <a:latin typeface="Arial" charset="0"/>
                <a:cs typeface="Arial" charset="0"/>
              </a:rPr>
              <a:t>керівництва</a:t>
            </a:r>
            <a:r>
              <a:rPr lang="ru-RU" altLang="uk-UA" sz="2000" dirty="0">
                <a:latin typeface="Arial" charset="0"/>
                <a:cs typeface="Arial" charset="0"/>
              </a:rPr>
              <a:t> за </a:t>
            </a:r>
            <a:r>
              <a:rPr lang="ru-RU" altLang="uk-UA" sz="2000" dirty="0" err="1">
                <a:latin typeface="Arial" charset="0"/>
                <a:cs typeface="Arial" charset="0"/>
              </a:rPr>
              <a:t>певний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період</a:t>
            </a:r>
            <a:r>
              <a:rPr lang="ru-RU" altLang="uk-UA" sz="2000" dirty="0">
                <a:latin typeface="Arial" charset="0"/>
                <a:cs typeface="Arial" charset="0"/>
              </a:rPr>
              <a:t> часу про </a:t>
            </a:r>
            <a:r>
              <a:rPr lang="ru-RU" altLang="uk-UA" sz="2000" dirty="0" err="1">
                <a:latin typeface="Arial" charset="0"/>
                <a:cs typeface="Arial" charset="0"/>
              </a:rPr>
              <a:t>членів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відеотеки</a:t>
            </a:r>
            <a:r>
              <a:rPr lang="ru-RU" altLang="uk-UA" sz="2000" dirty="0">
                <a:latin typeface="Arial" charset="0"/>
                <a:cs typeface="Arial" charset="0"/>
              </a:rPr>
              <a:t>, </a:t>
            </a:r>
            <a:r>
              <a:rPr lang="ru-RU" altLang="uk-UA" sz="2000" dirty="0" err="1">
                <a:latin typeface="Arial" charset="0"/>
                <a:cs typeface="Arial" charset="0"/>
              </a:rPr>
              <a:t>постачальників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стрічок</a:t>
            </a:r>
            <a:r>
              <a:rPr lang="ru-RU" altLang="uk-UA" sz="2000" dirty="0">
                <a:latin typeface="Arial" charset="0"/>
                <a:cs typeface="Arial" charset="0"/>
              </a:rPr>
              <a:t>, </a:t>
            </a:r>
            <a:r>
              <a:rPr lang="ru-RU" altLang="uk-UA" sz="2000" dirty="0" err="1">
                <a:latin typeface="Arial" charset="0"/>
                <a:cs typeface="Arial" charset="0"/>
              </a:rPr>
              <a:t>видачі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фільмів</a:t>
            </a:r>
            <a:r>
              <a:rPr lang="ru-RU" altLang="uk-UA" sz="2000" dirty="0">
                <a:latin typeface="Arial" charset="0"/>
                <a:cs typeface="Arial" charset="0"/>
              </a:rPr>
              <a:t> і </a:t>
            </a:r>
            <a:r>
              <a:rPr lang="ru-RU" altLang="uk-UA" sz="2000" dirty="0" err="1">
                <a:latin typeface="Arial" charset="0"/>
                <a:cs typeface="Arial" charset="0"/>
              </a:rPr>
              <a:t>придбаних</a:t>
            </a:r>
            <a:r>
              <a:rPr lang="ru-RU" altLang="uk-UA" sz="2000" dirty="0">
                <a:latin typeface="Arial" charset="0"/>
                <a:cs typeface="Arial" charset="0"/>
              </a:rPr>
              <a:t> </a:t>
            </a:r>
            <a:r>
              <a:rPr lang="ru-RU" altLang="uk-UA" sz="2000" dirty="0" err="1">
                <a:latin typeface="Arial" charset="0"/>
                <a:cs typeface="Arial" charset="0"/>
              </a:rPr>
              <a:t>стрічках</a:t>
            </a:r>
            <a:r>
              <a:rPr lang="ru-RU" altLang="uk-UA" sz="2000" dirty="0">
                <a:latin typeface="Arial" charset="0"/>
                <a:cs typeface="Arial" charset="0"/>
              </a:rPr>
              <a:t>.</a:t>
            </a:r>
            <a:endParaRPr lang="ru-RU" altLang="uk-UA" sz="2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Grp="1"/>
          </p:cNvSpPr>
          <p:nvPr>
            <p:ph type="sldNum" sz="quarter" idx="10"/>
          </p:nvPr>
        </p:nvSpPr>
        <p:spPr/>
        <p:txBody>
          <a:bodyPr wrap="square" lIns="0" tIns="0" rIns="0" bIns="0">
            <a:spAutoFit/>
          </a:bodyPr>
          <a:lstStyle/>
          <a:p>
            <a:pPr marL="25400">
              <a:defRPr/>
            </a:pPr>
            <a:fld id="{3F67DC0F-A13E-4523-B669-621D5B14E9CE}" type="slidenum">
              <a:rPr sz="1400" spc="-10" dirty="0">
                <a:solidFill>
                  <a:schemeClr val="tx1"/>
                </a:solidFill>
                <a:latin typeface="Arial"/>
                <a:cs typeface="Arial"/>
              </a:rPr>
              <a:pPr marL="25400">
                <a:defRPr/>
              </a:pPr>
              <a:t>23</a:t>
            </a:fld>
            <a:endParaRPr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3850" y="-339709"/>
            <a:ext cx="8229600" cy="952500"/>
          </a:xfrm>
        </p:spPr>
        <p:txBody>
          <a:bodyPr lIns="0" tIns="273050" rIns="0" bIns="0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spc="-25" dirty="0" err="1" smtClean="0"/>
              <a:t>Контекстна</a:t>
            </a:r>
            <a:r>
              <a:rPr b="1" spc="5" dirty="0" smtClean="0"/>
              <a:t> </a:t>
            </a:r>
            <a:r>
              <a:rPr b="1" spc="-25" dirty="0" smtClean="0"/>
              <a:t>д</a:t>
            </a:r>
            <a:r>
              <a:rPr lang="uk-UA" b="1" spc="-25" dirty="0" smtClean="0"/>
              <a:t>і</a:t>
            </a:r>
            <a:r>
              <a:rPr b="1" spc="-25" dirty="0" err="1" smtClean="0"/>
              <a:t>аграма</a:t>
            </a:r>
            <a:endParaRPr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40768"/>
            <a:ext cx="7924800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Grp="1"/>
          </p:cNvSpPr>
          <p:nvPr>
            <p:ph type="sldNum" sz="quarter" idx="10"/>
          </p:nvPr>
        </p:nvSpPr>
        <p:spPr/>
        <p:txBody>
          <a:bodyPr wrap="square" lIns="0" tIns="0" rIns="0" bIns="0">
            <a:spAutoFit/>
          </a:bodyPr>
          <a:lstStyle/>
          <a:p>
            <a:pPr marL="25400">
              <a:defRPr/>
            </a:pPr>
            <a:fld id="{ECF3B418-2B7B-4F16-950E-7C91AEAB75DC}" type="slidenum">
              <a:rPr sz="1400" spc="-10" dirty="0">
                <a:solidFill>
                  <a:schemeClr val="tx1"/>
                </a:solidFill>
                <a:latin typeface="Arial"/>
                <a:cs typeface="Arial"/>
              </a:rPr>
              <a:pPr marL="25400">
                <a:defRPr/>
              </a:pPr>
              <a:t>24</a:t>
            </a:fld>
            <a:endParaRPr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44488" y="-424106"/>
            <a:ext cx="8229600" cy="897746"/>
          </a:xfrm>
        </p:spPr>
        <p:txBody>
          <a:bodyPr lIns="0" tIns="273050" rIns="0" bIns="0" rtlCol="0">
            <a:spAutoFit/>
          </a:bodyPr>
          <a:lstStyle/>
          <a:p>
            <a:pPr marL="434975" eaLnBrk="1" fontAlgn="auto" hangingPunct="1">
              <a:lnSpc>
                <a:spcPts val="5235"/>
              </a:lnSpc>
              <a:spcAft>
                <a:spcPts val="0"/>
              </a:spcAft>
              <a:defRPr/>
            </a:pPr>
            <a:r>
              <a:rPr lang="uk-UA" sz="3600" b="1" spc="-30" dirty="0" smtClean="0">
                <a:solidFill>
                  <a:schemeClr val="bg1"/>
                </a:solidFill>
              </a:rPr>
              <a:t>Зміст </a:t>
            </a:r>
            <a:r>
              <a:rPr sz="3600" b="1" spc="-25" dirty="0" err="1" smtClean="0">
                <a:solidFill>
                  <a:schemeClr val="bg1"/>
                </a:solidFill>
              </a:rPr>
              <a:t>поток</a:t>
            </a:r>
            <a:r>
              <a:rPr lang="uk-UA" sz="3600" b="1" spc="-25" dirty="0" smtClean="0">
                <a:solidFill>
                  <a:schemeClr val="bg1"/>
                </a:solidFill>
              </a:rPr>
              <a:t>і</a:t>
            </a:r>
            <a:r>
              <a:rPr sz="3600" b="1" spc="-25" dirty="0" smtClean="0">
                <a:solidFill>
                  <a:schemeClr val="bg1"/>
                </a:solidFill>
              </a:rPr>
              <a:t>в</a:t>
            </a:r>
            <a:r>
              <a:rPr sz="3600" b="1" dirty="0" smtClean="0">
                <a:solidFill>
                  <a:schemeClr val="bg1"/>
                </a:solidFill>
              </a:rPr>
              <a:t> </a:t>
            </a:r>
            <a:r>
              <a:rPr sz="3600" b="1" spc="-30" dirty="0" err="1" smtClean="0">
                <a:solidFill>
                  <a:schemeClr val="bg1"/>
                </a:solidFill>
              </a:rPr>
              <a:t>дан</a:t>
            </a:r>
            <a:r>
              <a:rPr lang="uk-UA" sz="3600" b="1" spc="-30" dirty="0" smtClean="0">
                <a:solidFill>
                  <a:schemeClr val="bg1"/>
                </a:solidFill>
              </a:rPr>
              <a:t>и</a:t>
            </a:r>
            <a:r>
              <a:rPr sz="3600" b="1" spc="-30" dirty="0" smtClean="0">
                <a:solidFill>
                  <a:schemeClr val="bg1"/>
                </a:solidFill>
              </a:rPr>
              <a:t>х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35844" name="object 3"/>
          <p:cNvSpPr txBox="1">
            <a:spLocks noChangeArrowheads="1"/>
          </p:cNvSpPr>
          <p:nvPr/>
        </p:nvSpPr>
        <p:spPr bwMode="auto">
          <a:xfrm>
            <a:off x="536575" y="1649413"/>
            <a:ext cx="8037513" cy="330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1313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88"/>
              </a:lnSpc>
              <a:buClr>
                <a:srgbClr val="010000"/>
              </a:buClr>
              <a:buFont typeface="Arial" charset="0"/>
              <a:buChar char="•"/>
            </a:pPr>
            <a:r>
              <a:rPr lang="ru-RU" altLang="uk-UA" sz="2000" dirty="0" err="1">
                <a:cs typeface="Arial" charset="0"/>
              </a:rPr>
              <a:t>Інформація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від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клієнта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включає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дані</a:t>
            </a:r>
            <a:r>
              <a:rPr lang="ru-RU" altLang="uk-UA" sz="2000" dirty="0">
                <a:cs typeface="Arial" charset="0"/>
              </a:rPr>
              <a:t> про </a:t>
            </a:r>
            <a:r>
              <a:rPr lang="ru-RU" altLang="uk-UA" sz="2000" dirty="0" err="1">
                <a:cs typeface="Arial" charset="0"/>
              </a:rPr>
              <a:t>клієнта</a:t>
            </a:r>
            <a:r>
              <a:rPr lang="ru-RU" altLang="uk-UA" sz="2000" dirty="0">
                <a:cs typeface="Arial" charset="0"/>
              </a:rPr>
              <a:t> і запит на </a:t>
            </a:r>
            <a:r>
              <a:rPr lang="ru-RU" altLang="uk-UA" sz="2000" dirty="0" err="1">
                <a:cs typeface="Arial" charset="0"/>
              </a:rPr>
              <a:t>фільм</a:t>
            </a:r>
            <a:r>
              <a:rPr lang="ru-RU" altLang="uk-UA" sz="2000" dirty="0">
                <a:cs typeface="Arial" charset="0"/>
              </a:rPr>
              <a:t>;</a:t>
            </a:r>
          </a:p>
          <a:p>
            <a:pPr eaLnBrk="1" hangingPunct="1">
              <a:lnSpc>
                <a:spcPts val="2588"/>
              </a:lnSpc>
              <a:buClr>
                <a:srgbClr val="010000"/>
              </a:buClr>
              <a:buFont typeface="Arial" charset="0"/>
              <a:buChar char="•"/>
            </a:pPr>
            <a:r>
              <a:rPr lang="ru-RU" altLang="uk-UA" sz="2000" dirty="0" err="1">
                <a:cs typeface="Arial" charset="0"/>
              </a:rPr>
              <a:t>Інформація</a:t>
            </a:r>
            <a:r>
              <a:rPr lang="ru-RU" altLang="uk-UA" sz="2000" dirty="0">
                <a:cs typeface="Arial" charset="0"/>
              </a:rPr>
              <a:t> для </a:t>
            </a:r>
            <a:r>
              <a:rPr lang="ru-RU" altLang="uk-UA" sz="2000" dirty="0" err="1">
                <a:cs typeface="Arial" charset="0"/>
              </a:rPr>
              <a:t>клієнта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включає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відповідь</a:t>
            </a:r>
            <a:r>
              <a:rPr lang="ru-RU" altLang="uk-UA" sz="2000" dirty="0">
                <a:cs typeface="Arial" charset="0"/>
              </a:rPr>
              <a:t> на запит про </a:t>
            </a:r>
            <a:r>
              <a:rPr lang="ru-RU" altLang="uk-UA" sz="2000" dirty="0" err="1">
                <a:cs typeface="Arial" charset="0"/>
              </a:rPr>
              <a:t>оренду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фільму</a:t>
            </a:r>
            <a:r>
              <a:rPr lang="ru-RU" altLang="uk-UA" sz="2000" dirty="0">
                <a:cs typeface="Arial" charset="0"/>
              </a:rPr>
              <a:t> і </a:t>
            </a:r>
            <a:r>
              <a:rPr lang="ru-RU" altLang="uk-UA" sz="2000" dirty="0" err="1">
                <a:cs typeface="Arial" charset="0"/>
              </a:rPr>
              <a:t>членську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картку</a:t>
            </a:r>
            <a:r>
              <a:rPr lang="ru-RU" altLang="uk-UA" sz="2000" dirty="0">
                <a:cs typeface="Arial" charset="0"/>
              </a:rPr>
              <a:t>.</a:t>
            </a:r>
          </a:p>
          <a:p>
            <a:pPr eaLnBrk="1" hangingPunct="1">
              <a:lnSpc>
                <a:spcPts val="2588"/>
              </a:lnSpc>
              <a:buClr>
                <a:srgbClr val="010000"/>
              </a:buClr>
              <a:buFont typeface="Arial" charset="0"/>
              <a:buChar char="•"/>
            </a:pPr>
            <a:r>
              <a:rPr lang="ru-RU" altLang="uk-UA" sz="2000" dirty="0" err="1">
                <a:cs typeface="Arial" charset="0"/>
              </a:rPr>
              <a:t>Інформація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від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постачальника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включає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дані</a:t>
            </a:r>
            <a:r>
              <a:rPr lang="ru-RU" altLang="uk-UA" sz="2000" dirty="0">
                <a:cs typeface="Arial" charset="0"/>
              </a:rPr>
              <a:t> про </a:t>
            </a:r>
            <a:r>
              <a:rPr lang="ru-RU" altLang="uk-UA" sz="2000" dirty="0" err="1">
                <a:cs typeface="Arial" charset="0"/>
              </a:rPr>
              <a:t>постачальника</a:t>
            </a:r>
            <a:r>
              <a:rPr lang="ru-RU" altLang="uk-UA" sz="2000" dirty="0">
                <a:cs typeface="Arial" charset="0"/>
              </a:rPr>
              <a:t> і про </a:t>
            </a:r>
            <a:r>
              <a:rPr lang="ru-RU" altLang="uk-UA" sz="2000" dirty="0" err="1">
                <a:cs typeface="Arial" charset="0"/>
              </a:rPr>
              <a:t>нові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фільми</a:t>
            </a:r>
            <a:r>
              <a:rPr lang="ru-RU" altLang="uk-UA" sz="2000" dirty="0">
                <a:cs typeface="Arial" charset="0"/>
              </a:rPr>
              <a:t>;</a:t>
            </a:r>
          </a:p>
          <a:p>
            <a:pPr eaLnBrk="1" hangingPunct="1">
              <a:lnSpc>
                <a:spcPts val="2588"/>
              </a:lnSpc>
              <a:buClr>
                <a:srgbClr val="010000"/>
              </a:buClr>
              <a:buFont typeface="Arial" charset="0"/>
              <a:buChar char="•"/>
            </a:pPr>
            <a:r>
              <a:rPr lang="ru-RU" altLang="uk-UA" sz="2000" dirty="0" err="1">
                <a:cs typeface="Arial" charset="0"/>
              </a:rPr>
              <a:t>Інформація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від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керівництва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включає</a:t>
            </a:r>
            <a:r>
              <a:rPr lang="ru-RU" altLang="uk-UA" sz="2000" dirty="0">
                <a:cs typeface="Arial" charset="0"/>
              </a:rPr>
              <a:t>: </a:t>
            </a:r>
            <a:r>
              <a:rPr lang="ru-RU" altLang="uk-UA" sz="2000" dirty="0" err="1">
                <a:cs typeface="Arial" charset="0"/>
              </a:rPr>
              <a:t>запити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звітів</a:t>
            </a:r>
            <a:r>
              <a:rPr lang="ru-RU" altLang="uk-UA" sz="2000" dirty="0">
                <a:cs typeface="Arial" charset="0"/>
              </a:rPr>
              <a:t> про </a:t>
            </a:r>
            <a:r>
              <a:rPr lang="ru-RU" altLang="uk-UA" sz="2000" dirty="0" err="1">
                <a:cs typeface="Arial" charset="0"/>
              </a:rPr>
              <a:t>нових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членів</a:t>
            </a:r>
            <a:r>
              <a:rPr lang="ru-RU" altLang="uk-UA" sz="2000" dirty="0">
                <a:cs typeface="Arial" charset="0"/>
              </a:rPr>
              <a:t>, про </a:t>
            </a:r>
            <a:r>
              <a:rPr lang="ru-RU" altLang="uk-UA" sz="2000" dirty="0" err="1">
                <a:cs typeface="Arial" charset="0"/>
              </a:rPr>
              <a:t>нові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постачальників</a:t>
            </a:r>
            <a:r>
              <a:rPr lang="ru-RU" altLang="uk-UA" sz="2000" dirty="0">
                <a:cs typeface="Arial" charset="0"/>
              </a:rPr>
              <a:t>, про </a:t>
            </a:r>
            <a:r>
              <a:rPr lang="ru-RU" altLang="uk-UA" sz="2000" dirty="0" err="1">
                <a:cs typeface="Arial" charset="0"/>
              </a:rPr>
              <a:t>нові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фільми</a:t>
            </a:r>
            <a:r>
              <a:rPr lang="ru-RU" altLang="uk-UA" sz="2000" dirty="0">
                <a:cs typeface="Arial" charset="0"/>
              </a:rPr>
              <a:t>; про </a:t>
            </a:r>
            <a:r>
              <a:rPr lang="ru-RU" altLang="uk-UA" sz="2000" dirty="0" err="1">
                <a:cs typeface="Arial" charset="0"/>
              </a:rPr>
              <a:t>оренду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фільмів</a:t>
            </a:r>
            <a:r>
              <a:rPr lang="ru-RU" altLang="uk-UA" sz="2000" dirty="0">
                <a:cs typeface="Arial" charset="0"/>
              </a:rPr>
              <a:t>, про склад </a:t>
            </a:r>
            <a:r>
              <a:rPr lang="ru-RU" altLang="uk-UA" sz="2000" dirty="0" err="1">
                <a:cs typeface="Arial" charset="0"/>
              </a:rPr>
              <a:t>відеотеки</a:t>
            </a:r>
            <a:r>
              <a:rPr lang="ru-RU" altLang="uk-UA" sz="2000" dirty="0">
                <a:cs typeface="Arial" charset="0"/>
              </a:rPr>
              <a:t>, про </a:t>
            </a:r>
            <a:r>
              <a:rPr lang="ru-RU" altLang="uk-UA" sz="2000" dirty="0" err="1">
                <a:cs typeface="Arial" charset="0"/>
              </a:rPr>
              <a:t>постачальників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взагалі</a:t>
            </a:r>
            <a:r>
              <a:rPr lang="ru-RU" altLang="uk-UA" sz="2000" dirty="0">
                <a:cs typeface="Arial" charset="0"/>
              </a:rPr>
              <a:t>.</a:t>
            </a:r>
          </a:p>
          <a:p>
            <a:pPr eaLnBrk="1" hangingPunct="1">
              <a:lnSpc>
                <a:spcPts val="2588"/>
              </a:lnSpc>
              <a:buClr>
                <a:srgbClr val="010000"/>
              </a:buClr>
              <a:buFont typeface="Arial" charset="0"/>
              <a:buChar char="•"/>
            </a:pPr>
            <a:r>
              <a:rPr lang="ru-RU" altLang="uk-UA" sz="2000" dirty="0" err="1">
                <a:cs typeface="Arial" charset="0"/>
              </a:rPr>
              <a:t>Інформація</a:t>
            </a:r>
            <a:r>
              <a:rPr lang="ru-RU" altLang="uk-UA" sz="2000" dirty="0">
                <a:cs typeface="Arial" charset="0"/>
              </a:rPr>
              <a:t> для </a:t>
            </a:r>
            <a:r>
              <a:rPr lang="ru-RU" altLang="uk-UA" sz="2000" dirty="0" err="1">
                <a:cs typeface="Arial" charset="0"/>
              </a:rPr>
              <a:t>керівництва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включає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всі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ці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види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звітів</a:t>
            </a:r>
            <a:r>
              <a:rPr lang="ru-RU" altLang="uk-UA" sz="2000" dirty="0"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-34709"/>
            <a:ext cx="9144000" cy="59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algn="ctr">
              <a:lnSpc>
                <a:spcPts val="5235"/>
              </a:lnSpc>
              <a:defRPr/>
            </a:pPr>
            <a:r>
              <a:rPr sz="3200" b="1" spc="-30" dirty="0" err="1">
                <a:solidFill>
                  <a:schemeClr val="bg1"/>
                </a:solidFill>
                <a:latin typeface="Arial"/>
                <a:cs typeface="Arial"/>
              </a:rPr>
              <a:t>Таблица</a:t>
            </a:r>
            <a:r>
              <a:rPr sz="3200" b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200" b="1" spc="-20" dirty="0" smtClean="0">
                <a:solidFill>
                  <a:schemeClr val="bg1"/>
                </a:solidFill>
                <a:latin typeface="Arial"/>
                <a:cs typeface="Arial"/>
              </a:rPr>
              <a:t>«</a:t>
            </a:r>
            <a:r>
              <a:rPr lang="uk-UA" sz="3200" b="1" spc="-25" dirty="0" smtClean="0">
                <a:solidFill>
                  <a:schemeClr val="bg1"/>
                </a:solidFill>
                <a:latin typeface="Arial"/>
                <a:cs typeface="Arial"/>
              </a:rPr>
              <a:t>подія</a:t>
            </a:r>
            <a:r>
              <a:rPr sz="3200" b="1" spc="-15" dirty="0" smtClean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3200" b="1" spc="-25" dirty="0" err="1" smtClean="0">
                <a:solidFill>
                  <a:schemeClr val="bg1"/>
                </a:solidFill>
                <a:latin typeface="Arial"/>
                <a:cs typeface="Arial"/>
              </a:rPr>
              <a:t>реакц</a:t>
            </a:r>
            <a:r>
              <a:rPr lang="uk-UA" sz="3200" b="1" spc="-25" dirty="0">
                <a:solidFill>
                  <a:schemeClr val="bg1"/>
                </a:solidFill>
                <a:latin typeface="Arial"/>
                <a:cs typeface="Arial"/>
              </a:rPr>
              <a:t>і</a:t>
            </a:r>
            <a:r>
              <a:rPr sz="3200" b="1" spc="-35" dirty="0" smtClean="0">
                <a:solidFill>
                  <a:schemeClr val="bg1"/>
                </a:solidFill>
                <a:latin typeface="Arial"/>
                <a:cs typeface="Arial"/>
              </a:rPr>
              <a:t>я</a:t>
            </a:r>
            <a:r>
              <a:rPr sz="3200" b="1" spc="-25" dirty="0">
                <a:solidFill>
                  <a:schemeClr val="bg1"/>
                </a:solidFill>
                <a:latin typeface="Arial"/>
                <a:cs typeface="Arial"/>
              </a:rPr>
              <a:t>»</a:t>
            </a:r>
            <a:endParaRPr sz="3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867" name="object 4"/>
          <p:cNvSpPr txBox="1">
            <a:spLocks noChangeArrowheads="1"/>
          </p:cNvSpPr>
          <p:nvPr/>
        </p:nvSpPr>
        <p:spPr bwMode="auto">
          <a:xfrm>
            <a:off x="179513" y="1114425"/>
            <a:ext cx="885698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10000"/>
              </a:buClr>
              <a:buFont typeface="Arial" charset="0"/>
              <a:buChar char="•"/>
            </a:pPr>
            <a:r>
              <a:rPr lang="ru-RU" altLang="uk-UA" sz="2000" dirty="0" err="1">
                <a:cs typeface="Arial" charset="0"/>
              </a:rPr>
              <a:t>Кожен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вхідний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потік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даних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породжений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якимось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подією</a:t>
            </a:r>
            <a:r>
              <a:rPr lang="ru-RU" altLang="uk-UA" sz="2000" dirty="0">
                <a:cs typeface="Arial" charset="0"/>
              </a:rPr>
              <a:t>, а </a:t>
            </a:r>
            <a:r>
              <a:rPr lang="ru-RU" altLang="uk-UA" sz="2000" dirty="0" err="1">
                <a:cs typeface="Arial" charset="0"/>
              </a:rPr>
              <a:t>вихідний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потік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даних</a:t>
            </a:r>
            <a:r>
              <a:rPr lang="ru-RU" altLang="uk-UA" sz="2000" dirty="0">
                <a:cs typeface="Arial" charset="0"/>
              </a:rPr>
              <a:t> є </a:t>
            </a:r>
            <a:r>
              <a:rPr lang="ru-RU" altLang="uk-UA" sz="2000" dirty="0" err="1">
                <a:cs typeface="Arial" charset="0"/>
              </a:rPr>
              <a:t>відповіддю</a:t>
            </a:r>
            <a:r>
              <a:rPr lang="ru-RU" altLang="uk-UA" sz="2000" dirty="0">
                <a:cs typeface="Arial" charset="0"/>
              </a:rPr>
              <a:t> (</a:t>
            </a:r>
            <a:r>
              <a:rPr lang="ru-RU" altLang="uk-UA" sz="2000" dirty="0" err="1">
                <a:cs typeface="Arial" charset="0"/>
              </a:rPr>
              <a:t>реакцією</a:t>
            </a:r>
            <a:r>
              <a:rPr lang="ru-RU" altLang="uk-UA" sz="2000" dirty="0">
                <a:cs typeface="Arial" charset="0"/>
              </a:rPr>
              <a:t>) </a:t>
            </a:r>
            <a:r>
              <a:rPr lang="ru-RU" altLang="uk-UA" sz="2000" dirty="0" err="1">
                <a:cs typeface="Arial" charset="0"/>
              </a:rPr>
              <a:t>системи</a:t>
            </a:r>
            <a:endParaRPr lang="ru-RU" altLang="uk-UA" sz="2000" dirty="0">
              <a:cs typeface="Arial" charset="0"/>
            </a:endParaRPr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48876"/>
              </p:ext>
            </p:extLst>
          </p:nvPr>
        </p:nvGraphicFramePr>
        <p:xfrm>
          <a:off x="179513" y="1916832"/>
          <a:ext cx="8856984" cy="3923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983"/>
                <a:gridCol w="4020001"/>
              </a:tblGrid>
              <a:tr h="23723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err="1">
                          <a:solidFill>
                            <a:srgbClr val="C00000"/>
                          </a:solidFill>
                          <a:effectLst/>
                        </a:rPr>
                        <a:t>Подія</a:t>
                      </a:r>
                      <a:endParaRPr lang="ru-RU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err="1">
                          <a:solidFill>
                            <a:srgbClr val="C00000"/>
                          </a:solidFill>
                          <a:effectLst/>
                        </a:rPr>
                        <a:t>Реакція</a:t>
                      </a:r>
                      <a:endParaRPr lang="ru-RU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61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effectLst/>
                        </a:rPr>
                        <a:t>Новий</a:t>
                      </a:r>
                      <a:r>
                        <a:rPr lang="ru-RU" sz="2000" kern="1200" dirty="0">
                          <a:effectLst/>
                        </a:rPr>
                        <a:t> </a:t>
                      </a:r>
                      <a:r>
                        <a:rPr lang="ru-RU" sz="2000" kern="1200" dirty="0" err="1">
                          <a:effectLst/>
                        </a:rPr>
                        <a:t>клієнт</a:t>
                      </a:r>
                      <a:r>
                        <a:rPr lang="ru-RU" sz="2000" kern="1200" dirty="0">
                          <a:effectLst/>
                        </a:rPr>
                        <a:t> </a:t>
                      </a:r>
                      <a:r>
                        <a:rPr lang="ru-RU" sz="2000" kern="1200" dirty="0" err="1">
                          <a:effectLst/>
                        </a:rPr>
                        <a:t>хоче</a:t>
                      </a:r>
                      <a:r>
                        <a:rPr lang="ru-RU" sz="2000" kern="1200" dirty="0">
                          <a:effectLst/>
                        </a:rPr>
                        <a:t> стати </a:t>
                      </a:r>
                      <a:r>
                        <a:rPr lang="ru-RU" sz="2000" kern="1200" dirty="0" smtClean="0">
                          <a:effectLst/>
                        </a:rPr>
                        <a:t>членом </a:t>
                      </a:r>
                      <a:r>
                        <a:rPr lang="ru-RU" sz="2000" kern="1200" dirty="0" err="1" smtClean="0">
                          <a:effectLst/>
                        </a:rPr>
                        <a:t>відеотеки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Реєстрація клієнта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61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effectLst/>
                        </a:rPr>
                        <a:t>Клієнт</a:t>
                      </a:r>
                      <a:r>
                        <a:rPr lang="ru-RU" sz="2000" kern="1200" dirty="0">
                          <a:effectLst/>
                        </a:rPr>
                        <a:t> </a:t>
                      </a:r>
                      <a:r>
                        <a:rPr lang="ru-RU" sz="2000" kern="1200" dirty="0" err="1">
                          <a:effectLst/>
                        </a:rPr>
                        <a:t>повідомляє</a:t>
                      </a:r>
                      <a:r>
                        <a:rPr lang="ru-RU" sz="2000" kern="1200" dirty="0">
                          <a:effectLst/>
                        </a:rPr>
                        <a:t> про </a:t>
                      </a:r>
                      <a:r>
                        <a:rPr lang="ru-RU" sz="2000" kern="1200" dirty="0" err="1" smtClean="0">
                          <a:effectLst/>
                        </a:rPr>
                        <a:t>зміну</a:t>
                      </a:r>
                      <a:r>
                        <a:rPr lang="ru-RU" sz="2000" kern="1200" dirty="0" smtClean="0">
                          <a:effectLst/>
                        </a:rPr>
                        <a:t> </a:t>
                      </a:r>
                      <a:r>
                        <a:rPr lang="ru-RU" sz="2000" kern="1200" dirty="0" err="1" smtClean="0">
                          <a:effectLst/>
                        </a:rPr>
                        <a:t>адреси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Реєстрація нової адреси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33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Клієнт просить фільм в оренду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Розгляд запиту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33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Клієнт повертає фільм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Реєстрація повернення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61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Керівництво знаходить нового</a:t>
                      </a:r>
                      <a:endParaRPr lang="ru-RU" sz="2000">
                        <a:effectLst/>
                      </a:endParaRPr>
                    </a:p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постачальника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Реєстрація нового постачальника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33">
                <a:tc>
                  <a:txBody>
                    <a:bodyPr/>
                    <a:lstStyle/>
                    <a:p>
                      <a:pPr marL="508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Зміна даних про постачальника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Реєстрація змін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53">
                <a:tc>
                  <a:txBody>
                    <a:bodyPr/>
                    <a:lstStyle/>
                    <a:p>
                      <a:pPr marL="508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Постачальник передає новий фільм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effectLst/>
                        </a:rPr>
                        <a:t>Отримання</a:t>
                      </a:r>
                      <a:r>
                        <a:rPr lang="ru-RU" sz="2000" kern="1200" dirty="0">
                          <a:effectLst/>
                        </a:rPr>
                        <a:t> нового </a:t>
                      </a:r>
                      <a:r>
                        <a:rPr lang="ru-RU" sz="2000" kern="1200" dirty="0" err="1">
                          <a:effectLst/>
                        </a:rPr>
                        <a:t>фільму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61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effectLst/>
                        </a:rPr>
                        <a:t>Керівництво</a:t>
                      </a:r>
                      <a:r>
                        <a:rPr lang="ru-RU" sz="2000" kern="1200" dirty="0">
                          <a:effectLst/>
                        </a:rPr>
                        <a:t> </a:t>
                      </a:r>
                      <a:r>
                        <a:rPr lang="ru-RU" sz="2000" kern="1200" dirty="0" err="1">
                          <a:effectLst/>
                        </a:rPr>
                        <a:t>запрошує</a:t>
                      </a:r>
                      <a:r>
                        <a:rPr lang="ru-RU" sz="2000" kern="1200" dirty="0">
                          <a:effectLst/>
                        </a:rPr>
                        <a:t> </a:t>
                      </a:r>
                      <a:r>
                        <a:rPr lang="ru-RU" sz="2000" kern="1200" dirty="0" err="1">
                          <a:effectLst/>
                        </a:rPr>
                        <a:t>звіт</a:t>
                      </a:r>
                      <a:r>
                        <a:rPr lang="ru-RU" sz="2000" kern="1200" dirty="0">
                          <a:effectLst/>
                        </a:rPr>
                        <a:t> </a:t>
                      </a:r>
                      <a:r>
                        <a:rPr lang="ru-RU" sz="2000" kern="1200" dirty="0" smtClean="0">
                          <a:effectLst/>
                        </a:rPr>
                        <a:t>про </a:t>
                      </a:r>
                      <a:r>
                        <a:rPr lang="ru-RU" sz="2000" kern="1200" dirty="0" err="1" smtClean="0">
                          <a:effectLst/>
                        </a:rPr>
                        <a:t>роботи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Формування  необхідного звіту</a:t>
                      </a:r>
                      <a:endParaRPr lang="ru-RU" sz="20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25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Grp="1"/>
          </p:cNvSpPr>
          <p:nvPr>
            <p:ph type="sldNum" sz="quarter" idx="10"/>
          </p:nvPr>
        </p:nvSpPr>
        <p:spPr/>
        <p:txBody>
          <a:bodyPr wrap="square" lIns="0" tIns="0" rIns="0" bIns="0">
            <a:spAutoFit/>
          </a:bodyPr>
          <a:lstStyle/>
          <a:p>
            <a:pPr marL="25400">
              <a:defRPr/>
            </a:pPr>
            <a:fld id="{19F67721-4601-4A3B-8454-F68C38F44027}" type="slidenum">
              <a:rPr sz="1400" spc="-10" dirty="0">
                <a:solidFill>
                  <a:schemeClr val="tx1"/>
                </a:solidFill>
                <a:latin typeface="Arial"/>
                <a:cs typeface="Arial"/>
              </a:rPr>
              <a:pPr marL="25400">
                <a:defRPr/>
              </a:pPr>
              <a:t>26</a:t>
            </a:fld>
            <a:endParaRPr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891" name="object 2"/>
          <p:cNvSpPr>
            <a:spLocks noGrp="1"/>
          </p:cNvSpPr>
          <p:nvPr>
            <p:ph type="title" idx="4294967295"/>
          </p:nvPr>
        </p:nvSpPr>
        <p:spPr>
          <a:xfrm>
            <a:off x="0" y="22225"/>
            <a:ext cx="9144000" cy="492125"/>
          </a:xfrm>
        </p:spPr>
        <p:txBody>
          <a:bodyPr lIns="0" tIns="0" rIns="0" bIns="0">
            <a:spAutoFit/>
          </a:bodyPr>
          <a:lstStyle/>
          <a:p>
            <a:pPr marL="3390900" indent="-2752725" algn="l" eaLnBrk="1" hangingPunct="1"/>
            <a:r>
              <a:rPr lang="ru-RU" altLang="uk-UA" sz="3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Декомпозиція</a:t>
            </a:r>
            <a:r>
              <a:rPr lang="ru-RU" altLang="uk-UA" sz="3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на </a:t>
            </a:r>
            <a:r>
              <a:rPr lang="ru-RU" altLang="uk-UA" sz="3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діаграми</a:t>
            </a:r>
            <a:r>
              <a:rPr lang="ru-RU" altLang="uk-UA" sz="3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1-го </a:t>
            </a:r>
            <a:r>
              <a:rPr lang="ru-RU" altLang="uk-UA" sz="3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рівня</a:t>
            </a:r>
            <a:endParaRPr lang="ru-RU" altLang="uk-UA" sz="3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7892" name="object 3"/>
          <p:cNvSpPr txBox="1">
            <a:spLocks noChangeArrowheads="1"/>
          </p:cNvSpPr>
          <p:nvPr/>
        </p:nvSpPr>
        <p:spPr bwMode="auto">
          <a:xfrm>
            <a:off x="536575" y="1636713"/>
            <a:ext cx="7783513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4013" indent="-341313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54063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700" indent="0" eaLnBrk="1" hangingPunct="1">
              <a:buClr>
                <a:srgbClr val="010000"/>
              </a:buClr>
            </a:pPr>
            <a:r>
              <a:rPr lang="ru-RU" altLang="uk-UA" sz="2000" dirty="0" err="1">
                <a:cs typeface="Arial" charset="0"/>
              </a:rPr>
              <a:t>Можна</a:t>
            </a:r>
            <a:r>
              <a:rPr lang="ru-RU" altLang="uk-UA" sz="2000" dirty="0">
                <a:cs typeface="Arial" charset="0"/>
              </a:rPr>
              <a:t> розбити </a:t>
            </a:r>
            <a:r>
              <a:rPr lang="ru-RU" altLang="uk-UA" sz="2000" dirty="0" err="1">
                <a:cs typeface="Arial" charset="0"/>
              </a:rPr>
              <a:t>процес</a:t>
            </a:r>
            <a:r>
              <a:rPr lang="ru-RU" altLang="uk-UA" sz="2000" dirty="0">
                <a:cs typeface="Arial" charset="0"/>
              </a:rPr>
              <a:t> 0-го </a:t>
            </a:r>
            <a:r>
              <a:rPr lang="ru-RU" altLang="uk-UA" sz="2000" dirty="0" err="1">
                <a:cs typeface="Arial" charset="0"/>
              </a:rPr>
              <a:t>рівня</a:t>
            </a:r>
            <a:r>
              <a:rPr lang="ru-RU" altLang="uk-UA" sz="2000" dirty="0">
                <a:cs typeface="Arial" charset="0"/>
              </a:rPr>
              <a:t> "</a:t>
            </a:r>
            <a:r>
              <a:rPr lang="ru-RU" altLang="uk-UA" sz="2000" dirty="0" err="1">
                <a:cs typeface="Arial" charset="0"/>
              </a:rPr>
              <a:t>Обслуговування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відеотеки</a:t>
            </a:r>
            <a:r>
              <a:rPr lang="ru-RU" altLang="uk-UA" sz="2000" dirty="0">
                <a:cs typeface="Arial" charset="0"/>
              </a:rPr>
              <a:t>" на 4 </a:t>
            </a:r>
            <a:r>
              <a:rPr lang="ru-RU" altLang="uk-UA" sz="2000" dirty="0" err="1">
                <a:cs typeface="Arial" charset="0"/>
              </a:rPr>
              <a:t>процесу</a:t>
            </a:r>
            <a:r>
              <a:rPr lang="ru-RU" altLang="uk-UA" sz="2000" dirty="0">
                <a:cs typeface="Arial" charset="0"/>
              </a:rPr>
              <a:t>, </a:t>
            </a:r>
            <a:r>
              <a:rPr lang="ru-RU" altLang="uk-UA" sz="2000" dirty="0" err="1">
                <a:cs typeface="Arial" charset="0"/>
              </a:rPr>
              <a:t>що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відображають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основні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види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діяльності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фільмотеки</a:t>
            </a:r>
            <a:r>
              <a:rPr lang="ru-RU" altLang="uk-UA" sz="2000" dirty="0" smtClean="0">
                <a:cs typeface="Arial" charset="0"/>
              </a:rPr>
              <a:t>:</a:t>
            </a:r>
          </a:p>
          <a:p>
            <a:pPr marL="12700" indent="0" eaLnBrk="1" hangingPunct="1">
              <a:buClr>
                <a:srgbClr val="010000"/>
              </a:buClr>
            </a:pPr>
            <a:endParaRPr lang="ru-RU" altLang="uk-UA" sz="2000" dirty="0">
              <a:cs typeface="Arial" charset="0"/>
            </a:endParaRPr>
          </a:p>
          <a:p>
            <a:pPr marL="469900" indent="-457200" eaLnBrk="1" hangingPunct="1">
              <a:buClr>
                <a:srgbClr val="010000"/>
              </a:buClr>
              <a:buFont typeface="+mj-lt"/>
              <a:buAutoNum type="arabicPeriod"/>
            </a:pPr>
            <a:r>
              <a:rPr lang="ru-RU" altLang="uk-UA" sz="2000" dirty="0" err="1">
                <a:cs typeface="Arial" charset="0"/>
              </a:rPr>
              <a:t>облік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клієнтів</a:t>
            </a:r>
            <a:r>
              <a:rPr lang="ru-RU" altLang="uk-UA" sz="2000" dirty="0">
                <a:cs typeface="Arial" charset="0"/>
              </a:rPr>
              <a:t>,</a:t>
            </a:r>
          </a:p>
          <a:p>
            <a:pPr marL="469900" indent="-457200" eaLnBrk="1" hangingPunct="1">
              <a:buClr>
                <a:srgbClr val="010000"/>
              </a:buClr>
              <a:buFont typeface="+mj-lt"/>
              <a:buAutoNum type="arabicPeriod"/>
            </a:pPr>
            <a:r>
              <a:rPr lang="ru-RU" altLang="uk-UA" sz="2000" dirty="0" err="1">
                <a:cs typeface="Arial" charset="0"/>
              </a:rPr>
              <a:t>облік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постачальників</a:t>
            </a:r>
            <a:r>
              <a:rPr lang="ru-RU" altLang="uk-UA" sz="2000" dirty="0">
                <a:cs typeface="Arial" charset="0"/>
              </a:rPr>
              <a:t>,</a:t>
            </a:r>
          </a:p>
          <a:p>
            <a:pPr marL="469900" indent="-457200" eaLnBrk="1" hangingPunct="1">
              <a:buClr>
                <a:srgbClr val="010000"/>
              </a:buClr>
              <a:buFont typeface="+mj-lt"/>
              <a:buAutoNum type="arabicPeriod"/>
            </a:pPr>
            <a:r>
              <a:rPr lang="ru-RU" altLang="uk-UA" sz="2000" dirty="0" err="1">
                <a:cs typeface="Arial" charset="0"/>
              </a:rPr>
              <a:t>облік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оренди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фільмів</a:t>
            </a:r>
            <a:r>
              <a:rPr lang="ru-RU" altLang="uk-UA" sz="2000" dirty="0">
                <a:cs typeface="Arial" charset="0"/>
              </a:rPr>
              <a:t>,</a:t>
            </a:r>
          </a:p>
          <a:p>
            <a:pPr marL="469900" indent="-457200" eaLnBrk="1" hangingPunct="1">
              <a:buClr>
                <a:srgbClr val="010000"/>
              </a:buClr>
              <a:buFont typeface="+mj-lt"/>
              <a:buAutoNum type="arabicPeriod"/>
            </a:pPr>
            <a:r>
              <a:rPr lang="ru-RU" altLang="uk-UA" sz="2000" dirty="0" err="1">
                <a:cs typeface="Arial" charset="0"/>
              </a:rPr>
              <a:t>управління</a:t>
            </a:r>
            <a:r>
              <a:rPr lang="ru-RU" altLang="uk-UA" sz="2000" dirty="0">
                <a:cs typeface="Arial" charset="0"/>
              </a:rPr>
              <a:t> фондом </a:t>
            </a:r>
            <a:r>
              <a:rPr lang="ru-RU" altLang="uk-UA" sz="2000" dirty="0" err="1">
                <a:cs typeface="Arial" charset="0"/>
              </a:rPr>
              <a:t>фільмів</a:t>
            </a:r>
            <a:endParaRPr lang="ru-RU" altLang="uk-UA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Grp="1"/>
          </p:cNvSpPr>
          <p:nvPr>
            <p:ph type="sldNum" sz="quarter" idx="10"/>
          </p:nvPr>
        </p:nvSpPr>
        <p:spPr/>
        <p:txBody>
          <a:bodyPr wrap="square" lIns="0" tIns="0" rIns="0" bIns="0">
            <a:spAutoFit/>
          </a:bodyPr>
          <a:lstStyle/>
          <a:p>
            <a:pPr marL="25400">
              <a:defRPr/>
            </a:pPr>
            <a:fld id="{1044739A-6B6B-443D-98F5-0DDF9E34041A}" type="slidenum">
              <a:rPr sz="1400" spc="-10" dirty="0">
                <a:solidFill>
                  <a:schemeClr val="tx1"/>
                </a:solidFill>
                <a:latin typeface="Arial"/>
                <a:cs typeface="Arial"/>
              </a:rPr>
              <a:pPr marL="25400">
                <a:defRPr/>
              </a:pPr>
              <a:t>27</a:t>
            </a:fld>
            <a:endParaRPr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46980" y="-231905"/>
            <a:ext cx="8229600" cy="768350"/>
          </a:xfrm>
        </p:spPr>
        <p:txBody>
          <a:bodyPr lIns="0" tIns="273050" rIns="0" bIns="0" rtlCol="0">
            <a:spAutoFit/>
          </a:bodyPr>
          <a:lstStyle/>
          <a:p>
            <a:pPr marL="1433830" eaLnBrk="1" fontAlgn="auto" hangingPunct="1">
              <a:spcAft>
                <a:spcPts val="0"/>
              </a:spcAft>
              <a:defRPr/>
            </a:pPr>
            <a:r>
              <a:rPr sz="3200" b="1" spc="-2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Результат</a:t>
            </a:r>
            <a:r>
              <a:rPr sz="3200" b="1" spc="-2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3200" b="1" spc="-25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декомпозиції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8" y="1024087"/>
            <a:ext cx="8658225" cy="536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2"/>
          <p:cNvSpPr>
            <a:spLocks noGrp="1"/>
          </p:cNvSpPr>
          <p:nvPr>
            <p:ph type="title" idx="4294967295"/>
          </p:nvPr>
        </p:nvSpPr>
        <p:spPr>
          <a:xfrm>
            <a:off x="0" y="404664"/>
            <a:ext cx="9144000" cy="430887"/>
          </a:xfrm>
        </p:spPr>
        <p:txBody>
          <a:bodyPr lIns="0" tIns="0" rIns="0" bIns="0">
            <a:spAutoFit/>
          </a:bodyPr>
          <a:lstStyle/>
          <a:p>
            <a:pPr indent="-839788" eaLnBrk="1" hangingPunct="1"/>
            <a:r>
              <a:rPr lang="ru-RU" altLang="uk-UA" sz="2800" b="1" dirty="0" err="1" smtClean="0">
                <a:latin typeface="Arial" charset="0"/>
                <a:cs typeface="Arial" charset="0"/>
              </a:rPr>
              <a:t>Діаграми</a:t>
            </a:r>
            <a:r>
              <a:rPr lang="ru-RU" altLang="uk-UA" sz="2800" b="1" dirty="0" smtClean="0">
                <a:latin typeface="Arial" charset="0"/>
                <a:cs typeface="Arial" charset="0"/>
              </a:rPr>
              <a:t> 1-го </a:t>
            </a:r>
            <a:r>
              <a:rPr lang="ru-RU" altLang="uk-UA" sz="2800" b="1" dirty="0" err="1" smtClean="0">
                <a:latin typeface="Arial" charset="0"/>
                <a:cs typeface="Arial" charset="0"/>
              </a:rPr>
              <a:t>рівня</a:t>
            </a:r>
            <a:r>
              <a:rPr lang="ru-RU" altLang="uk-UA" sz="2800" b="1" dirty="0" smtClean="0">
                <a:latin typeface="Arial" charset="0"/>
                <a:cs typeface="Arial" charset="0"/>
              </a:rPr>
              <a:t>: </a:t>
            </a:r>
            <a:r>
              <a:rPr lang="ru-RU" altLang="uk-UA" sz="2800" b="1" dirty="0" err="1" smtClean="0">
                <a:latin typeface="Arial" charset="0"/>
                <a:cs typeface="Arial" charset="0"/>
              </a:rPr>
              <a:t>облік</a:t>
            </a:r>
            <a:r>
              <a:rPr lang="ru-RU" altLang="uk-UA" sz="2800" b="1" dirty="0" smtClean="0">
                <a:latin typeface="Arial" charset="0"/>
                <a:cs typeface="Arial" charset="0"/>
              </a:rPr>
              <a:t> </a:t>
            </a:r>
            <a:r>
              <a:rPr lang="ru-RU" altLang="uk-UA" sz="2800" b="1" dirty="0" err="1" smtClean="0">
                <a:latin typeface="Arial" charset="0"/>
                <a:cs typeface="Arial" charset="0"/>
              </a:rPr>
              <a:t>клієнтів</a:t>
            </a:r>
            <a:r>
              <a:rPr lang="ru-RU" altLang="uk-UA" sz="2800" b="1" dirty="0" smtClean="0">
                <a:latin typeface="Arial" charset="0"/>
                <a:cs typeface="Arial" charset="0"/>
              </a:rPr>
              <a:t> </a:t>
            </a:r>
            <a:r>
              <a:rPr lang="ru-RU" altLang="uk-UA" sz="2800" b="1" dirty="0" err="1" smtClean="0">
                <a:latin typeface="Arial" charset="0"/>
                <a:cs typeface="Arial" charset="0"/>
              </a:rPr>
              <a:t>фільмотеки</a:t>
            </a:r>
            <a:endParaRPr lang="ru-RU" altLang="uk-UA" sz="2800" b="1" dirty="0" smtClean="0">
              <a:latin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975" y="6135688"/>
            <a:ext cx="901700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400" spc="-10" dirty="0">
                <a:solidFill>
                  <a:srgbClr val="1B1B1B"/>
                </a:solidFill>
                <a:latin typeface="Arial"/>
                <a:cs typeface="Arial"/>
              </a:rPr>
              <a:t>Видеоте</a:t>
            </a:r>
            <a:r>
              <a:rPr sz="1400" spc="-20" dirty="0">
                <a:solidFill>
                  <a:srgbClr val="1B1B1B"/>
                </a:solidFill>
                <a:latin typeface="Arial"/>
                <a:cs typeface="Arial"/>
              </a:rPr>
              <a:t>к</a:t>
            </a:r>
            <a:r>
              <a:rPr sz="1400" spc="-10" dirty="0">
                <a:solidFill>
                  <a:srgbClr val="1B1B1B"/>
                </a:solidFill>
                <a:latin typeface="Arial"/>
                <a:cs typeface="Arial"/>
              </a:rPr>
              <a:t>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5175" y="6284913"/>
            <a:ext cx="222250" cy="223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1199822"/>
            <a:ext cx="7639050" cy="50292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28</a:t>
            </a:fld>
            <a:r>
              <a:rPr lang="ru-RU" dirty="0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51520" y="-297552"/>
            <a:ext cx="8229600" cy="869277"/>
          </a:xfrm>
        </p:spPr>
        <p:txBody>
          <a:bodyPr lIns="0" tIns="273050" rIns="0" bIns="0" rtlCol="0">
            <a:spAutoFit/>
          </a:bodyPr>
          <a:lstStyle/>
          <a:p>
            <a:pPr eaLnBrk="1" fontAlgn="auto" hangingPunct="1">
              <a:lnSpc>
                <a:spcPts val="5235"/>
              </a:lnSpc>
              <a:spcAft>
                <a:spcPts val="0"/>
              </a:spcAft>
              <a:defRPr/>
            </a:pPr>
            <a:r>
              <a:rPr lang="uk-UA" sz="3200" b="1" spc="-3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Мініспеціфікації</a:t>
            </a:r>
            <a:r>
              <a:rPr lang="uk-UA" sz="3200" b="1" spc="-3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4" name="object 3"/>
          <p:cNvSpPr txBox="1">
            <a:spLocks noChangeArrowheads="1"/>
          </p:cNvSpPr>
          <p:nvPr/>
        </p:nvSpPr>
        <p:spPr bwMode="auto">
          <a:xfrm>
            <a:off x="107504" y="1340768"/>
            <a:ext cx="9036496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10000"/>
              </a:buClr>
              <a:buFont typeface="Arial" charset="0"/>
              <a:buChar char="•"/>
            </a:pPr>
            <a:r>
              <a:rPr lang="ru-RU" altLang="uk-UA" sz="2000" dirty="0" err="1">
                <a:cs typeface="Arial" charset="0"/>
              </a:rPr>
              <a:t>Кожен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процес</a:t>
            </a:r>
            <a:r>
              <a:rPr lang="ru-RU" altLang="uk-UA" sz="2000" dirty="0">
                <a:cs typeface="Arial" charset="0"/>
              </a:rPr>
              <a:t> на </a:t>
            </a:r>
            <a:r>
              <a:rPr lang="ru-RU" altLang="uk-UA" sz="2000" dirty="0" err="1">
                <a:cs typeface="Arial" charset="0"/>
              </a:rPr>
              <a:t>діаграмі</a:t>
            </a:r>
            <a:r>
              <a:rPr lang="ru-RU" altLang="uk-UA" sz="2000" dirty="0">
                <a:cs typeface="Arial" charset="0"/>
              </a:rPr>
              <a:t> «</a:t>
            </a:r>
            <a:r>
              <a:rPr lang="ru-RU" altLang="uk-UA" sz="2000" dirty="0" err="1">
                <a:cs typeface="Arial" charset="0"/>
              </a:rPr>
              <a:t>Облік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клієнтів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фільмотеки</a:t>
            </a:r>
            <a:r>
              <a:rPr lang="ru-RU" altLang="uk-UA" sz="2000" dirty="0">
                <a:cs typeface="Arial" charset="0"/>
              </a:rPr>
              <a:t>» </a:t>
            </a:r>
            <a:r>
              <a:rPr lang="ru-RU" altLang="uk-UA" sz="2000" dirty="0" err="1">
                <a:cs typeface="Arial" charset="0"/>
              </a:rPr>
              <a:t>має</a:t>
            </a:r>
            <a:r>
              <a:rPr lang="ru-RU" altLang="uk-UA" sz="2000" dirty="0">
                <a:cs typeface="Arial" charset="0"/>
              </a:rPr>
              <a:t> 2-3 </a:t>
            </a:r>
            <a:r>
              <a:rPr lang="ru-RU" altLang="uk-UA" sz="2000" dirty="0" err="1">
                <a:cs typeface="Arial" charset="0"/>
              </a:rPr>
              <a:t>вхідних</a:t>
            </a:r>
            <a:r>
              <a:rPr lang="ru-RU" altLang="uk-UA" sz="2000" dirty="0">
                <a:cs typeface="Arial" charset="0"/>
              </a:rPr>
              <a:t> і </a:t>
            </a:r>
            <a:r>
              <a:rPr lang="ru-RU" altLang="uk-UA" sz="2000" dirty="0" err="1">
                <a:cs typeface="Arial" charset="0"/>
              </a:rPr>
              <a:t>вихідних</a:t>
            </a:r>
            <a:r>
              <a:rPr lang="ru-RU" altLang="uk-UA" sz="2000" dirty="0">
                <a:cs typeface="Arial" charset="0"/>
              </a:rPr>
              <a:t> потоку </a:t>
            </a:r>
            <a:r>
              <a:rPr lang="ru-RU" altLang="uk-UA" sz="2000" dirty="0" err="1">
                <a:cs typeface="Arial" charset="0"/>
              </a:rPr>
              <a:t>даних</a:t>
            </a:r>
            <a:r>
              <a:rPr lang="ru-RU" altLang="uk-UA" sz="2000" dirty="0">
                <a:cs typeface="Arial" charset="0"/>
              </a:rPr>
              <a:t>, тому </a:t>
            </a:r>
            <a:r>
              <a:rPr lang="ru-RU" altLang="uk-UA" sz="2000" dirty="0" err="1">
                <a:cs typeface="Arial" charset="0"/>
              </a:rPr>
              <a:t>їх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подальша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деталізація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недоцільна</a:t>
            </a:r>
            <a:r>
              <a:rPr lang="ru-RU" altLang="uk-UA" sz="2000" dirty="0" smtClean="0">
                <a:cs typeface="Arial" charset="0"/>
              </a:rPr>
              <a:t>.</a:t>
            </a:r>
          </a:p>
          <a:p>
            <a:pPr eaLnBrk="1" hangingPunct="1">
              <a:buClr>
                <a:srgbClr val="010000"/>
              </a:buClr>
              <a:buFont typeface="Arial" charset="0"/>
              <a:buChar char="•"/>
            </a:pPr>
            <a:endParaRPr lang="ru-RU" altLang="uk-UA" sz="2000" dirty="0">
              <a:cs typeface="Arial" charset="0"/>
            </a:endParaRPr>
          </a:p>
          <a:p>
            <a:pPr eaLnBrk="1" hangingPunct="1">
              <a:buClr>
                <a:srgbClr val="010000"/>
              </a:buClr>
              <a:buFont typeface="Arial" charset="0"/>
              <a:buChar char="•"/>
            </a:pPr>
            <a:r>
              <a:rPr lang="ru-RU" altLang="uk-UA" sz="2000" dirty="0" err="1">
                <a:cs typeface="Arial" charset="0"/>
              </a:rPr>
              <a:t>Створюємо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мініспеціфікаціі</a:t>
            </a:r>
            <a:r>
              <a:rPr lang="ru-RU" altLang="uk-UA" sz="2000" dirty="0">
                <a:cs typeface="Arial" charset="0"/>
              </a:rPr>
              <a:t>:</a:t>
            </a:r>
          </a:p>
          <a:p>
            <a:pPr marL="800100" lvl="2" indent="0" eaLnBrk="1" hangingPunct="1">
              <a:buClr>
                <a:srgbClr val="010000"/>
              </a:buClr>
            </a:pPr>
            <a:r>
              <a:rPr lang="ru-RU" altLang="uk-UA" sz="2000" dirty="0">
                <a:cs typeface="Arial" charset="0"/>
              </a:rPr>
              <a:t>а) Початок</a:t>
            </a:r>
          </a:p>
          <a:p>
            <a:pPr marL="800100" lvl="2" indent="0" eaLnBrk="1" hangingPunct="1">
              <a:buClr>
                <a:srgbClr val="010000"/>
              </a:buClr>
            </a:pPr>
            <a:r>
              <a:rPr lang="ru-RU" altLang="uk-UA" sz="2000" dirty="0">
                <a:cs typeface="Arial" charset="0"/>
              </a:rPr>
              <a:t>б) </a:t>
            </a:r>
            <a:r>
              <a:rPr lang="ru-RU" altLang="uk-UA" sz="2000" dirty="0" err="1">
                <a:cs typeface="Arial" charset="0"/>
              </a:rPr>
              <a:t>Отримати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від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клієнта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дані</a:t>
            </a:r>
            <a:r>
              <a:rPr lang="ru-RU" altLang="uk-UA" sz="2000" dirty="0">
                <a:cs typeface="Arial" charset="0"/>
              </a:rPr>
              <a:t> для </a:t>
            </a:r>
            <a:r>
              <a:rPr lang="ru-RU" altLang="uk-UA" sz="2000" dirty="0" err="1">
                <a:cs typeface="Arial" charset="0"/>
              </a:rPr>
              <a:t>реєстрації</a:t>
            </a:r>
            <a:endParaRPr lang="ru-RU" altLang="uk-UA" sz="2000" dirty="0">
              <a:cs typeface="Arial" charset="0"/>
            </a:endParaRPr>
          </a:p>
          <a:p>
            <a:pPr marL="800100" lvl="2" indent="0" eaLnBrk="1" hangingPunct="1">
              <a:buClr>
                <a:srgbClr val="010000"/>
              </a:buClr>
            </a:pPr>
            <a:r>
              <a:rPr lang="ru-RU" altLang="uk-UA" sz="2000" dirty="0">
                <a:cs typeface="Arial" charset="0"/>
              </a:rPr>
              <a:t>в) </a:t>
            </a:r>
            <a:r>
              <a:rPr lang="ru-RU" altLang="uk-UA" sz="2000" dirty="0" err="1">
                <a:cs typeface="Arial" charset="0"/>
              </a:rPr>
              <a:t>порівняти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дані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клієнта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зі</a:t>
            </a:r>
            <a:r>
              <a:rPr lang="ru-RU" altLang="uk-UA" sz="2000" dirty="0">
                <a:cs typeface="Arial" charset="0"/>
              </a:rPr>
              <a:t> списком </a:t>
            </a:r>
            <a:r>
              <a:rPr lang="ru-RU" altLang="uk-UA" sz="2000" dirty="0" err="1">
                <a:cs typeface="Arial" charset="0"/>
              </a:rPr>
              <a:t>членів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відеотеки</a:t>
            </a:r>
            <a:r>
              <a:rPr lang="ru-RU" altLang="uk-UA" sz="2000" dirty="0">
                <a:cs typeface="Arial" charset="0"/>
              </a:rPr>
              <a:t> (</a:t>
            </a:r>
            <a:r>
              <a:rPr lang="ru-RU" altLang="uk-UA" sz="2000" dirty="0" err="1">
                <a:cs typeface="Arial" charset="0"/>
              </a:rPr>
              <a:t>процес</a:t>
            </a:r>
            <a:r>
              <a:rPr lang="ru-RU" altLang="uk-UA" sz="2000" dirty="0">
                <a:cs typeface="Arial" charset="0"/>
              </a:rPr>
              <a:t> А14)</a:t>
            </a:r>
          </a:p>
          <a:p>
            <a:pPr marL="800100" lvl="2" indent="0" eaLnBrk="1" hangingPunct="1">
              <a:buClr>
                <a:srgbClr val="010000"/>
              </a:buClr>
            </a:pPr>
            <a:r>
              <a:rPr lang="ru-RU" altLang="uk-UA" sz="2000" dirty="0">
                <a:cs typeface="Arial" charset="0"/>
              </a:rPr>
              <a:t>г) </a:t>
            </a:r>
            <a:r>
              <a:rPr lang="ru-RU" altLang="uk-UA" sz="2000" dirty="0" err="1">
                <a:cs typeface="Arial" charset="0"/>
              </a:rPr>
              <a:t>перевірити</a:t>
            </a:r>
            <a:r>
              <a:rPr lang="ru-RU" altLang="uk-UA" sz="2000" dirty="0">
                <a:cs typeface="Arial" charset="0"/>
              </a:rPr>
              <a:t>: </a:t>
            </a:r>
            <a:r>
              <a:rPr lang="ru-RU" altLang="uk-UA" sz="2000" dirty="0" err="1">
                <a:cs typeface="Arial" charset="0"/>
              </a:rPr>
              <a:t>чи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був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клієнт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зареєстрований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раніше</a:t>
            </a:r>
            <a:r>
              <a:rPr lang="ru-RU" altLang="uk-UA" sz="2000" dirty="0">
                <a:cs typeface="Arial" charset="0"/>
              </a:rPr>
              <a:t>,</a:t>
            </a:r>
          </a:p>
          <a:p>
            <a:pPr marL="800100" lvl="2" indent="0" eaLnBrk="1" hangingPunct="1">
              <a:buClr>
                <a:srgbClr val="010000"/>
              </a:buClr>
            </a:pPr>
            <a:r>
              <a:rPr lang="ru-RU" altLang="uk-UA" sz="2000" dirty="0">
                <a:cs typeface="Arial" charset="0"/>
              </a:rPr>
              <a:t>д) </a:t>
            </a:r>
            <a:r>
              <a:rPr lang="ru-RU" altLang="uk-UA" sz="2000" dirty="0" err="1">
                <a:cs typeface="Arial" charset="0"/>
              </a:rPr>
              <a:t>якщо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немає</a:t>
            </a:r>
            <a:r>
              <a:rPr lang="ru-RU" altLang="uk-UA" sz="2000" dirty="0">
                <a:cs typeface="Arial" charset="0"/>
              </a:rPr>
              <a:t> - то занести </a:t>
            </a:r>
            <a:r>
              <a:rPr lang="ru-RU" altLang="uk-UA" sz="2000" dirty="0" err="1">
                <a:cs typeface="Arial" charset="0"/>
              </a:rPr>
              <a:t>дані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клієнта</a:t>
            </a:r>
            <a:r>
              <a:rPr lang="ru-RU" altLang="uk-UA" sz="2000" dirty="0">
                <a:cs typeface="Arial" charset="0"/>
              </a:rPr>
              <a:t> в </a:t>
            </a:r>
            <a:r>
              <a:rPr lang="ru-RU" altLang="uk-UA" sz="2000" dirty="0" err="1">
                <a:cs typeface="Arial" charset="0"/>
              </a:rPr>
              <a:t>накопичувач</a:t>
            </a:r>
            <a:r>
              <a:rPr lang="ru-RU" altLang="uk-UA" sz="2000" dirty="0">
                <a:cs typeface="Arial" charset="0"/>
              </a:rPr>
              <a:t> "Члени </a:t>
            </a:r>
            <a:r>
              <a:rPr lang="ru-RU" altLang="uk-UA" sz="2000" dirty="0" err="1">
                <a:cs typeface="Arial" charset="0"/>
              </a:rPr>
              <a:t>відеотеки</a:t>
            </a:r>
            <a:r>
              <a:rPr lang="ru-RU" altLang="uk-UA" sz="2000" dirty="0">
                <a:cs typeface="Arial" charset="0"/>
              </a:rPr>
              <a:t>"</a:t>
            </a:r>
          </a:p>
          <a:p>
            <a:pPr marL="800100" lvl="2" indent="0" eaLnBrk="1" hangingPunct="1">
              <a:buClr>
                <a:srgbClr val="010000"/>
              </a:buClr>
            </a:pPr>
            <a:r>
              <a:rPr lang="ru-RU" altLang="uk-UA" sz="2000" dirty="0">
                <a:cs typeface="Arial" charset="0"/>
              </a:rPr>
              <a:t>е) в </a:t>
            </a:r>
            <a:r>
              <a:rPr lang="ru-RU" altLang="uk-UA" sz="2000" dirty="0" err="1">
                <a:cs typeface="Arial" charset="0"/>
              </a:rPr>
              <a:t>іншому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випадку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перевірити</a:t>
            </a:r>
            <a:r>
              <a:rPr lang="ru-RU" altLang="uk-UA" sz="2000" dirty="0">
                <a:cs typeface="Arial" charset="0"/>
              </a:rPr>
              <a:t>: </a:t>
            </a:r>
            <a:r>
              <a:rPr lang="ru-RU" altLang="uk-UA" sz="2000" dirty="0" err="1">
                <a:cs typeface="Arial" charset="0"/>
              </a:rPr>
              <a:t>чи</a:t>
            </a:r>
            <a:r>
              <a:rPr lang="ru-RU" altLang="uk-UA" sz="2000" dirty="0">
                <a:cs typeface="Arial" charset="0"/>
              </a:rPr>
              <a:t> є </a:t>
            </a:r>
            <a:r>
              <a:rPr lang="ru-RU" altLang="uk-UA" sz="2000" dirty="0" err="1">
                <a:cs typeface="Arial" charset="0"/>
              </a:rPr>
              <a:t>клієнт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боржником</a:t>
            </a:r>
            <a:r>
              <a:rPr lang="ru-RU" altLang="uk-UA" sz="2000" dirty="0">
                <a:cs typeface="Arial" charset="0"/>
              </a:rPr>
              <a:t>; </a:t>
            </a:r>
            <a:endParaRPr lang="ru-RU" altLang="uk-UA" sz="2000" dirty="0" smtClean="0">
              <a:cs typeface="Arial" charset="0"/>
            </a:endParaRPr>
          </a:p>
          <a:p>
            <a:pPr marL="800100" lvl="2" indent="0" eaLnBrk="1" hangingPunct="1">
              <a:buClr>
                <a:srgbClr val="010000"/>
              </a:buClr>
            </a:pPr>
            <a:r>
              <a:rPr lang="ru-RU" altLang="uk-UA" sz="2000" dirty="0" smtClean="0">
                <a:cs typeface="Arial" charset="0"/>
              </a:rPr>
              <a:t>ж</a:t>
            </a:r>
            <a:r>
              <a:rPr lang="ru-RU" altLang="uk-UA" sz="2000" dirty="0">
                <a:cs typeface="Arial" charset="0"/>
              </a:rPr>
              <a:t>) </a:t>
            </a:r>
            <a:r>
              <a:rPr lang="ru-RU" altLang="uk-UA" sz="2000" dirty="0" err="1">
                <a:cs typeface="Arial" charset="0"/>
              </a:rPr>
              <a:t>якщо</a:t>
            </a:r>
            <a:r>
              <a:rPr lang="ru-RU" altLang="uk-UA" sz="2000" dirty="0">
                <a:cs typeface="Arial" charset="0"/>
              </a:rPr>
              <a:t> так - </a:t>
            </a:r>
            <a:r>
              <a:rPr lang="ru-RU" altLang="uk-UA" sz="2000" dirty="0" err="1">
                <a:cs typeface="Arial" charset="0"/>
              </a:rPr>
              <a:t>відмовити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клієнту</a:t>
            </a:r>
            <a:r>
              <a:rPr lang="ru-RU" altLang="uk-UA" sz="2000" dirty="0">
                <a:cs typeface="Arial" charset="0"/>
              </a:rPr>
              <a:t> в </a:t>
            </a:r>
            <a:r>
              <a:rPr lang="ru-RU" altLang="uk-UA" sz="2000" dirty="0" err="1">
                <a:cs typeface="Arial" charset="0"/>
              </a:rPr>
              <a:t>повторній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реєстрації</a:t>
            </a:r>
            <a:r>
              <a:rPr lang="ru-RU" altLang="uk-UA" sz="2000" dirty="0">
                <a:cs typeface="Arial" charset="0"/>
              </a:rPr>
              <a:t> і </a:t>
            </a:r>
            <a:r>
              <a:rPr lang="ru-RU" altLang="uk-UA" sz="2000" dirty="0" err="1">
                <a:cs typeface="Arial" charset="0"/>
              </a:rPr>
              <a:t>зажадати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повернення</a:t>
            </a:r>
            <a:r>
              <a:rPr lang="ru-RU" altLang="uk-UA" sz="2000" dirty="0">
                <a:cs typeface="Arial" charset="0"/>
              </a:rPr>
              <a:t> боргу; </a:t>
            </a:r>
            <a:r>
              <a:rPr lang="ru-RU" altLang="uk-UA" sz="2000" dirty="0" err="1">
                <a:cs typeface="Arial" charset="0"/>
              </a:rPr>
              <a:t>потім</a:t>
            </a:r>
            <a:r>
              <a:rPr lang="ru-RU" altLang="uk-UA" sz="2000" dirty="0">
                <a:cs typeface="Arial" charset="0"/>
              </a:rPr>
              <a:t> перейти до </a:t>
            </a:r>
            <a:r>
              <a:rPr lang="ru-RU" altLang="uk-UA" sz="2000" dirty="0" err="1">
                <a:cs typeface="Arial" charset="0"/>
              </a:rPr>
              <a:t>кроку</a:t>
            </a:r>
            <a:r>
              <a:rPr lang="ru-RU" altLang="uk-UA" sz="2000" dirty="0">
                <a:cs typeface="Arial" charset="0"/>
              </a:rPr>
              <a:t> "і";</a:t>
            </a:r>
          </a:p>
          <a:p>
            <a:pPr marL="800100" lvl="2" indent="0" eaLnBrk="1" hangingPunct="1">
              <a:buClr>
                <a:srgbClr val="010000"/>
              </a:buClr>
            </a:pPr>
            <a:r>
              <a:rPr lang="ru-RU" altLang="uk-UA" sz="2000" dirty="0">
                <a:cs typeface="Arial" charset="0"/>
              </a:rPr>
              <a:t>з) в </a:t>
            </a:r>
            <a:r>
              <a:rPr lang="ru-RU" altLang="uk-UA" sz="2000" dirty="0" err="1">
                <a:cs typeface="Arial" charset="0"/>
              </a:rPr>
              <a:t>іншому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випадку</a:t>
            </a:r>
            <a:r>
              <a:rPr lang="ru-RU" altLang="uk-UA" sz="2000" dirty="0">
                <a:cs typeface="Arial" charset="0"/>
              </a:rPr>
              <a:t> - </a:t>
            </a:r>
            <a:r>
              <a:rPr lang="ru-RU" altLang="uk-UA" sz="2000" dirty="0" err="1">
                <a:cs typeface="Arial" charset="0"/>
              </a:rPr>
              <a:t>оновити</a:t>
            </a:r>
            <a:r>
              <a:rPr lang="ru-RU" altLang="uk-UA" sz="2000" dirty="0">
                <a:cs typeface="Arial" charset="0"/>
              </a:rPr>
              <a:t> </a:t>
            </a:r>
            <a:r>
              <a:rPr lang="ru-RU" altLang="uk-UA" sz="2000" dirty="0" err="1">
                <a:cs typeface="Arial" charset="0"/>
              </a:rPr>
              <a:t>інформацію</a:t>
            </a:r>
            <a:r>
              <a:rPr lang="ru-RU" altLang="uk-UA" sz="2000" dirty="0">
                <a:cs typeface="Arial" charset="0"/>
              </a:rPr>
              <a:t> про </a:t>
            </a:r>
            <a:r>
              <a:rPr lang="ru-RU" altLang="uk-UA" sz="2000" dirty="0" err="1">
                <a:cs typeface="Arial" charset="0"/>
              </a:rPr>
              <a:t>клієнта</a:t>
            </a:r>
            <a:r>
              <a:rPr lang="ru-RU" altLang="uk-UA" sz="2000" dirty="0">
                <a:cs typeface="Arial" charset="0"/>
              </a:rPr>
              <a:t> в </a:t>
            </a:r>
            <a:r>
              <a:rPr lang="ru-RU" altLang="uk-UA" sz="2000" dirty="0" err="1" smtClean="0">
                <a:cs typeface="Arial" charset="0"/>
              </a:rPr>
              <a:t>накопичувачі</a:t>
            </a:r>
            <a:r>
              <a:rPr lang="ru-RU" altLang="uk-UA" sz="2000" dirty="0" smtClean="0">
                <a:cs typeface="Arial" charset="0"/>
              </a:rPr>
              <a:t> "Члени </a:t>
            </a:r>
            <a:r>
              <a:rPr lang="ru-RU" altLang="uk-UA" sz="2000" dirty="0" err="1">
                <a:cs typeface="Arial" charset="0"/>
              </a:rPr>
              <a:t>відеотеки</a:t>
            </a:r>
            <a:r>
              <a:rPr lang="ru-RU" altLang="uk-UA" sz="2000" dirty="0">
                <a:cs typeface="Arial" charset="0"/>
              </a:rPr>
              <a:t>" і перейти до </a:t>
            </a:r>
            <a:r>
              <a:rPr lang="ru-RU" altLang="uk-UA" sz="2000" dirty="0" err="1">
                <a:cs typeface="Arial" charset="0"/>
              </a:rPr>
              <a:t>процесу</a:t>
            </a:r>
            <a:r>
              <a:rPr lang="ru-RU" altLang="uk-UA" sz="2000" dirty="0">
                <a:cs typeface="Arial" charset="0"/>
              </a:rPr>
              <a:t> А12. і </a:t>
            </a:r>
            <a:r>
              <a:rPr lang="ru-RU" altLang="uk-UA" sz="2000" dirty="0" err="1">
                <a:cs typeface="Arial" charset="0"/>
              </a:rPr>
              <a:t>кінець</a:t>
            </a:r>
            <a:endParaRPr lang="ru-RU" altLang="uk-UA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32656"/>
            <a:ext cx="8229600" cy="45152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 smtClean="0">
                <a:solidFill>
                  <a:srgbClr val="4C004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План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8229600" cy="3311525"/>
          </a:xfrm>
        </p:spPr>
        <p:txBody>
          <a:bodyPr/>
          <a:lstStyle/>
          <a:p>
            <a:pPr eaLnBrk="1" hangingPunct="1"/>
            <a:r>
              <a:rPr lang="uk-UA" dirty="0" smtClean="0"/>
              <a:t>Визначення та функціональне призначення DFD-моделей</a:t>
            </a:r>
          </a:p>
          <a:p>
            <a:pPr eaLnBrk="1" hangingPunct="1"/>
            <a:r>
              <a:rPr lang="uk-UA" dirty="0" smtClean="0"/>
              <a:t>Основні компоненти DFD-моделей</a:t>
            </a:r>
            <a:br>
              <a:rPr lang="uk-UA" dirty="0" smtClean="0"/>
            </a:br>
            <a:r>
              <a:rPr lang="uk-UA" dirty="0" smtClean="0"/>
              <a:t>ієрархія </a:t>
            </a:r>
            <a:r>
              <a:rPr lang="uk-UA" dirty="0" err="1" smtClean="0"/>
              <a:t>DFD</a:t>
            </a:r>
            <a:endParaRPr lang="uk-UA" dirty="0" smtClean="0"/>
          </a:p>
          <a:p>
            <a:pPr eaLnBrk="1" hangingPunct="1"/>
            <a:r>
              <a:rPr lang="uk-UA" dirty="0" smtClean="0"/>
              <a:t>Розгляд прикладу DFD-моделі</a:t>
            </a:r>
            <a:endParaRPr lang="ru-RU" altLang="uk-UA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3</a:t>
            </a:fld>
            <a:r>
              <a:rPr lang="ru-RU" dirty="0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Місце для номера слайда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37CEA5-E677-4EDC-93F9-599E32B930E2}" type="slidenum">
              <a:rPr lang="ru-RU" altLang="uk-UA" smtClean="0">
                <a:solidFill>
                  <a:srgbClr val="000000"/>
                </a:solidFill>
              </a:rPr>
              <a:pPr eaLnBrk="1" hangingPunct="1"/>
              <a:t>30</a:t>
            </a:fld>
            <a:endParaRPr lang="ru-RU" altLang="uk-UA" smtClean="0">
              <a:solidFill>
                <a:srgbClr val="000000"/>
              </a:solidFill>
            </a:endParaRPr>
          </a:p>
        </p:txBody>
      </p:sp>
      <p:sp>
        <p:nvSpPr>
          <p:cNvPr id="46083" name="Прямокутник 2"/>
          <p:cNvSpPr>
            <a:spLocks noChangeArrowheads="1"/>
          </p:cNvSpPr>
          <p:nvPr/>
        </p:nvSpPr>
        <p:spPr bwMode="auto">
          <a:xfrm>
            <a:off x="684213" y="1484313"/>
            <a:ext cx="80645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uk-UA" altLang="uk-UA" dirty="0"/>
              <a:t>Електронний підручник </a:t>
            </a:r>
            <a:r>
              <a:rPr lang="en-US" altLang="uk-UA" dirty="0">
                <a:hlinkClick r:id="rId2"/>
              </a:rPr>
              <a:t>http://dit.isuct.ru/</a:t>
            </a:r>
            <a:r>
              <a:rPr lang="en-US" altLang="uk-UA" dirty="0" err="1">
                <a:hlinkClick r:id="rId2"/>
              </a:rPr>
              <a:t>ivt</a:t>
            </a:r>
            <a:r>
              <a:rPr lang="en-US" altLang="uk-UA" dirty="0">
                <a:hlinkClick r:id="rId2"/>
              </a:rPr>
              <a:t>/books../CASE/case10/idef1x/index.htm</a:t>
            </a:r>
            <a:endParaRPr lang="uk-UA" altLang="uk-UA" dirty="0"/>
          </a:p>
          <a:p>
            <a:pPr eaLnBrk="1" hangingPunct="1"/>
            <a:endParaRPr lang="uk-UA" altLang="uk-UA" dirty="0"/>
          </a:p>
          <a:p>
            <a:pPr eaLnBrk="1" hangingPunct="1"/>
            <a:r>
              <a:rPr lang="en-US" altLang="uk-UA" dirty="0"/>
              <a:t>http://www.nazametku.com/2010/11/dfd-</a:t>
            </a:r>
            <a:r>
              <a:rPr lang="ru-RU" altLang="uk-UA" dirty="0" smtClean="0"/>
              <a:t>методология-нотация-принципы-модел</a:t>
            </a:r>
            <a:r>
              <a:rPr lang="ru-RU" altLang="uk-UA" dirty="0"/>
              <a:t>и</a:t>
            </a:r>
            <a:endParaRPr lang="uk-UA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739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 err="1" smtClean="0">
                <a:solidFill>
                  <a:srgbClr val="4C004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Поняття</a:t>
            </a:r>
            <a:r>
              <a:rPr lang="ru-RU" sz="4000" b="1" dirty="0" smtClean="0">
                <a:solidFill>
                  <a:srgbClr val="4C004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 smtClean="0">
                <a:solidFill>
                  <a:srgbClr val="4C004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DFD</a:t>
            </a:r>
            <a:r>
              <a:rPr lang="ru-RU" sz="4000" b="1" dirty="0" smtClean="0">
                <a:solidFill>
                  <a:srgbClr val="4C004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ru-RU" sz="4000" b="1" dirty="0" err="1" smtClean="0">
                <a:solidFill>
                  <a:srgbClr val="4C004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моделі</a:t>
            </a:r>
            <a:endParaRPr lang="ru-RU" sz="4000" b="1" dirty="0" smtClean="0">
              <a:solidFill>
                <a:srgbClr val="4C004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33062" y="1196752"/>
            <a:ext cx="91109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DFD - </a:t>
            </a:r>
            <a:r>
              <a:rPr lang="uk-UA" sz="2000" dirty="0" err="1">
                <a:solidFill>
                  <a:srgbClr val="FF0000"/>
                </a:solidFill>
              </a:rPr>
              <a:t>Data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 err="1">
                <a:solidFill>
                  <a:srgbClr val="FF0000"/>
                </a:solidFill>
              </a:rPr>
              <a:t>Flow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 err="1">
                <a:solidFill>
                  <a:srgbClr val="FF0000"/>
                </a:solidFill>
              </a:rPr>
              <a:t>Diagrams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/>
              <a:t>- діаграми потоків даних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Модель системи визначається як ієрархія діаграм потоків даних, що описують асинхронний процес перетворення інформації від її входу в систему до видачі користувачеві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endParaRPr lang="ru-RU" sz="2000" dirty="0"/>
          </a:p>
          <a:p>
            <a:r>
              <a:rPr lang="uk-UA" sz="2000" dirty="0">
                <a:solidFill>
                  <a:srgbClr val="FF0000"/>
                </a:solidFill>
              </a:rPr>
              <a:t>Головна мета такого подання </a:t>
            </a:r>
            <a:r>
              <a:rPr lang="uk-UA" sz="2000" dirty="0"/>
              <a:t>- продемонструвати, як кожен процес перетворює свої вхідні дані у вихідні, а також виявити відношення між цими процесами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endParaRPr lang="ru-RU" sz="2000" dirty="0"/>
          </a:p>
          <a:p>
            <a:r>
              <a:rPr lang="uk-UA" sz="2000" dirty="0"/>
              <a:t>DFD-моделі можуть бути використані на додаток до моделі IDEF0 для більш наочного відображення поточних операцій документообігу в корпоративних системах обробки інформації.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4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5888"/>
            <a:ext cx="8229600" cy="739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600" b="1" dirty="0" smtClean="0">
                <a:solidFill>
                  <a:schemeClr val="bg1"/>
                </a:solidFill>
              </a:rPr>
              <a:t>Основні компоненти діаграм потоків даних</a:t>
            </a:r>
            <a:endParaRPr lang="ru-RU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41438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uk-UA" sz="2400" dirty="0" smtClean="0"/>
              <a:t>Основними компонентами діаграм потоків даних є: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uk-UA" dirty="0" smtClean="0"/>
              <a:t>зовнішні сутності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uk-UA" dirty="0" smtClean="0"/>
              <a:t>системи і підсистеми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uk-UA" dirty="0" smtClean="0"/>
              <a:t>Процеси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uk-UA" dirty="0" smtClean="0"/>
              <a:t>накопичувачі даних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uk-UA" dirty="0" smtClean="0"/>
              <a:t>потоки даних</a:t>
            </a:r>
            <a:r>
              <a:rPr lang="ru-RU" altLang="uk-UA" dirty="0" smtClean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5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207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bg1"/>
                </a:solidFill>
              </a:rPr>
              <a:t>Нотації, що використовуються в DFD-моделюванні</a:t>
            </a:r>
            <a:endParaRPr lang="ru-RU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95" name="Group 9"/>
          <p:cNvGrpSpPr>
            <a:grpSpLocks/>
          </p:cNvGrpSpPr>
          <p:nvPr/>
        </p:nvGrpSpPr>
        <p:grpSpPr bwMode="auto">
          <a:xfrm>
            <a:off x="1258887" y="1340768"/>
            <a:ext cx="6626225" cy="2879725"/>
            <a:chOff x="884" y="1207"/>
            <a:chExt cx="4174" cy="181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2018" y="1207"/>
              <a:ext cx="1951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2400" dirty="0" err="1" smtClean="0"/>
                <a:t>Нотації</a:t>
              </a:r>
              <a:r>
                <a:rPr lang="ru-RU" sz="2400" dirty="0" smtClean="0"/>
                <a:t> </a:t>
              </a:r>
              <a:endParaRPr lang="ru-RU" sz="2400" dirty="0"/>
            </a:p>
            <a:p>
              <a:pPr algn="ctr">
                <a:defRPr/>
              </a:pPr>
              <a:r>
                <a:rPr lang="en-US" sz="2400" dirty="0" err="1"/>
                <a:t>DFD</a:t>
              </a:r>
              <a:r>
                <a:rPr lang="ru-RU" sz="2400" dirty="0" smtClean="0"/>
                <a:t>-</a:t>
              </a:r>
              <a:r>
                <a:rPr lang="ru-RU" sz="2400" dirty="0" err="1" smtClean="0"/>
                <a:t>моделювання</a:t>
              </a:r>
              <a:endParaRPr lang="ru-RU" sz="2400" dirty="0"/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884" y="2432"/>
              <a:ext cx="1860" cy="58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2400"/>
                <a:t>Гейна-Сарсона </a:t>
              </a:r>
              <a:endParaRPr lang="en-US" sz="2400"/>
            </a:p>
            <a:p>
              <a:pPr algn="ctr">
                <a:defRPr/>
              </a:pPr>
              <a:r>
                <a:rPr lang="en-US" sz="2400"/>
                <a:t>(Gene-Sarson)</a:t>
              </a:r>
              <a:endParaRPr lang="ru-RU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3152" y="2432"/>
              <a:ext cx="1906" cy="58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2400"/>
                <a:t>Йордона-ДеМарко </a:t>
              </a:r>
            </a:p>
            <a:p>
              <a:pPr algn="ctr">
                <a:defRPr/>
              </a:pPr>
              <a:r>
                <a:rPr lang="ru-RU" sz="2400"/>
                <a:t>(</a:t>
              </a:r>
              <a:r>
                <a:rPr lang="en-US" sz="2400"/>
                <a:t>Yordon-DeMarco</a:t>
              </a:r>
              <a:r>
                <a:rPr lang="ru-RU" sz="2400"/>
                <a:t>) </a:t>
              </a:r>
            </a:p>
          </p:txBody>
        </p:sp>
        <p:sp>
          <p:nvSpPr>
            <p:cNvPr id="8200" name="AutoShape 7"/>
            <p:cNvSpPr>
              <a:spLocks noChangeArrowheads="1"/>
            </p:cNvSpPr>
            <p:nvPr/>
          </p:nvSpPr>
          <p:spPr bwMode="auto">
            <a:xfrm rot="-1463985">
              <a:off x="3515" y="1933"/>
              <a:ext cx="317" cy="454"/>
            </a:xfrm>
            <a:prstGeom prst="downArrow">
              <a:avLst>
                <a:gd name="adj1" fmla="val 50000"/>
                <a:gd name="adj2" fmla="val 358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201" name="AutoShape 8"/>
            <p:cNvSpPr>
              <a:spLocks noChangeArrowheads="1"/>
            </p:cNvSpPr>
            <p:nvPr/>
          </p:nvSpPr>
          <p:spPr bwMode="auto">
            <a:xfrm rot="1219031">
              <a:off x="2200" y="1933"/>
              <a:ext cx="317" cy="454"/>
            </a:xfrm>
            <a:prstGeom prst="downArrow">
              <a:avLst>
                <a:gd name="adj1" fmla="val 50000"/>
                <a:gd name="adj2" fmla="val 358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0" y="5229225"/>
            <a:ext cx="9144000" cy="83099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2400" dirty="0" smtClean="0"/>
              <a:t>Залежно від використовуваної нотації графічне представлення елементів діаграм буде різним</a:t>
            </a:r>
            <a:endParaRPr lang="ru-RU" altLang="uk-UA" sz="2400" dirty="0">
              <a:solidFill>
                <a:srgbClr val="4C004C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6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Місце для номера слайда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3A9F-CA0E-4E9F-AEBB-0581C71C5A77}" type="slidenum">
              <a:rPr lang="ru-RU" altLang="uk-UA" smtClean="0">
                <a:solidFill>
                  <a:srgbClr val="000000"/>
                </a:solidFill>
              </a:rPr>
              <a:pPr eaLnBrk="1" hangingPunct="1"/>
              <a:t>7</a:t>
            </a:fld>
            <a:endParaRPr lang="ru-RU" altLang="uk-UA" smtClean="0">
              <a:solidFill>
                <a:srgbClr val="000000"/>
              </a:solidFill>
            </a:endParaRPr>
          </a:p>
        </p:txBody>
      </p:sp>
      <p:sp>
        <p:nvSpPr>
          <p:cNvPr id="22532" name="Прямокутник 2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uk-UA" sz="2800" b="1" dirty="0" smtClean="0">
                <a:solidFill>
                  <a:schemeClr val="bg1"/>
                </a:solidFill>
              </a:rPr>
              <a:t>Графічний мова моделювання </a:t>
            </a:r>
            <a:r>
              <a:rPr lang="uk-UA" sz="2800" b="1" dirty="0" err="1" smtClean="0">
                <a:solidFill>
                  <a:schemeClr val="bg1"/>
                </a:solidFill>
              </a:rPr>
              <a:t>DFD</a:t>
            </a:r>
            <a:r>
              <a:rPr lang="uk-UA" sz="2800" b="1" dirty="0" smtClean="0">
                <a:solidFill>
                  <a:schemeClr val="bg1"/>
                </a:solidFill>
              </a:rPr>
              <a:t> діаграм</a:t>
            </a:r>
            <a:endParaRPr lang="ru-RU" altLang="uk-UA" sz="28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585787"/>
            <a:ext cx="9115425" cy="568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5328592" cy="5256584"/>
          </a:xfrm>
          <a:prstGeom prst="rect">
            <a:avLst/>
          </a:prstGeom>
        </p:spPr>
      </p:pic>
      <p:sp>
        <p:nvSpPr>
          <p:cNvPr id="5" name="Прямокутник 2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 smtClean="0">
                <a:solidFill>
                  <a:schemeClr val="bg1"/>
                </a:solidFill>
              </a:rPr>
              <a:t>Activities, functions, processes </a:t>
            </a:r>
            <a:r>
              <a:rPr lang="uk-UA" sz="2800" b="1" dirty="0" smtClean="0">
                <a:solidFill>
                  <a:schemeClr val="bg1"/>
                </a:solidFill>
              </a:rPr>
              <a:t>DFD </a:t>
            </a:r>
            <a:r>
              <a:rPr lang="uk-UA" sz="2800" b="1" dirty="0" smtClean="0">
                <a:solidFill>
                  <a:schemeClr val="bg1"/>
                </a:solidFill>
              </a:rPr>
              <a:t>діаграм</a:t>
            </a:r>
            <a:endParaRPr lang="ru-RU" altLang="uk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3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838" y="14288"/>
            <a:ext cx="8229600" cy="739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4000" b="1" dirty="0" smtClean="0">
                <a:solidFill>
                  <a:schemeClr val="bg1"/>
                </a:solidFill>
              </a:rPr>
              <a:t>Зовнішня сутність</a:t>
            </a:r>
            <a:endParaRPr lang="ru-RU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96975"/>
            <a:ext cx="8964613" cy="2160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Являє собою матеріальний об'єкт або фізичну особу, яка є джерелом і приймачем інформації (наприклад, замовники, клієнти, постачальники, склад, персонал, банк).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Зовнішня сутність знаходиться за межами аналізованої системи.</a:t>
            </a:r>
          </a:p>
          <a:p>
            <a:pPr eaLnBrk="1" hangingPunct="1">
              <a:lnSpc>
                <a:spcPct val="80000"/>
              </a:lnSpc>
            </a:pPr>
            <a:r>
              <a:rPr lang="uk-UA" sz="2400" dirty="0" smtClean="0"/>
              <a:t>Одна і та сама зовнішня сутність може бути використана багаторазово на одній або декількох діаграмах.</a:t>
            </a:r>
            <a:endParaRPr lang="ru-RU" altLang="uk-UA" sz="2400" dirty="0" smtClean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700" y="3511552"/>
            <a:ext cx="3567113" cy="2354393"/>
            <a:chOff x="476" y="2613"/>
            <a:chExt cx="2247" cy="1820"/>
          </a:xfrm>
        </p:grpSpPr>
        <p:sp>
          <p:nvSpPr>
            <p:cNvPr id="23558" name="Text Box 35"/>
            <p:cNvSpPr txBox="1">
              <a:spLocks noChangeArrowheads="1"/>
            </p:cNvSpPr>
            <p:nvPr/>
          </p:nvSpPr>
          <p:spPr bwMode="auto">
            <a:xfrm>
              <a:off x="476" y="3648"/>
              <a:ext cx="2247" cy="78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ru-RU" sz="2000" dirty="0" smtClean="0"/>
            </a:p>
            <a:p>
              <a:r>
                <a:rPr lang="ru-RU" sz="2000" dirty="0" err="1" smtClean="0"/>
                <a:t>Зовнішня</a:t>
              </a:r>
              <a:r>
                <a:rPr lang="ru-RU" sz="2000" dirty="0" smtClean="0"/>
                <a:t> </a:t>
              </a:r>
              <a:r>
                <a:rPr lang="ru-RU" sz="2000" dirty="0" err="1" smtClean="0"/>
                <a:t>сутність</a:t>
              </a:r>
              <a:r>
                <a:rPr lang="ru-RU" sz="2000" dirty="0" smtClean="0"/>
                <a:t> в </a:t>
              </a:r>
              <a:r>
                <a:rPr lang="ru-RU" sz="2000" dirty="0" err="1" smtClean="0"/>
                <a:t>нотації</a:t>
              </a:r>
              <a:r>
                <a:rPr lang="ru-RU" sz="2000" dirty="0" smtClean="0"/>
                <a:t> </a:t>
              </a:r>
              <a:r>
                <a:rPr lang="ru-RU" sz="2000" dirty="0" err="1" smtClean="0"/>
                <a:t>Йордона</a:t>
              </a:r>
              <a:r>
                <a:rPr lang="ru-RU" sz="2000" dirty="0" smtClean="0"/>
                <a:t>-</a:t>
              </a:r>
              <a:r>
                <a:rPr lang="ru-RU" sz="2000" b="1" i="1" dirty="0" smtClean="0"/>
                <a:t>Де Марко</a:t>
              </a:r>
            </a:p>
          </p:txBody>
        </p:sp>
        <p:sp>
          <p:nvSpPr>
            <p:cNvPr id="23559" name="Rectangle 11"/>
            <p:cNvSpPr>
              <a:spLocks noChangeArrowheads="1"/>
            </p:cNvSpPr>
            <p:nvPr/>
          </p:nvSpPr>
          <p:spPr bwMode="auto">
            <a:xfrm>
              <a:off x="793" y="2613"/>
              <a:ext cx="1407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uk-UA" sz="2000" dirty="0" err="1" smtClean="0"/>
                <a:t>Ім’я</a:t>
              </a:r>
              <a:endParaRPr lang="ru-RU" altLang="uk-UA" sz="2000" dirty="0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034" y="3286125"/>
            <a:ext cx="3838575" cy="28289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0011D-3D5B-468B-AE56-BDC9AECCE5F5}" type="slidenum">
              <a:rPr lang="ru-RU" smtClean="0"/>
              <a:pPr>
                <a:defRPr/>
              </a:pPr>
              <a:t>9</a:t>
            </a:fld>
            <a:r>
              <a:rPr lang="ru-RU" smtClean="0"/>
              <a:t>/34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912</TotalTime>
  <Words>966</Words>
  <Application>Microsoft Office PowerPoint</Application>
  <PresentationFormat>Экран (4:3)</PresentationFormat>
  <Paragraphs>225</Paragraphs>
  <Slides>30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NexusSans</vt:lpstr>
      <vt:lpstr>Times New Roman</vt:lpstr>
      <vt:lpstr>Wingdings</vt:lpstr>
      <vt:lpstr>Тема Office</vt:lpstr>
      <vt:lpstr>Презентация PowerPoint</vt:lpstr>
      <vt:lpstr>Презентация PowerPoint</vt:lpstr>
      <vt:lpstr>План</vt:lpstr>
      <vt:lpstr>Поняття DFD-моделі</vt:lpstr>
      <vt:lpstr>Основні компоненти діаграм потоків даних</vt:lpstr>
      <vt:lpstr>Нотації, що використовуються в DFD-моделюванні</vt:lpstr>
      <vt:lpstr>Презентация PowerPoint</vt:lpstr>
      <vt:lpstr>Презентация PowerPoint</vt:lpstr>
      <vt:lpstr>Зовнішня сутність</vt:lpstr>
      <vt:lpstr>Система та підсистема</vt:lpstr>
      <vt:lpstr>Процес</vt:lpstr>
      <vt:lpstr>Процес</vt:lpstr>
      <vt:lpstr>Накопичувач даних</vt:lpstr>
      <vt:lpstr>Презентация PowerPoint</vt:lpstr>
      <vt:lpstr>Потік даних</vt:lpstr>
      <vt:lpstr>Нумерація об’єктів</vt:lpstr>
      <vt:lpstr>Презентация PowerPoint</vt:lpstr>
      <vt:lpstr>Рівні DFD-моделі</vt:lpstr>
      <vt:lpstr>Презентация PowerPoint</vt:lpstr>
      <vt:lpstr>Презентация PowerPoint</vt:lpstr>
      <vt:lpstr>Презентация PowerPoint</vt:lpstr>
      <vt:lpstr>Приклад</vt:lpstr>
      <vt:lpstr>Контекстна діаграма</vt:lpstr>
      <vt:lpstr>Зміст потоків даних</vt:lpstr>
      <vt:lpstr>Презентация PowerPoint</vt:lpstr>
      <vt:lpstr>Декомпозиція на діаграми 1-го рівня</vt:lpstr>
      <vt:lpstr>Результат декомпозиції</vt:lpstr>
      <vt:lpstr>Діаграми 1-го рівня: облік клієнтів фільмотеки</vt:lpstr>
      <vt:lpstr>Мініспеціфікації </vt:lpstr>
      <vt:lpstr>Презентация PowerPoint</vt:lpstr>
    </vt:vector>
  </TitlesOfParts>
  <Company>shishki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моделирование систем с использованием методологии DFD</dc:title>
  <dc:creator>mashi_m</dc:creator>
  <cp:lastModifiedBy>Teacher</cp:lastModifiedBy>
  <cp:revision>42</cp:revision>
  <dcterms:created xsi:type="dcterms:W3CDTF">2009-03-06T16:36:45Z</dcterms:created>
  <dcterms:modified xsi:type="dcterms:W3CDTF">2019-10-18T11:59:08Z</dcterms:modified>
</cp:coreProperties>
</file>