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304" r:id="rId3"/>
    <p:sldId id="298" r:id="rId4"/>
    <p:sldId id="303" r:id="rId5"/>
    <p:sldId id="297" r:id="rId6"/>
    <p:sldId id="299" r:id="rId7"/>
    <p:sldId id="306" r:id="rId8"/>
    <p:sldId id="301" r:id="rId9"/>
    <p:sldId id="302" r:id="rId10"/>
    <p:sldId id="258" r:id="rId11"/>
    <p:sldId id="261" r:id="rId12"/>
    <p:sldId id="277" r:id="rId13"/>
    <p:sldId id="284" r:id="rId14"/>
    <p:sldId id="285" r:id="rId15"/>
    <p:sldId id="291" r:id="rId16"/>
  </p:sldIdLst>
  <p:sldSz cx="9144000" cy="6858000" type="screen4x3"/>
  <p:notesSz cx="6858000" cy="9144000"/>
  <p:defaultTextStyle>
    <a:defPPr>
      <a:defRPr lang="pl-PL"/>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3" autoAdjust="0"/>
    <p:restoredTop sz="95307" autoAdjust="0"/>
  </p:normalViewPr>
  <p:slideViewPr>
    <p:cSldViewPr>
      <p:cViewPr>
        <p:scale>
          <a:sx n="80" d="100"/>
          <a:sy n="80" d="100"/>
        </p:scale>
        <p:origin x="-1430" y="-96"/>
      </p:cViewPr>
      <p:guideLst>
        <p:guide orient="horz" pos="618"/>
        <p:guide pos="65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dirty="0" smtClean="0"/>
              <a:t>NETFLIX</a:t>
            </a:r>
            <a:r>
              <a:rPr lang="pl-PL" baseline="0" dirty="0" smtClean="0"/>
              <a:t> </a:t>
            </a:r>
            <a:r>
              <a:rPr lang="pl-PL" dirty="0" smtClean="0"/>
              <a:t>US </a:t>
            </a:r>
            <a:r>
              <a:rPr lang="pl-PL" dirty="0"/>
              <a:t>network traffic share</a:t>
            </a:r>
          </a:p>
        </c:rich>
      </c:tx>
      <c:layout/>
      <c:overlay val="0"/>
    </c:title>
    <c:autoTitleDeleted val="0"/>
    <c:view3D>
      <c:rotX val="75"/>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US network traffic share</c:v>
                </c:pt>
              </c:strCache>
            </c:strRef>
          </c:tx>
          <c:dPt>
            <c:idx val="0"/>
            <c:bubble3D val="0"/>
            <c:spPr>
              <a:solidFill>
                <a:srgbClr val="FF0000"/>
              </a:solidFill>
            </c:spPr>
          </c:dPt>
          <c:dLbls>
            <c:showLegendKey val="0"/>
            <c:showVal val="0"/>
            <c:showCatName val="0"/>
            <c:showSerName val="0"/>
            <c:showPercent val="1"/>
            <c:showBubbleSize val="0"/>
            <c:showLeaderLines val="1"/>
          </c:dLbls>
          <c:cat>
            <c:strRef>
              <c:f>Sheet1!$A$2:$A$5</c:f>
              <c:strCache>
                <c:ptCount val="4"/>
                <c:pt idx="0">
                  <c:v>Netflix</c:v>
                </c:pt>
                <c:pt idx="1">
                  <c:v>YouTube</c:v>
                </c:pt>
                <c:pt idx="2">
                  <c:v>HTTP</c:v>
                </c:pt>
                <c:pt idx="3">
                  <c:v>BitTorrent</c:v>
                </c:pt>
              </c:strCache>
            </c:strRef>
          </c:cat>
          <c:val>
            <c:numRef>
              <c:f>Sheet1!$B$2:$B$5</c:f>
              <c:numCache>
                <c:formatCode>0.00%</c:formatCode>
                <c:ptCount val="4"/>
                <c:pt idx="0">
                  <c:v>0.31619999999999998</c:v>
                </c:pt>
                <c:pt idx="1">
                  <c:v>0.18690000000000001</c:v>
                </c:pt>
                <c:pt idx="2">
                  <c:v>9.74E-2</c:v>
                </c:pt>
                <c:pt idx="3">
                  <c:v>4.0500000000000001E-2</c:v>
                </c:pt>
              </c:numCache>
            </c:numRef>
          </c:val>
        </c:ser>
        <c:dLbls>
          <c:showLegendKey val="0"/>
          <c:showVal val="0"/>
          <c:showCatName val="0"/>
          <c:showSerName val="0"/>
          <c:showPercent val="1"/>
          <c:showBubbleSize val="0"/>
          <c:showLeaderLines val="1"/>
        </c:dLbls>
      </c:pie3DChart>
    </c:plotArea>
    <c:legend>
      <c:legendPos val="r"/>
      <c:layout/>
      <c:overlay val="0"/>
    </c:legend>
    <c:plotVisOnly val="1"/>
    <c:dispBlanksAs val="gap"/>
    <c:showDLblsOverMax val="0"/>
  </c:chart>
  <c:txPr>
    <a:bodyPr/>
    <a:lstStyle/>
    <a:p>
      <a:pPr>
        <a:defRPr sz="1800"/>
      </a:pPr>
      <a:endParaRPr lang="pl-PL"/>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EA8D0-7DC7-49CA-88DF-3E6A93B69892}" type="datetimeFigureOut">
              <a:rPr lang="pl-PL" smtClean="0"/>
              <a:t>2014-11-21</a:t>
            </a:fld>
            <a:endParaRPr lang="pl-P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09939D-BE22-4EAE-9460-3B15C3095179}" type="slidenum">
              <a:rPr lang="pl-PL" smtClean="0"/>
              <a:t>‹#›</a:t>
            </a:fld>
            <a:endParaRPr lang="pl-PL"/>
          </a:p>
        </p:txBody>
      </p:sp>
    </p:spTree>
    <p:extLst>
      <p:ext uri="{BB962C8B-B14F-4D97-AF65-F5344CB8AC3E}">
        <p14:creationId xmlns:p14="http://schemas.microsoft.com/office/powerpoint/2010/main" val="3497101705"/>
      </p:ext>
    </p:extLst>
  </p:cSld>
  <p:clrMap bg1="lt1" tx1="dk1" bg2="lt2" tx2="dk2" accent1="accent1" accent2="accent2" accent3="accent3" accent4="accent4" accent5="accent5" accent6="accent6" hlink="hlink" folHlink="folHlink"/>
  <p:notesStyle>
    <a:lvl1pPr marL="0" algn="l" defTabSz="914306" rtl="0" eaLnBrk="1" latinLnBrk="0" hangingPunct="1">
      <a:defRPr sz="1200" kern="1200">
        <a:solidFill>
          <a:schemeClr val="tx1"/>
        </a:solidFill>
        <a:latin typeface="+mn-lt"/>
        <a:ea typeface="+mn-ea"/>
        <a:cs typeface="+mn-cs"/>
      </a:defRPr>
    </a:lvl1pPr>
    <a:lvl2pPr marL="457154" algn="l" defTabSz="914306" rtl="0" eaLnBrk="1" latinLnBrk="0" hangingPunct="1">
      <a:defRPr sz="1200" kern="1200">
        <a:solidFill>
          <a:schemeClr val="tx1"/>
        </a:solidFill>
        <a:latin typeface="+mn-lt"/>
        <a:ea typeface="+mn-ea"/>
        <a:cs typeface="+mn-cs"/>
      </a:defRPr>
    </a:lvl2pPr>
    <a:lvl3pPr marL="914306" algn="l" defTabSz="914306" rtl="0" eaLnBrk="1" latinLnBrk="0" hangingPunct="1">
      <a:defRPr sz="1200" kern="1200">
        <a:solidFill>
          <a:schemeClr val="tx1"/>
        </a:solidFill>
        <a:latin typeface="+mn-lt"/>
        <a:ea typeface="+mn-ea"/>
        <a:cs typeface="+mn-cs"/>
      </a:defRPr>
    </a:lvl3pPr>
    <a:lvl4pPr marL="1371460" algn="l" defTabSz="914306" rtl="0" eaLnBrk="1" latinLnBrk="0" hangingPunct="1">
      <a:defRPr sz="1200" kern="1200">
        <a:solidFill>
          <a:schemeClr val="tx1"/>
        </a:solidFill>
        <a:latin typeface="+mn-lt"/>
        <a:ea typeface="+mn-ea"/>
        <a:cs typeface="+mn-cs"/>
      </a:defRPr>
    </a:lvl4pPr>
    <a:lvl5pPr marL="1828613" algn="l" defTabSz="914306" rtl="0" eaLnBrk="1" latinLnBrk="0" hangingPunct="1">
      <a:defRPr sz="1200" kern="1200">
        <a:solidFill>
          <a:schemeClr val="tx1"/>
        </a:solidFill>
        <a:latin typeface="+mn-lt"/>
        <a:ea typeface="+mn-ea"/>
        <a:cs typeface="+mn-cs"/>
      </a:defRPr>
    </a:lvl5pPr>
    <a:lvl6pPr marL="2285766" algn="l" defTabSz="914306" rtl="0" eaLnBrk="1" latinLnBrk="0" hangingPunct="1">
      <a:defRPr sz="1200" kern="1200">
        <a:solidFill>
          <a:schemeClr val="tx1"/>
        </a:solidFill>
        <a:latin typeface="+mn-lt"/>
        <a:ea typeface="+mn-ea"/>
        <a:cs typeface="+mn-cs"/>
      </a:defRPr>
    </a:lvl6pPr>
    <a:lvl7pPr marL="2742920" algn="l" defTabSz="914306" rtl="0" eaLnBrk="1" latinLnBrk="0" hangingPunct="1">
      <a:defRPr sz="1200" kern="1200">
        <a:solidFill>
          <a:schemeClr val="tx1"/>
        </a:solidFill>
        <a:latin typeface="+mn-lt"/>
        <a:ea typeface="+mn-ea"/>
        <a:cs typeface="+mn-cs"/>
      </a:defRPr>
    </a:lvl7pPr>
    <a:lvl8pPr marL="3200072" algn="l" defTabSz="914306" rtl="0" eaLnBrk="1" latinLnBrk="0" hangingPunct="1">
      <a:defRPr sz="1200" kern="1200">
        <a:solidFill>
          <a:schemeClr val="tx1"/>
        </a:solidFill>
        <a:latin typeface="+mn-lt"/>
        <a:ea typeface="+mn-ea"/>
        <a:cs typeface="+mn-cs"/>
      </a:defRPr>
    </a:lvl8pPr>
    <a:lvl9pPr marL="3657226" algn="l" defTabSz="91430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5B09939D-BE22-4EAE-9460-3B15C3095179}" type="slidenum">
              <a:rPr lang="pl-PL" smtClean="0"/>
              <a:t>6</a:t>
            </a:fld>
            <a:endParaRPr lang="pl-PL"/>
          </a:p>
        </p:txBody>
      </p:sp>
    </p:spTree>
    <p:extLst>
      <p:ext uri="{BB962C8B-B14F-4D97-AF65-F5344CB8AC3E}">
        <p14:creationId xmlns:p14="http://schemas.microsoft.com/office/powerpoint/2010/main" val="177857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datatypes that represent a value 'over time'</a:t>
            </a:r>
            <a:endParaRPr lang="pl-PL" dirty="0" smtClean="0"/>
          </a:p>
          <a:p>
            <a:endParaRPr lang="pl-PL" dirty="0" smtClean="0"/>
          </a:p>
          <a:p>
            <a:pPr marL="0" marR="0" indent="0" algn="l" defTabSz="914306" rtl="0" eaLnBrk="1" fontAlgn="auto" latinLnBrk="0" hangingPunct="1">
              <a:lnSpc>
                <a:spcPct val="100000"/>
              </a:lnSpc>
              <a:spcBef>
                <a:spcPts val="0"/>
              </a:spcBef>
              <a:spcAft>
                <a:spcPts val="0"/>
              </a:spcAft>
              <a:buClrTx/>
              <a:buSzTx/>
              <a:buFontTx/>
              <a:buNone/>
              <a:tabLst/>
              <a:defRPr/>
            </a:pPr>
            <a:r>
              <a:rPr lang="pl-PL" sz="1200" b="0" dirty="0" smtClean="0">
                <a:latin typeface="Calibri" pitchFamily="34" charset="0"/>
              </a:rPr>
              <a:t>A</a:t>
            </a:r>
            <a:r>
              <a:rPr lang="en-US" sz="1200" b="0" dirty="0" smtClean="0">
                <a:latin typeface="Calibri" pitchFamily="34" charset="0"/>
              </a:rPr>
              <a:t> library for composing asynchronous and event-based programs using observable sequences for the Java VM</a:t>
            </a:r>
            <a:endParaRPr lang="pl-PL" sz="1200" b="0" dirty="0" smtClean="0">
              <a:latin typeface="Calibri" pitchFamily="34" charset="0"/>
            </a:endParaRPr>
          </a:p>
          <a:p>
            <a:endParaRPr lang="pl-PL" dirty="0" smtClean="0"/>
          </a:p>
          <a:p>
            <a:r>
              <a:rPr lang="en-US" dirty="0" smtClean="0"/>
              <a:t>The Observable data type can be thought of as a "push" equivalent to Iterable which is "pull". With an Iterable, the consumer pulls values from the producer and the thread blocks until those values arrive. By contrast with the Observable type, the producer pushes values to the consumer whenever values are available. This approach is more flexible, because values can arrive synchronously or asynchronously. </a:t>
            </a:r>
            <a:endParaRPr lang="pl-PL" dirty="0"/>
          </a:p>
        </p:txBody>
      </p:sp>
      <p:sp>
        <p:nvSpPr>
          <p:cNvPr id="4" name="Slide Number Placeholder 3"/>
          <p:cNvSpPr>
            <a:spLocks noGrp="1"/>
          </p:cNvSpPr>
          <p:nvPr>
            <p:ph type="sldNum" sz="quarter" idx="10"/>
          </p:nvPr>
        </p:nvSpPr>
        <p:spPr/>
        <p:txBody>
          <a:bodyPr/>
          <a:lstStyle/>
          <a:p>
            <a:fld id="{5B09939D-BE22-4EAE-9460-3B15C3095179}" type="slidenum">
              <a:rPr lang="pl-PL" smtClean="0"/>
              <a:t>10</a:t>
            </a:fld>
            <a:endParaRPr lang="pl-PL"/>
          </a:p>
        </p:txBody>
      </p:sp>
    </p:spTree>
    <p:extLst>
      <p:ext uri="{BB962C8B-B14F-4D97-AF65-F5344CB8AC3E}">
        <p14:creationId xmlns:p14="http://schemas.microsoft.com/office/powerpoint/2010/main" val="76620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5A2D1E-622B-424E-9F0F-C0E5992B4C92}" type="datetimeFigureOut">
              <a:rPr lang="pl-PL" smtClean="0"/>
              <a:t>2014-11-21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A2D1E-622B-424E-9F0F-C0E5992B4C92}" type="datetimeFigureOut">
              <a:rPr lang="pl-PL" smtClean="0"/>
              <a:t>2014-11-21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A2D1E-622B-424E-9F0F-C0E5992B4C92}" type="datetimeFigureOut">
              <a:rPr lang="pl-PL" smtClean="0"/>
              <a:t>2014-11-21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A2D1E-622B-424E-9F0F-C0E5992B4C92}" type="datetimeFigureOut">
              <a:rPr lang="pl-PL" smtClean="0"/>
              <a:t>2014-11-21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25A2D1E-622B-424E-9F0F-C0E5992B4C92}" type="datetimeFigureOut">
              <a:rPr lang="pl-PL" smtClean="0"/>
              <a:t>2014-11-21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5A2D1E-622B-424E-9F0F-C0E5992B4C92}" type="datetimeFigureOut">
              <a:rPr lang="pl-PL" smtClean="0"/>
              <a:t>2014-11-21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E24067A-D3BC-436A-812E-955DAA3AE18C}" type="slidenum">
              <a:rPr lang="pl-PL" smtClean="0"/>
              <a:t>‹#›</a:t>
            </a:fld>
            <a:endParaRPr lang="pl-PL"/>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5A2D1E-622B-424E-9F0F-C0E5992B4C92}" type="datetimeFigureOut">
              <a:rPr lang="pl-PL" smtClean="0"/>
              <a:t>2014-11-21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5A2D1E-622B-424E-9F0F-C0E5992B4C92}" type="datetimeFigureOut">
              <a:rPr lang="pl-PL" smtClean="0"/>
              <a:t>2014-11-21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A2D1E-622B-424E-9F0F-C0E5992B4C92}" type="datetimeFigureOut">
              <a:rPr lang="pl-PL" smtClean="0"/>
              <a:t>2014-11-21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25A2D1E-622B-424E-9F0F-C0E5992B4C92}" type="datetimeFigureOut">
              <a:rPr lang="pl-PL" smtClean="0"/>
              <a:t>2014-11-21</a:t>
            </a:fld>
            <a:endParaRPr lang="pl-PL"/>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l-PL"/>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E24067A-D3BC-436A-812E-955DAA3AE18C}"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A2D1E-622B-424E-9F0F-C0E5992B4C92}" type="datetimeFigureOut">
              <a:rPr lang="pl-PL" smtClean="0"/>
              <a:t>2014-11-21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E24067A-D3BC-436A-812E-955DAA3AE18C}" type="slidenum">
              <a:rPr lang="pl-PL" smtClean="0"/>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7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25A2D1E-622B-424E-9F0F-C0E5992B4C92}" type="datetimeFigureOut">
              <a:rPr lang="pl-PL" smtClean="0"/>
              <a:t>2014-11-21</a:t>
            </a:fld>
            <a:endParaRPr lang="pl-PL"/>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l-PL"/>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E24067A-D3BC-436A-812E-955DAA3AE18C}"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playlist?list=PLSD48HvrE7-Z1stQ1vIIBumB0wK0s8llY" TargetMode="External"/><Relationship Id="rId2" Type="http://schemas.openxmlformats.org/officeDocument/2006/relationships/hyperlink" Target="http://www.infoq.com/author/Erik-Meij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body" idx="1"/>
          </p:nvPr>
        </p:nvSpPr>
        <p:spPr>
          <a:xfrm>
            <a:off x="1680712" y="5784621"/>
            <a:ext cx="6238067" cy="596707"/>
          </a:xfrm>
        </p:spPr>
        <p:txBody>
          <a:bodyPr>
            <a:noAutofit/>
          </a:bodyPr>
          <a:lstStyle/>
          <a:p>
            <a:pPr algn="ctr">
              <a:spcBef>
                <a:spcPct val="0"/>
              </a:spcBef>
            </a:pPr>
            <a:r>
              <a:rPr lang="pl-PL" sz="2000" dirty="0" smtClean="0">
                <a:solidFill>
                  <a:schemeClr val="bg1"/>
                </a:solidFill>
                <a:latin typeface="Broadway" pitchFamily="82" charset="0"/>
                <a:ea typeface="Lucida Grande" pitchFamily="2" charset="0"/>
                <a:cs typeface="Lucida Grande" pitchFamily="2" charset="0"/>
                <a:sym typeface="Avenir Next" charset="0"/>
              </a:rPr>
              <a:t>Tomasz Kowalczewski</a:t>
            </a:r>
            <a:endParaRPr lang="pl-PL" sz="900" dirty="0">
              <a:solidFill>
                <a:schemeClr val="bg1"/>
              </a:solidFill>
              <a:latin typeface="Broadway" pitchFamily="82" charset="0"/>
              <a:ea typeface="Lucida Grande" pitchFamily="2" charset="0"/>
              <a:cs typeface="Lucida Grande" pitchFamily="2" charset="0"/>
            </a:endParaRPr>
          </a:p>
        </p:txBody>
      </p:sp>
      <p:sp>
        <p:nvSpPr>
          <p:cNvPr id="15" name="Rectangle 2"/>
          <p:cNvSpPr txBox="1">
            <a:spLocks noChangeArrowheads="1"/>
          </p:cNvSpPr>
          <p:nvPr/>
        </p:nvSpPr>
        <p:spPr>
          <a:xfrm>
            <a:off x="1078860" y="1844825"/>
            <a:ext cx="7165548" cy="2016224"/>
          </a:xfrm>
          <a:prstGeom prst="rect">
            <a:avLst/>
          </a:prstGeom>
          <a:effectLst>
            <a:outerShdw blurRad="50800" dist="38100" dir="2700000" algn="tl" rotWithShape="0">
              <a:prstClr val="black">
                <a:alpha val="40000"/>
              </a:prstClr>
            </a:outerShdw>
          </a:effectLst>
        </p:spPr>
        <p:txBody>
          <a:bodyPr vert="horz" lIns="91440" tIns="9144" rIns="91440" bIns="45720" rtlCol="0">
            <a:no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spcBef>
                <a:spcPct val="0"/>
              </a:spcBef>
            </a:pPr>
            <a:r>
              <a:rPr lang="pl-PL" sz="6000" b="1" cap="none" spc="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Broadway" pitchFamily="82" charset="0"/>
                <a:ea typeface="Lucida Grande" pitchFamily="2" charset="0"/>
                <a:cs typeface="Lucida Grande" pitchFamily="2" charset="0"/>
                <a:sym typeface="Avenir Next" charset="0"/>
              </a:rPr>
              <a:t>REACTIVE JAVA</a:t>
            </a:r>
            <a:endParaRPr lang="pl-PL" sz="6000" b="1" cap="none" spc="0"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Broadway" pitchFamily="82" charset="0"/>
              <a:ea typeface="Lucida Grande" pitchFamily="2" charset="0"/>
              <a:cs typeface="Lucida Grande"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4751598"/>
            <a:ext cx="360040" cy="360040"/>
          </a:xfrm>
          <a:prstGeom prst="rect">
            <a:avLst/>
          </a:prstGeom>
        </p:spPr>
      </p:pic>
    </p:spTree>
    <p:extLst>
      <p:ext uri="{BB962C8B-B14F-4D97-AF65-F5344CB8AC3E}">
        <p14:creationId xmlns:p14="http://schemas.microsoft.com/office/powerpoint/2010/main" val="2256642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760"/>
            <a:ext cx="6364188" cy="548640"/>
          </a:xfrm>
        </p:spPr>
        <p:txBody>
          <a:bodyPr/>
          <a:lstStyle/>
          <a:p>
            <a:r>
              <a:rPr lang="pl-PL" dirty="0" smtClean="0">
                <a:latin typeface="Calibri" pitchFamily="34" charset="0"/>
              </a:rPr>
              <a:t>Rx Java by Netflix</a:t>
            </a:r>
            <a:endParaRPr lang="pl-PL" dirty="0">
              <a:latin typeface="Calibri" pitchFamily="34" charset="0"/>
            </a:endParaRPr>
          </a:p>
        </p:txBody>
      </p:sp>
      <p:sp>
        <p:nvSpPr>
          <p:cNvPr id="3" name="Content Placeholder 2"/>
          <p:cNvSpPr>
            <a:spLocks noGrp="1"/>
          </p:cNvSpPr>
          <p:nvPr>
            <p:ph idx="1"/>
          </p:nvPr>
        </p:nvSpPr>
        <p:spPr>
          <a:xfrm>
            <a:off x="822960" y="1268760"/>
            <a:ext cx="7520940" cy="4392488"/>
          </a:xfrm>
        </p:spPr>
        <p:txBody>
          <a:bodyPr>
            <a:normAutofit/>
          </a:bodyPr>
          <a:lstStyle/>
          <a:p>
            <a:pPr>
              <a:buFont typeface="Wingdings" pitchFamily="2" charset="2"/>
              <a:buChar char="§"/>
            </a:pPr>
            <a:r>
              <a:rPr lang="pl-PL" sz="1800" b="0" dirty="0">
                <a:latin typeface="Calibri" pitchFamily="34" charset="0"/>
              </a:rPr>
              <a:t>Open source project </a:t>
            </a:r>
            <a:r>
              <a:rPr lang="pl-PL" sz="1800" b="0" dirty="0" smtClean="0">
                <a:latin typeface="Calibri" pitchFamily="34" charset="0"/>
              </a:rPr>
              <a:t>with Apache License.</a:t>
            </a:r>
          </a:p>
          <a:p>
            <a:pPr>
              <a:buFont typeface="Wingdings" pitchFamily="2" charset="2"/>
              <a:buChar char="§"/>
            </a:pPr>
            <a:r>
              <a:rPr lang="pl-PL" sz="1800" b="0" dirty="0">
                <a:latin typeface="Calibri" pitchFamily="34" charset="0"/>
              </a:rPr>
              <a:t>Java implementation of Rx Observables from </a:t>
            </a:r>
            <a:r>
              <a:rPr lang="pl-PL" sz="1800" b="0" dirty="0" smtClean="0">
                <a:latin typeface="Calibri" pitchFamily="34" charset="0"/>
              </a:rPr>
              <a:t>Microsoft</a:t>
            </a:r>
          </a:p>
          <a:p>
            <a:pPr>
              <a:buFont typeface="Wingdings" pitchFamily="2" charset="2"/>
              <a:buChar char="§"/>
            </a:pPr>
            <a:r>
              <a:rPr lang="en-US" sz="1800" b="0" dirty="0">
                <a:latin typeface="Calibri" pitchFamily="34" charset="0"/>
              </a:rPr>
              <a:t>The Netflix API </a:t>
            </a:r>
            <a:r>
              <a:rPr lang="pl-PL" sz="1800" b="0" dirty="0" smtClean="0">
                <a:latin typeface="Calibri" pitchFamily="34" charset="0"/>
              </a:rPr>
              <a:t>uses it to make</a:t>
            </a:r>
            <a:r>
              <a:rPr lang="en-US" sz="1800" b="0" dirty="0" smtClean="0">
                <a:latin typeface="Calibri" pitchFamily="34" charset="0"/>
              </a:rPr>
              <a:t> </a:t>
            </a:r>
            <a:r>
              <a:rPr lang="en-US" sz="1800" b="0" dirty="0">
                <a:latin typeface="Calibri" pitchFamily="34" charset="0"/>
              </a:rPr>
              <a:t>the entire service layer </a:t>
            </a:r>
            <a:r>
              <a:rPr lang="en-US" sz="1800" b="0" dirty="0" smtClean="0">
                <a:latin typeface="Calibri" pitchFamily="34" charset="0"/>
              </a:rPr>
              <a:t>asynchronous</a:t>
            </a:r>
            <a:endParaRPr lang="pl-PL" sz="1800" b="0" dirty="0" smtClean="0">
              <a:latin typeface="Calibri" pitchFamily="34" charset="0"/>
            </a:endParaRPr>
          </a:p>
          <a:p>
            <a:pPr>
              <a:buFont typeface="Wingdings" pitchFamily="2" charset="2"/>
              <a:buChar char="§"/>
            </a:pPr>
            <a:r>
              <a:rPr lang="pl-PL" sz="1800" b="0" dirty="0" smtClean="0">
                <a:latin typeface="Calibri" pitchFamily="34" charset="0"/>
              </a:rPr>
              <a:t>Provides a DSL for creating computation flows out of asynchronous sources using collection </a:t>
            </a:r>
            <a:r>
              <a:rPr lang="pl-PL" sz="1800" b="0" dirty="0">
                <a:latin typeface="Calibri" pitchFamily="34" charset="0"/>
              </a:rPr>
              <a:t>of operators for filtering, selecting, transforming and </a:t>
            </a:r>
            <a:r>
              <a:rPr lang="pl-PL" sz="1800" b="0" dirty="0" smtClean="0">
                <a:latin typeface="Calibri" pitchFamily="34" charset="0"/>
              </a:rPr>
              <a:t>combining that flows in a lazy manner</a:t>
            </a:r>
            <a:endParaRPr lang="pl-PL" sz="1800" b="0" dirty="0">
              <a:latin typeface="Calibri" pitchFamily="34" charset="0"/>
            </a:endParaRPr>
          </a:p>
          <a:p>
            <a:pPr>
              <a:buFont typeface="Wingdings" pitchFamily="2" charset="2"/>
              <a:buChar char="§"/>
            </a:pPr>
            <a:r>
              <a:rPr lang="pl-PL" sz="1800" b="0" dirty="0" smtClean="0">
                <a:latin typeface="Calibri" pitchFamily="34" charset="0"/>
              </a:rPr>
              <a:t>These flows are called Observables – collection of events with push semantics (as oposed to pull in Iterator)</a:t>
            </a:r>
          </a:p>
          <a:p>
            <a:pPr>
              <a:buFont typeface="Wingdings" pitchFamily="2" charset="2"/>
              <a:buChar char="§"/>
            </a:pPr>
            <a:r>
              <a:rPr lang="en-US" sz="1800" b="0" dirty="0" smtClean="0">
                <a:latin typeface="Calibri" pitchFamily="34" charset="0"/>
              </a:rPr>
              <a:t>Target</a:t>
            </a:r>
            <a:r>
              <a:rPr lang="pl-PL" sz="1800" b="0" dirty="0">
                <a:latin typeface="Calibri" pitchFamily="34" charset="0"/>
              </a:rPr>
              <a:t>s</a:t>
            </a:r>
            <a:r>
              <a:rPr lang="en-US" sz="1800" b="0" dirty="0">
                <a:latin typeface="Calibri" pitchFamily="34" charset="0"/>
              </a:rPr>
              <a:t> the JVM not a language</a:t>
            </a:r>
            <a:r>
              <a:rPr lang="pl-PL" sz="1800" b="0" dirty="0">
                <a:latin typeface="Calibri" pitchFamily="34" charset="0"/>
              </a:rPr>
              <a:t>.</a:t>
            </a:r>
            <a:r>
              <a:rPr lang="en-US" sz="1800" b="0" dirty="0">
                <a:latin typeface="Calibri" pitchFamily="34" charset="0"/>
              </a:rPr>
              <a:t> </a:t>
            </a:r>
            <a:r>
              <a:rPr lang="pl-PL" sz="1800" b="0" dirty="0">
                <a:latin typeface="Calibri" pitchFamily="34" charset="0"/>
              </a:rPr>
              <a:t>Currently supports Java, </a:t>
            </a:r>
            <a:r>
              <a:rPr lang="en-US" sz="1800" b="0" dirty="0">
                <a:latin typeface="Calibri" pitchFamily="34" charset="0"/>
              </a:rPr>
              <a:t>Groovy, Clojure</a:t>
            </a:r>
            <a:r>
              <a:rPr lang="pl-PL" sz="1800" b="0" dirty="0">
                <a:latin typeface="Calibri" pitchFamily="34" charset="0"/>
              </a:rPr>
              <a:t>,</a:t>
            </a:r>
            <a:r>
              <a:rPr lang="en-US" sz="1800" b="0" dirty="0">
                <a:latin typeface="Calibri" pitchFamily="34" charset="0"/>
              </a:rPr>
              <a:t> and </a:t>
            </a:r>
            <a:r>
              <a:rPr lang="en-US" sz="1800" b="0" dirty="0" smtClean="0">
                <a:latin typeface="Calibri" pitchFamily="34" charset="0"/>
              </a:rPr>
              <a:t>Scala</a:t>
            </a:r>
            <a:endParaRPr lang="pl-PL" sz="1800" b="0" dirty="0" smtClean="0">
              <a:latin typeface="Calibri" pitchFamily="34" charset="0"/>
            </a:endParaRPr>
          </a:p>
        </p:txBody>
      </p:sp>
    </p:spTree>
    <p:extLst>
      <p:ext uri="{BB962C8B-B14F-4D97-AF65-F5344CB8AC3E}">
        <p14:creationId xmlns:p14="http://schemas.microsoft.com/office/powerpoint/2010/main" val="173873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43808" y="365760"/>
            <a:ext cx="3456384" cy="548640"/>
          </a:xfrm>
        </p:spPr>
        <p:txBody>
          <a:bodyPr/>
          <a:lstStyle/>
          <a:p>
            <a:r>
              <a:rPr lang="pl-PL" dirty="0" smtClean="0">
                <a:latin typeface="Calibri" pitchFamily="34" charset="0"/>
              </a:rPr>
              <a:t>Observing A Service</a:t>
            </a:r>
            <a:endParaRPr lang="pl-PL" dirty="0">
              <a:latin typeface="Calibri" pitchFamily="34" charset="0"/>
            </a:endParaRPr>
          </a:p>
        </p:txBody>
      </p:sp>
      <p:sp>
        <p:nvSpPr>
          <p:cNvPr id="3" name="Content Placeholder 2"/>
          <p:cNvSpPr>
            <a:spLocks noGrp="1"/>
          </p:cNvSpPr>
          <p:nvPr>
            <p:ph idx="1"/>
          </p:nvPr>
        </p:nvSpPr>
        <p:spPr>
          <a:xfrm>
            <a:off x="822960" y="1268760"/>
            <a:ext cx="7520940" cy="5112568"/>
          </a:xfrm>
        </p:spPr>
        <p:txBody>
          <a:bodyPr>
            <a:normAutofit lnSpcReduction="10000"/>
          </a:bodyPr>
          <a:lstStyle/>
          <a:p>
            <a:r>
              <a:rPr lang="en-US" dirty="0">
                <a:solidFill>
                  <a:schemeClr val="accent6"/>
                </a:solidFill>
                <a:latin typeface="Courier New" pitchFamily="49" charset="0"/>
                <a:cs typeface="Courier New" pitchFamily="49" charset="0"/>
              </a:rPr>
              <a:t>public</a:t>
            </a:r>
            <a:r>
              <a:rPr lang="en-US" dirty="0">
                <a:latin typeface="Courier New" pitchFamily="49" charset="0"/>
                <a:cs typeface="Courier New" pitchFamily="49" charset="0"/>
              </a:rPr>
              <a:t> </a:t>
            </a:r>
            <a:r>
              <a:rPr lang="en-US" dirty="0">
                <a:solidFill>
                  <a:schemeClr val="accent6"/>
                </a:solidFill>
                <a:latin typeface="Courier New" pitchFamily="49" charset="0"/>
                <a:cs typeface="Courier New" pitchFamily="49" charset="0"/>
              </a:rPr>
              <a:t>interface</a:t>
            </a:r>
            <a:r>
              <a:rPr lang="en-US" dirty="0">
                <a:latin typeface="Courier New" pitchFamily="49" charset="0"/>
                <a:cs typeface="Courier New" pitchFamily="49" charset="0"/>
              </a:rPr>
              <a:t> </a:t>
            </a:r>
            <a:r>
              <a:rPr lang="pl-PL" dirty="0" smtClean="0">
                <a:latin typeface="Courier New" pitchFamily="49" charset="0"/>
                <a:cs typeface="Courier New" pitchFamily="49" charset="0"/>
              </a:rPr>
              <a:t>Twitter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p>
          <a:p>
            <a:r>
              <a:rPr lang="pl-PL" dirty="0" smtClean="0">
                <a:latin typeface="Courier New" pitchFamily="49" charset="0"/>
                <a:cs typeface="Courier New" pitchFamily="49" charset="0"/>
              </a:rPr>
              <a:t>	String nextTweet();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endParaRPr lang="pl-PL" dirty="0" smtClean="0">
              <a:latin typeface="Courier New" pitchFamily="49" charset="0"/>
              <a:cs typeface="Courier New" pitchFamily="49" charset="0"/>
            </a:endParaRPr>
          </a:p>
          <a:p>
            <a:endParaRPr lang="pl-PL" dirty="0" smtClean="0">
              <a:latin typeface="Courier New" pitchFamily="49" charset="0"/>
              <a:cs typeface="Courier New" pitchFamily="49" charset="0"/>
            </a:endParaRPr>
          </a:p>
          <a:p>
            <a:r>
              <a:rPr lang="en-US" dirty="0">
                <a:solidFill>
                  <a:schemeClr val="accent6"/>
                </a:solidFill>
                <a:latin typeface="Courier New" pitchFamily="49" charset="0"/>
                <a:cs typeface="Courier New" pitchFamily="49" charset="0"/>
              </a:rPr>
              <a:t>public</a:t>
            </a:r>
            <a:r>
              <a:rPr lang="en-US" dirty="0">
                <a:latin typeface="Courier New" pitchFamily="49" charset="0"/>
                <a:cs typeface="Courier New" pitchFamily="49" charset="0"/>
              </a:rPr>
              <a:t> </a:t>
            </a:r>
            <a:r>
              <a:rPr lang="en-US" dirty="0">
                <a:solidFill>
                  <a:schemeClr val="accent6"/>
                </a:solidFill>
                <a:latin typeface="Courier New" pitchFamily="49" charset="0"/>
                <a:cs typeface="Courier New" pitchFamily="49" charset="0"/>
              </a:rPr>
              <a:t>interface</a:t>
            </a:r>
            <a:r>
              <a:rPr lang="en-US" dirty="0">
                <a:latin typeface="Courier New" pitchFamily="49" charset="0"/>
                <a:cs typeface="Courier New" pitchFamily="49" charset="0"/>
              </a:rPr>
              <a:t> </a:t>
            </a:r>
            <a:r>
              <a:rPr lang="pl-PL" dirty="0" smtClean="0">
                <a:latin typeface="Courier New" pitchFamily="49" charset="0"/>
                <a:cs typeface="Courier New" pitchFamily="49" charset="0"/>
              </a:rPr>
              <a:t>Twitter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p>
          <a:p>
            <a:r>
              <a:rPr lang="pl-PL" dirty="0">
                <a:latin typeface="Courier New" pitchFamily="49" charset="0"/>
                <a:cs typeface="Courier New" pitchFamily="49" charset="0"/>
              </a:rPr>
              <a:t>	</a:t>
            </a:r>
            <a:r>
              <a:rPr lang="pl-PL" dirty="0" smtClean="0">
                <a:latin typeface="Courier New" pitchFamily="49" charset="0"/>
                <a:cs typeface="Courier New" pitchFamily="49" charset="0"/>
              </a:rPr>
              <a:t>Future&lt;String&gt; nextTweet</a:t>
            </a:r>
            <a:r>
              <a:rPr lang="en-US" dirty="0" smtClean="0">
                <a:latin typeface="Courier New" pitchFamily="49" charset="0"/>
                <a:cs typeface="Courier New" pitchFamily="49" charset="0"/>
              </a:rPr>
              <a:t>()</a:t>
            </a:r>
            <a:r>
              <a:rPr lang="pl-PL" dirty="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endParaRPr lang="pl-PL" dirty="0" smtClean="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solidFill>
                  <a:schemeClr val="accent6"/>
                </a:solidFill>
                <a:latin typeface="Courier New" pitchFamily="49" charset="0"/>
                <a:cs typeface="Courier New" pitchFamily="49" charset="0"/>
              </a:rPr>
              <a:t>public</a:t>
            </a:r>
            <a:r>
              <a:rPr lang="en-US" dirty="0">
                <a:latin typeface="Courier New" pitchFamily="49" charset="0"/>
                <a:cs typeface="Courier New" pitchFamily="49" charset="0"/>
              </a:rPr>
              <a:t> </a:t>
            </a:r>
            <a:r>
              <a:rPr lang="en-US" dirty="0">
                <a:solidFill>
                  <a:schemeClr val="accent6"/>
                </a:solidFill>
                <a:latin typeface="Courier New" pitchFamily="49" charset="0"/>
                <a:cs typeface="Courier New" pitchFamily="49" charset="0"/>
              </a:rPr>
              <a:t>interface</a:t>
            </a:r>
            <a:r>
              <a:rPr lang="en-US" dirty="0">
                <a:latin typeface="Courier New" pitchFamily="49" charset="0"/>
                <a:cs typeface="Courier New" pitchFamily="49" charset="0"/>
              </a:rPr>
              <a:t> </a:t>
            </a:r>
            <a:r>
              <a:rPr lang="pl-PL" dirty="0" smtClean="0">
                <a:latin typeface="Courier New" pitchFamily="49" charset="0"/>
                <a:cs typeface="Courier New" pitchFamily="49" charset="0"/>
              </a:rPr>
              <a:t>Twitter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pl-PL" dirty="0">
                <a:latin typeface="Courier New" pitchFamily="49" charset="0"/>
                <a:cs typeface="Courier New" pitchFamily="49" charset="0"/>
              </a:rPr>
              <a:t>	</a:t>
            </a:r>
            <a:r>
              <a:rPr lang="pl-PL" dirty="0" smtClean="0">
                <a:latin typeface="Courier New" pitchFamily="49" charset="0"/>
                <a:cs typeface="Courier New" pitchFamily="49" charset="0"/>
              </a:rPr>
              <a:t>Iterator&lt;String&gt; tweets</a:t>
            </a:r>
            <a:r>
              <a:rPr lang="en-US" dirty="0" smtClean="0">
                <a:latin typeface="Courier New" pitchFamily="49" charset="0"/>
                <a:cs typeface="Courier New" pitchFamily="49" charset="0"/>
              </a:rPr>
              <a:t>()</a:t>
            </a:r>
            <a:r>
              <a:rPr lang="pl-PL" dirty="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a:p>
            <a:endParaRPr lang="pl-PL" dirty="0" smtClean="0"/>
          </a:p>
          <a:p>
            <a:r>
              <a:rPr lang="en-US" dirty="0">
                <a:solidFill>
                  <a:schemeClr val="accent6"/>
                </a:solidFill>
                <a:latin typeface="Courier New" pitchFamily="49" charset="0"/>
                <a:cs typeface="Courier New" pitchFamily="49" charset="0"/>
              </a:rPr>
              <a:t>public</a:t>
            </a:r>
            <a:r>
              <a:rPr lang="en-US" dirty="0">
                <a:latin typeface="Courier New" pitchFamily="49" charset="0"/>
                <a:cs typeface="Courier New" pitchFamily="49" charset="0"/>
              </a:rPr>
              <a:t> </a:t>
            </a:r>
            <a:r>
              <a:rPr lang="en-US" dirty="0">
                <a:solidFill>
                  <a:schemeClr val="accent6"/>
                </a:solidFill>
                <a:latin typeface="Courier New" pitchFamily="49" charset="0"/>
                <a:cs typeface="Courier New" pitchFamily="49" charset="0"/>
              </a:rPr>
              <a:t>interface</a:t>
            </a:r>
            <a:r>
              <a:rPr lang="en-US" dirty="0">
                <a:latin typeface="Courier New" pitchFamily="49" charset="0"/>
                <a:cs typeface="Courier New" pitchFamily="49" charset="0"/>
              </a:rPr>
              <a:t> </a:t>
            </a:r>
            <a:r>
              <a:rPr lang="pl-PL" dirty="0">
                <a:latin typeface="Courier New" pitchFamily="49" charset="0"/>
                <a:cs typeface="Courier New" pitchFamily="49" charset="0"/>
              </a:rPr>
              <a:t>Twitter </a:t>
            </a:r>
            <a:r>
              <a:rPr lang="en-US" dirty="0">
                <a:latin typeface="Courier New" pitchFamily="49" charset="0"/>
                <a:cs typeface="Courier New" pitchFamily="49" charset="0"/>
              </a:rPr>
              <a:t>{</a:t>
            </a:r>
          </a:p>
          <a:p>
            <a:r>
              <a:rPr lang="pl-PL" dirty="0">
                <a:latin typeface="Courier New" pitchFamily="49" charset="0"/>
                <a:cs typeface="Courier New" pitchFamily="49" charset="0"/>
              </a:rPr>
              <a:t>	</a:t>
            </a:r>
            <a:r>
              <a:rPr lang="pl-PL" dirty="0" smtClean="0">
                <a:latin typeface="Courier New" pitchFamily="49" charset="0"/>
                <a:cs typeface="Courier New" pitchFamily="49" charset="0"/>
              </a:rPr>
              <a:t>Stream&lt;String</a:t>
            </a:r>
            <a:r>
              <a:rPr lang="pl-PL" dirty="0">
                <a:latin typeface="Courier New" pitchFamily="49" charset="0"/>
                <a:cs typeface="Courier New" pitchFamily="49" charset="0"/>
              </a:rPr>
              <a:t>&gt; </a:t>
            </a:r>
            <a:r>
              <a:rPr lang="pl-PL" dirty="0" smtClean="0">
                <a:latin typeface="Courier New" pitchFamily="49" charset="0"/>
                <a:cs typeface="Courier New" pitchFamily="49" charset="0"/>
              </a:rPr>
              <a:t>tweets</a:t>
            </a:r>
            <a:r>
              <a:rPr lang="en-US" dirty="0" smtClean="0">
                <a:latin typeface="Courier New" pitchFamily="49" charset="0"/>
                <a:cs typeface="Courier New" pitchFamily="49" charset="0"/>
              </a:rPr>
              <a:t>()</a:t>
            </a:r>
            <a:r>
              <a:rPr lang="pl-PL" dirty="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a:p>
            <a:endParaRPr lang="pl-PL" dirty="0" smtClean="0"/>
          </a:p>
        </p:txBody>
      </p:sp>
    </p:spTree>
    <p:extLst>
      <p:ext uri="{BB962C8B-B14F-4D97-AF65-F5344CB8AC3E}">
        <p14:creationId xmlns:p14="http://schemas.microsoft.com/office/powerpoint/2010/main" val="3052884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365760"/>
            <a:ext cx="6364287" cy="548640"/>
          </a:xfrm>
        </p:spPr>
        <p:txBody>
          <a:bodyPr/>
          <a:lstStyle/>
          <a:p>
            <a:r>
              <a:rPr lang="pl-PL" dirty="0" smtClean="0">
                <a:latin typeface="Calibri" pitchFamily="34" charset="0"/>
              </a:rPr>
              <a:t>concurrency</a:t>
            </a:r>
            <a:endParaRPr lang="pl-PL" dirty="0">
              <a:latin typeface="Calibri" pitchFamily="34" charset="0"/>
            </a:endParaRPr>
          </a:p>
        </p:txBody>
      </p:sp>
      <p:sp>
        <p:nvSpPr>
          <p:cNvPr id="6" name="Content Placeholder 2"/>
          <p:cNvSpPr>
            <a:spLocks noGrp="1"/>
          </p:cNvSpPr>
          <p:nvPr>
            <p:ph idx="1"/>
          </p:nvPr>
        </p:nvSpPr>
        <p:spPr>
          <a:xfrm>
            <a:off x="822960" y="1268412"/>
            <a:ext cx="7520940" cy="3744763"/>
          </a:xfrm>
        </p:spPr>
        <p:txBody>
          <a:bodyPr>
            <a:normAutofit/>
          </a:bodyPr>
          <a:lstStyle/>
          <a:p>
            <a:pPr lvl="2">
              <a:buClr>
                <a:schemeClr val="tx1"/>
              </a:buClr>
            </a:pPr>
            <a:r>
              <a:rPr lang="pl-PL" sz="2000" dirty="0" smtClean="0">
                <a:latin typeface="Calibri" pitchFamily="34" charset="0"/>
                <a:cs typeface="Courier New" pitchFamily="49" charset="0"/>
              </a:rPr>
              <a:t>Synchronous vs. asynchonous, single or multiple threaded is implementation detail of service provider (Observable)</a:t>
            </a:r>
          </a:p>
          <a:p>
            <a:pPr lvl="3">
              <a:buClr>
                <a:schemeClr val="tx1"/>
              </a:buClr>
            </a:pPr>
            <a:r>
              <a:rPr lang="pl-PL" sz="2000" dirty="0" smtClean="0">
                <a:latin typeface="Calibri" pitchFamily="34" charset="0"/>
                <a:cs typeface="Courier New" pitchFamily="49" charset="0"/>
              </a:rPr>
              <a:t>As long as onNext calls are not executed concurrently</a:t>
            </a:r>
          </a:p>
          <a:p>
            <a:pPr lvl="3">
              <a:buClr>
                <a:schemeClr val="tx1"/>
              </a:buClr>
            </a:pPr>
            <a:r>
              <a:rPr lang="pl-PL" sz="2000" dirty="0" smtClean="0">
                <a:latin typeface="Calibri" pitchFamily="34" charset="0"/>
                <a:cs typeface="Courier New" pitchFamily="49" charset="0"/>
              </a:rPr>
              <a:t>So the framework does not have to synchronize everything</a:t>
            </a:r>
          </a:p>
          <a:p>
            <a:pPr lvl="3">
              <a:buClr>
                <a:schemeClr val="tx1"/>
              </a:buClr>
            </a:pPr>
            <a:r>
              <a:rPr lang="pl-PL" sz="2000" dirty="0" smtClean="0">
                <a:latin typeface="Calibri" pitchFamily="34" charset="0"/>
                <a:cs typeface="Courier New" pitchFamily="49" charset="0"/>
              </a:rPr>
              <a:t>Operators combining many Observables ensure serialized access</a:t>
            </a:r>
          </a:p>
          <a:p>
            <a:pPr lvl="2">
              <a:buClr>
                <a:schemeClr val="tx1"/>
              </a:buClr>
            </a:pPr>
            <a:r>
              <a:rPr lang="pl-PL" sz="2000" dirty="0" smtClean="0">
                <a:latin typeface="Calibri" pitchFamily="34" charset="0"/>
                <a:cs typeface="Courier New" pitchFamily="49" charset="0"/>
              </a:rPr>
              <a:t>In face of misbehaving observable serialize() operator </a:t>
            </a:r>
            <a:r>
              <a:rPr lang="pl-PL" sz="2000" dirty="0">
                <a:latin typeface="Calibri" pitchFamily="34" charset="0"/>
                <a:cs typeface="Courier New" pitchFamily="49" charset="0"/>
              </a:rPr>
              <a:t>forces correct </a:t>
            </a:r>
            <a:r>
              <a:rPr lang="pl-PL" sz="2000" dirty="0" smtClean="0">
                <a:latin typeface="Calibri" pitchFamily="34" charset="0"/>
                <a:cs typeface="Courier New" pitchFamily="49" charset="0"/>
              </a:rPr>
              <a:t>behaviour</a:t>
            </a:r>
          </a:p>
          <a:p>
            <a:pPr lvl="2">
              <a:buClr>
                <a:schemeClr val="tx1"/>
              </a:buClr>
            </a:pPr>
            <a:r>
              <a:rPr lang="pl-PL" sz="2000" dirty="0" smtClean="0">
                <a:latin typeface="Calibri" pitchFamily="34" charset="0"/>
                <a:cs typeface="Courier New" pitchFamily="49" charset="0"/>
              </a:rPr>
              <a:t>Passing pure functions to Rx operators is always the best bet</a:t>
            </a:r>
          </a:p>
        </p:txBody>
      </p:sp>
    </p:spTree>
    <p:extLst>
      <p:ext uri="{BB962C8B-B14F-4D97-AF65-F5344CB8AC3E}">
        <p14:creationId xmlns:p14="http://schemas.microsoft.com/office/powerpoint/2010/main" val="194663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365760"/>
            <a:ext cx="6364287" cy="548640"/>
          </a:xfrm>
        </p:spPr>
        <p:txBody>
          <a:bodyPr/>
          <a:lstStyle/>
          <a:p>
            <a:r>
              <a:rPr lang="pl-PL" dirty="0" smtClean="0">
                <a:latin typeface="Calibri" pitchFamily="34" charset="0"/>
              </a:rPr>
              <a:t>Lessons learned</a:t>
            </a:r>
            <a:endParaRPr lang="pl-PL" dirty="0">
              <a:latin typeface="Calibri" pitchFamily="34" charset="0"/>
            </a:endParaRPr>
          </a:p>
        </p:txBody>
      </p:sp>
      <p:sp>
        <p:nvSpPr>
          <p:cNvPr id="6" name="Content Placeholder 2"/>
          <p:cNvSpPr>
            <a:spLocks noGrp="1"/>
          </p:cNvSpPr>
          <p:nvPr>
            <p:ph idx="1"/>
          </p:nvPr>
        </p:nvSpPr>
        <p:spPr>
          <a:xfrm>
            <a:off x="822960" y="1268412"/>
            <a:ext cx="7520940" cy="4392836"/>
          </a:xfrm>
        </p:spPr>
        <p:txBody>
          <a:bodyPr>
            <a:normAutofit lnSpcReduction="10000"/>
          </a:bodyPr>
          <a:lstStyle/>
          <a:p>
            <a:pPr lvl="2">
              <a:buClrTx/>
            </a:pPr>
            <a:r>
              <a:rPr lang="pl-PL" sz="2000" dirty="0">
                <a:latin typeface="Calibri" pitchFamily="34" charset="0"/>
                <a:cs typeface="Courier New" pitchFamily="49" charset="0"/>
              </a:rPr>
              <a:t>In our use cases performance profile is dominated by other system </a:t>
            </a:r>
            <a:r>
              <a:rPr lang="pl-PL" sz="2000" dirty="0" smtClean="0">
                <a:latin typeface="Calibri" pitchFamily="34" charset="0"/>
                <a:cs typeface="Courier New" pitchFamily="49" charset="0"/>
              </a:rPr>
              <a:t>components</a:t>
            </a:r>
          </a:p>
          <a:p>
            <a:pPr lvl="2">
              <a:buClrTx/>
            </a:pPr>
            <a:r>
              <a:rPr lang="pl-PL" sz="2000" dirty="0" smtClean="0">
                <a:latin typeface="Calibri" pitchFamily="34" charset="0"/>
                <a:cs typeface="Courier New" pitchFamily="49" charset="0"/>
              </a:rPr>
              <a:t>Performance depends on implementation of used operators and may vary</a:t>
            </a:r>
          </a:p>
          <a:p>
            <a:pPr lvl="2">
              <a:buClrTx/>
            </a:pPr>
            <a:r>
              <a:rPr lang="pl-PL" sz="2000" dirty="0" smtClean="0">
                <a:latin typeface="Calibri" pitchFamily="34" charset="0"/>
                <a:cs typeface="Courier New" pitchFamily="49" charset="0"/>
              </a:rPr>
              <a:t>Contention points on operators that merge streams</a:t>
            </a:r>
          </a:p>
          <a:p>
            <a:pPr lvl="2">
              <a:buClrTx/>
            </a:pPr>
            <a:r>
              <a:rPr lang="pl-PL" sz="2000" dirty="0" smtClean="0">
                <a:latin typeface="Calibri" pitchFamily="34" charset="0"/>
                <a:cs typeface="Courier New" pitchFamily="49" charset="0"/>
              </a:rPr>
              <a:t>Carelessly creating 1000s threads (one for each task) when NewThreadScheduler used. Reaching `ulimit –u` - and system almost freezes :)</a:t>
            </a:r>
          </a:p>
          <a:p>
            <a:pPr lvl="3">
              <a:buClrTx/>
            </a:pPr>
            <a:r>
              <a:rPr lang="pl-PL" sz="2000" dirty="0" smtClean="0">
                <a:latin typeface="Calibri" pitchFamily="34" charset="0"/>
                <a:cs typeface="Courier New" pitchFamily="49" charset="0"/>
              </a:rPr>
              <a:t>Current version (0.19) has very sane defaults though</a:t>
            </a:r>
          </a:p>
          <a:p>
            <a:pPr lvl="2">
              <a:buClrTx/>
            </a:pPr>
            <a:r>
              <a:rPr lang="pl-PL" sz="2000" dirty="0" smtClean="0">
                <a:latin typeface="Calibri" pitchFamily="34" charset="0"/>
                <a:cs typeface="Courier New" pitchFamily="49" charset="0"/>
              </a:rPr>
              <a:t>Debugging and reasoning about subscriptions is not always easy.</a:t>
            </a:r>
          </a:p>
          <a:p>
            <a:pPr lvl="2">
              <a:buClrTx/>
            </a:pPr>
            <a:r>
              <a:rPr lang="pl-PL" sz="2000" dirty="0" smtClean="0">
                <a:latin typeface="Calibri" pitchFamily="34" charset="0"/>
                <a:cs typeface="Courier New" pitchFamily="49" charset="0"/>
              </a:rPr>
              <a:t>Insert doOnEach or doOnNext calls for debugging</a:t>
            </a:r>
          </a:p>
          <a:p>
            <a:pPr lvl="2">
              <a:buClrTx/>
            </a:pPr>
            <a:r>
              <a:rPr lang="pl-PL" sz="2000" dirty="0" smtClean="0">
                <a:latin typeface="Calibri" pitchFamily="34" charset="0"/>
                <a:cs typeface="Courier New" pitchFamily="49" charset="0"/>
              </a:rPr>
              <a:t>IDE support not satisfactory, problems in placing breakpoints inside closures – IntelliJ IDEA 13 has smart step into closures which my help</a:t>
            </a:r>
          </a:p>
        </p:txBody>
      </p:sp>
    </p:spTree>
    <p:extLst>
      <p:ext uri="{BB962C8B-B14F-4D97-AF65-F5344CB8AC3E}">
        <p14:creationId xmlns:p14="http://schemas.microsoft.com/office/powerpoint/2010/main" val="47360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9" y="365760"/>
            <a:ext cx="3312988" cy="548640"/>
          </a:xfrm>
        </p:spPr>
        <p:txBody>
          <a:bodyPr/>
          <a:lstStyle/>
          <a:p>
            <a:r>
              <a:rPr lang="pl-PL" dirty="0" smtClean="0">
                <a:solidFill>
                  <a:schemeClr val="bg1"/>
                </a:solidFill>
                <a:latin typeface="Calibri" pitchFamily="34" charset="0"/>
              </a:rPr>
              <a:t>MORE INFORMATION</a:t>
            </a:r>
            <a:endParaRPr lang="pl-PL" dirty="0">
              <a:solidFill>
                <a:schemeClr val="bg1"/>
              </a:solidFill>
              <a:latin typeface="Calibri" pitchFamily="34" charset="0"/>
            </a:endParaRPr>
          </a:p>
        </p:txBody>
      </p:sp>
      <p:sp>
        <p:nvSpPr>
          <p:cNvPr id="6" name="Content Placeholder 2"/>
          <p:cNvSpPr>
            <a:spLocks noGrp="1"/>
          </p:cNvSpPr>
          <p:nvPr>
            <p:ph idx="1"/>
          </p:nvPr>
        </p:nvSpPr>
        <p:spPr>
          <a:xfrm>
            <a:off x="822960" y="1412776"/>
            <a:ext cx="7520940" cy="3600399"/>
          </a:xfrm>
        </p:spPr>
        <p:txBody>
          <a:bodyPr>
            <a:normAutofit/>
          </a:bodyPr>
          <a:lstStyle/>
          <a:p>
            <a:pPr lvl="2">
              <a:buClrTx/>
            </a:pPr>
            <a:r>
              <a:rPr lang="pl-PL" sz="2000" dirty="0" smtClean="0">
                <a:latin typeface="Calibri" pitchFamily="34" charset="0"/>
                <a:cs typeface="Courier New" pitchFamily="49" charset="0"/>
              </a:rPr>
              <a:t>Examples from this presentatnion:</a:t>
            </a:r>
            <a:endParaRPr lang="pl-PL" sz="2000" dirty="0" smtClean="0">
              <a:latin typeface="Calibri" pitchFamily="34" charset="0"/>
              <a:cs typeface="Courier New" pitchFamily="49" charset="0"/>
              <a:hlinkClick r:id="rId2"/>
            </a:endParaRPr>
          </a:p>
          <a:p>
            <a:pPr lvl="3">
              <a:buClrTx/>
            </a:pPr>
            <a:r>
              <a:rPr lang="pl-PL" sz="2000" dirty="0">
                <a:latin typeface="Calibri" pitchFamily="34" charset="0"/>
                <a:cs typeface="Courier New" pitchFamily="49" charset="0"/>
                <a:hlinkClick r:id="rId2"/>
              </a:rPr>
              <a:t>https://github.com/tkowalcz/presentations</a:t>
            </a:r>
          </a:p>
          <a:p>
            <a:pPr lvl="2">
              <a:buClrTx/>
            </a:pPr>
            <a:r>
              <a:rPr lang="pl-PL" sz="2000" dirty="0" smtClean="0">
                <a:latin typeface="Calibri" pitchFamily="34" charset="0"/>
                <a:cs typeface="Courier New" pitchFamily="49" charset="0"/>
                <a:hlinkClick r:id="rId2"/>
              </a:rPr>
              <a:t>https</a:t>
            </a:r>
            <a:r>
              <a:rPr lang="pl-PL" sz="2000" dirty="0">
                <a:latin typeface="Calibri" pitchFamily="34" charset="0"/>
                <a:cs typeface="Courier New" pitchFamily="49" charset="0"/>
                <a:hlinkClick r:id="rId2"/>
              </a:rPr>
              <a:t>://</a:t>
            </a:r>
            <a:r>
              <a:rPr lang="pl-PL" sz="2000" dirty="0" smtClean="0">
                <a:latin typeface="Calibri" pitchFamily="34" charset="0"/>
                <a:cs typeface="Courier New" pitchFamily="49" charset="0"/>
                <a:hlinkClick r:id="rId2"/>
              </a:rPr>
              <a:t>github.com/Netflix/RxJava</a:t>
            </a:r>
          </a:p>
          <a:p>
            <a:pPr lvl="2">
              <a:buClrTx/>
            </a:pPr>
            <a:r>
              <a:rPr lang="pl-PL" sz="2000" dirty="0" smtClean="0">
                <a:latin typeface="Calibri" pitchFamily="34" charset="0"/>
                <a:cs typeface="Courier New" pitchFamily="49" charset="0"/>
                <a:hlinkClick r:id="rId2"/>
              </a:rPr>
              <a:t>http</a:t>
            </a:r>
            <a:r>
              <a:rPr lang="pl-PL" sz="2000" dirty="0">
                <a:latin typeface="Calibri" pitchFamily="34" charset="0"/>
                <a:cs typeface="Courier New" pitchFamily="49" charset="0"/>
                <a:hlinkClick r:id="rId2"/>
              </a:rPr>
              <a:t>://</a:t>
            </a:r>
            <a:r>
              <a:rPr lang="pl-PL" sz="2000" dirty="0" smtClean="0">
                <a:latin typeface="Calibri" pitchFamily="34" charset="0"/>
                <a:cs typeface="Courier New" pitchFamily="49" charset="0"/>
                <a:hlinkClick r:id="rId2"/>
              </a:rPr>
              <a:t>www.infoq.com/author/Erik-Meijer</a:t>
            </a:r>
            <a:endParaRPr lang="pl-PL" sz="2000" dirty="0" smtClean="0">
              <a:latin typeface="Calibri" pitchFamily="34" charset="0"/>
              <a:cs typeface="Courier New" pitchFamily="49" charset="0"/>
            </a:endParaRPr>
          </a:p>
          <a:p>
            <a:pPr lvl="2">
              <a:buClrTx/>
            </a:pPr>
            <a:r>
              <a:rPr lang="pl-PL" sz="2000" dirty="0" smtClean="0">
                <a:latin typeface="Calibri" pitchFamily="34" charset="0"/>
                <a:cs typeface="Courier New" pitchFamily="49" charset="0"/>
              </a:rPr>
              <a:t>React conference</a:t>
            </a:r>
          </a:p>
          <a:p>
            <a:pPr lvl="3">
              <a:buClrTx/>
            </a:pPr>
            <a:r>
              <a:rPr lang="pl-PL" sz="2000" dirty="0" smtClean="0">
                <a:latin typeface="Calibri" pitchFamily="34" charset="0"/>
                <a:cs typeface="Courier New" pitchFamily="49" charset="0"/>
                <a:hlinkClick r:id="rId3"/>
              </a:rPr>
              <a:t>http</a:t>
            </a:r>
            <a:r>
              <a:rPr lang="pl-PL" sz="2000" dirty="0">
                <a:latin typeface="Calibri" pitchFamily="34" charset="0"/>
                <a:cs typeface="Courier New" pitchFamily="49" charset="0"/>
                <a:hlinkClick r:id="rId3"/>
              </a:rPr>
              <a:t>://</a:t>
            </a:r>
            <a:r>
              <a:rPr lang="pl-PL" sz="2000" dirty="0" smtClean="0">
                <a:latin typeface="Calibri" pitchFamily="34" charset="0"/>
                <a:cs typeface="Courier New" pitchFamily="49" charset="0"/>
                <a:hlinkClick r:id="rId3"/>
              </a:rPr>
              <a:t>www.youtube.com/playlist?list=PLSD48HvrE7-Z1stQ1vIIBumB0wK0s8llY</a:t>
            </a:r>
            <a:endParaRPr lang="pl-PL" sz="2000" dirty="0" smtClean="0">
              <a:latin typeface="Calibri" pitchFamily="34" charset="0"/>
              <a:cs typeface="Courier New" pitchFamily="49" charset="0"/>
            </a:endParaRPr>
          </a:p>
          <a:p>
            <a:pPr marL="237744" lvl="2" indent="0">
              <a:buClrTx/>
              <a:buNone/>
            </a:pPr>
            <a:endParaRPr lang="pl-PL" sz="2000" dirty="0" smtClean="0">
              <a:latin typeface="Calibri" pitchFamily="34" charset="0"/>
              <a:cs typeface="Courier New" pitchFamily="49" charset="0"/>
            </a:endParaRPr>
          </a:p>
          <a:p>
            <a:pPr lvl="2">
              <a:buClrTx/>
            </a:pPr>
            <a:endParaRPr lang="pl-PL" sz="2000" dirty="0" smtClean="0">
              <a:latin typeface="Calibri" pitchFamily="34" charset="0"/>
              <a:cs typeface="Courier New" pitchFamily="49" charset="0"/>
            </a:endParaRPr>
          </a:p>
        </p:txBody>
      </p:sp>
    </p:spTree>
    <p:extLst>
      <p:ext uri="{BB962C8B-B14F-4D97-AF65-F5344CB8AC3E}">
        <p14:creationId xmlns:p14="http://schemas.microsoft.com/office/powerpoint/2010/main" val="2766835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203848" y="6381328"/>
            <a:ext cx="2952328" cy="369332"/>
          </a:xfrm>
          <a:prstGeom prst="rect">
            <a:avLst/>
          </a:prstGeom>
          <a:noFill/>
        </p:spPr>
        <p:txBody>
          <a:bodyPr wrap="square" rtlCol="0">
            <a:spAutoFit/>
          </a:bodyPr>
          <a:lstStyle/>
          <a:p>
            <a:r>
              <a:rPr lang="pl-PL" dirty="0">
                <a:solidFill>
                  <a:schemeClr val="bg1"/>
                </a:solidFill>
              </a:rPr>
              <a:t>source: </a:t>
            </a:r>
            <a:r>
              <a:rPr lang="pl-PL" dirty="0" smtClean="0">
                <a:solidFill>
                  <a:schemeClr val="bg1"/>
                </a:solidFill>
              </a:rPr>
              <a:t>flatmapthatshit.com</a:t>
            </a:r>
            <a:endParaRPr lang="pl-PL" dirty="0">
              <a:solidFill>
                <a:schemeClr val="bg1"/>
              </a:solidFill>
            </a:endParaRPr>
          </a:p>
        </p:txBody>
      </p:sp>
    </p:spTree>
    <p:extLst>
      <p:ext uri="{BB962C8B-B14F-4D97-AF65-F5344CB8AC3E}">
        <p14:creationId xmlns:p14="http://schemas.microsoft.com/office/powerpoint/2010/main" val="2087929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484784"/>
            <a:ext cx="7520940" cy="3195693"/>
          </a:xfrm>
        </p:spPr>
        <p:txBody>
          <a:bodyPr>
            <a:normAutofit/>
          </a:bodyPr>
          <a:lstStyle/>
          <a:p>
            <a:pPr>
              <a:buFont typeface="Arial" pitchFamily="34" charset="0"/>
              <a:buChar char="•"/>
            </a:pPr>
            <a:r>
              <a:rPr lang="pl-PL" sz="3200" b="0" dirty="0" smtClean="0">
                <a:latin typeface="Calibri" pitchFamily="34" charset="0"/>
              </a:rPr>
              <a:t>A little bit of history</a:t>
            </a:r>
          </a:p>
          <a:p>
            <a:pPr>
              <a:buFont typeface="Arial" pitchFamily="34" charset="0"/>
              <a:buChar char="•"/>
            </a:pPr>
            <a:r>
              <a:rPr lang="pl-PL" sz="3200" b="0" dirty="0" smtClean="0">
                <a:latin typeface="Calibri" pitchFamily="34" charset="0"/>
              </a:rPr>
              <a:t>A few words about API</a:t>
            </a:r>
          </a:p>
          <a:p>
            <a:pPr>
              <a:buFont typeface="Arial" pitchFamily="34" charset="0"/>
              <a:buChar char="•"/>
            </a:pPr>
            <a:r>
              <a:rPr lang="pl-PL" sz="3200" b="0" dirty="0" smtClean="0">
                <a:latin typeface="Calibri" pitchFamily="34" charset="0"/>
              </a:rPr>
              <a:t>Code</a:t>
            </a:r>
            <a:r>
              <a:rPr lang="pl-PL" sz="3200" b="0" dirty="0" smtClean="0">
                <a:latin typeface="Calibri" pitchFamily="34" charset="0"/>
              </a:rPr>
              <a:t>!</a:t>
            </a:r>
            <a:endParaRPr lang="pl-PL" sz="3200" b="0" dirty="0">
              <a:latin typeface="Calibri" pitchFamily="34" charset="0"/>
            </a:endParaRPr>
          </a:p>
        </p:txBody>
      </p:sp>
    </p:spTree>
    <p:extLst>
      <p:ext uri="{BB962C8B-B14F-4D97-AF65-F5344CB8AC3E}">
        <p14:creationId xmlns:p14="http://schemas.microsoft.com/office/powerpoint/2010/main" val="3414643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387824791"/>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278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p:cNvSpPr>
            <a:spLocks noGrp="1"/>
          </p:cNvSpPr>
          <p:nvPr>
            <p:ph type="title"/>
          </p:nvPr>
        </p:nvSpPr>
        <p:spPr>
          <a:xfrm>
            <a:off x="971600" y="332656"/>
            <a:ext cx="6782494" cy="548640"/>
          </a:xfrm>
        </p:spPr>
        <p:txBody>
          <a:bodyPr/>
          <a:lstStyle/>
          <a:p>
            <a:r>
              <a:rPr lang="pl-PL" dirty="0" smtClean="0">
                <a:solidFill>
                  <a:schemeClr val="bg1"/>
                </a:solidFill>
                <a:latin typeface="Calibri" pitchFamily="34" charset="0"/>
              </a:rPr>
              <a:t>Synchronous pull communication</a:t>
            </a:r>
            <a:endParaRPr lang="pl-PL" dirty="0">
              <a:solidFill>
                <a:schemeClr val="bg1"/>
              </a:solidFill>
              <a:latin typeface="Calibri" pitchFamily="34" charset="0"/>
            </a:endParaRPr>
          </a:p>
        </p:txBody>
      </p:sp>
      <p:sp>
        <p:nvSpPr>
          <p:cNvPr id="16" name="Rectangle 15"/>
          <p:cNvSpPr/>
          <p:nvPr/>
        </p:nvSpPr>
        <p:spPr>
          <a:xfrm>
            <a:off x="2308337" y="1970535"/>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Calibri" pitchFamily="34" charset="0"/>
              </a:rPr>
              <a:t>Client</a:t>
            </a:r>
            <a:endParaRPr lang="pl-PL" dirty="0">
              <a:latin typeface="Calibri" pitchFamily="34" charset="0"/>
            </a:endParaRPr>
          </a:p>
        </p:txBody>
      </p:sp>
      <p:sp>
        <p:nvSpPr>
          <p:cNvPr id="17" name="Rectangle 16"/>
          <p:cNvSpPr/>
          <p:nvPr/>
        </p:nvSpPr>
        <p:spPr>
          <a:xfrm>
            <a:off x="5395503" y="1970535"/>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Calibri" pitchFamily="34" charset="0"/>
              </a:rPr>
              <a:t>Server</a:t>
            </a:r>
            <a:endParaRPr lang="pl-PL" dirty="0">
              <a:latin typeface="Calibri" pitchFamily="34" charset="0"/>
            </a:endParaRPr>
          </a:p>
        </p:txBody>
      </p:sp>
      <p:sp>
        <p:nvSpPr>
          <p:cNvPr id="18" name="TextBox 17"/>
          <p:cNvSpPr txBox="1"/>
          <p:nvPr/>
        </p:nvSpPr>
        <p:spPr>
          <a:xfrm>
            <a:off x="4072032" y="1647771"/>
            <a:ext cx="944297" cy="369332"/>
          </a:xfrm>
          <a:prstGeom prst="rect">
            <a:avLst/>
          </a:prstGeom>
          <a:noFill/>
        </p:spPr>
        <p:txBody>
          <a:bodyPr wrap="none" rtlCol="0">
            <a:spAutoFit/>
          </a:bodyPr>
          <a:lstStyle/>
          <a:p>
            <a:r>
              <a:rPr lang="pl-PL" dirty="0" smtClean="0">
                <a:latin typeface="Calibri" pitchFamily="34" charset="0"/>
              </a:rPr>
              <a:t>Request</a:t>
            </a:r>
            <a:endParaRPr lang="pl-PL" dirty="0">
              <a:latin typeface="Calibri" pitchFamily="34" charset="0"/>
            </a:endParaRPr>
          </a:p>
        </p:txBody>
      </p:sp>
      <p:sp>
        <p:nvSpPr>
          <p:cNvPr id="20" name="TextBox 19"/>
          <p:cNvSpPr txBox="1"/>
          <p:nvPr/>
        </p:nvSpPr>
        <p:spPr>
          <a:xfrm>
            <a:off x="4053132" y="2699628"/>
            <a:ext cx="1081515" cy="369332"/>
          </a:xfrm>
          <a:prstGeom prst="rect">
            <a:avLst/>
          </a:prstGeom>
          <a:noFill/>
        </p:spPr>
        <p:txBody>
          <a:bodyPr wrap="none" rtlCol="0">
            <a:spAutoFit/>
          </a:bodyPr>
          <a:lstStyle/>
          <a:p>
            <a:r>
              <a:rPr lang="pl-PL" dirty="0" smtClean="0">
                <a:latin typeface="Calibri" pitchFamily="34" charset="0"/>
              </a:rPr>
              <a:t>Response</a:t>
            </a:r>
            <a:endParaRPr lang="pl-PL" dirty="0">
              <a:latin typeface="Calibri" pitchFamily="34" charset="0"/>
            </a:endParaRPr>
          </a:p>
        </p:txBody>
      </p:sp>
      <p:cxnSp>
        <p:nvCxnSpPr>
          <p:cNvPr id="23" name="Straight Connector 22"/>
          <p:cNvCxnSpPr/>
          <p:nvPr/>
        </p:nvCxnSpPr>
        <p:spPr>
          <a:xfrm>
            <a:off x="1187624" y="3874380"/>
            <a:ext cx="63367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79315" y="3802372"/>
            <a:ext cx="500397"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21" name="Rectangle 20"/>
          <p:cNvSpPr/>
          <p:nvPr/>
        </p:nvSpPr>
        <p:spPr>
          <a:xfrm>
            <a:off x="1979712" y="3802372"/>
            <a:ext cx="360040"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cxnSp>
        <p:nvCxnSpPr>
          <p:cNvPr id="29" name="Straight Connector 28"/>
          <p:cNvCxnSpPr/>
          <p:nvPr/>
        </p:nvCxnSpPr>
        <p:spPr>
          <a:xfrm>
            <a:off x="1187624" y="4205973"/>
            <a:ext cx="63367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383185" y="4133965"/>
            <a:ext cx="396044"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31" name="Rectangle 30"/>
          <p:cNvSpPr/>
          <p:nvPr/>
        </p:nvSpPr>
        <p:spPr>
          <a:xfrm>
            <a:off x="2771800" y="4133965"/>
            <a:ext cx="360040"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cxnSp>
        <p:nvCxnSpPr>
          <p:cNvPr id="37" name="Straight Connector 36"/>
          <p:cNvCxnSpPr/>
          <p:nvPr/>
        </p:nvCxnSpPr>
        <p:spPr>
          <a:xfrm>
            <a:off x="1187624" y="4537566"/>
            <a:ext cx="63367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11760" y="4465558"/>
            <a:ext cx="1584176"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39" name="Rectangle 38"/>
          <p:cNvSpPr/>
          <p:nvPr/>
        </p:nvSpPr>
        <p:spPr>
          <a:xfrm>
            <a:off x="3995936" y="4465558"/>
            <a:ext cx="360040"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cxnSp>
        <p:nvCxnSpPr>
          <p:cNvPr id="41" name="Straight Connector 40"/>
          <p:cNvCxnSpPr/>
          <p:nvPr/>
        </p:nvCxnSpPr>
        <p:spPr>
          <a:xfrm>
            <a:off x="1187624" y="4832945"/>
            <a:ext cx="63367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355976" y="4797152"/>
            <a:ext cx="778671"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43" name="Rectangle 42"/>
          <p:cNvSpPr/>
          <p:nvPr/>
        </p:nvSpPr>
        <p:spPr>
          <a:xfrm>
            <a:off x="5148064" y="4797152"/>
            <a:ext cx="360040"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45" name="Rectangle 44"/>
          <p:cNvSpPr/>
          <p:nvPr/>
        </p:nvSpPr>
        <p:spPr>
          <a:xfrm>
            <a:off x="1187624" y="5373216"/>
            <a:ext cx="396044"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47" name="Rectangle 46"/>
          <p:cNvSpPr/>
          <p:nvPr/>
        </p:nvSpPr>
        <p:spPr>
          <a:xfrm>
            <a:off x="1187624" y="5733256"/>
            <a:ext cx="360040"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48" name="TextBox 47"/>
          <p:cNvSpPr txBox="1"/>
          <p:nvPr/>
        </p:nvSpPr>
        <p:spPr>
          <a:xfrm>
            <a:off x="1657931" y="5267007"/>
            <a:ext cx="1121910" cy="338554"/>
          </a:xfrm>
          <a:prstGeom prst="rect">
            <a:avLst/>
          </a:prstGeom>
          <a:noFill/>
        </p:spPr>
        <p:txBody>
          <a:bodyPr wrap="none" rtlCol="0">
            <a:spAutoFit/>
          </a:bodyPr>
          <a:lstStyle/>
          <a:p>
            <a:r>
              <a:rPr lang="pl-PL" sz="1600" dirty="0" smtClean="0"/>
              <a:t>Processing</a:t>
            </a:r>
            <a:endParaRPr lang="pl-PL" sz="1600" dirty="0"/>
          </a:p>
        </p:txBody>
      </p:sp>
      <p:sp>
        <p:nvSpPr>
          <p:cNvPr id="49" name="TextBox 48"/>
          <p:cNvSpPr txBox="1"/>
          <p:nvPr/>
        </p:nvSpPr>
        <p:spPr>
          <a:xfrm>
            <a:off x="1657931" y="5642699"/>
            <a:ext cx="1563185" cy="338554"/>
          </a:xfrm>
          <a:prstGeom prst="rect">
            <a:avLst/>
          </a:prstGeom>
          <a:noFill/>
        </p:spPr>
        <p:txBody>
          <a:bodyPr wrap="none" rtlCol="0">
            <a:spAutoFit/>
          </a:bodyPr>
          <a:lstStyle/>
          <a:p>
            <a:r>
              <a:rPr lang="pl-PL" sz="1600" dirty="0" smtClean="0"/>
              <a:t>Network latency</a:t>
            </a:r>
            <a:endParaRPr lang="pl-PL" sz="1600" dirty="0"/>
          </a:p>
        </p:txBody>
      </p:sp>
      <p:cxnSp>
        <p:nvCxnSpPr>
          <p:cNvPr id="7" name="Straight Connector 6"/>
          <p:cNvCxnSpPr/>
          <p:nvPr/>
        </p:nvCxnSpPr>
        <p:spPr>
          <a:xfrm>
            <a:off x="6084168" y="3340224"/>
            <a:ext cx="36004" cy="1926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81207" y="3874380"/>
            <a:ext cx="3286937"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3852" y="3786745"/>
            <a:ext cx="250198"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50" name="Rectangle 49"/>
          <p:cNvSpPr/>
          <p:nvPr/>
        </p:nvSpPr>
        <p:spPr>
          <a:xfrm>
            <a:off x="6516216" y="3786745"/>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51" name="Rectangle 50"/>
          <p:cNvSpPr/>
          <p:nvPr/>
        </p:nvSpPr>
        <p:spPr>
          <a:xfrm>
            <a:off x="6691475" y="3786745"/>
            <a:ext cx="250198"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52" name="Rectangle 51"/>
          <p:cNvSpPr/>
          <p:nvPr/>
        </p:nvSpPr>
        <p:spPr>
          <a:xfrm>
            <a:off x="6903839" y="3786745"/>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53" name="Rectangle 52"/>
          <p:cNvSpPr/>
          <p:nvPr/>
        </p:nvSpPr>
        <p:spPr>
          <a:xfrm>
            <a:off x="7020272" y="3786745"/>
            <a:ext cx="495381"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54" name="Rectangle 53"/>
          <p:cNvSpPr/>
          <p:nvPr/>
        </p:nvSpPr>
        <p:spPr>
          <a:xfrm>
            <a:off x="7433017" y="3786745"/>
            <a:ext cx="90522"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55" name="Rectangle 54"/>
          <p:cNvSpPr/>
          <p:nvPr/>
        </p:nvSpPr>
        <p:spPr>
          <a:xfrm>
            <a:off x="6300192" y="4149080"/>
            <a:ext cx="250198"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56" name="Rectangle 55"/>
          <p:cNvSpPr/>
          <p:nvPr/>
        </p:nvSpPr>
        <p:spPr>
          <a:xfrm>
            <a:off x="6512556" y="4149080"/>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57" name="Rectangle 56"/>
          <p:cNvSpPr/>
          <p:nvPr/>
        </p:nvSpPr>
        <p:spPr>
          <a:xfrm>
            <a:off x="6687815" y="4149080"/>
            <a:ext cx="741542"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60" name="Rectangle 59"/>
          <p:cNvSpPr/>
          <p:nvPr/>
        </p:nvSpPr>
        <p:spPr>
          <a:xfrm>
            <a:off x="7429357" y="4149080"/>
            <a:ext cx="90522"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63" name="Rectangle 62"/>
          <p:cNvSpPr/>
          <p:nvPr/>
        </p:nvSpPr>
        <p:spPr>
          <a:xfrm>
            <a:off x="6300192" y="4437112"/>
            <a:ext cx="637821" cy="1724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64" name="Rectangle 63"/>
          <p:cNvSpPr/>
          <p:nvPr/>
        </p:nvSpPr>
        <p:spPr>
          <a:xfrm>
            <a:off x="6900179" y="4437112"/>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65" name="Rectangle 64"/>
          <p:cNvSpPr/>
          <p:nvPr/>
        </p:nvSpPr>
        <p:spPr>
          <a:xfrm>
            <a:off x="7016612" y="4437112"/>
            <a:ext cx="495381"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66" name="Rectangle 65"/>
          <p:cNvSpPr/>
          <p:nvPr/>
        </p:nvSpPr>
        <p:spPr>
          <a:xfrm>
            <a:off x="7429357" y="4437112"/>
            <a:ext cx="90522"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67" name="Rectangle 66"/>
          <p:cNvSpPr/>
          <p:nvPr/>
        </p:nvSpPr>
        <p:spPr>
          <a:xfrm>
            <a:off x="6300191" y="4797152"/>
            <a:ext cx="391284"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70" name="Rectangle 69"/>
          <p:cNvSpPr/>
          <p:nvPr/>
        </p:nvSpPr>
        <p:spPr>
          <a:xfrm>
            <a:off x="6660232" y="4797152"/>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71" name="Rectangle 70"/>
          <p:cNvSpPr/>
          <p:nvPr/>
        </p:nvSpPr>
        <p:spPr>
          <a:xfrm>
            <a:off x="6835664" y="4797152"/>
            <a:ext cx="676330"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72" name="Rectangle 71"/>
          <p:cNvSpPr/>
          <p:nvPr/>
        </p:nvSpPr>
        <p:spPr>
          <a:xfrm>
            <a:off x="7429357" y="4797152"/>
            <a:ext cx="90522"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cxnSp>
        <p:nvCxnSpPr>
          <p:cNvPr id="73" name="Straight Arrow Connector 72"/>
          <p:cNvCxnSpPr/>
          <p:nvPr/>
        </p:nvCxnSpPr>
        <p:spPr>
          <a:xfrm>
            <a:off x="3387528" y="4221088"/>
            <a:ext cx="248061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4558272" y="4531208"/>
            <a:ext cx="1309872"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5562361" y="4869160"/>
            <a:ext cx="30578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3838192" y="2017103"/>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flipH="1">
            <a:off x="3847717" y="2665175"/>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3922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p:cNvSpPr>
            <a:spLocks noGrp="1"/>
          </p:cNvSpPr>
          <p:nvPr>
            <p:ph type="title"/>
          </p:nvPr>
        </p:nvSpPr>
        <p:spPr>
          <a:xfrm>
            <a:off x="1042989" y="365760"/>
            <a:ext cx="3601020" cy="548640"/>
          </a:xfrm>
        </p:spPr>
        <p:txBody>
          <a:bodyPr/>
          <a:lstStyle/>
          <a:p>
            <a:r>
              <a:rPr lang="pl-PL" dirty="0" smtClean="0">
                <a:solidFill>
                  <a:schemeClr val="bg1"/>
                </a:solidFill>
                <a:latin typeface="Calibri" pitchFamily="34" charset="0"/>
              </a:rPr>
              <a:t>ASynchronous PUSH</a:t>
            </a:r>
            <a:endParaRPr lang="pl-PL" dirty="0">
              <a:solidFill>
                <a:schemeClr val="bg1"/>
              </a:solidFill>
              <a:latin typeface="Calibri" pitchFamily="34" charset="0"/>
            </a:endParaRPr>
          </a:p>
        </p:txBody>
      </p:sp>
      <p:cxnSp>
        <p:nvCxnSpPr>
          <p:cNvPr id="81" name="Straight Connector 80"/>
          <p:cNvCxnSpPr/>
          <p:nvPr/>
        </p:nvCxnSpPr>
        <p:spPr>
          <a:xfrm>
            <a:off x="1187624" y="2234964"/>
            <a:ext cx="63367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479315" y="2162956"/>
            <a:ext cx="500397"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83" name="Rectangle 82"/>
          <p:cNvSpPr/>
          <p:nvPr/>
        </p:nvSpPr>
        <p:spPr>
          <a:xfrm>
            <a:off x="1979712" y="2162956"/>
            <a:ext cx="360040"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cxnSp>
        <p:nvCxnSpPr>
          <p:cNvPr id="84" name="Straight Connector 83"/>
          <p:cNvCxnSpPr/>
          <p:nvPr/>
        </p:nvCxnSpPr>
        <p:spPr>
          <a:xfrm>
            <a:off x="1187624" y="2566557"/>
            <a:ext cx="63367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87624" y="2898150"/>
            <a:ext cx="63367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87624" y="3193529"/>
            <a:ext cx="63367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1187624" y="3733800"/>
            <a:ext cx="396044"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94" name="Rectangle 93"/>
          <p:cNvSpPr/>
          <p:nvPr/>
        </p:nvSpPr>
        <p:spPr>
          <a:xfrm>
            <a:off x="1187624" y="4093840"/>
            <a:ext cx="360040"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95" name="TextBox 94"/>
          <p:cNvSpPr txBox="1"/>
          <p:nvPr/>
        </p:nvSpPr>
        <p:spPr>
          <a:xfrm>
            <a:off x="1657931" y="3627591"/>
            <a:ext cx="1121910" cy="338554"/>
          </a:xfrm>
          <a:prstGeom prst="rect">
            <a:avLst/>
          </a:prstGeom>
          <a:noFill/>
        </p:spPr>
        <p:txBody>
          <a:bodyPr wrap="none" rtlCol="0">
            <a:spAutoFit/>
          </a:bodyPr>
          <a:lstStyle/>
          <a:p>
            <a:r>
              <a:rPr lang="pl-PL" sz="1600" dirty="0" smtClean="0"/>
              <a:t>Processing</a:t>
            </a:r>
            <a:endParaRPr lang="pl-PL" sz="1600" dirty="0"/>
          </a:p>
        </p:txBody>
      </p:sp>
      <p:sp>
        <p:nvSpPr>
          <p:cNvPr id="96" name="TextBox 95"/>
          <p:cNvSpPr txBox="1"/>
          <p:nvPr/>
        </p:nvSpPr>
        <p:spPr>
          <a:xfrm>
            <a:off x="1657931" y="4003283"/>
            <a:ext cx="1563185" cy="338554"/>
          </a:xfrm>
          <a:prstGeom prst="rect">
            <a:avLst/>
          </a:prstGeom>
          <a:noFill/>
        </p:spPr>
        <p:txBody>
          <a:bodyPr wrap="none" rtlCol="0">
            <a:spAutoFit/>
          </a:bodyPr>
          <a:lstStyle/>
          <a:p>
            <a:r>
              <a:rPr lang="pl-PL" sz="1600" dirty="0" smtClean="0"/>
              <a:t>Network latency</a:t>
            </a:r>
            <a:endParaRPr lang="pl-PL" sz="1600" dirty="0"/>
          </a:p>
        </p:txBody>
      </p:sp>
      <p:cxnSp>
        <p:nvCxnSpPr>
          <p:cNvPr id="97" name="Straight Connector 96"/>
          <p:cNvCxnSpPr/>
          <p:nvPr/>
        </p:nvCxnSpPr>
        <p:spPr>
          <a:xfrm>
            <a:off x="5940152" y="1700808"/>
            <a:ext cx="36004" cy="1926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55776" y="2234964"/>
            <a:ext cx="3312368"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6303852" y="2147329"/>
            <a:ext cx="250198"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00" name="Rectangle 99"/>
          <p:cNvSpPr/>
          <p:nvPr/>
        </p:nvSpPr>
        <p:spPr>
          <a:xfrm>
            <a:off x="6516216" y="2147329"/>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101" name="Rectangle 100"/>
          <p:cNvSpPr/>
          <p:nvPr/>
        </p:nvSpPr>
        <p:spPr>
          <a:xfrm>
            <a:off x="6691475" y="2147329"/>
            <a:ext cx="250198"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02" name="Rectangle 101"/>
          <p:cNvSpPr/>
          <p:nvPr/>
        </p:nvSpPr>
        <p:spPr>
          <a:xfrm>
            <a:off x="6903839" y="2147329"/>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103" name="Rectangle 102"/>
          <p:cNvSpPr/>
          <p:nvPr/>
        </p:nvSpPr>
        <p:spPr>
          <a:xfrm>
            <a:off x="7020272" y="2147329"/>
            <a:ext cx="495381"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04" name="Rectangle 103"/>
          <p:cNvSpPr/>
          <p:nvPr/>
        </p:nvSpPr>
        <p:spPr>
          <a:xfrm>
            <a:off x="7433017" y="2147329"/>
            <a:ext cx="90522"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105" name="Rectangle 104"/>
          <p:cNvSpPr/>
          <p:nvPr/>
        </p:nvSpPr>
        <p:spPr>
          <a:xfrm>
            <a:off x="6300192" y="2509664"/>
            <a:ext cx="250198"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06" name="Rectangle 105"/>
          <p:cNvSpPr/>
          <p:nvPr/>
        </p:nvSpPr>
        <p:spPr>
          <a:xfrm>
            <a:off x="6512556" y="2509664"/>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107" name="Rectangle 106"/>
          <p:cNvSpPr/>
          <p:nvPr/>
        </p:nvSpPr>
        <p:spPr>
          <a:xfrm>
            <a:off x="6687815" y="2509664"/>
            <a:ext cx="741542"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08" name="Rectangle 107"/>
          <p:cNvSpPr/>
          <p:nvPr/>
        </p:nvSpPr>
        <p:spPr>
          <a:xfrm>
            <a:off x="7429357" y="2509664"/>
            <a:ext cx="90522"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109" name="Rectangle 108"/>
          <p:cNvSpPr/>
          <p:nvPr/>
        </p:nvSpPr>
        <p:spPr>
          <a:xfrm>
            <a:off x="6300192" y="2797696"/>
            <a:ext cx="637821" cy="1724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10" name="Rectangle 109"/>
          <p:cNvSpPr/>
          <p:nvPr/>
        </p:nvSpPr>
        <p:spPr>
          <a:xfrm>
            <a:off x="6900179" y="2797696"/>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111" name="Rectangle 110"/>
          <p:cNvSpPr/>
          <p:nvPr/>
        </p:nvSpPr>
        <p:spPr>
          <a:xfrm>
            <a:off x="7016612" y="2797696"/>
            <a:ext cx="495381"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12" name="Rectangle 111"/>
          <p:cNvSpPr/>
          <p:nvPr/>
        </p:nvSpPr>
        <p:spPr>
          <a:xfrm>
            <a:off x="7429357" y="2797696"/>
            <a:ext cx="90522"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113" name="Rectangle 112"/>
          <p:cNvSpPr/>
          <p:nvPr/>
        </p:nvSpPr>
        <p:spPr>
          <a:xfrm>
            <a:off x="6300191" y="3157736"/>
            <a:ext cx="391284"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14" name="Rectangle 113"/>
          <p:cNvSpPr/>
          <p:nvPr/>
        </p:nvSpPr>
        <p:spPr>
          <a:xfrm>
            <a:off x="6660232" y="3157736"/>
            <a:ext cx="45719"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sp>
        <p:nvSpPr>
          <p:cNvPr id="115" name="Rectangle 114"/>
          <p:cNvSpPr/>
          <p:nvPr/>
        </p:nvSpPr>
        <p:spPr>
          <a:xfrm>
            <a:off x="6835664" y="3157736"/>
            <a:ext cx="676330" cy="14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a:p>
        </p:txBody>
      </p:sp>
      <p:sp>
        <p:nvSpPr>
          <p:cNvPr id="116" name="Rectangle 115"/>
          <p:cNvSpPr/>
          <p:nvPr/>
        </p:nvSpPr>
        <p:spPr>
          <a:xfrm>
            <a:off x="7429357" y="3157736"/>
            <a:ext cx="90522" cy="1440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l-PL"/>
          </a:p>
        </p:txBody>
      </p:sp>
      <p:cxnSp>
        <p:nvCxnSpPr>
          <p:cNvPr id="8" name="Curved Connector 7"/>
          <p:cNvCxnSpPr>
            <a:stCxn id="104" idx="3"/>
            <a:endCxn id="105" idx="1"/>
          </p:cNvCxnSpPr>
          <p:nvPr/>
        </p:nvCxnSpPr>
        <p:spPr>
          <a:xfrm flipH="1">
            <a:off x="6300192" y="2219337"/>
            <a:ext cx="1223347" cy="362335"/>
          </a:xfrm>
          <a:prstGeom prst="curvedConnector5">
            <a:avLst>
              <a:gd name="adj1" fmla="val -18686"/>
              <a:gd name="adj2" fmla="val 50000"/>
              <a:gd name="adj3" fmla="val 11868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08" idx="3"/>
            <a:endCxn id="109" idx="1"/>
          </p:cNvCxnSpPr>
          <p:nvPr/>
        </p:nvCxnSpPr>
        <p:spPr>
          <a:xfrm flipH="1">
            <a:off x="6300192" y="2581672"/>
            <a:ext cx="1219687" cy="302255"/>
          </a:xfrm>
          <a:prstGeom prst="curvedConnector5">
            <a:avLst>
              <a:gd name="adj1" fmla="val -18743"/>
              <a:gd name="adj2" fmla="val 47647"/>
              <a:gd name="adj3" fmla="val 1187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12" idx="3"/>
            <a:endCxn id="113" idx="1"/>
          </p:cNvCxnSpPr>
          <p:nvPr/>
        </p:nvCxnSpPr>
        <p:spPr>
          <a:xfrm flipH="1">
            <a:off x="6300191" y="2869704"/>
            <a:ext cx="1219688" cy="360040"/>
          </a:xfrm>
          <a:prstGeom prst="curvedConnector5">
            <a:avLst>
              <a:gd name="adj1" fmla="val -18742"/>
              <a:gd name="adj2" fmla="val 50000"/>
              <a:gd name="adj3" fmla="val 11874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788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p:cNvSpPr>
            <a:spLocks noGrp="1"/>
          </p:cNvSpPr>
          <p:nvPr>
            <p:ph type="title"/>
          </p:nvPr>
        </p:nvSpPr>
        <p:spPr>
          <a:xfrm>
            <a:off x="1042987" y="365760"/>
            <a:ext cx="3597129" cy="548640"/>
          </a:xfrm>
        </p:spPr>
        <p:txBody>
          <a:bodyPr/>
          <a:lstStyle/>
          <a:p>
            <a:r>
              <a:rPr lang="pl-PL" dirty="0" smtClean="0">
                <a:solidFill>
                  <a:schemeClr val="bg1"/>
                </a:solidFill>
                <a:latin typeface="Calibri" pitchFamily="34" charset="0"/>
              </a:rPr>
              <a:t>Observable stream</a:t>
            </a:r>
            <a:endParaRPr lang="pl-PL" dirty="0">
              <a:solidFill>
                <a:schemeClr val="bg1"/>
              </a:solidFill>
              <a:latin typeface="Calibri" pitchFamily="34" charset="0"/>
            </a:endParaRPr>
          </a:p>
        </p:txBody>
      </p:sp>
      <p:sp>
        <p:nvSpPr>
          <p:cNvPr id="12" name="Rectangle 11"/>
          <p:cNvSpPr/>
          <p:nvPr/>
        </p:nvSpPr>
        <p:spPr>
          <a:xfrm>
            <a:off x="971600" y="2516856"/>
            <a:ext cx="1440160" cy="169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Calibri" pitchFamily="34" charset="0"/>
              </a:rPr>
              <a:t>Observer</a:t>
            </a:r>
            <a:endParaRPr lang="pl-PL" dirty="0">
              <a:latin typeface="Calibri" pitchFamily="34" charset="0"/>
            </a:endParaRPr>
          </a:p>
        </p:txBody>
      </p:sp>
      <p:sp>
        <p:nvSpPr>
          <p:cNvPr id="13" name="Rectangle 12"/>
          <p:cNvSpPr/>
          <p:nvPr/>
        </p:nvSpPr>
        <p:spPr>
          <a:xfrm>
            <a:off x="6837920" y="2516856"/>
            <a:ext cx="1440160" cy="169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Calibri" pitchFamily="34" charset="0"/>
              </a:rPr>
              <a:t>Observable</a:t>
            </a:r>
            <a:endParaRPr lang="pl-PL" dirty="0">
              <a:latin typeface="Calibri" pitchFamily="34" charset="0"/>
            </a:endParaRPr>
          </a:p>
        </p:txBody>
      </p:sp>
      <p:cxnSp>
        <p:nvCxnSpPr>
          <p:cNvPr id="19" name="Straight Arrow Connector 18"/>
          <p:cNvCxnSpPr/>
          <p:nvPr/>
        </p:nvCxnSpPr>
        <p:spPr>
          <a:xfrm>
            <a:off x="2627784" y="1691524"/>
            <a:ext cx="0" cy="4032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27784" y="5507948"/>
            <a:ext cx="261590" cy="369324"/>
          </a:xfrm>
          <a:prstGeom prst="rect">
            <a:avLst/>
          </a:prstGeom>
          <a:noFill/>
        </p:spPr>
        <p:txBody>
          <a:bodyPr wrap="none" lIns="91430" tIns="45716" rIns="91430" bIns="45716" rtlCol="0">
            <a:spAutoFit/>
          </a:bodyPr>
          <a:lstStyle/>
          <a:p>
            <a:r>
              <a:rPr lang="pl-PL" i="1" dirty="0" smtClean="0">
                <a:latin typeface="Calibri" pitchFamily="34" charset="0"/>
              </a:rPr>
              <a:t>t</a:t>
            </a:r>
            <a:endParaRPr lang="pl-PL" i="1" dirty="0">
              <a:latin typeface="Calibri" pitchFamily="34" charset="0"/>
            </a:endParaRPr>
          </a:p>
        </p:txBody>
      </p:sp>
      <p:cxnSp>
        <p:nvCxnSpPr>
          <p:cNvPr id="21" name="Straight Arrow Connector 20"/>
          <p:cNvCxnSpPr/>
          <p:nvPr/>
        </p:nvCxnSpPr>
        <p:spPr>
          <a:xfrm>
            <a:off x="3131840" y="2164791"/>
            <a:ext cx="3088561"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08779" y="2186288"/>
            <a:ext cx="1074761" cy="369324"/>
          </a:xfrm>
          <a:prstGeom prst="rect">
            <a:avLst/>
          </a:prstGeom>
          <a:noFill/>
        </p:spPr>
        <p:txBody>
          <a:bodyPr wrap="none" lIns="91430" tIns="45716" rIns="91430" bIns="45716" rtlCol="0">
            <a:spAutoFit/>
          </a:bodyPr>
          <a:lstStyle/>
          <a:p>
            <a:r>
              <a:rPr lang="pl-PL" dirty="0" smtClean="0">
                <a:latin typeface="Calibri" pitchFamily="34" charset="0"/>
              </a:rPr>
              <a:t>subscribe</a:t>
            </a:r>
            <a:endParaRPr lang="pl-PL" dirty="0">
              <a:latin typeface="Calibri" pitchFamily="34" charset="0"/>
            </a:endParaRPr>
          </a:p>
        </p:txBody>
      </p:sp>
      <p:cxnSp>
        <p:nvCxnSpPr>
          <p:cNvPr id="24" name="Straight Arrow Connector 23"/>
          <p:cNvCxnSpPr/>
          <p:nvPr/>
        </p:nvCxnSpPr>
        <p:spPr>
          <a:xfrm flipH="1">
            <a:off x="3131840" y="2843652"/>
            <a:ext cx="3016553"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131840" y="4564441"/>
            <a:ext cx="3016553"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36233" y="2902042"/>
            <a:ext cx="1019853" cy="373659"/>
          </a:xfrm>
          <a:prstGeom prst="rect">
            <a:avLst/>
          </a:prstGeom>
          <a:noFill/>
        </p:spPr>
        <p:txBody>
          <a:bodyPr wrap="none" lIns="91430" tIns="45716" rIns="91430" bIns="45716" rtlCol="0">
            <a:spAutoFit/>
          </a:bodyPr>
          <a:lstStyle/>
          <a:p>
            <a:r>
              <a:rPr lang="pl-PL" dirty="0" smtClean="0">
                <a:latin typeface="Calibri" pitchFamily="34" charset="0"/>
              </a:rPr>
              <a:t>onNext*</a:t>
            </a:r>
            <a:endParaRPr lang="pl-PL" dirty="0">
              <a:latin typeface="Calibri" pitchFamily="34" charset="0"/>
            </a:endParaRPr>
          </a:p>
        </p:txBody>
      </p:sp>
      <p:sp>
        <p:nvSpPr>
          <p:cNvPr id="27" name="TextBox 26"/>
          <p:cNvSpPr txBox="1"/>
          <p:nvPr/>
        </p:nvSpPr>
        <p:spPr>
          <a:xfrm>
            <a:off x="3916899" y="4643852"/>
            <a:ext cx="1458521" cy="369324"/>
          </a:xfrm>
          <a:prstGeom prst="rect">
            <a:avLst/>
          </a:prstGeom>
          <a:noFill/>
        </p:spPr>
        <p:txBody>
          <a:bodyPr wrap="none" lIns="91430" tIns="45716" rIns="91430" bIns="45716" rtlCol="0">
            <a:spAutoFit/>
          </a:bodyPr>
          <a:lstStyle/>
          <a:p>
            <a:r>
              <a:rPr lang="pl-PL" dirty="0" smtClean="0">
                <a:latin typeface="Calibri" pitchFamily="34" charset="0"/>
              </a:rPr>
              <a:t>onCompleted</a:t>
            </a:r>
            <a:endParaRPr lang="pl-PL" dirty="0">
              <a:latin typeface="Calibri" pitchFamily="34" charset="0"/>
            </a:endParaRPr>
          </a:p>
        </p:txBody>
      </p:sp>
      <p:cxnSp>
        <p:nvCxnSpPr>
          <p:cNvPr id="28" name="Straight Arrow Connector 27"/>
          <p:cNvCxnSpPr/>
          <p:nvPr/>
        </p:nvCxnSpPr>
        <p:spPr>
          <a:xfrm>
            <a:off x="3131840" y="4130519"/>
            <a:ext cx="3088561"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86950" y="4130512"/>
            <a:ext cx="1318418" cy="369324"/>
          </a:xfrm>
          <a:prstGeom prst="rect">
            <a:avLst/>
          </a:prstGeom>
          <a:noFill/>
        </p:spPr>
        <p:txBody>
          <a:bodyPr wrap="none" lIns="91430" tIns="45716" rIns="91430" bIns="45716" rtlCol="0">
            <a:spAutoFit/>
          </a:bodyPr>
          <a:lstStyle/>
          <a:p>
            <a:r>
              <a:rPr lang="pl-PL" dirty="0" smtClean="0">
                <a:latin typeface="Calibri" pitchFamily="34" charset="0"/>
              </a:rPr>
              <a:t>unsubscribe</a:t>
            </a:r>
            <a:endParaRPr lang="pl-PL" dirty="0">
              <a:latin typeface="Calibri" pitchFamily="34" charset="0"/>
            </a:endParaRPr>
          </a:p>
        </p:txBody>
      </p:sp>
      <p:sp>
        <p:nvSpPr>
          <p:cNvPr id="30" name="Rectangle 29"/>
          <p:cNvSpPr/>
          <p:nvPr/>
        </p:nvSpPr>
        <p:spPr>
          <a:xfrm>
            <a:off x="2902595" y="3635740"/>
            <a:ext cx="3541613" cy="1944216"/>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latin typeface="Calibri" pitchFamily="34" charset="0"/>
            </a:endParaRPr>
          </a:p>
        </p:txBody>
      </p:sp>
      <p:cxnSp>
        <p:nvCxnSpPr>
          <p:cNvPr id="31" name="Straight Arrow Connector 30"/>
          <p:cNvCxnSpPr/>
          <p:nvPr/>
        </p:nvCxnSpPr>
        <p:spPr>
          <a:xfrm flipH="1">
            <a:off x="3131840" y="5147908"/>
            <a:ext cx="3016553"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96623" y="5138624"/>
            <a:ext cx="899072" cy="369324"/>
          </a:xfrm>
          <a:prstGeom prst="rect">
            <a:avLst/>
          </a:prstGeom>
          <a:noFill/>
        </p:spPr>
        <p:txBody>
          <a:bodyPr wrap="none" lIns="91430" tIns="45716" rIns="91430" bIns="45716" rtlCol="0">
            <a:spAutoFit/>
          </a:bodyPr>
          <a:lstStyle/>
          <a:p>
            <a:r>
              <a:rPr lang="pl-PL" dirty="0" smtClean="0">
                <a:latin typeface="Calibri" pitchFamily="34" charset="0"/>
              </a:rPr>
              <a:t>onError</a:t>
            </a:r>
            <a:endParaRPr lang="pl-PL" dirty="0">
              <a:latin typeface="Calibri" pitchFamily="34" charset="0"/>
            </a:endParaRPr>
          </a:p>
        </p:txBody>
      </p:sp>
      <p:sp>
        <p:nvSpPr>
          <p:cNvPr id="7" name="TextBox 6"/>
          <p:cNvSpPr txBox="1"/>
          <p:nvPr/>
        </p:nvSpPr>
        <p:spPr>
          <a:xfrm>
            <a:off x="2914799" y="3632689"/>
            <a:ext cx="822661" cy="369332"/>
          </a:xfrm>
          <a:prstGeom prst="rect">
            <a:avLst/>
          </a:prstGeom>
          <a:noFill/>
        </p:spPr>
        <p:txBody>
          <a:bodyPr wrap="none" rtlCol="0">
            <a:spAutoFit/>
          </a:bodyPr>
          <a:lstStyle/>
          <a:p>
            <a:r>
              <a:rPr lang="pl-PL" b="1" dirty="0" smtClean="0"/>
              <a:t>One of</a:t>
            </a:r>
            <a:endParaRPr lang="pl-PL" b="1" dirty="0"/>
          </a:p>
        </p:txBody>
      </p:sp>
    </p:spTree>
    <p:extLst>
      <p:ext uri="{BB962C8B-B14F-4D97-AF65-F5344CB8AC3E}">
        <p14:creationId xmlns:p14="http://schemas.microsoft.com/office/powerpoint/2010/main" val="474343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59781" cy="6858000"/>
          </a:xfrm>
        </p:spPr>
      </p:pic>
    </p:spTree>
    <p:extLst>
      <p:ext uri="{BB962C8B-B14F-4D97-AF65-F5344CB8AC3E}">
        <p14:creationId xmlns:p14="http://schemas.microsoft.com/office/powerpoint/2010/main" val="2457007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0" name="Title 1"/>
          <p:cNvSpPr>
            <a:spLocks noGrp="1"/>
          </p:cNvSpPr>
          <p:nvPr>
            <p:ph type="title"/>
          </p:nvPr>
        </p:nvSpPr>
        <p:spPr>
          <a:xfrm>
            <a:off x="1042989" y="365760"/>
            <a:ext cx="3384995" cy="548640"/>
          </a:xfrm>
        </p:spPr>
        <p:txBody>
          <a:bodyPr/>
          <a:lstStyle/>
          <a:p>
            <a:r>
              <a:rPr lang="pl-PL" dirty="0" smtClean="0">
                <a:solidFill>
                  <a:schemeClr val="bg1"/>
                </a:solidFill>
                <a:latin typeface="Calibri" pitchFamily="34" charset="0"/>
              </a:rPr>
              <a:t>Observable stream</a:t>
            </a:r>
            <a:endParaRPr lang="pl-PL" dirty="0">
              <a:solidFill>
                <a:schemeClr val="bg1"/>
              </a:solidFill>
              <a:latin typeface="Calibri" pitchFamily="34" charset="0"/>
            </a:endParaRPr>
          </a:p>
        </p:txBody>
      </p:sp>
      <p:sp>
        <p:nvSpPr>
          <p:cNvPr id="12" name="Rectangle 11"/>
          <p:cNvSpPr/>
          <p:nvPr/>
        </p:nvSpPr>
        <p:spPr>
          <a:xfrm>
            <a:off x="971600" y="2708920"/>
            <a:ext cx="1440160" cy="169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Calibri" pitchFamily="34" charset="0"/>
              </a:rPr>
              <a:t>Observer</a:t>
            </a:r>
            <a:endParaRPr lang="pl-PL" dirty="0">
              <a:latin typeface="Calibri" pitchFamily="34" charset="0"/>
            </a:endParaRPr>
          </a:p>
        </p:txBody>
      </p:sp>
      <p:sp>
        <p:nvSpPr>
          <p:cNvPr id="13" name="Rectangle 12"/>
          <p:cNvSpPr/>
          <p:nvPr/>
        </p:nvSpPr>
        <p:spPr>
          <a:xfrm>
            <a:off x="6516216" y="2708920"/>
            <a:ext cx="1440160" cy="169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Calibri" pitchFamily="34" charset="0"/>
              </a:rPr>
              <a:t>Observable</a:t>
            </a:r>
            <a:endParaRPr lang="pl-PL" dirty="0">
              <a:latin typeface="Calibri" pitchFamily="34" charset="0"/>
            </a:endParaRPr>
          </a:p>
        </p:txBody>
      </p:sp>
      <p:cxnSp>
        <p:nvCxnSpPr>
          <p:cNvPr id="19" name="Straight Arrow Connector 18"/>
          <p:cNvCxnSpPr/>
          <p:nvPr/>
        </p:nvCxnSpPr>
        <p:spPr>
          <a:xfrm>
            <a:off x="2627784" y="2636912"/>
            <a:ext cx="0"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04009" y="4931884"/>
            <a:ext cx="261590" cy="369324"/>
          </a:xfrm>
          <a:prstGeom prst="rect">
            <a:avLst/>
          </a:prstGeom>
          <a:noFill/>
        </p:spPr>
        <p:txBody>
          <a:bodyPr wrap="none" lIns="91430" tIns="45716" rIns="91430" bIns="45716" rtlCol="0">
            <a:spAutoFit/>
          </a:bodyPr>
          <a:lstStyle/>
          <a:p>
            <a:r>
              <a:rPr lang="pl-PL" i="1" dirty="0" smtClean="0">
                <a:latin typeface="Calibri" pitchFamily="34" charset="0"/>
              </a:rPr>
              <a:t>t</a:t>
            </a:r>
            <a:endParaRPr lang="pl-PL" i="1" dirty="0">
              <a:latin typeface="Calibri" pitchFamily="34" charset="0"/>
            </a:endParaRPr>
          </a:p>
        </p:txBody>
      </p:sp>
      <p:cxnSp>
        <p:nvCxnSpPr>
          <p:cNvPr id="21" name="Straight Arrow Connector 20"/>
          <p:cNvCxnSpPr/>
          <p:nvPr/>
        </p:nvCxnSpPr>
        <p:spPr>
          <a:xfrm>
            <a:off x="3131840" y="2780928"/>
            <a:ext cx="3088561"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08779" y="2802425"/>
            <a:ext cx="1074761" cy="369324"/>
          </a:xfrm>
          <a:prstGeom prst="rect">
            <a:avLst/>
          </a:prstGeom>
          <a:noFill/>
        </p:spPr>
        <p:txBody>
          <a:bodyPr wrap="none" lIns="91430" tIns="45716" rIns="91430" bIns="45716" rtlCol="0">
            <a:spAutoFit/>
          </a:bodyPr>
          <a:lstStyle/>
          <a:p>
            <a:r>
              <a:rPr lang="pl-PL" dirty="0" smtClean="0">
                <a:latin typeface="Calibri" pitchFamily="34" charset="0"/>
              </a:rPr>
              <a:t>subscribe</a:t>
            </a:r>
            <a:endParaRPr lang="pl-PL" dirty="0">
              <a:latin typeface="Calibri" pitchFamily="34" charset="0"/>
            </a:endParaRPr>
          </a:p>
        </p:txBody>
      </p:sp>
      <p:cxnSp>
        <p:nvCxnSpPr>
          <p:cNvPr id="24" name="Straight Arrow Connector 23"/>
          <p:cNvCxnSpPr/>
          <p:nvPr/>
        </p:nvCxnSpPr>
        <p:spPr>
          <a:xfrm flipH="1">
            <a:off x="3131840" y="3501007"/>
            <a:ext cx="3016553"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131840" y="4365104"/>
            <a:ext cx="3016553" cy="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36233" y="3559397"/>
            <a:ext cx="1019853" cy="373659"/>
          </a:xfrm>
          <a:prstGeom prst="rect">
            <a:avLst/>
          </a:prstGeom>
          <a:noFill/>
        </p:spPr>
        <p:txBody>
          <a:bodyPr wrap="none" lIns="91430" tIns="45716" rIns="91430" bIns="45716" rtlCol="0">
            <a:spAutoFit/>
          </a:bodyPr>
          <a:lstStyle/>
          <a:p>
            <a:r>
              <a:rPr lang="pl-PL" dirty="0" smtClean="0">
                <a:latin typeface="Calibri" pitchFamily="34" charset="0"/>
              </a:rPr>
              <a:t>onNext*</a:t>
            </a:r>
            <a:endParaRPr lang="pl-PL" dirty="0">
              <a:latin typeface="Calibri" pitchFamily="34" charset="0"/>
            </a:endParaRPr>
          </a:p>
        </p:txBody>
      </p:sp>
      <p:sp>
        <p:nvSpPr>
          <p:cNvPr id="29" name="TextBox 28"/>
          <p:cNvSpPr txBox="1"/>
          <p:nvPr/>
        </p:nvSpPr>
        <p:spPr>
          <a:xfrm>
            <a:off x="2930320" y="4468474"/>
            <a:ext cx="3729912" cy="369324"/>
          </a:xfrm>
          <a:prstGeom prst="rect">
            <a:avLst/>
          </a:prstGeom>
          <a:noFill/>
        </p:spPr>
        <p:txBody>
          <a:bodyPr wrap="none" lIns="91430" tIns="45716" rIns="91430" bIns="45716" rtlCol="0">
            <a:spAutoFit/>
          </a:bodyPr>
          <a:lstStyle/>
          <a:p>
            <a:r>
              <a:rPr lang="pl-PL" dirty="0" smtClean="0">
                <a:latin typeface="Calibri" pitchFamily="34" charset="0"/>
              </a:rPr>
              <a:t>unsubscribe | onCompleted | onError</a:t>
            </a:r>
            <a:endParaRPr lang="pl-PL" dirty="0">
              <a:latin typeface="Calibri" pitchFamily="34" charset="0"/>
            </a:endParaRPr>
          </a:p>
        </p:txBody>
      </p:sp>
    </p:spTree>
    <p:extLst>
      <p:ext uri="{BB962C8B-B14F-4D97-AF65-F5344CB8AC3E}">
        <p14:creationId xmlns:p14="http://schemas.microsoft.com/office/powerpoint/2010/main" val="2212498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0" name="Title 1"/>
          <p:cNvSpPr>
            <a:spLocks noGrp="1"/>
          </p:cNvSpPr>
          <p:nvPr>
            <p:ph type="title"/>
          </p:nvPr>
        </p:nvSpPr>
        <p:spPr>
          <a:xfrm>
            <a:off x="1042989" y="365760"/>
            <a:ext cx="4465116" cy="548640"/>
          </a:xfrm>
        </p:spPr>
        <p:txBody>
          <a:bodyPr/>
          <a:lstStyle/>
          <a:p>
            <a:r>
              <a:rPr lang="pl-PL" dirty="0" smtClean="0">
                <a:solidFill>
                  <a:schemeClr val="bg1"/>
                </a:solidFill>
                <a:latin typeface="Calibri" pitchFamily="34" charset="0"/>
              </a:rPr>
              <a:t>Observable stream STATES</a:t>
            </a:r>
            <a:endParaRPr lang="pl-PL" dirty="0">
              <a:solidFill>
                <a:schemeClr val="bg1"/>
              </a:solidFill>
              <a:latin typeface="Calibri" pitchFamily="34" charset="0"/>
            </a:endParaRPr>
          </a:p>
        </p:txBody>
      </p:sp>
      <p:sp>
        <p:nvSpPr>
          <p:cNvPr id="4" name="Oval 3"/>
          <p:cNvSpPr/>
          <p:nvPr/>
        </p:nvSpPr>
        <p:spPr>
          <a:xfrm>
            <a:off x="2060979" y="271584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sp>
        <p:nvSpPr>
          <p:cNvPr id="22" name="TextBox 21"/>
          <p:cNvSpPr txBox="1"/>
          <p:nvPr/>
        </p:nvSpPr>
        <p:spPr>
          <a:xfrm>
            <a:off x="2839909" y="2899814"/>
            <a:ext cx="1074761" cy="369324"/>
          </a:xfrm>
          <a:prstGeom prst="rect">
            <a:avLst/>
          </a:prstGeom>
          <a:noFill/>
        </p:spPr>
        <p:txBody>
          <a:bodyPr wrap="none" lIns="91430" tIns="45716" rIns="91430" bIns="45716" rtlCol="0">
            <a:spAutoFit/>
          </a:bodyPr>
          <a:lstStyle/>
          <a:p>
            <a:r>
              <a:rPr lang="pl-PL" dirty="0" smtClean="0">
                <a:latin typeface="Calibri" pitchFamily="34" charset="0"/>
              </a:rPr>
              <a:t>subscribe</a:t>
            </a:r>
            <a:endParaRPr lang="pl-PL" dirty="0">
              <a:latin typeface="Calibri" pitchFamily="34" charset="0"/>
            </a:endParaRPr>
          </a:p>
        </p:txBody>
      </p:sp>
      <p:cxnSp>
        <p:nvCxnSpPr>
          <p:cNvPr id="33" name="Straight Arrow Connector 32"/>
          <p:cNvCxnSpPr>
            <a:stCxn id="4" idx="6"/>
            <a:endCxn id="34" idx="2"/>
          </p:cNvCxnSpPr>
          <p:nvPr/>
        </p:nvCxnSpPr>
        <p:spPr>
          <a:xfrm>
            <a:off x="2421019" y="2895861"/>
            <a:ext cx="1891897" cy="0"/>
          </a:xfrm>
          <a:prstGeom prst="straightConnector1">
            <a:avLst/>
          </a:prstGeom>
          <a:ln w="28575">
            <a:solidFill>
              <a:schemeClr val="accent3">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12916" y="271584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cxnSp>
        <p:nvCxnSpPr>
          <p:cNvPr id="7" name="Curved Connector 6"/>
          <p:cNvCxnSpPr>
            <a:stCxn id="34" idx="0"/>
            <a:endCxn id="34" idx="2"/>
          </p:cNvCxnSpPr>
          <p:nvPr/>
        </p:nvCxnSpPr>
        <p:spPr>
          <a:xfrm rot="16200000" flipH="1" flipV="1">
            <a:off x="4312916" y="2715841"/>
            <a:ext cx="180020" cy="180020"/>
          </a:xfrm>
          <a:prstGeom prst="curvedConnector4">
            <a:avLst>
              <a:gd name="adj1" fmla="val -126986"/>
              <a:gd name="adj2" fmla="val 226986"/>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304493" y="2258296"/>
            <a:ext cx="866371" cy="369324"/>
          </a:xfrm>
          <a:prstGeom prst="rect">
            <a:avLst/>
          </a:prstGeom>
          <a:noFill/>
        </p:spPr>
        <p:txBody>
          <a:bodyPr wrap="none" lIns="91430" tIns="45716" rIns="91430" bIns="45716" rtlCol="0">
            <a:spAutoFit/>
          </a:bodyPr>
          <a:lstStyle/>
          <a:p>
            <a:r>
              <a:rPr lang="pl-PL" dirty="0" smtClean="0">
                <a:latin typeface="Calibri" pitchFamily="34" charset="0"/>
              </a:rPr>
              <a:t>onNext</a:t>
            </a:r>
            <a:endParaRPr lang="pl-PL" dirty="0">
              <a:latin typeface="Calibri" pitchFamily="34" charset="0"/>
            </a:endParaRPr>
          </a:p>
        </p:txBody>
      </p:sp>
      <p:sp>
        <p:nvSpPr>
          <p:cNvPr id="36" name="Oval 35"/>
          <p:cNvSpPr/>
          <p:nvPr/>
        </p:nvSpPr>
        <p:spPr>
          <a:xfrm>
            <a:off x="6722982" y="272443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cxnSp>
        <p:nvCxnSpPr>
          <p:cNvPr id="14" name="Curved Connector 13"/>
          <p:cNvCxnSpPr>
            <a:stCxn id="34" idx="6"/>
            <a:endCxn id="36" idx="2"/>
          </p:cNvCxnSpPr>
          <p:nvPr/>
        </p:nvCxnSpPr>
        <p:spPr>
          <a:xfrm>
            <a:off x="4672956" y="2895861"/>
            <a:ext cx="2050026" cy="8595"/>
          </a:xfrm>
          <a:prstGeom prst="curvedConnector3">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34" idx="4"/>
            <a:endCxn id="36" idx="4"/>
          </p:cNvCxnSpPr>
          <p:nvPr/>
        </p:nvCxnSpPr>
        <p:spPr>
          <a:xfrm rot="16200000" flipH="1">
            <a:off x="5693672" y="1875145"/>
            <a:ext cx="8595" cy="2410066"/>
          </a:xfrm>
          <a:prstGeom prst="curvedConnector3">
            <a:avLst>
              <a:gd name="adj1" fmla="val 2759686"/>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038750" y="2531175"/>
            <a:ext cx="1318438" cy="369332"/>
          </a:xfrm>
          <a:prstGeom prst="rect">
            <a:avLst/>
          </a:prstGeom>
        </p:spPr>
        <p:txBody>
          <a:bodyPr wrap="none">
            <a:spAutoFit/>
          </a:bodyPr>
          <a:lstStyle/>
          <a:p>
            <a:r>
              <a:rPr lang="pl-PL" dirty="0">
                <a:latin typeface="Calibri" pitchFamily="34" charset="0"/>
              </a:rPr>
              <a:t>unsubscribe</a:t>
            </a:r>
            <a:endParaRPr lang="pl-PL" dirty="0"/>
          </a:p>
        </p:txBody>
      </p:sp>
      <p:sp>
        <p:nvSpPr>
          <p:cNvPr id="39" name="Rectangle 38"/>
          <p:cNvSpPr/>
          <p:nvPr/>
        </p:nvSpPr>
        <p:spPr>
          <a:xfrm>
            <a:off x="4492936" y="3347700"/>
            <a:ext cx="2384564" cy="369332"/>
          </a:xfrm>
          <a:prstGeom prst="rect">
            <a:avLst/>
          </a:prstGeom>
        </p:spPr>
        <p:txBody>
          <a:bodyPr wrap="none">
            <a:spAutoFit/>
          </a:bodyPr>
          <a:lstStyle/>
          <a:p>
            <a:r>
              <a:rPr lang="pl-PL" dirty="0">
                <a:latin typeface="Calibri" pitchFamily="34" charset="0"/>
              </a:rPr>
              <a:t>onCompleted | onError</a:t>
            </a:r>
            <a:endParaRPr lang="pl-PL" dirty="0"/>
          </a:p>
        </p:txBody>
      </p:sp>
      <p:cxnSp>
        <p:nvCxnSpPr>
          <p:cNvPr id="5" name="Straight Arrow Connector 4"/>
          <p:cNvCxnSpPr/>
          <p:nvPr/>
        </p:nvCxnSpPr>
        <p:spPr>
          <a:xfrm>
            <a:off x="1331640" y="4149080"/>
            <a:ext cx="90935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31640" y="4715860"/>
            <a:ext cx="909359" cy="0"/>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715860"/>
            <a:ext cx="1155232" cy="369324"/>
          </a:xfrm>
          <a:prstGeom prst="rect">
            <a:avLst/>
          </a:prstGeom>
          <a:noFill/>
        </p:spPr>
        <p:txBody>
          <a:bodyPr wrap="none" lIns="91430" tIns="45716" rIns="91430" bIns="45716" rtlCol="0">
            <a:spAutoFit/>
          </a:bodyPr>
          <a:lstStyle/>
          <a:p>
            <a:r>
              <a:rPr lang="pl-PL" dirty="0" smtClean="0">
                <a:latin typeface="Calibri" pitchFamily="34" charset="0"/>
              </a:rPr>
              <a:t>client calls</a:t>
            </a:r>
            <a:endParaRPr lang="pl-PL" dirty="0">
              <a:latin typeface="Calibri" pitchFamily="34" charset="0"/>
            </a:endParaRPr>
          </a:p>
        </p:txBody>
      </p:sp>
      <p:sp>
        <p:nvSpPr>
          <p:cNvPr id="31" name="TextBox 30"/>
          <p:cNvSpPr txBox="1"/>
          <p:nvPr/>
        </p:nvSpPr>
        <p:spPr>
          <a:xfrm>
            <a:off x="1265787" y="4149080"/>
            <a:ext cx="1224546" cy="369324"/>
          </a:xfrm>
          <a:prstGeom prst="rect">
            <a:avLst/>
          </a:prstGeom>
          <a:noFill/>
        </p:spPr>
        <p:txBody>
          <a:bodyPr wrap="none" lIns="91430" tIns="45716" rIns="91430" bIns="45716" rtlCol="0">
            <a:spAutoFit/>
          </a:bodyPr>
          <a:lstStyle/>
          <a:p>
            <a:r>
              <a:rPr lang="pl-PL" dirty="0" smtClean="0">
                <a:latin typeface="Calibri" pitchFamily="34" charset="0"/>
              </a:rPr>
              <a:t>server calls</a:t>
            </a:r>
            <a:endParaRPr lang="pl-PL" dirty="0">
              <a:latin typeface="Calibri" pitchFamily="34" charset="0"/>
            </a:endParaRPr>
          </a:p>
        </p:txBody>
      </p:sp>
      <p:sp>
        <p:nvSpPr>
          <p:cNvPr id="11" name="TextBox 10"/>
          <p:cNvSpPr txBox="1"/>
          <p:nvPr/>
        </p:nvSpPr>
        <p:spPr>
          <a:xfrm>
            <a:off x="6314685" y="1556792"/>
            <a:ext cx="1125629" cy="369332"/>
          </a:xfrm>
          <a:prstGeom prst="rect">
            <a:avLst/>
          </a:prstGeom>
          <a:noFill/>
        </p:spPr>
        <p:txBody>
          <a:bodyPr wrap="none" rtlCol="0">
            <a:spAutoFit/>
          </a:bodyPr>
          <a:lstStyle/>
          <a:p>
            <a:r>
              <a:rPr lang="pl-PL" dirty="0" smtClean="0"/>
              <a:t>FINISHED</a:t>
            </a:r>
            <a:endParaRPr lang="pl-PL" dirty="0"/>
          </a:p>
        </p:txBody>
      </p:sp>
      <p:sp>
        <p:nvSpPr>
          <p:cNvPr id="37" name="TextBox 36"/>
          <p:cNvSpPr txBox="1"/>
          <p:nvPr/>
        </p:nvSpPr>
        <p:spPr>
          <a:xfrm>
            <a:off x="1690670" y="1557563"/>
            <a:ext cx="1081130" cy="369332"/>
          </a:xfrm>
          <a:prstGeom prst="rect">
            <a:avLst/>
          </a:prstGeom>
          <a:noFill/>
        </p:spPr>
        <p:txBody>
          <a:bodyPr wrap="none" rtlCol="0">
            <a:spAutoFit/>
          </a:bodyPr>
          <a:lstStyle/>
          <a:p>
            <a:r>
              <a:rPr lang="pl-PL" dirty="0" smtClean="0"/>
              <a:t>CREATED</a:t>
            </a:r>
            <a:endParaRPr lang="pl-PL" dirty="0"/>
          </a:p>
        </p:txBody>
      </p:sp>
      <p:sp>
        <p:nvSpPr>
          <p:cNvPr id="40" name="TextBox 39"/>
          <p:cNvSpPr txBox="1"/>
          <p:nvPr/>
        </p:nvSpPr>
        <p:spPr>
          <a:xfrm>
            <a:off x="4065255" y="1556792"/>
            <a:ext cx="855362" cy="369332"/>
          </a:xfrm>
          <a:prstGeom prst="rect">
            <a:avLst/>
          </a:prstGeom>
          <a:noFill/>
        </p:spPr>
        <p:txBody>
          <a:bodyPr wrap="none" rtlCol="0">
            <a:spAutoFit/>
          </a:bodyPr>
          <a:lstStyle/>
          <a:p>
            <a:r>
              <a:rPr lang="pl-PL" dirty="0" smtClean="0"/>
              <a:t>ACTIVE</a:t>
            </a:r>
            <a:endParaRPr lang="pl-PL" dirty="0"/>
          </a:p>
        </p:txBody>
      </p:sp>
    </p:spTree>
    <p:extLst>
      <p:ext uri="{BB962C8B-B14F-4D97-AF65-F5344CB8AC3E}">
        <p14:creationId xmlns:p14="http://schemas.microsoft.com/office/powerpoint/2010/main" val="1298255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6086</TotalTime>
  <Words>478</Words>
  <Application>Microsoft Office PowerPoint</Application>
  <PresentationFormat>On-screen Show (4:3)</PresentationFormat>
  <Paragraphs>97</Paragraphs>
  <Slides>15</Slides>
  <Notes>2</Notes>
  <HiddenSlides>6</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Angles</vt:lpstr>
      <vt:lpstr>PowerPoint Presentation</vt:lpstr>
      <vt:lpstr>PowerPoint Presentation</vt:lpstr>
      <vt:lpstr>PowerPoint Presentation</vt:lpstr>
      <vt:lpstr>Synchronous pull communication</vt:lpstr>
      <vt:lpstr>ASynchronous PUSH</vt:lpstr>
      <vt:lpstr>Observable stream</vt:lpstr>
      <vt:lpstr>PowerPoint Presentation</vt:lpstr>
      <vt:lpstr>Observable stream</vt:lpstr>
      <vt:lpstr>Observable stream STATES</vt:lpstr>
      <vt:lpstr>Rx Java by Netflix</vt:lpstr>
      <vt:lpstr>Observing A Service</vt:lpstr>
      <vt:lpstr>concurrency</vt:lpstr>
      <vt:lpstr>Lessons learned</vt:lpstr>
      <vt:lpstr>MORE INFORMATION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Tomek</dc:creator>
  <cp:lastModifiedBy>Tomek</cp:lastModifiedBy>
  <cp:revision>673</cp:revision>
  <dcterms:created xsi:type="dcterms:W3CDTF">2013-12-08T22:02:48Z</dcterms:created>
  <dcterms:modified xsi:type="dcterms:W3CDTF">2014-11-21T23:22:42Z</dcterms:modified>
</cp:coreProperties>
</file>