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D655CD-0980-4C02-B240-0C06E0F7A8E1}">
          <p14:sldIdLst>
            <p14:sldId id="256"/>
          </p14:sldIdLst>
        </p14:section>
        <p14:section name="Untitled Section" id="{461D1A89-513B-4C51-A99F-85C0EB609B21}">
          <p14:sldIdLst>
            <p14:sldId id="257"/>
            <p14:sldId id="258"/>
            <p14:sldId id="259"/>
            <p14:sldId id="260"/>
            <p14:sldId id="261"/>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p:scale>
          <a:sx n="75" d="100"/>
          <a:sy n="75" d="100"/>
        </p:scale>
        <p:origin x="79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Fluid </a:t>
            </a:r>
            <a:r>
              <a:rPr lang="en-US" dirty="0" err="1"/>
              <a:t>ph</a:t>
            </a:r>
            <a:r>
              <a:rPr lang="en-US" dirty="0"/>
              <a:t>, reaction and saliva</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DA85-EBF8-016D-B753-2374BE341219}"/>
              </a:ext>
            </a:extLst>
          </p:cNvPr>
          <p:cNvSpPr>
            <a:spLocks noGrp="1"/>
          </p:cNvSpPr>
          <p:nvPr>
            <p:ph type="title"/>
          </p:nvPr>
        </p:nvSpPr>
        <p:spPr>
          <a:xfrm>
            <a:off x="1185672" y="2514761"/>
            <a:ext cx="3699595" cy="1141497"/>
          </a:xfrm>
        </p:spPr>
        <p:txBody>
          <a:bodyPr/>
          <a:lstStyle/>
          <a:p>
            <a:r>
              <a:rPr lang="en-IN" dirty="0"/>
              <a:t>Saliva</a:t>
            </a:r>
          </a:p>
        </p:txBody>
      </p:sp>
      <p:sp>
        <p:nvSpPr>
          <p:cNvPr id="4" name="Text Placeholder 3">
            <a:extLst>
              <a:ext uri="{FF2B5EF4-FFF2-40B4-BE49-F238E27FC236}">
                <a16:creationId xmlns:a16="http://schemas.microsoft.com/office/drawing/2014/main" id="{ED40987A-6BE0-51BF-5347-E648E1FB66C7}"/>
              </a:ext>
            </a:extLst>
          </p:cNvPr>
          <p:cNvSpPr>
            <a:spLocks noGrp="1"/>
          </p:cNvSpPr>
          <p:nvPr>
            <p:ph type="body" sz="half" idx="2"/>
          </p:nvPr>
        </p:nvSpPr>
        <p:spPr>
          <a:xfrm>
            <a:off x="6679933" y="1347537"/>
            <a:ext cx="4963019" cy="5510463"/>
          </a:xfrm>
        </p:spPr>
        <p:txBody>
          <a:bodyPr>
            <a:normAutofit fontScale="62500" lnSpcReduction="20000"/>
          </a:bodyPr>
          <a:lstStyle/>
          <a:p>
            <a:pPr algn="l"/>
            <a:r>
              <a:rPr lang="en-US" sz="2400" dirty="0">
                <a:solidFill>
                  <a:srgbClr val="212121"/>
                </a:solidFill>
                <a:effectLst/>
                <a:latin typeface="Bahnschrift" panose="020B0502040204020203" pitchFamily="34" charset="0"/>
              </a:rPr>
              <a:t>The importance of saliva in our everyday activities and the medicinal properties it possesses are often taken for granted. However, when disruptions in the quality or quantity of saliva do occur in an individual, it is likely that he or she will experience detrimental effects on oral and systemic health.</a:t>
            </a:r>
            <a:endParaRPr lang="en-US" sz="2400" dirty="0">
              <a:solidFill>
                <a:srgbClr val="212121"/>
              </a:solidFill>
              <a:latin typeface="Bahnschrift" panose="020B0502040204020203" pitchFamily="34" charset="0"/>
            </a:endParaRPr>
          </a:p>
          <a:p>
            <a:pPr algn="l"/>
            <a:r>
              <a:rPr lang="en-US" sz="2400" dirty="0">
                <a:solidFill>
                  <a:srgbClr val="212121"/>
                </a:solidFill>
                <a:latin typeface="Bahnschrift" panose="020B0502040204020203" pitchFamily="34" charset="0"/>
              </a:rPr>
              <a:t>It is believed that changes in saliva are indicative of the wellness of the patient. The thickness and smell of saliva, as well as patients gustatory sensation of their own saliva are all used as symptoms of a certain disease state of the body.</a:t>
            </a:r>
            <a:r>
              <a:rPr lang="en-US" sz="2400" b="0" i="0" dirty="0">
                <a:solidFill>
                  <a:srgbClr val="212121"/>
                </a:solidFill>
                <a:effectLst/>
                <a:latin typeface="Cambria" panose="02040503050406030204" pitchFamily="18" charset="0"/>
              </a:rPr>
              <a:t> </a:t>
            </a:r>
            <a:r>
              <a:rPr lang="en-US" sz="2400" b="0" i="0" dirty="0">
                <a:solidFill>
                  <a:srgbClr val="212121"/>
                </a:solidFill>
                <a:effectLst/>
                <a:latin typeface="Bahnschrift" panose="020B0502040204020203" pitchFamily="34" charset="0"/>
              </a:rPr>
              <a:t>The barriers to widespread implementation of saliva diagnostics derive from technological problems such as sensitivity, miniaturization, high-throughput, automation, portability, low cost, high functionality, and speed to enable detection and measurements of multiple disease markers in saliva have largely been overcome</a:t>
            </a:r>
            <a:r>
              <a:rPr lang="en-US" sz="2400" b="0" i="0" dirty="0">
                <a:solidFill>
                  <a:srgbClr val="212121"/>
                </a:solidFill>
                <a:effectLst/>
                <a:latin typeface="Cambria" panose="02040503050406030204" pitchFamily="18" charset="0"/>
              </a:rPr>
              <a:t>.</a:t>
            </a:r>
            <a:endParaRPr lang="en-US" sz="2400" dirty="0">
              <a:solidFill>
                <a:srgbClr val="212121"/>
              </a:solidFill>
              <a:latin typeface="Bahnschrift" panose="020B0502040204020203" pitchFamily="34" charset="0"/>
            </a:endParaRPr>
          </a:p>
          <a:p>
            <a:pPr algn="l"/>
            <a:r>
              <a:rPr lang="en-US" sz="2400" dirty="0">
                <a:solidFill>
                  <a:srgbClr val="212121"/>
                </a:solidFill>
                <a:latin typeface="Bahnschrift" panose="020B0502040204020203" pitchFamily="34" charset="0"/>
              </a:rPr>
              <a:t>Studies in the early 20</a:t>
            </a:r>
            <a:r>
              <a:rPr lang="en-US" sz="2400" baseline="30000" dirty="0">
                <a:solidFill>
                  <a:srgbClr val="212121"/>
                </a:solidFill>
                <a:latin typeface="Bahnschrift" panose="020B0502040204020203" pitchFamily="34" charset="0"/>
              </a:rPr>
              <a:t>th</a:t>
            </a:r>
            <a:r>
              <a:rPr lang="en-US" sz="2400" dirty="0">
                <a:solidFill>
                  <a:srgbClr val="212121"/>
                </a:solidFill>
                <a:latin typeface="Bahnschrift" panose="020B0502040204020203" pitchFamily="34" charset="0"/>
              </a:rPr>
              <a:t> century had shown evidence of the dietary effect of saliva. Highly sensitive assays such as RT-PCR, micro array, and nano-scale sensors that can measure proteins and nucleic acids with minimum sample requirement in a short period of time.</a:t>
            </a:r>
          </a:p>
          <a:p>
            <a:pPr algn="l"/>
            <a:endParaRPr lang="en-US" dirty="0">
              <a:solidFill>
                <a:srgbClr val="212121"/>
              </a:solidFill>
              <a:latin typeface="Bahnschrift" panose="020B0502040204020203" pitchFamily="34" charset="0"/>
            </a:endParaRPr>
          </a:p>
          <a:p>
            <a:pPr algn="l"/>
            <a:endParaRPr lang="en-US" dirty="0">
              <a:solidFill>
                <a:srgbClr val="212121"/>
              </a:solidFill>
              <a:latin typeface="Bahnschrift" panose="020B0502040204020203" pitchFamily="34" charset="0"/>
            </a:endParaRPr>
          </a:p>
          <a:p>
            <a:pPr algn="l"/>
            <a:r>
              <a:rPr lang="en-US" dirty="0">
                <a:solidFill>
                  <a:srgbClr val="212121"/>
                </a:solidFill>
                <a:latin typeface="Cambria" panose="02040503050406030204" pitchFamily="18" charset="0"/>
              </a:rPr>
              <a:t> </a:t>
            </a:r>
            <a:endParaRPr lang="en-IN" dirty="0"/>
          </a:p>
        </p:txBody>
      </p:sp>
      <p:sp>
        <p:nvSpPr>
          <p:cNvPr id="9" name="Rectangle 8">
            <a:extLst>
              <a:ext uri="{FF2B5EF4-FFF2-40B4-BE49-F238E27FC236}">
                <a16:creationId xmlns:a16="http://schemas.microsoft.com/office/drawing/2014/main" id="{28A2D31F-DD0C-5D25-BED6-8116F80401B2}"/>
              </a:ext>
            </a:extLst>
          </p:cNvPr>
          <p:cNvSpPr/>
          <p:nvPr/>
        </p:nvSpPr>
        <p:spPr>
          <a:xfrm>
            <a:off x="7494785" y="256032"/>
            <a:ext cx="3328416"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bg1"/>
                  </a:solidFill>
                </a:ln>
                <a:solidFill>
                  <a:schemeClr val="bg1"/>
                </a:solidFill>
              </a:rPr>
              <a:t>CONTEXT</a:t>
            </a:r>
          </a:p>
        </p:txBody>
      </p:sp>
    </p:spTree>
    <p:extLst>
      <p:ext uri="{BB962C8B-B14F-4D97-AF65-F5344CB8AC3E}">
        <p14:creationId xmlns:p14="http://schemas.microsoft.com/office/powerpoint/2010/main" val="240169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9780-4DC6-7B40-C487-C60BDBDC188D}"/>
              </a:ext>
            </a:extLst>
          </p:cNvPr>
          <p:cNvSpPr>
            <a:spLocks noGrp="1"/>
          </p:cNvSpPr>
          <p:nvPr>
            <p:ph type="title"/>
          </p:nvPr>
        </p:nvSpPr>
        <p:spPr/>
        <p:txBody>
          <a:bodyPr/>
          <a:lstStyle/>
          <a:p>
            <a:r>
              <a:rPr lang="en-IN" dirty="0"/>
              <a:t>Saliva</a:t>
            </a:r>
          </a:p>
        </p:txBody>
      </p:sp>
      <p:sp>
        <p:nvSpPr>
          <p:cNvPr id="4" name="Text Placeholder 3">
            <a:extLst>
              <a:ext uri="{FF2B5EF4-FFF2-40B4-BE49-F238E27FC236}">
                <a16:creationId xmlns:a16="http://schemas.microsoft.com/office/drawing/2014/main" id="{CE8618FA-35FE-43D2-1A89-DFED746F2D4A}"/>
              </a:ext>
            </a:extLst>
          </p:cNvPr>
          <p:cNvSpPr>
            <a:spLocks noGrp="1"/>
          </p:cNvSpPr>
          <p:nvPr>
            <p:ph type="body" sz="half" idx="2"/>
          </p:nvPr>
        </p:nvSpPr>
        <p:spPr>
          <a:xfrm>
            <a:off x="6900674" y="715278"/>
            <a:ext cx="4675630" cy="5621514"/>
          </a:xfrm>
        </p:spPr>
        <p:txBody>
          <a:bodyPr>
            <a:normAutofit fontScale="92500" lnSpcReduction="10000"/>
          </a:bodyPr>
          <a:lstStyle/>
          <a:p>
            <a:pPr algn="l"/>
            <a:r>
              <a:rPr lang="en-US" b="0" i="0" dirty="0">
                <a:solidFill>
                  <a:srgbClr val="212121"/>
                </a:solidFill>
                <a:effectLst/>
                <a:latin typeface="Bahnschrift" panose="020B0502040204020203" pitchFamily="34" charset="0"/>
              </a:rPr>
              <a:t>Unlike blood testing, saliva analysis looks at the cellular level (the biologically active compounds) and therefore saliva is truly a representative of what is clinically relevant. Researchers experienced that in saliva analysis they are able to predict diagnose, or prevent many health problems and diseases.</a:t>
            </a:r>
          </a:p>
          <a:p>
            <a:pPr algn="l"/>
            <a:endParaRPr lang="en-US" dirty="0">
              <a:solidFill>
                <a:srgbClr val="212121"/>
              </a:solidFill>
              <a:latin typeface="Bahnschrift" panose="020B0502040204020203" pitchFamily="34" charset="0"/>
            </a:endParaRPr>
          </a:p>
          <a:p>
            <a:pPr algn="l"/>
            <a:r>
              <a:rPr lang="en-US" dirty="0">
                <a:solidFill>
                  <a:srgbClr val="212121"/>
                </a:solidFill>
                <a:latin typeface="Bahnschrift" panose="020B0502040204020203" pitchFamily="34" charset="0"/>
              </a:rPr>
              <a:t>Saliva Tests are promising as they are faster, cheaper, and potentially safer diagnostic method than Blood sampling. There is growing interest in saliva as a diagnostic fluid due to its simple and minimally invasive collection.</a:t>
            </a:r>
          </a:p>
          <a:p>
            <a:pPr algn="l"/>
            <a:endParaRPr lang="en-US" dirty="0">
              <a:solidFill>
                <a:srgbClr val="212121"/>
              </a:solidFill>
              <a:latin typeface="Bahnschrift" panose="020B0502040204020203" pitchFamily="34" charset="0"/>
            </a:endParaRPr>
          </a:p>
          <a:p>
            <a:pPr algn="l"/>
            <a:r>
              <a:rPr lang="en-US" dirty="0">
                <a:solidFill>
                  <a:srgbClr val="212121"/>
                </a:solidFill>
                <a:latin typeface="Bahnschrift" panose="020B0502040204020203" pitchFamily="34" charset="0"/>
              </a:rPr>
              <a:t>Same proteins present in blood are also present in saliva from fluid leakage at the gumline.  It is considerably easier, safer, and more economical to collect saliva than to draw blood, especially in children and elderly patients.</a:t>
            </a:r>
          </a:p>
          <a:p>
            <a:pPr algn="l"/>
            <a:endParaRPr lang="en-US" dirty="0">
              <a:solidFill>
                <a:srgbClr val="212121"/>
              </a:solidFill>
              <a:latin typeface="Bahnschrift" panose="020B0502040204020203" pitchFamily="34" charset="0"/>
            </a:endParaRPr>
          </a:p>
          <a:p>
            <a:pPr algn="l"/>
            <a:r>
              <a:rPr lang="en-US" b="0" i="0" dirty="0">
                <a:solidFill>
                  <a:srgbClr val="212121"/>
                </a:solidFill>
                <a:effectLst/>
                <a:latin typeface="Bahnschrift" panose="020B0502040204020203" pitchFamily="34" charset="0"/>
              </a:rPr>
              <a:t>While saliva tests won’t replace blood tests for all diagnostic applications, but in the future they could prove to be a potentially life-saving alternative to detect diseases where early diagnosis is critical, such as certain cancers.</a:t>
            </a:r>
            <a:r>
              <a:rPr lang="en-US" dirty="0">
                <a:solidFill>
                  <a:srgbClr val="212121"/>
                </a:solidFill>
                <a:latin typeface="Bahnschrift" panose="020B0502040204020203" pitchFamily="34" charset="0"/>
              </a:rPr>
              <a:t> </a:t>
            </a:r>
            <a:endParaRPr lang="en-IN" dirty="0">
              <a:solidFill>
                <a:schemeClr val="tx1"/>
              </a:solidFill>
              <a:latin typeface="Bahnschrift" panose="020B0502040204020203" pitchFamily="34" charset="0"/>
            </a:endParaRPr>
          </a:p>
        </p:txBody>
      </p:sp>
      <p:sp>
        <p:nvSpPr>
          <p:cNvPr id="9" name="Rectangle 8">
            <a:extLst>
              <a:ext uri="{FF2B5EF4-FFF2-40B4-BE49-F238E27FC236}">
                <a16:creationId xmlns:a16="http://schemas.microsoft.com/office/drawing/2014/main" id="{71A4CA88-67AE-C0B0-D0B0-7E11AE3CB2CE}"/>
              </a:ext>
            </a:extLst>
          </p:cNvPr>
          <p:cNvSpPr/>
          <p:nvPr/>
        </p:nvSpPr>
        <p:spPr>
          <a:xfrm>
            <a:off x="7674865" y="201168"/>
            <a:ext cx="3127248" cy="39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RELEVANCE</a:t>
            </a:r>
          </a:p>
        </p:txBody>
      </p:sp>
      <p:sp>
        <p:nvSpPr>
          <p:cNvPr id="13" name="Star: 5 Points 12">
            <a:extLst>
              <a:ext uri="{FF2B5EF4-FFF2-40B4-BE49-F238E27FC236}">
                <a16:creationId xmlns:a16="http://schemas.microsoft.com/office/drawing/2014/main" id="{355BA7C0-1339-C316-E3BA-B4C137F8E581}"/>
              </a:ext>
            </a:extLst>
          </p:cNvPr>
          <p:cNvSpPr/>
          <p:nvPr/>
        </p:nvSpPr>
        <p:spPr>
          <a:xfrm>
            <a:off x="6608189" y="1072080"/>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4" name="Star: 5 Points 13">
            <a:extLst>
              <a:ext uri="{FF2B5EF4-FFF2-40B4-BE49-F238E27FC236}">
                <a16:creationId xmlns:a16="http://schemas.microsoft.com/office/drawing/2014/main" id="{A862772C-F20E-1985-BB77-67DFCB8C49D6}"/>
              </a:ext>
            </a:extLst>
          </p:cNvPr>
          <p:cNvSpPr/>
          <p:nvPr/>
        </p:nvSpPr>
        <p:spPr>
          <a:xfrm>
            <a:off x="6602406" y="5338097"/>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5" name="Star: 5 Points 14">
            <a:extLst>
              <a:ext uri="{FF2B5EF4-FFF2-40B4-BE49-F238E27FC236}">
                <a16:creationId xmlns:a16="http://schemas.microsoft.com/office/drawing/2014/main" id="{AF8FCF74-EA16-5ADF-26C0-78201549342F}"/>
              </a:ext>
            </a:extLst>
          </p:cNvPr>
          <p:cNvSpPr/>
          <p:nvPr/>
        </p:nvSpPr>
        <p:spPr>
          <a:xfrm>
            <a:off x="6608189" y="3931469"/>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6" name="Star: 5 Points 15">
            <a:extLst>
              <a:ext uri="{FF2B5EF4-FFF2-40B4-BE49-F238E27FC236}">
                <a16:creationId xmlns:a16="http://schemas.microsoft.com/office/drawing/2014/main" id="{837B76AA-47B1-776E-6860-04B44CA04BE0}"/>
              </a:ext>
            </a:extLst>
          </p:cNvPr>
          <p:cNvSpPr/>
          <p:nvPr/>
        </p:nvSpPr>
        <p:spPr>
          <a:xfrm>
            <a:off x="6593074" y="2590664"/>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Tree>
    <p:extLst>
      <p:ext uri="{BB962C8B-B14F-4D97-AF65-F5344CB8AC3E}">
        <p14:creationId xmlns:p14="http://schemas.microsoft.com/office/powerpoint/2010/main" val="137832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CFE7-BC22-D134-5575-C6E4B497D82C}"/>
              </a:ext>
            </a:extLst>
          </p:cNvPr>
          <p:cNvSpPr>
            <a:spLocks noGrp="1"/>
          </p:cNvSpPr>
          <p:nvPr>
            <p:ph type="title"/>
          </p:nvPr>
        </p:nvSpPr>
        <p:spPr/>
        <p:txBody>
          <a:bodyPr/>
          <a:lstStyle/>
          <a:p>
            <a:r>
              <a:rPr lang="en-IN" dirty="0"/>
              <a:t>Saliva, and fluid </a:t>
            </a:r>
            <a:r>
              <a:rPr lang="en-IN" dirty="0" err="1"/>
              <a:t>ph</a:t>
            </a:r>
            <a:endParaRPr lang="en-IN" dirty="0"/>
          </a:p>
        </p:txBody>
      </p:sp>
      <p:sp>
        <p:nvSpPr>
          <p:cNvPr id="4" name="Text Placeholder 3">
            <a:extLst>
              <a:ext uri="{FF2B5EF4-FFF2-40B4-BE49-F238E27FC236}">
                <a16:creationId xmlns:a16="http://schemas.microsoft.com/office/drawing/2014/main" id="{BDC404DD-526B-6711-055C-86E74F8D1080}"/>
              </a:ext>
            </a:extLst>
          </p:cNvPr>
          <p:cNvSpPr>
            <a:spLocks noGrp="1"/>
          </p:cNvSpPr>
          <p:nvPr>
            <p:ph type="body" sz="half" idx="2"/>
          </p:nvPr>
        </p:nvSpPr>
        <p:spPr>
          <a:xfrm>
            <a:off x="6573013" y="986048"/>
            <a:ext cx="5330952" cy="5164314"/>
          </a:xfrm>
        </p:spPr>
        <p:txBody>
          <a:bodyPr>
            <a:normAutofit lnSpcReduction="10000"/>
          </a:bodyPr>
          <a:lstStyle/>
          <a:p>
            <a:pPr algn="l"/>
            <a:r>
              <a:rPr lang="en-IN" dirty="0">
                <a:solidFill>
                  <a:schemeClr val="tx1"/>
                </a:solidFill>
                <a:latin typeface="Bahnschrift" panose="020B0502040204020203" pitchFamily="34" charset="0"/>
              </a:rPr>
              <a:t>Several tests are in the pipeline for uses ranging from pregnancy testing, Alcohol level testing and other drug detections.</a:t>
            </a:r>
          </a:p>
          <a:p>
            <a:pPr algn="l"/>
            <a:endParaRPr lang="en-IN" dirty="0">
              <a:solidFill>
                <a:schemeClr val="tx1"/>
              </a:solidFill>
              <a:latin typeface="Bahnschrift" panose="020B0502040204020203" pitchFamily="34" charset="0"/>
            </a:endParaRPr>
          </a:p>
          <a:p>
            <a:pPr algn="l"/>
            <a:r>
              <a:rPr lang="en-IN" dirty="0">
                <a:solidFill>
                  <a:schemeClr val="tx1"/>
                </a:solidFill>
                <a:latin typeface="Bahnschrift" panose="020B0502040204020203" pitchFamily="34" charset="0"/>
              </a:rPr>
              <a:t>Using a single saliva sample from a healthy, </a:t>
            </a:r>
            <a:r>
              <a:rPr lang="en-IN" dirty="0" err="1">
                <a:solidFill>
                  <a:schemeClr val="tx1"/>
                </a:solidFill>
                <a:latin typeface="Bahnschrift" panose="020B0502040204020203" pitchFamily="34" charset="0"/>
              </a:rPr>
              <a:t>nonsmoking</a:t>
            </a:r>
            <a:r>
              <a:rPr lang="en-IN" dirty="0">
                <a:solidFill>
                  <a:schemeClr val="tx1"/>
                </a:solidFill>
                <a:latin typeface="Bahnschrift" panose="020B0502040204020203" pitchFamily="34" charset="0"/>
              </a:rPr>
              <a:t> male, the researchers were able to identify 102 proteins, including 35 salivary proteins and 67 common serum proteins</a:t>
            </a:r>
          </a:p>
          <a:p>
            <a:pPr algn="l"/>
            <a:endParaRPr lang="en-IN" dirty="0">
              <a:solidFill>
                <a:schemeClr val="tx1"/>
              </a:solidFill>
              <a:latin typeface="Bahnschrift" panose="020B0502040204020203" pitchFamily="34" charset="0"/>
            </a:endParaRPr>
          </a:p>
          <a:p>
            <a:pPr algn="l"/>
            <a:r>
              <a:rPr lang="en-IN" dirty="0">
                <a:solidFill>
                  <a:schemeClr val="tx1"/>
                </a:solidFill>
                <a:latin typeface="Bahnschrift" panose="020B0502040204020203" pitchFamily="34" charset="0"/>
              </a:rPr>
              <a:t>With advancement in instrumentation, and technology, It is predicted that number of proteins identified in  saliva will increase significantly and there will be increase in the a peak chance of detecting and preventing the diseases and, improving health conditions  of humans</a:t>
            </a:r>
          </a:p>
          <a:p>
            <a:pPr algn="l"/>
            <a:endParaRPr lang="en-IN" dirty="0">
              <a:solidFill>
                <a:schemeClr val="tx1"/>
              </a:solidFill>
              <a:latin typeface="Bahnschrift" panose="020B0502040204020203" pitchFamily="34" charset="0"/>
            </a:endParaRPr>
          </a:p>
          <a:p>
            <a:pPr algn="l"/>
            <a:r>
              <a:rPr lang="en-IN" dirty="0">
                <a:solidFill>
                  <a:schemeClr val="tx1"/>
                </a:solidFill>
                <a:latin typeface="Bahnschrift" panose="020B0502040204020203" pitchFamily="34" charset="0"/>
              </a:rPr>
              <a:t>Hence, Salivary tests via Fluid PH, and other tests can be  potential and  relevant </a:t>
            </a:r>
            <a:r>
              <a:rPr lang="en-IN" dirty="0" err="1">
                <a:solidFill>
                  <a:schemeClr val="tx1"/>
                </a:solidFill>
                <a:latin typeface="Bahnschrift" panose="020B0502040204020203" pitchFamily="34" charset="0"/>
              </a:rPr>
              <a:t>substitues</a:t>
            </a:r>
            <a:r>
              <a:rPr lang="en-IN" dirty="0">
                <a:solidFill>
                  <a:schemeClr val="tx1"/>
                </a:solidFill>
                <a:latin typeface="Bahnschrift" panose="020B0502040204020203" pitchFamily="34" charset="0"/>
              </a:rPr>
              <a:t> to Blood tests in these coming years which can progress and become much safer options to go forward for health tests.</a:t>
            </a:r>
          </a:p>
          <a:p>
            <a:pPr algn="l"/>
            <a:r>
              <a:rPr lang="en-IN" dirty="0">
                <a:solidFill>
                  <a:schemeClr val="tx1"/>
                </a:solidFill>
                <a:latin typeface="Bahnschrift" panose="020B0502040204020203" pitchFamily="34" charset="0"/>
              </a:rPr>
              <a:t> </a:t>
            </a:r>
          </a:p>
        </p:txBody>
      </p:sp>
      <p:sp>
        <p:nvSpPr>
          <p:cNvPr id="6" name="Rectangle 5">
            <a:extLst>
              <a:ext uri="{FF2B5EF4-FFF2-40B4-BE49-F238E27FC236}">
                <a16:creationId xmlns:a16="http://schemas.microsoft.com/office/drawing/2014/main" id="{A7C25816-A686-2B55-F6ED-7B265ABFBB81}"/>
              </a:ext>
            </a:extLst>
          </p:cNvPr>
          <p:cNvSpPr/>
          <p:nvPr/>
        </p:nvSpPr>
        <p:spPr>
          <a:xfrm>
            <a:off x="7674865" y="201168"/>
            <a:ext cx="3127248" cy="393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RELEVANCE</a:t>
            </a:r>
          </a:p>
        </p:txBody>
      </p:sp>
      <p:sp>
        <p:nvSpPr>
          <p:cNvPr id="7" name="Star: 5 Points 6">
            <a:extLst>
              <a:ext uri="{FF2B5EF4-FFF2-40B4-BE49-F238E27FC236}">
                <a16:creationId xmlns:a16="http://schemas.microsoft.com/office/drawing/2014/main" id="{D7E73B82-7900-688C-26D0-0BAA3826CB5A}"/>
              </a:ext>
            </a:extLst>
          </p:cNvPr>
          <p:cNvSpPr/>
          <p:nvPr/>
        </p:nvSpPr>
        <p:spPr>
          <a:xfrm>
            <a:off x="6280528" y="1273248"/>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8" name="Star: 5 Points 7">
            <a:extLst>
              <a:ext uri="{FF2B5EF4-FFF2-40B4-BE49-F238E27FC236}">
                <a16:creationId xmlns:a16="http://schemas.microsoft.com/office/drawing/2014/main" id="{5E1BBA35-EE10-FBF6-CEA1-FD56B1B7DFC6}"/>
              </a:ext>
            </a:extLst>
          </p:cNvPr>
          <p:cNvSpPr/>
          <p:nvPr/>
        </p:nvSpPr>
        <p:spPr>
          <a:xfrm>
            <a:off x="6280527" y="2251196"/>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9" name="Star: 5 Points 8">
            <a:extLst>
              <a:ext uri="{FF2B5EF4-FFF2-40B4-BE49-F238E27FC236}">
                <a16:creationId xmlns:a16="http://schemas.microsoft.com/office/drawing/2014/main" id="{4298DE86-F5C5-F53B-9F84-8A2DD63F8696}"/>
              </a:ext>
            </a:extLst>
          </p:cNvPr>
          <p:cNvSpPr/>
          <p:nvPr/>
        </p:nvSpPr>
        <p:spPr>
          <a:xfrm>
            <a:off x="6280526" y="3711805"/>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0" name="Star: 5 Points 9">
            <a:extLst>
              <a:ext uri="{FF2B5EF4-FFF2-40B4-BE49-F238E27FC236}">
                <a16:creationId xmlns:a16="http://schemas.microsoft.com/office/drawing/2014/main" id="{DF1A7E1D-94C5-F55C-6A6A-E458117CBE99}"/>
              </a:ext>
            </a:extLst>
          </p:cNvPr>
          <p:cNvSpPr/>
          <p:nvPr/>
        </p:nvSpPr>
        <p:spPr>
          <a:xfrm>
            <a:off x="6361301" y="5060458"/>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Tree>
    <p:extLst>
      <p:ext uri="{BB962C8B-B14F-4D97-AF65-F5344CB8AC3E}">
        <p14:creationId xmlns:p14="http://schemas.microsoft.com/office/powerpoint/2010/main" val="198042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C260-AB2A-26E7-D448-F09428435C5A}"/>
              </a:ext>
            </a:extLst>
          </p:cNvPr>
          <p:cNvSpPr>
            <a:spLocks noGrp="1"/>
          </p:cNvSpPr>
          <p:nvPr>
            <p:ph type="title"/>
          </p:nvPr>
        </p:nvSpPr>
        <p:spPr/>
        <p:txBody>
          <a:bodyPr/>
          <a:lstStyle/>
          <a:p>
            <a:r>
              <a:rPr lang="en-IN" dirty="0"/>
              <a:t>AIMS and objectives</a:t>
            </a:r>
          </a:p>
        </p:txBody>
      </p:sp>
      <p:sp>
        <p:nvSpPr>
          <p:cNvPr id="10" name="TextBox 9">
            <a:extLst>
              <a:ext uri="{FF2B5EF4-FFF2-40B4-BE49-F238E27FC236}">
                <a16:creationId xmlns:a16="http://schemas.microsoft.com/office/drawing/2014/main" id="{2B330CC4-A1F0-C3E2-2C6F-9D4AB437AACF}"/>
              </a:ext>
            </a:extLst>
          </p:cNvPr>
          <p:cNvSpPr txBox="1"/>
          <p:nvPr/>
        </p:nvSpPr>
        <p:spPr>
          <a:xfrm>
            <a:off x="6609586" y="794313"/>
            <a:ext cx="5029200" cy="5401479"/>
          </a:xfrm>
          <a:prstGeom prst="rect">
            <a:avLst/>
          </a:prstGeom>
          <a:noFill/>
        </p:spPr>
        <p:txBody>
          <a:bodyPr wrap="square">
            <a:spAutoFit/>
          </a:bodyPr>
          <a:lstStyle/>
          <a:p>
            <a:r>
              <a:rPr lang="en-US" sz="1500" b="0" i="0" dirty="0">
                <a:solidFill>
                  <a:schemeClr val="tx1"/>
                </a:solidFill>
                <a:effectLst/>
                <a:latin typeface="Bahnschrift" panose="020B0502040204020203" pitchFamily="34" charset="0"/>
              </a:rPr>
              <a:t>The aim of this </a:t>
            </a:r>
            <a:r>
              <a:rPr lang="en-US" sz="1500" dirty="0">
                <a:latin typeface="Bahnschrift" panose="020B0502040204020203" pitchFamily="34" charset="0"/>
              </a:rPr>
              <a:t>project</a:t>
            </a:r>
            <a:r>
              <a:rPr lang="en-US" sz="1500" b="0" i="0" dirty="0">
                <a:solidFill>
                  <a:schemeClr val="tx1"/>
                </a:solidFill>
                <a:effectLst/>
                <a:latin typeface="Bahnschrift" panose="020B0502040204020203" pitchFamily="34" charset="0"/>
              </a:rPr>
              <a:t> is to investigate effective engagement strategies to increase the Salivary test which are potential substitutes to Blood tests.</a:t>
            </a:r>
          </a:p>
          <a:p>
            <a:endParaRPr lang="en-US" sz="1500" dirty="0">
              <a:latin typeface="Bahnschrift" panose="020B0502040204020203" pitchFamily="34" charset="0"/>
            </a:endParaRPr>
          </a:p>
          <a:p>
            <a:r>
              <a:rPr lang="en-US" sz="1500" dirty="0">
                <a:solidFill>
                  <a:schemeClr val="tx1"/>
                </a:solidFill>
                <a:latin typeface="Bahnschrift" panose="020B0502040204020203" pitchFamily="34" charset="0"/>
              </a:rPr>
              <a:t>To get </a:t>
            </a:r>
            <a:r>
              <a:rPr lang="en-US" sz="1500" dirty="0" err="1">
                <a:solidFill>
                  <a:schemeClr val="tx1"/>
                </a:solidFill>
                <a:latin typeface="Bahnschrift" panose="020B0502040204020203" pitchFamily="34" charset="0"/>
              </a:rPr>
              <a:t>diagnosted</a:t>
            </a:r>
            <a:r>
              <a:rPr lang="en-US" sz="1500" dirty="0">
                <a:solidFill>
                  <a:schemeClr val="tx1"/>
                </a:solidFill>
                <a:latin typeface="Bahnschrift" panose="020B0502040204020203" pitchFamily="34" charset="0"/>
              </a:rPr>
              <a:t> easily, and in affordable range for all</a:t>
            </a:r>
          </a:p>
          <a:p>
            <a:r>
              <a:rPr lang="en-US" sz="1500" dirty="0">
                <a:latin typeface="Bahnschrift" panose="020B0502040204020203" pitchFamily="34" charset="0"/>
              </a:rPr>
              <a:t>People for every tests.</a:t>
            </a:r>
          </a:p>
          <a:p>
            <a:endParaRPr lang="en-US" sz="1500" dirty="0">
              <a:solidFill>
                <a:schemeClr val="tx1"/>
              </a:solidFill>
              <a:latin typeface="Bahnschrift" panose="020B0502040204020203" pitchFamily="34" charset="0"/>
            </a:endParaRPr>
          </a:p>
          <a:p>
            <a:endParaRPr lang="en-US" sz="1500" dirty="0">
              <a:latin typeface="Bahnschrift" panose="020B0502040204020203" pitchFamily="34" charset="0"/>
            </a:endParaRPr>
          </a:p>
          <a:p>
            <a:r>
              <a:rPr lang="en-US" sz="1500" dirty="0">
                <a:solidFill>
                  <a:schemeClr val="tx1"/>
                </a:solidFill>
                <a:latin typeface="Bahnschrift" panose="020B0502040204020203" pitchFamily="34" charset="0"/>
              </a:rPr>
              <a:t>To have the test results better</a:t>
            </a:r>
            <a:r>
              <a:rPr lang="en-US" sz="1500" dirty="0">
                <a:latin typeface="Bahnschrift" panose="020B0502040204020203" pitchFamily="34" charset="0"/>
              </a:rPr>
              <a:t> and competitive enough to fight blood tests as a substitute.</a:t>
            </a:r>
          </a:p>
          <a:p>
            <a:endParaRPr lang="en-US" sz="1500" dirty="0">
              <a:latin typeface="Bahnschrift" panose="020B0502040204020203" pitchFamily="34" charset="0"/>
            </a:endParaRPr>
          </a:p>
          <a:p>
            <a:endParaRPr lang="en-US" sz="1500" dirty="0">
              <a:latin typeface="Bahnschrift" panose="020B0502040204020203" pitchFamily="34" charset="0"/>
            </a:endParaRPr>
          </a:p>
          <a:p>
            <a:r>
              <a:rPr lang="en-US" sz="1500" dirty="0">
                <a:latin typeface="Bahnschrift" panose="020B0502040204020203" pitchFamily="34" charset="0"/>
              </a:rPr>
              <a:t>To make the tests Easy, Cheaper, affordable, reliable, and safer than Blood tests.</a:t>
            </a:r>
          </a:p>
          <a:p>
            <a:endParaRPr lang="en-US" sz="1500" dirty="0">
              <a:solidFill>
                <a:schemeClr val="tx1"/>
              </a:solidFill>
              <a:latin typeface="Bahnschrift" panose="020B0502040204020203" pitchFamily="34" charset="0"/>
            </a:endParaRPr>
          </a:p>
          <a:p>
            <a:endParaRPr lang="en-US" sz="1500" dirty="0">
              <a:solidFill>
                <a:schemeClr val="tx1"/>
              </a:solidFill>
              <a:latin typeface="Bahnschrift" panose="020B0502040204020203" pitchFamily="34" charset="0"/>
            </a:endParaRPr>
          </a:p>
          <a:p>
            <a:r>
              <a:rPr lang="en-US" sz="1500" dirty="0">
                <a:latin typeface="Bahnschrift" panose="020B0502040204020203" pitchFamily="34" charset="0"/>
              </a:rPr>
              <a:t>To identify the most significant factors and conduct as many experiments as possible to measure the impact of Salivary tests</a:t>
            </a:r>
          </a:p>
          <a:p>
            <a:endParaRPr lang="en-US" sz="1500" dirty="0">
              <a:latin typeface="Bahnschrift" panose="020B0502040204020203" pitchFamily="34" charset="0"/>
            </a:endParaRPr>
          </a:p>
          <a:p>
            <a:endParaRPr lang="en-US" sz="1500" dirty="0">
              <a:latin typeface="Bahnschrift" panose="020B0502040204020203" pitchFamily="34" charset="0"/>
            </a:endParaRPr>
          </a:p>
          <a:p>
            <a:endParaRPr lang="en-US" sz="1500" dirty="0">
              <a:latin typeface="Bahnschrift" panose="020B0502040204020203" pitchFamily="34" charset="0"/>
            </a:endParaRPr>
          </a:p>
          <a:p>
            <a:endParaRPr lang="en-IN" sz="1500" dirty="0">
              <a:solidFill>
                <a:schemeClr val="tx1"/>
              </a:solidFill>
              <a:latin typeface="Bahnschrift" panose="020B0502040204020203" pitchFamily="34" charset="0"/>
            </a:endParaRPr>
          </a:p>
        </p:txBody>
      </p:sp>
      <p:sp>
        <p:nvSpPr>
          <p:cNvPr id="11" name="Star: 5 Points 10">
            <a:extLst>
              <a:ext uri="{FF2B5EF4-FFF2-40B4-BE49-F238E27FC236}">
                <a16:creationId xmlns:a16="http://schemas.microsoft.com/office/drawing/2014/main" id="{535BD9E2-F971-B8E1-02B3-151EAB6AF470}"/>
              </a:ext>
            </a:extLst>
          </p:cNvPr>
          <p:cNvSpPr/>
          <p:nvPr/>
        </p:nvSpPr>
        <p:spPr>
          <a:xfrm>
            <a:off x="6317103" y="1062476"/>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2" name="Star: 5 Points 11">
            <a:extLst>
              <a:ext uri="{FF2B5EF4-FFF2-40B4-BE49-F238E27FC236}">
                <a16:creationId xmlns:a16="http://schemas.microsoft.com/office/drawing/2014/main" id="{8600C49B-7BCA-4EF5-5DE1-93B7C7AF0F62}"/>
              </a:ext>
            </a:extLst>
          </p:cNvPr>
          <p:cNvSpPr/>
          <p:nvPr/>
        </p:nvSpPr>
        <p:spPr>
          <a:xfrm>
            <a:off x="6317102" y="1839716"/>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3" name="Star: 5 Points 12">
            <a:extLst>
              <a:ext uri="{FF2B5EF4-FFF2-40B4-BE49-F238E27FC236}">
                <a16:creationId xmlns:a16="http://schemas.microsoft.com/office/drawing/2014/main" id="{F9780B18-AE7A-AD93-627C-119F7838F94F}"/>
              </a:ext>
            </a:extLst>
          </p:cNvPr>
          <p:cNvSpPr/>
          <p:nvPr/>
        </p:nvSpPr>
        <p:spPr>
          <a:xfrm>
            <a:off x="6317101" y="2702620"/>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4" name="Star: 5 Points 13">
            <a:extLst>
              <a:ext uri="{FF2B5EF4-FFF2-40B4-BE49-F238E27FC236}">
                <a16:creationId xmlns:a16="http://schemas.microsoft.com/office/drawing/2014/main" id="{FD314565-22E7-D3D7-D995-CEA2D277AFFC}"/>
              </a:ext>
            </a:extLst>
          </p:cNvPr>
          <p:cNvSpPr/>
          <p:nvPr/>
        </p:nvSpPr>
        <p:spPr>
          <a:xfrm>
            <a:off x="6317101" y="3629134"/>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
        <p:nvSpPr>
          <p:cNvPr id="15" name="Star: 5 Points 14">
            <a:extLst>
              <a:ext uri="{FF2B5EF4-FFF2-40B4-BE49-F238E27FC236}">
                <a16:creationId xmlns:a16="http://schemas.microsoft.com/office/drawing/2014/main" id="{D5438792-8B56-9771-ACB0-0C7ECB07D368}"/>
              </a:ext>
            </a:extLst>
          </p:cNvPr>
          <p:cNvSpPr/>
          <p:nvPr/>
        </p:nvSpPr>
        <p:spPr>
          <a:xfrm>
            <a:off x="6303264" y="4534980"/>
            <a:ext cx="292485" cy="223912"/>
          </a:xfrm>
          <a:prstGeom prst="star5">
            <a:avLst>
              <a:gd name="adj" fmla="val 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95000"/>
                  <a:lumOff val="5000"/>
                </a:schemeClr>
              </a:solidFill>
            </a:endParaRPr>
          </a:p>
        </p:txBody>
      </p:sp>
    </p:spTree>
    <p:extLst>
      <p:ext uri="{BB962C8B-B14F-4D97-AF65-F5344CB8AC3E}">
        <p14:creationId xmlns:p14="http://schemas.microsoft.com/office/powerpoint/2010/main" val="383171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8C11-04D8-AD50-1C7C-D8D46D4DD6FE}"/>
              </a:ext>
            </a:extLst>
          </p:cNvPr>
          <p:cNvSpPr>
            <a:spLocks noGrp="1"/>
          </p:cNvSpPr>
          <p:nvPr>
            <p:ph type="title"/>
          </p:nvPr>
        </p:nvSpPr>
        <p:spPr/>
        <p:txBody>
          <a:bodyPr/>
          <a:lstStyle/>
          <a:p>
            <a:r>
              <a:rPr lang="en-IN" dirty="0"/>
              <a:t>requirements</a:t>
            </a:r>
          </a:p>
        </p:txBody>
      </p:sp>
      <p:sp>
        <p:nvSpPr>
          <p:cNvPr id="4" name="Text Placeholder 3">
            <a:extLst>
              <a:ext uri="{FF2B5EF4-FFF2-40B4-BE49-F238E27FC236}">
                <a16:creationId xmlns:a16="http://schemas.microsoft.com/office/drawing/2014/main" id="{CF9F58AC-F7D2-891F-3E2A-ED9E102930BC}"/>
              </a:ext>
            </a:extLst>
          </p:cNvPr>
          <p:cNvSpPr>
            <a:spLocks noGrp="1"/>
          </p:cNvSpPr>
          <p:nvPr>
            <p:ph type="body" sz="half" idx="2"/>
          </p:nvPr>
        </p:nvSpPr>
        <p:spPr>
          <a:xfrm>
            <a:off x="6794473" y="1470860"/>
            <a:ext cx="4486656" cy="3803784"/>
          </a:xfrm>
        </p:spPr>
        <p:txBody>
          <a:bodyPr>
            <a:noAutofit/>
          </a:bodyPr>
          <a:lstStyle/>
          <a:p>
            <a:pPr marL="285750" indent="-285750" algn="l">
              <a:buFont typeface="Wingdings" panose="05000000000000000000" pitchFamily="2" charset="2"/>
              <a:buChar char="v"/>
            </a:pPr>
            <a:r>
              <a:rPr lang="en-IN" sz="2400" dirty="0" err="1">
                <a:solidFill>
                  <a:schemeClr val="tx1"/>
                </a:solidFill>
                <a:latin typeface="Baskerville Old Face" panose="02020602080505020303" pitchFamily="18" charset="0"/>
              </a:rPr>
              <a:t>Sterlic</a:t>
            </a:r>
            <a:r>
              <a:rPr lang="en-IN" sz="2400" dirty="0">
                <a:solidFill>
                  <a:schemeClr val="tx1"/>
                </a:solidFill>
                <a:latin typeface="Baskerville Old Face" panose="02020602080505020303" pitchFamily="18" charset="0"/>
              </a:rPr>
              <a:t> Single collection tube</a:t>
            </a:r>
          </a:p>
          <a:p>
            <a:pPr marL="285750" indent="-285750" algn="l">
              <a:buFont typeface="Wingdings" panose="05000000000000000000" pitchFamily="2" charset="2"/>
              <a:buChar char="v"/>
            </a:pPr>
            <a:r>
              <a:rPr lang="en-IN" sz="2400" dirty="0">
                <a:solidFill>
                  <a:schemeClr val="tx1"/>
                </a:solidFill>
                <a:latin typeface="Baskerville Old Face" panose="02020602080505020303" pitchFamily="18" charset="0"/>
              </a:rPr>
              <a:t>Ethanol Solution</a:t>
            </a:r>
          </a:p>
          <a:p>
            <a:pPr marL="285750" indent="-285750" algn="l">
              <a:buFont typeface="Wingdings" panose="05000000000000000000" pitchFamily="2" charset="2"/>
              <a:buChar char="v"/>
            </a:pPr>
            <a:r>
              <a:rPr lang="en-IN" sz="2400" dirty="0">
                <a:solidFill>
                  <a:schemeClr val="tx1"/>
                </a:solidFill>
                <a:latin typeface="Baskerville Old Face" panose="02020602080505020303" pitchFamily="18" charset="0"/>
              </a:rPr>
              <a:t>pH paper</a:t>
            </a:r>
          </a:p>
          <a:p>
            <a:pPr marL="285750" indent="-285750" algn="l">
              <a:buFont typeface="Wingdings" panose="05000000000000000000" pitchFamily="2" charset="2"/>
              <a:buChar char="v"/>
            </a:pPr>
            <a:r>
              <a:rPr lang="en-IN" sz="2400" dirty="0">
                <a:solidFill>
                  <a:schemeClr val="tx1"/>
                </a:solidFill>
                <a:latin typeface="Baskerville Old Face" panose="02020602080505020303" pitchFamily="18" charset="0"/>
              </a:rPr>
              <a:t> phlebotomy tube</a:t>
            </a:r>
          </a:p>
          <a:p>
            <a:pPr marL="285750" indent="-285750" algn="l">
              <a:buFont typeface="Wingdings" panose="05000000000000000000" pitchFamily="2" charset="2"/>
              <a:buChar char="v"/>
            </a:pPr>
            <a:r>
              <a:rPr lang="en-IN" sz="2400" dirty="0">
                <a:solidFill>
                  <a:schemeClr val="tx1"/>
                </a:solidFill>
                <a:latin typeface="Baskerville Old Face" panose="02020602080505020303" pitchFamily="18" charset="0"/>
              </a:rPr>
              <a:t> arterial blood gas syringe</a:t>
            </a:r>
          </a:p>
          <a:p>
            <a:pPr marL="285750" indent="-285750" algn="l">
              <a:buFont typeface="Wingdings" panose="05000000000000000000" pitchFamily="2" charset="2"/>
              <a:buChar char="v"/>
            </a:pPr>
            <a:r>
              <a:rPr lang="en-IN" sz="2400" dirty="0">
                <a:solidFill>
                  <a:schemeClr val="tx1"/>
                </a:solidFill>
                <a:latin typeface="Baskerville Old Face" panose="02020602080505020303" pitchFamily="18" charset="0"/>
              </a:rPr>
              <a:t>Biosensors</a:t>
            </a:r>
          </a:p>
          <a:p>
            <a:pPr marL="285750" indent="-285750" algn="l">
              <a:buFont typeface="Wingdings" panose="05000000000000000000" pitchFamily="2" charset="2"/>
              <a:buChar char="v"/>
            </a:pPr>
            <a:r>
              <a:rPr lang="en-IN" sz="2400" dirty="0">
                <a:solidFill>
                  <a:schemeClr val="tx1"/>
                </a:solidFill>
                <a:latin typeface="Baskerville Old Face" panose="02020602080505020303" pitchFamily="18" charset="0"/>
              </a:rPr>
              <a:t>Non Invasive GCF glucose monitoring system</a:t>
            </a:r>
          </a:p>
        </p:txBody>
      </p:sp>
    </p:spTree>
    <p:extLst>
      <p:ext uri="{BB962C8B-B14F-4D97-AF65-F5344CB8AC3E}">
        <p14:creationId xmlns:p14="http://schemas.microsoft.com/office/powerpoint/2010/main" val="239859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D22BB1-0661-06E9-7BF6-051AB0EC1ED6}"/>
              </a:ext>
            </a:extLst>
          </p:cNvPr>
          <p:cNvPicPr>
            <a:picLocks noChangeAspect="1"/>
          </p:cNvPicPr>
          <p:nvPr/>
        </p:nvPicPr>
        <p:blipFill>
          <a:blip r:embed="rId2"/>
          <a:stretch>
            <a:fillRect/>
          </a:stretch>
        </p:blipFill>
        <p:spPr>
          <a:xfrm>
            <a:off x="3299222" y="0"/>
            <a:ext cx="5593556" cy="6858000"/>
          </a:xfrm>
          <a:prstGeom prst="rect">
            <a:avLst/>
          </a:prstGeom>
        </p:spPr>
      </p:pic>
    </p:spTree>
    <p:extLst>
      <p:ext uri="{BB962C8B-B14F-4D97-AF65-F5344CB8AC3E}">
        <p14:creationId xmlns:p14="http://schemas.microsoft.com/office/powerpoint/2010/main" val="101342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D8BF8E-E554-168C-3B54-416DBF2934B4}"/>
              </a:ext>
            </a:extLst>
          </p:cNvPr>
          <p:cNvSpPr/>
          <p:nvPr/>
        </p:nvSpPr>
        <p:spPr>
          <a:xfrm>
            <a:off x="4611112" y="320731"/>
            <a:ext cx="2112886" cy="399495"/>
          </a:xfrm>
          <a:prstGeom prst="roundRect">
            <a:avLst/>
          </a:prstGeom>
          <a:solidFill>
            <a:schemeClr val="tx2">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saliva</a:t>
            </a:r>
            <a:endParaRPr lang="en-IN" dirty="0">
              <a:solidFill>
                <a:schemeClr val="tx1"/>
              </a:solidFill>
            </a:endParaRPr>
          </a:p>
        </p:txBody>
      </p:sp>
      <p:sp>
        <p:nvSpPr>
          <p:cNvPr id="3" name="Rectangle: Rounded Corners 2">
            <a:extLst>
              <a:ext uri="{FF2B5EF4-FFF2-40B4-BE49-F238E27FC236}">
                <a16:creationId xmlns:a16="http://schemas.microsoft.com/office/drawing/2014/main" id="{896F39D0-AEB9-97AC-9D1B-2DC1C9197012}"/>
              </a:ext>
            </a:extLst>
          </p:cNvPr>
          <p:cNvSpPr/>
          <p:nvPr/>
        </p:nvSpPr>
        <p:spPr>
          <a:xfrm>
            <a:off x="4611112" y="1046480"/>
            <a:ext cx="2112886" cy="449407"/>
          </a:xfrm>
          <a:prstGeom prst="roundRect">
            <a:avLst/>
          </a:prstGeom>
          <a:solidFill>
            <a:schemeClr val="tx2">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Steelic</a:t>
            </a:r>
            <a:r>
              <a:rPr lang="en-US" dirty="0">
                <a:solidFill>
                  <a:schemeClr val="tx1"/>
                </a:solidFill>
              </a:rPr>
              <a:t> single collection tube</a:t>
            </a:r>
            <a:endParaRPr lang="en-IN" dirty="0">
              <a:solidFill>
                <a:schemeClr val="tx1"/>
              </a:solidFill>
            </a:endParaRPr>
          </a:p>
        </p:txBody>
      </p:sp>
      <p:sp>
        <p:nvSpPr>
          <p:cNvPr id="4" name="Rectangle: Rounded Corners 3">
            <a:extLst>
              <a:ext uri="{FF2B5EF4-FFF2-40B4-BE49-F238E27FC236}">
                <a16:creationId xmlns:a16="http://schemas.microsoft.com/office/drawing/2014/main" id="{C48DB181-09D5-1133-69C2-85AE84E82B46}"/>
              </a:ext>
            </a:extLst>
          </p:cNvPr>
          <p:cNvSpPr/>
          <p:nvPr/>
        </p:nvSpPr>
        <p:spPr>
          <a:xfrm>
            <a:off x="4611111" y="1826040"/>
            <a:ext cx="2112887" cy="399495"/>
          </a:xfrm>
          <a:prstGeom prst="roundRect">
            <a:avLst/>
          </a:prstGeom>
          <a:solidFill>
            <a:schemeClr val="tx2">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 value</a:t>
            </a:r>
            <a:endParaRPr lang="en-IN" dirty="0">
              <a:solidFill>
                <a:schemeClr val="tx1"/>
              </a:solidFill>
            </a:endParaRPr>
          </a:p>
        </p:txBody>
      </p:sp>
      <p:sp>
        <p:nvSpPr>
          <p:cNvPr id="5" name="Rectangle: Rounded Corners 4">
            <a:extLst>
              <a:ext uri="{FF2B5EF4-FFF2-40B4-BE49-F238E27FC236}">
                <a16:creationId xmlns:a16="http://schemas.microsoft.com/office/drawing/2014/main" id="{56322EF9-C32E-5374-03A0-FC029673A6FF}"/>
              </a:ext>
            </a:extLst>
          </p:cNvPr>
          <p:cNvSpPr/>
          <p:nvPr/>
        </p:nvSpPr>
        <p:spPr>
          <a:xfrm>
            <a:off x="4611111" y="2594870"/>
            <a:ext cx="2112887" cy="399494"/>
          </a:xfrm>
          <a:prstGeom prst="roundRect">
            <a:avLst/>
          </a:prstGeom>
          <a:solidFill>
            <a:schemeClr val="tx2">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Bio sensor</a:t>
            </a:r>
            <a:endParaRPr lang="en-IN" dirty="0">
              <a:solidFill>
                <a:schemeClr val="tx1"/>
              </a:solidFill>
            </a:endParaRPr>
          </a:p>
        </p:txBody>
      </p:sp>
      <p:sp>
        <p:nvSpPr>
          <p:cNvPr id="6" name="Rectangle: Rounded Corners 5">
            <a:extLst>
              <a:ext uri="{FF2B5EF4-FFF2-40B4-BE49-F238E27FC236}">
                <a16:creationId xmlns:a16="http://schemas.microsoft.com/office/drawing/2014/main" id="{98207677-BD23-4079-0817-F1621EF6212A}"/>
              </a:ext>
            </a:extLst>
          </p:cNvPr>
          <p:cNvSpPr/>
          <p:nvPr/>
        </p:nvSpPr>
        <p:spPr>
          <a:xfrm>
            <a:off x="4611111" y="3429000"/>
            <a:ext cx="2112887" cy="533326"/>
          </a:xfrm>
          <a:prstGeom prst="roundRect">
            <a:avLst/>
          </a:prstGeom>
          <a:solidFill>
            <a:schemeClr val="tx2">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Concentration of enzyme</a:t>
            </a:r>
            <a:endParaRPr lang="en-IN" dirty="0">
              <a:solidFill>
                <a:schemeClr val="tx1"/>
              </a:solidFill>
            </a:endParaRPr>
          </a:p>
        </p:txBody>
      </p:sp>
      <p:sp>
        <p:nvSpPr>
          <p:cNvPr id="7" name="Rectangle: Rounded Corners 6">
            <a:extLst>
              <a:ext uri="{FF2B5EF4-FFF2-40B4-BE49-F238E27FC236}">
                <a16:creationId xmlns:a16="http://schemas.microsoft.com/office/drawing/2014/main" id="{220099E1-C5C4-8B70-D70C-6F0FFA4DFC2C}"/>
              </a:ext>
            </a:extLst>
          </p:cNvPr>
          <p:cNvSpPr/>
          <p:nvPr/>
        </p:nvSpPr>
        <p:spPr>
          <a:xfrm>
            <a:off x="4611111" y="4380761"/>
            <a:ext cx="2112887" cy="399494"/>
          </a:xfrm>
          <a:prstGeom prst="roundRect">
            <a:avLst/>
          </a:prstGeom>
          <a:solidFill>
            <a:schemeClr val="tx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Display</a:t>
            </a:r>
            <a:endParaRPr lang="en-IN" dirty="0">
              <a:solidFill>
                <a:schemeClr val="tx1"/>
              </a:solidFill>
            </a:endParaRPr>
          </a:p>
        </p:txBody>
      </p:sp>
      <p:cxnSp>
        <p:nvCxnSpPr>
          <p:cNvPr id="9" name="Straight Arrow Connector 8">
            <a:extLst>
              <a:ext uri="{FF2B5EF4-FFF2-40B4-BE49-F238E27FC236}">
                <a16:creationId xmlns:a16="http://schemas.microsoft.com/office/drawing/2014/main" id="{023919EF-D510-714A-38AC-2B76415C1D9A}"/>
              </a:ext>
            </a:extLst>
          </p:cNvPr>
          <p:cNvCxnSpPr>
            <a:cxnSpLocks/>
          </p:cNvCxnSpPr>
          <p:nvPr/>
        </p:nvCxnSpPr>
        <p:spPr>
          <a:xfrm>
            <a:off x="5627370" y="796290"/>
            <a:ext cx="0" cy="205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F05E390-709B-988C-4607-A311E367951D}"/>
              </a:ext>
            </a:extLst>
          </p:cNvPr>
          <p:cNvCxnSpPr/>
          <p:nvPr/>
        </p:nvCxnSpPr>
        <p:spPr>
          <a:xfrm>
            <a:off x="5627370" y="1569720"/>
            <a:ext cx="0" cy="19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131D9A4-80A4-F7C7-FA08-4047157138FC}"/>
              </a:ext>
            </a:extLst>
          </p:cNvPr>
          <p:cNvCxnSpPr/>
          <p:nvPr/>
        </p:nvCxnSpPr>
        <p:spPr>
          <a:xfrm>
            <a:off x="5627370" y="2312670"/>
            <a:ext cx="0" cy="232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ED09849-D614-6EC2-F9C6-880FA85C62CC}"/>
              </a:ext>
            </a:extLst>
          </p:cNvPr>
          <p:cNvCxnSpPr/>
          <p:nvPr/>
        </p:nvCxnSpPr>
        <p:spPr>
          <a:xfrm>
            <a:off x="5627370" y="3074670"/>
            <a:ext cx="0" cy="2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18374BE-D400-34B0-1FC0-E72F43AE9063}"/>
              </a:ext>
            </a:extLst>
          </p:cNvPr>
          <p:cNvCxnSpPr/>
          <p:nvPr/>
        </p:nvCxnSpPr>
        <p:spPr>
          <a:xfrm>
            <a:off x="5627370" y="4053840"/>
            <a:ext cx="0" cy="255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59825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tf00001246_wac</Template>
  <TotalTime>268</TotalTime>
  <Words>654</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vt:lpstr>
      <vt:lpstr>Baskerville Old Face</vt:lpstr>
      <vt:lpstr>Cambria</vt:lpstr>
      <vt:lpstr>Gill Sans MT</vt:lpstr>
      <vt:lpstr>Wingdings</vt:lpstr>
      <vt:lpstr>Parcel</vt:lpstr>
      <vt:lpstr>Fluid ph, reaction and saliva</vt:lpstr>
      <vt:lpstr>Saliva</vt:lpstr>
      <vt:lpstr>Saliva</vt:lpstr>
      <vt:lpstr>Saliva, and fluid ph</vt:lpstr>
      <vt:lpstr>AIMS and objectives</vt:lpstr>
      <vt:lpstr>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Fluid ph, reaction and saliva</dc:title>
  <dc:creator>918688331482</dc:creator>
  <cp:lastModifiedBy>RAVI KIRAN</cp:lastModifiedBy>
  <cp:revision>5</cp:revision>
  <dcterms:created xsi:type="dcterms:W3CDTF">2022-07-30T07:13:30Z</dcterms:created>
  <dcterms:modified xsi:type="dcterms:W3CDTF">2022-08-02T19:10:42Z</dcterms:modified>
</cp:coreProperties>
</file>