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396347" algn="l" rtl="0" fontAlgn="base">
      <a:spcBef>
        <a:spcPct val="0"/>
      </a:spcBef>
      <a:spcAft>
        <a:spcPct val="0"/>
      </a:spcAft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792693" algn="l" rtl="0" fontAlgn="base">
      <a:spcBef>
        <a:spcPct val="0"/>
      </a:spcBef>
      <a:spcAft>
        <a:spcPct val="0"/>
      </a:spcAft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189040" algn="l" rtl="0" fontAlgn="base">
      <a:spcBef>
        <a:spcPct val="0"/>
      </a:spcBef>
      <a:spcAft>
        <a:spcPct val="0"/>
      </a:spcAft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585387" algn="l" rtl="0" fontAlgn="base">
      <a:spcBef>
        <a:spcPct val="0"/>
      </a:spcBef>
      <a:spcAft>
        <a:spcPct val="0"/>
      </a:spcAft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1981733" algn="l" defTabSz="792693" rtl="0" eaLnBrk="1" latinLnBrk="0" hangingPunct="1"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378080" algn="l" defTabSz="792693" rtl="0" eaLnBrk="1" latinLnBrk="0" hangingPunct="1"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774427" algn="l" defTabSz="792693" rtl="0" eaLnBrk="1" latinLnBrk="0" hangingPunct="1"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170773" algn="l" defTabSz="792693" rtl="0" eaLnBrk="1" latinLnBrk="0" hangingPunct="1">
      <a:defRPr kumimoji="1" sz="10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 snapToGrid="0">
      <p:cViewPr varScale="1">
        <p:scale>
          <a:sx n="21" d="100"/>
          <a:sy n="21" d="100"/>
        </p:scale>
        <p:origin x="-306" y="-192"/>
      </p:cViewPr>
      <p:guideLst>
        <p:guide orient="horz" pos="10206"/>
        <p:guide pos="13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ADA69B-89A0-47A6-BCB9-2D818ADADC02}" type="datetimeFigureOut">
              <a:rPr lang="en-US"/>
              <a:pPr/>
              <a:t>5/11/2010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56AF88-4391-44D5-A0A8-F641A988FC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6347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2693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8904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85387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81733" algn="l" defTabSz="7926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78080" algn="l" defTabSz="7926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74427" algn="l" defTabSz="7926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70773" algn="l" defTabSz="7926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DA1D59-1BA3-4FC2-843C-3A0957BCEA8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138" y="10066973"/>
            <a:ext cx="36725126" cy="6945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274" y="18362295"/>
            <a:ext cx="30244852" cy="8281035"/>
          </a:xfrm>
        </p:spPr>
        <p:txBody>
          <a:bodyPr/>
          <a:lstStyle>
            <a:lvl1pPr marL="0" indent="0" algn="ctr">
              <a:buNone/>
              <a:defRPr/>
            </a:lvl1pPr>
            <a:lvl2pPr marL="396347" indent="0" algn="ctr">
              <a:buNone/>
              <a:defRPr/>
            </a:lvl2pPr>
            <a:lvl3pPr marL="792693" indent="0" algn="ctr">
              <a:buNone/>
              <a:defRPr/>
            </a:lvl3pPr>
            <a:lvl4pPr marL="1189040" indent="0" algn="ctr">
              <a:buNone/>
              <a:defRPr/>
            </a:lvl4pPr>
            <a:lvl5pPr marL="1585387" indent="0" algn="ctr">
              <a:buNone/>
              <a:defRPr/>
            </a:lvl5pPr>
            <a:lvl6pPr marL="1981733" indent="0" algn="ctr">
              <a:buNone/>
              <a:defRPr/>
            </a:lvl6pPr>
            <a:lvl7pPr marL="2378080" indent="0" algn="ctr">
              <a:buNone/>
              <a:defRPr/>
            </a:lvl7pPr>
            <a:lvl8pPr marL="2774427" indent="0" algn="ctr">
              <a:buNone/>
              <a:defRPr/>
            </a:lvl8pPr>
            <a:lvl9pPr marL="31707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6BDDB-20AC-450F-9B3D-F667EAD3C93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5884D-128F-471E-B431-EE7B300255E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4451" y="1300163"/>
            <a:ext cx="9720412" cy="2764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539" y="1300163"/>
            <a:ext cx="29035325" cy="2764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01BCA-3B27-4044-987E-A878448D47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30DF8-2C5E-4CE9-95A4-8218928E1E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27" y="20822603"/>
            <a:ext cx="36725126" cy="643651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27" y="13734575"/>
            <a:ext cx="36725126" cy="7088028"/>
          </a:xfrm>
        </p:spPr>
        <p:txBody>
          <a:bodyPr anchor="b"/>
          <a:lstStyle>
            <a:lvl1pPr marL="0" indent="0">
              <a:buNone/>
              <a:defRPr sz="1700"/>
            </a:lvl1pPr>
            <a:lvl2pPr marL="396347" indent="0">
              <a:buNone/>
              <a:defRPr sz="1600"/>
            </a:lvl2pPr>
            <a:lvl3pPr marL="792693" indent="0">
              <a:buNone/>
              <a:defRPr sz="1400"/>
            </a:lvl3pPr>
            <a:lvl4pPr marL="1189040" indent="0">
              <a:buNone/>
              <a:defRPr sz="1200"/>
            </a:lvl4pPr>
            <a:lvl5pPr marL="1585387" indent="0">
              <a:buNone/>
              <a:defRPr sz="1200"/>
            </a:lvl5pPr>
            <a:lvl6pPr marL="1981733" indent="0">
              <a:buNone/>
              <a:defRPr sz="1200"/>
            </a:lvl6pPr>
            <a:lvl7pPr marL="2378080" indent="0">
              <a:buNone/>
              <a:defRPr sz="1200"/>
            </a:lvl7pPr>
            <a:lvl8pPr marL="2774427" indent="0">
              <a:buNone/>
              <a:defRPr sz="1200"/>
            </a:lvl8pPr>
            <a:lvl9pPr marL="317077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007CB-2DCE-4A3D-A155-DAC79A9C688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538" y="7558088"/>
            <a:ext cx="19377868" cy="213883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6994" y="7558088"/>
            <a:ext cx="19377869" cy="213883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1F267-94F8-42C3-82B0-AB87580CEBD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39" y="1297305"/>
            <a:ext cx="38884324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38" y="7253764"/>
            <a:ext cx="19089886" cy="302323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6347" indent="0">
              <a:buNone/>
              <a:defRPr sz="1700" b="1"/>
            </a:lvl2pPr>
            <a:lvl3pPr marL="792693" indent="0">
              <a:buNone/>
              <a:defRPr sz="1600" b="1"/>
            </a:lvl3pPr>
            <a:lvl4pPr marL="1189040" indent="0">
              <a:buNone/>
              <a:defRPr sz="1400" b="1"/>
            </a:lvl4pPr>
            <a:lvl5pPr marL="1585387" indent="0">
              <a:buNone/>
              <a:defRPr sz="1400" b="1"/>
            </a:lvl5pPr>
            <a:lvl6pPr marL="1981733" indent="0">
              <a:buNone/>
              <a:defRPr sz="1400" b="1"/>
            </a:lvl6pPr>
            <a:lvl7pPr marL="2378080" indent="0">
              <a:buNone/>
              <a:defRPr sz="1400" b="1"/>
            </a:lvl7pPr>
            <a:lvl8pPr marL="2774427" indent="0">
              <a:buNone/>
              <a:defRPr sz="1400" b="1"/>
            </a:lvl8pPr>
            <a:lvl9pPr marL="317077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38" y="10276999"/>
            <a:ext cx="19089886" cy="1866947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8279" y="7253764"/>
            <a:ext cx="19096584" cy="302323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6347" indent="0">
              <a:buNone/>
              <a:defRPr sz="1700" b="1"/>
            </a:lvl2pPr>
            <a:lvl3pPr marL="792693" indent="0">
              <a:buNone/>
              <a:defRPr sz="1600" b="1"/>
            </a:lvl3pPr>
            <a:lvl4pPr marL="1189040" indent="0">
              <a:buNone/>
              <a:defRPr sz="1400" b="1"/>
            </a:lvl4pPr>
            <a:lvl5pPr marL="1585387" indent="0">
              <a:buNone/>
              <a:defRPr sz="1400" b="1"/>
            </a:lvl5pPr>
            <a:lvl6pPr marL="1981733" indent="0">
              <a:buNone/>
              <a:defRPr sz="1400" b="1"/>
            </a:lvl6pPr>
            <a:lvl7pPr marL="2378080" indent="0">
              <a:buNone/>
              <a:defRPr sz="1400" b="1"/>
            </a:lvl7pPr>
            <a:lvl8pPr marL="2774427" indent="0">
              <a:buNone/>
              <a:defRPr sz="1400" b="1"/>
            </a:lvl8pPr>
            <a:lvl9pPr marL="317077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8279" y="10276999"/>
            <a:ext cx="19096584" cy="1866947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18C0F-D4FC-49AF-B638-8F590C793E1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00D97-304D-45D5-AC36-1FAE46D64DD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48252-5838-497A-B274-6DEFA8E7F0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38" y="1290162"/>
            <a:ext cx="14214277" cy="549068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844" y="1290162"/>
            <a:ext cx="24153019" cy="2765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38" y="6780848"/>
            <a:ext cx="14214277" cy="22165628"/>
          </a:xfrm>
        </p:spPr>
        <p:txBody>
          <a:bodyPr/>
          <a:lstStyle>
            <a:lvl1pPr marL="0" indent="0">
              <a:buNone/>
              <a:defRPr sz="1200"/>
            </a:lvl1pPr>
            <a:lvl2pPr marL="396347" indent="0">
              <a:buNone/>
              <a:defRPr sz="1000"/>
            </a:lvl2pPr>
            <a:lvl3pPr marL="792693" indent="0">
              <a:buNone/>
              <a:defRPr sz="900"/>
            </a:lvl3pPr>
            <a:lvl4pPr marL="1189040" indent="0">
              <a:buNone/>
              <a:defRPr sz="800"/>
            </a:lvl4pPr>
            <a:lvl5pPr marL="1585387" indent="0">
              <a:buNone/>
              <a:defRPr sz="800"/>
            </a:lvl5pPr>
            <a:lvl6pPr marL="1981733" indent="0">
              <a:buNone/>
              <a:defRPr sz="800"/>
            </a:lvl6pPr>
            <a:lvl7pPr marL="2378080" indent="0">
              <a:buNone/>
              <a:defRPr sz="800"/>
            </a:lvl7pPr>
            <a:lvl8pPr marL="2774427" indent="0">
              <a:buNone/>
              <a:defRPr sz="800"/>
            </a:lvl8pPr>
            <a:lvl9pPr marL="317077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A261C-D15E-4F5A-9338-8C0C42D09A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023" y="22682835"/>
            <a:ext cx="25923776" cy="267747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023" y="2896077"/>
            <a:ext cx="25923776" cy="19442430"/>
          </a:xfrm>
        </p:spPr>
        <p:txBody>
          <a:bodyPr/>
          <a:lstStyle>
            <a:lvl1pPr marL="0" indent="0">
              <a:buNone/>
              <a:defRPr sz="2800"/>
            </a:lvl1pPr>
            <a:lvl2pPr marL="396347" indent="0">
              <a:buNone/>
              <a:defRPr sz="2400"/>
            </a:lvl2pPr>
            <a:lvl3pPr marL="792693" indent="0">
              <a:buNone/>
              <a:defRPr sz="2100"/>
            </a:lvl3pPr>
            <a:lvl4pPr marL="1189040" indent="0">
              <a:buNone/>
              <a:defRPr sz="1700"/>
            </a:lvl4pPr>
            <a:lvl5pPr marL="1585387" indent="0">
              <a:buNone/>
              <a:defRPr sz="1700"/>
            </a:lvl5pPr>
            <a:lvl6pPr marL="1981733" indent="0">
              <a:buNone/>
              <a:defRPr sz="1700"/>
            </a:lvl6pPr>
            <a:lvl7pPr marL="2378080" indent="0">
              <a:buNone/>
              <a:defRPr sz="1700"/>
            </a:lvl7pPr>
            <a:lvl8pPr marL="2774427" indent="0">
              <a:buNone/>
              <a:defRPr sz="1700"/>
            </a:lvl8pPr>
            <a:lvl9pPr marL="3170773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023" y="25360313"/>
            <a:ext cx="25923776" cy="3803333"/>
          </a:xfrm>
        </p:spPr>
        <p:txBody>
          <a:bodyPr/>
          <a:lstStyle>
            <a:lvl1pPr marL="0" indent="0">
              <a:buNone/>
              <a:defRPr sz="1200"/>
            </a:lvl1pPr>
            <a:lvl2pPr marL="396347" indent="0">
              <a:buNone/>
              <a:defRPr sz="1000"/>
            </a:lvl2pPr>
            <a:lvl3pPr marL="792693" indent="0">
              <a:buNone/>
              <a:defRPr sz="900"/>
            </a:lvl3pPr>
            <a:lvl4pPr marL="1189040" indent="0">
              <a:buNone/>
              <a:defRPr sz="800"/>
            </a:lvl4pPr>
            <a:lvl5pPr marL="1585387" indent="0">
              <a:buNone/>
              <a:defRPr sz="800"/>
            </a:lvl5pPr>
            <a:lvl6pPr marL="1981733" indent="0">
              <a:buNone/>
              <a:defRPr sz="800"/>
            </a:lvl6pPr>
            <a:lvl7pPr marL="2378080" indent="0">
              <a:buNone/>
              <a:defRPr sz="800"/>
            </a:lvl7pPr>
            <a:lvl8pPr marL="2774427" indent="0">
              <a:buNone/>
              <a:defRPr sz="800"/>
            </a:lvl8pPr>
            <a:lvl9pPr marL="317077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8F847-A014-4C8E-94DD-0719ED380D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0539" y="1300163"/>
            <a:ext cx="38884324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7324" tIns="253662" rIns="507324" bIns="2536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39" y="7558088"/>
            <a:ext cx="38884324" cy="2138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7324" tIns="253662" rIns="507324" bIns="253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60539" y="29510832"/>
            <a:ext cx="10080724" cy="225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324" tIns="253662" rIns="507324" bIns="253662" numCol="1" anchor="t" anchorCtr="0" compatLnSpc="1">
            <a:prstTxWarp prst="textNoShape">
              <a:avLst/>
            </a:prstTxWarp>
          </a:bodyPr>
          <a:lstStyle>
            <a:lvl1pPr>
              <a:defRPr sz="78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2114" y="29510832"/>
            <a:ext cx="13681174" cy="225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324" tIns="253662" rIns="507324" bIns="253662" numCol="1" anchor="t" anchorCtr="0" compatLnSpc="1">
            <a:prstTxWarp prst="textNoShape">
              <a:avLst/>
            </a:prstTxWarp>
          </a:bodyPr>
          <a:lstStyle>
            <a:lvl1pPr algn="ctr">
              <a:defRPr sz="78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64139" y="29510832"/>
            <a:ext cx="10080724" cy="225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324" tIns="253662" rIns="507324" bIns="253662" numCol="1" anchor="t" anchorCtr="0" compatLnSpc="1">
            <a:prstTxWarp prst="textNoShape">
              <a:avLst/>
            </a:prstTxWarp>
          </a:bodyPr>
          <a:lstStyle>
            <a:lvl1pPr algn="r">
              <a:defRPr sz="7800"/>
            </a:lvl1pPr>
          </a:lstStyle>
          <a:p>
            <a:fld id="{097EA026-03D1-4AB7-A070-D0C5AAA4A7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5072687" rtl="0" eaLnBrk="0" fontAlgn="base" hangingPunct="0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072687" rtl="0" eaLnBrk="0" fontAlgn="base" hangingPunct="0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defTabSz="5072687" rtl="0" eaLnBrk="0" fontAlgn="base" hangingPunct="0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defTabSz="5072687" rtl="0" eaLnBrk="0" fontAlgn="base" hangingPunct="0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defTabSz="5072687" rtl="0" eaLnBrk="0" fontAlgn="base" hangingPunct="0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96347" algn="ctr" defTabSz="5072687" rtl="0" fontAlgn="base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792693" algn="ctr" defTabSz="5072687" rtl="0" fontAlgn="base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189040" algn="ctr" defTabSz="5072687" rtl="0" fontAlgn="base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585387" algn="ctr" defTabSz="5072687" rtl="0" fontAlgn="base">
        <a:spcBef>
          <a:spcPct val="0"/>
        </a:spcBef>
        <a:spcAft>
          <a:spcPct val="0"/>
        </a:spcAft>
        <a:defRPr kumimoji="1" sz="2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1901914" indent="-1901914" algn="l" defTabSz="5072687" rtl="0" eaLnBrk="0" fontAlgn="base" hangingPunct="0">
        <a:spcBef>
          <a:spcPct val="20000"/>
        </a:spcBef>
        <a:spcAft>
          <a:spcPct val="0"/>
        </a:spcAft>
        <a:buChar char="•"/>
        <a:defRPr kumimoji="1" sz="17800">
          <a:solidFill>
            <a:schemeClr val="tx1"/>
          </a:solidFill>
          <a:latin typeface="+mn-lt"/>
          <a:ea typeface="+mn-ea"/>
          <a:cs typeface="+mn-cs"/>
        </a:defRPr>
      </a:lvl1pPr>
      <a:lvl2pPr marL="4121731" indent="-1585387" algn="l" defTabSz="5072687" rtl="0" eaLnBrk="0" fontAlgn="base" hangingPunct="0">
        <a:spcBef>
          <a:spcPct val="20000"/>
        </a:spcBef>
        <a:spcAft>
          <a:spcPct val="0"/>
        </a:spcAft>
        <a:buChar char="–"/>
        <a:defRPr kumimoji="1" sz="15500">
          <a:solidFill>
            <a:schemeClr val="tx1"/>
          </a:solidFill>
          <a:latin typeface="+mn-lt"/>
          <a:ea typeface="+mn-ea"/>
        </a:defRPr>
      </a:lvl2pPr>
      <a:lvl3pPr marL="6341547" indent="-1268860" algn="l" defTabSz="5072687" rtl="0" eaLnBrk="0" fontAlgn="base" hangingPunct="0">
        <a:spcBef>
          <a:spcPct val="20000"/>
        </a:spcBef>
        <a:spcAft>
          <a:spcPct val="0"/>
        </a:spcAft>
        <a:buChar char="•"/>
        <a:defRPr kumimoji="1" sz="13400">
          <a:solidFill>
            <a:schemeClr val="tx1"/>
          </a:solidFill>
          <a:latin typeface="+mn-lt"/>
          <a:ea typeface="+mn-ea"/>
        </a:defRPr>
      </a:lvl3pPr>
      <a:lvl4pPr marL="8877891" indent="-1267484" algn="l" defTabSz="5072687" rtl="0" eaLnBrk="0" fontAlgn="base" hangingPunct="0">
        <a:spcBef>
          <a:spcPct val="20000"/>
        </a:spcBef>
        <a:spcAft>
          <a:spcPct val="0"/>
        </a:spcAft>
        <a:buChar char="–"/>
        <a:defRPr kumimoji="1" sz="11100">
          <a:solidFill>
            <a:schemeClr val="tx1"/>
          </a:solidFill>
          <a:latin typeface="+mn-lt"/>
          <a:ea typeface="+mn-ea"/>
        </a:defRPr>
      </a:lvl4pPr>
      <a:lvl5pPr marL="11414234" indent="-1267484" algn="l" defTabSz="5072687" rtl="0" eaLnBrk="0" fontAlgn="base" hangingPunct="0">
        <a:spcBef>
          <a:spcPct val="20000"/>
        </a:spcBef>
        <a:spcAft>
          <a:spcPct val="0"/>
        </a:spcAft>
        <a:buChar char="»"/>
        <a:defRPr kumimoji="1" sz="11100">
          <a:solidFill>
            <a:schemeClr val="tx1"/>
          </a:solidFill>
          <a:latin typeface="+mn-lt"/>
          <a:ea typeface="+mn-ea"/>
        </a:defRPr>
      </a:lvl5pPr>
      <a:lvl6pPr marL="11810581" indent="-1267484" algn="l" defTabSz="5072687" rtl="0" fontAlgn="base">
        <a:spcBef>
          <a:spcPct val="20000"/>
        </a:spcBef>
        <a:spcAft>
          <a:spcPct val="0"/>
        </a:spcAft>
        <a:buChar char="»"/>
        <a:defRPr kumimoji="1" sz="11100">
          <a:solidFill>
            <a:schemeClr val="tx1"/>
          </a:solidFill>
          <a:latin typeface="+mn-lt"/>
          <a:ea typeface="+mn-ea"/>
        </a:defRPr>
      </a:lvl6pPr>
      <a:lvl7pPr marL="12206927" indent="-1267484" algn="l" defTabSz="5072687" rtl="0" fontAlgn="base">
        <a:spcBef>
          <a:spcPct val="20000"/>
        </a:spcBef>
        <a:spcAft>
          <a:spcPct val="0"/>
        </a:spcAft>
        <a:buChar char="»"/>
        <a:defRPr kumimoji="1" sz="11100">
          <a:solidFill>
            <a:schemeClr val="tx1"/>
          </a:solidFill>
          <a:latin typeface="+mn-lt"/>
          <a:ea typeface="+mn-ea"/>
        </a:defRPr>
      </a:lvl7pPr>
      <a:lvl8pPr marL="12603274" indent="-1267484" algn="l" defTabSz="5072687" rtl="0" fontAlgn="base">
        <a:spcBef>
          <a:spcPct val="20000"/>
        </a:spcBef>
        <a:spcAft>
          <a:spcPct val="0"/>
        </a:spcAft>
        <a:buChar char="»"/>
        <a:defRPr kumimoji="1" sz="11100">
          <a:solidFill>
            <a:schemeClr val="tx1"/>
          </a:solidFill>
          <a:latin typeface="+mn-lt"/>
          <a:ea typeface="+mn-ea"/>
        </a:defRPr>
      </a:lvl8pPr>
      <a:lvl9pPr marL="12999621" indent="-1267484" algn="l" defTabSz="5072687" rtl="0" fontAlgn="base">
        <a:spcBef>
          <a:spcPct val="20000"/>
        </a:spcBef>
        <a:spcAft>
          <a:spcPct val="0"/>
        </a:spcAft>
        <a:buChar char="»"/>
        <a:defRPr kumimoji="1" sz="1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347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2693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9040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5387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1733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8080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427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0773" algn="l" defTabSz="7926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Picture 66" descr="F:\Nick\UMassBoston\CS682\SVN\Documents\Tiles_Path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12448" y="23777299"/>
            <a:ext cx="5010274" cy="5010274"/>
          </a:xfrm>
          <a:prstGeom prst="rect">
            <a:avLst/>
          </a:prstGeom>
          <a:noFill/>
        </p:spPr>
      </p:pic>
      <p:pic>
        <p:nvPicPr>
          <p:cNvPr id="2115" name="Picture 67" descr="F:\Nick\UMassBoston\CS682\SVN\Documents\Tiles_FP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72328" y="17850807"/>
            <a:ext cx="5214974" cy="5214974"/>
          </a:xfrm>
          <a:prstGeom prst="rect">
            <a:avLst/>
          </a:prstGeom>
          <a:noFill/>
        </p:spPr>
      </p:pic>
      <p:pic>
        <p:nvPicPr>
          <p:cNvPr id="2052" name="Picture 92" descr="FlatStamp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14575" y="900113"/>
            <a:ext cx="4574233" cy="487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Content Placeholder 3" descr="ViLANN_stereocam_sid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4932" y="21471217"/>
            <a:ext cx="8323362" cy="628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WordArt 622"/>
          <p:cNvSpPr>
            <a:spLocks noChangeArrowheads="1" noChangeShapeType="1" noTextEdit="1"/>
          </p:cNvSpPr>
          <p:nvPr/>
        </p:nvSpPr>
        <p:spPr bwMode="auto">
          <a:xfrm>
            <a:off x="9029612" y="957943"/>
            <a:ext cx="21877108" cy="4606964"/>
          </a:xfrm>
          <a:prstGeom prst="rect">
            <a:avLst/>
          </a:prstGeom>
        </p:spPr>
        <p:txBody>
          <a:bodyPr wrap="none" lIns="79269" tIns="39635" rIns="79269" bIns="3963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1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新細明體"/>
                <a:ea typeface="新細明體"/>
              </a:rPr>
              <a:t>See3PO</a:t>
            </a:r>
          </a:p>
        </p:txBody>
      </p:sp>
      <p:sp>
        <p:nvSpPr>
          <p:cNvPr id="2057" name="Text Box 624"/>
          <p:cNvSpPr txBox="1">
            <a:spLocks noChangeArrowheads="1"/>
          </p:cNvSpPr>
          <p:nvPr/>
        </p:nvSpPr>
        <p:spPr bwMode="auto">
          <a:xfrm>
            <a:off x="34650112" y="18536135"/>
            <a:ext cx="7960928" cy="340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defTabSz="5072687">
              <a:spcBef>
                <a:spcPct val="50000"/>
              </a:spcBef>
            </a:pPr>
            <a:r>
              <a:rPr lang="en-US" altLang="zh-TW" sz="5400" b="1" i="1" dirty="0"/>
              <a:t>Floor Plan </a:t>
            </a:r>
            <a:r>
              <a:rPr lang="en-US" altLang="zh-TW" sz="5400" b="1" i="1" dirty="0" smtClean="0"/>
              <a:t>Processing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Graph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</a:t>
            </a:r>
            <a:r>
              <a:rPr lang="en-US" altLang="zh-TW" sz="5400" b="1" dirty="0" err="1" smtClean="0"/>
              <a:t>Walkable</a:t>
            </a:r>
            <a:r>
              <a:rPr lang="en-US" altLang="zh-TW" sz="5400" b="1" dirty="0" smtClean="0"/>
              <a:t> Tiles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Walls</a:t>
            </a:r>
          </a:p>
        </p:txBody>
      </p:sp>
      <p:sp>
        <p:nvSpPr>
          <p:cNvPr id="2060" name="Text Box 627"/>
          <p:cNvSpPr txBox="1">
            <a:spLocks noChangeArrowheads="1"/>
          </p:cNvSpPr>
          <p:nvPr/>
        </p:nvSpPr>
        <p:spPr bwMode="auto">
          <a:xfrm>
            <a:off x="1476882" y="9725502"/>
            <a:ext cx="10044558" cy="880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marL="549275" indent="-549275" defTabSz="5072687">
              <a:spcBef>
                <a:spcPct val="50000"/>
              </a:spcBef>
            </a:pPr>
            <a:r>
              <a:rPr lang="en-US" altLang="zh-TW" sz="5400" b="1" i="1" dirty="0" smtClean="0"/>
              <a:t>Missions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 Our mission is to develop software to drive robot with  existing map and given starting and target.</a:t>
            </a:r>
          </a:p>
          <a:p>
            <a:pPr marL="549275" indent="-549275" defTabSz="5072687">
              <a:spcBef>
                <a:spcPct val="50000"/>
              </a:spcBef>
            </a:pPr>
            <a:r>
              <a:rPr lang="en-US" altLang="zh-TW" sz="5400" b="1" dirty="0" smtClean="0"/>
              <a:t>   -  The robot is able to send images as feedback for further analysis such as identifying the current location.</a:t>
            </a:r>
            <a:endParaRPr lang="en-US" altLang="zh-TW" sz="5400" b="1" dirty="0" smtClean="0"/>
          </a:p>
        </p:txBody>
      </p:sp>
      <p:sp>
        <p:nvSpPr>
          <p:cNvPr id="2063" name="Text Box 630"/>
          <p:cNvSpPr txBox="1">
            <a:spLocks noChangeArrowheads="1"/>
          </p:cNvSpPr>
          <p:nvPr/>
        </p:nvSpPr>
        <p:spPr bwMode="auto">
          <a:xfrm>
            <a:off x="14333148" y="6317863"/>
            <a:ext cx="13287468" cy="17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defTabSz="5072687">
              <a:spcBef>
                <a:spcPct val="50000"/>
              </a:spcBef>
            </a:pPr>
            <a:r>
              <a:rPr lang="en-US" altLang="zh-TW" sz="5400" b="1" i="1" dirty="0" smtClean="0"/>
              <a:t>Frank, Jacky, Nick, </a:t>
            </a:r>
            <a:r>
              <a:rPr lang="en-US" altLang="zh-TW" sz="5400" b="1" i="1" dirty="0" err="1" smtClean="0"/>
              <a:t>Hao</a:t>
            </a:r>
            <a:r>
              <a:rPr lang="en-US" altLang="zh-TW" sz="5400" b="1" i="1" dirty="0" smtClean="0"/>
              <a:t> and </a:t>
            </a:r>
            <a:r>
              <a:rPr lang="en-US" altLang="zh-TW" sz="5400" b="1" i="1" dirty="0" err="1" smtClean="0"/>
              <a:t>Debarati</a:t>
            </a:r>
            <a:r>
              <a:rPr lang="en-US" altLang="zh-TW" sz="5400" b="1" i="1" dirty="0"/>
              <a:t/>
            </a:r>
            <a:br>
              <a:rPr lang="en-US" altLang="zh-TW" sz="5400" b="1" i="1" dirty="0"/>
            </a:br>
            <a:r>
              <a:rPr lang="en-US" sz="5400" b="1" dirty="0" smtClean="0"/>
              <a:t>http</a:t>
            </a:r>
            <a:r>
              <a:rPr lang="en-US" sz="5400" b="1" dirty="0"/>
              <a:t>://code.google.com/p/see3po/</a:t>
            </a:r>
            <a:r>
              <a:rPr lang="en-US" sz="5400" b="1" dirty="0" smtClean="0"/>
              <a:t> </a:t>
            </a:r>
            <a:endParaRPr lang="en-US" altLang="zh-TW" sz="5400" b="1" i="1" dirty="0"/>
          </a:p>
        </p:txBody>
      </p:sp>
      <p:sp>
        <p:nvSpPr>
          <p:cNvPr id="2064" name="Text Box 631"/>
          <p:cNvSpPr txBox="1">
            <a:spLocks noChangeArrowheads="1"/>
          </p:cNvSpPr>
          <p:nvPr/>
        </p:nvSpPr>
        <p:spPr bwMode="auto">
          <a:xfrm>
            <a:off x="16362442" y="30217171"/>
            <a:ext cx="20350718" cy="14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5400" b="1" i="1" dirty="0"/>
              <a:t>Client: </a:t>
            </a:r>
            <a:r>
              <a:rPr lang="en-US" altLang="zh-TW" sz="5400" b="1" i="1" dirty="0" smtClean="0"/>
              <a:t>Tyler </a:t>
            </a:r>
            <a:r>
              <a:rPr lang="en-US" altLang="zh-TW" sz="5400" b="1" i="1" dirty="0" err="1"/>
              <a:t>Garaas</a:t>
            </a:r>
            <a:r>
              <a:rPr lang="en-US" altLang="zh-TW" sz="5400" b="1" i="1" dirty="0"/>
              <a:t> and </a:t>
            </a:r>
            <a:r>
              <a:rPr lang="en-US" altLang="zh-TW" sz="5400" b="1" i="1" dirty="0" err="1"/>
              <a:t>Srikumar</a:t>
            </a:r>
            <a:r>
              <a:rPr lang="en-US" altLang="zh-TW" sz="5400" b="1" i="1" dirty="0"/>
              <a:t> </a:t>
            </a:r>
            <a:r>
              <a:rPr lang="en-US" altLang="zh-TW" sz="5400" b="1" i="1" dirty="0" err="1"/>
              <a:t>Ramalingam</a:t>
            </a:r>
            <a:r>
              <a:rPr lang="en-US" altLang="zh-TW" sz="5400" b="1" i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TW" sz="5400" b="1" i="1" dirty="0"/>
              <a:t>Mitsubishi Electric Research Laboratories (MERL)</a:t>
            </a:r>
          </a:p>
        </p:txBody>
      </p:sp>
      <p:sp>
        <p:nvSpPr>
          <p:cNvPr id="2066" name="Curved Left Arrow 76"/>
          <p:cNvSpPr>
            <a:spLocks noChangeArrowheads="1"/>
          </p:cNvSpPr>
          <p:nvPr/>
        </p:nvSpPr>
        <p:spPr bwMode="auto">
          <a:xfrm rot="711706">
            <a:off x="39086092" y="21882606"/>
            <a:ext cx="2036736" cy="4365053"/>
          </a:xfrm>
          <a:prstGeom prst="curvedLeftArrow">
            <a:avLst>
              <a:gd name="adj1" fmla="val 24997"/>
              <a:gd name="adj2" fmla="val 4999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69" tIns="39635" rIns="79269" bIns="39635"/>
          <a:lstStyle/>
          <a:p>
            <a:pPr defTabSz="5072687"/>
            <a:endParaRPr lang="en-US" dirty="0"/>
          </a:p>
        </p:txBody>
      </p:sp>
      <p:sp>
        <p:nvSpPr>
          <p:cNvPr id="82" name="Text Placeholder 10"/>
          <p:cNvSpPr txBox="1">
            <a:spLocks/>
          </p:cNvSpPr>
          <p:nvPr/>
        </p:nvSpPr>
        <p:spPr>
          <a:xfrm>
            <a:off x="1470719" y="4693444"/>
            <a:ext cx="9644063" cy="1671638"/>
          </a:xfrm>
          <a:prstGeom prst="rect">
            <a:avLst/>
          </a:prstGeom>
        </p:spPr>
        <p:txBody>
          <a:bodyPr lIns="79269" tIns="39635" rIns="79269" bIns="39635"/>
          <a:lstStyle/>
          <a:p>
            <a:pPr marL="1901914" indent="-1901914" defTabSz="5072687">
              <a:spcBef>
                <a:spcPct val="20000"/>
              </a:spcBef>
            </a:pPr>
            <a:r>
              <a:rPr lang="en-US" sz="800" i="1" dirty="0"/>
              <a:t>	</a:t>
            </a:r>
          </a:p>
        </p:txBody>
      </p:sp>
      <p:sp>
        <p:nvSpPr>
          <p:cNvPr id="2070" name="TextBox 82"/>
          <p:cNvSpPr txBox="1">
            <a:spLocks noChangeArrowheads="1"/>
          </p:cNvSpPr>
          <p:nvPr/>
        </p:nvSpPr>
        <p:spPr bwMode="auto">
          <a:xfrm>
            <a:off x="1530996" y="6429375"/>
            <a:ext cx="7594699" cy="157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269" tIns="39635" rIns="79269" bIns="39635">
            <a:spAutoFit/>
          </a:bodyPr>
          <a:lstStyle/>
          <a:p>
            <a:r>
              <a:rPr lang="en-US" sz="4700" b="1" i="1" dirty="0">
                <a:latin typeface="Times New Roman" pitchFamily="18" charset="0"/>
                <a:cs typeface="Times New Roman" pitchFamily="18" charset="0"/>
              </a:rPr>
              <a:t>See3PO - A Visually Capable Path Finding Robot</a:t>
            </a:r>
          </a:p>
        </p:txBody>
      </p:sp>
      <p:sp>
        <p:nvSpPr>
          <p:cNvPr id="2110" name="Curved Left Arrow 77"/>
          <p:cNvSpPr>
            <a:spLocks noChangeArrowheads="1"/>
          </p:cNvSpPr>
          <p:nvPr/>
        </p:nvSpPr>
        <p:spPr bwMode="auto">
          <a:xfrm rot="15066536">
            <a:off x="29122219" y="7961368"/>
            <a:ext cx="2094504" cy="5680767"/>
          </a:xfrm>
          <a:prstGeom prst="curvedLeftArrow">
            <a:avLst>
              <a:gd name="adj1" fmla="val 42233"/>
              <a:gd name="adj2" fmla="val 8445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lIns="79269" tIns="39635" rIns="79269" bIns="39635"/>
          <a:lstStyle/>
          <a:p>
            <a:pPr defTabSz="5072687"/>
            <a:endParaRPr lang="en-US" dirty="0"/>
          </a:p>
        </p:txBody>
      </p:sp>
      <p:sp>
        <p:nvSpPr>
          <p:cNvPr id="2111" name="Curved Left Arrow 76"/>
          <p:cNvSpPr>
            <a:spLocks noChangeArrowheads="1"/>
          </p:cNvSpPr>
          <p:nvPr/>
        </p:nvSpPr>
        <p:spPr bwMode="auto">
          <a:xfrm rot="8999947">
            <a:off x="27295355" y="19204376"/>
            <a:ext cx="1878129" cy="5786023"/>
          </a:xfrm>
          <a:prstGeom prst="curvedLeftArrow">
            <a:avLst>
              <a:gd name="adj1" fmla="val 38609"/>
              <a:gd name="adj2" fmla="val 77219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ot="10800000" vert="eaVert" lIns="79269" tIns="39635" rIns="79269" bIns="39635"/>
          <a:lstStyle/>
          <a:p>
            <a:pPr defTabSz="5072687"/>
            <a:endParaRPr lang="en-US" dirty="0"/>
          </a:p>
        </p:txBody>
      </p:sp>
      <p:pic>
        <p:nvPicPr>
          <p:cNvPr id="2117" name="Picture 69" descr="F:\Nick\UMassBoston\CS682\SVN\Documents\GUI_Path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958966" y="11487117"/>
            <a:ext cx="13220700" cy="7924800"/>
          </a:xfrm>
          <a:prstGeom prst="rect">
            <a:avLst/>
          </a:prstGeom>
          <a:noFill/>
        </p:spPr>
      </p:pic>
      <p:pic>
        <p:nvPicPr>
          <p:cNvPr id="68" name="Picture 49" descr="floorplanpres.bmp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91936" y="10753135"/>
            <a:ext cx="6286544" cy="586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0" name="Picture 7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31155" y="29050742"/>
            <a:ext cx="943268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1" name="Picture 7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89900" y="0"/>
            <a:ext cx="5486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630"/>
          <p:cNvSpPr txBox="1">
            <a:spLocks noChangeArrowheads="1"/>
          </p:cNvSpPr>
          <p:nvPr/>
        </p:nvSpPr>
        <p:spPr bwMode="auto">
          <a:xfrm>
            <a:off x="29253108" y="6333103"/>
            <a:ext cx="13287468" cy="17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algn="ctr" defTabSz="5072687">
              <a:spcBef>
                <a:spcPct val="50000"/>
              </a:spcBef>
            </a:pPr>
            <a:r>
              <a:rPr lang="en-US" altLang="zh-TW" sz="5400" b="1" i="1" dirty="0" smtClean="0"/>
              <a:t>Department of Computer Science</a:t>
            </a:r>
            <a:br>
              <a:rPr lang="en-US" altLang="zh-TW" sz="5400" b="1" i="1" dirty="0" smtClean="0"/>
            </a:br>
            <a:r>
              <a:rPr lang="en-US" altLang="zh-TW" sz="5400" b="1" i="1" dirty="0" smtClean="0"/>
              <a:t>University of Massachusetts at Boston</a:t>
            </a:r>
          </a:p>
        </p:txBody>
      </p:sp>
      <p:sp>
        <p:nvSpPr>
          <p:cNvPr id="75" name="Curved Left Arrow 77"/>
          <p:cNvSpPr>
            <a:spLocks noChangeArrowheads="1"/>
          </p:cNvSpPr>
          <p:nvPr/>
        </p:nvSpPr>
        <p:spPr bwMode="auto">
          <a:xfrm rot="19577498">
            <a:off x="40274692" y="12502888"/>
            <a:ext cx="2094504" cy="5680767"/>
          </a:xfrm>
          <a:prstGeom prst="curvedLeftArrow">
            <a:avLst>
              <a:gd name="adj1" fmla="val 42233"/>
              <a:gd name="adj2" fmla="val 8445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lIns="79269" tIns="39635" rIns="79269" bIns="39635"/>
          <a:lstStyle/>
          <a:p>
            <a:pPr defTabSz="5072687"/>
            <a:endParaRPr lang="en-US" dirty="0"/>
          </a:p>
        </p:txBody>
      </p:sp>
      <p:sp>
        <p:nvSpPr>
          <p:cNvPr id="76" name="Text Box 624"/>
          <p:cNvSpPr txBox="1">
            <a:spLocks noChangeArrowheads="1"/>
          </p:cNvSpPr>
          <p:nvPr/>
        </p:nvSpPr>
        <p:spPr bwMode="auto">
          <a:xfrm>
            <a:off x="35244472" y="25775135"/>
            <a:ext cx="7960928" cy="17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defTabSz="5072687">
              <a:spcBef>
                <a:spcPct val="50000"/>
              </a:spcBef>
            </a:pPr>
            <a:r>
              <a:rPr lang="en-US" altLang="zh-TW" sz="5400" b="1" i="1" dirty="0" smtClean="0"/>
              <a:t>Path Finding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</a:t>
            </a:r>
            <a:r>
              <a:rPr lang="en-US" altLang="zh-TW" sz="5400" b="1" dirty="0" err="1"/>
              <a:t>D</a:t>
            </a:r>
            <a:r>
              <a:rPr lang="en-US" altLang="zh-TW" sz="5400" b="1" dirty="0" err="1" smtClean="0"/>
              <a:t>ijkstra's</a:t>
            </a:r>
            <a:r>
              <a:rPr lang="en-US" altLang="zh-TW" sz="5400" b="1" dirty="0" smtClean="0"/>
              <a:t> Algorithm </a:t>
            </a:r>
          </a:p>
        </p:txBody>
      </p:sp>
      <p:sp>
        <p:nvSpPr>
          <p:cNvPr id="78" name="Text Box 624"/>
          <p:cNvSpPr txBox="1">
            <a:spLocks noChangeArrowheads="1"/>
          </p:cNvSpPr>
          <p:nvPr/>
        </p:nvSpPr>
        <p:spPr bwMode="auto">
          <a:xfrm>
            <a:off x="14594272" y="23961575"/>
            <a:ext cx="8585768" cy="257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defTabSz="5072687">
              <a:spcBef>
                <a:spcPct val="50000"/>
              </a:spcBef>
            </a:pPr>
            <a:r>
              <a:rPr lang="en-US" altLang="zh-TW" sz="5400" b="1" dirty="0" smtClean="0"/>
              <a:t>Sending Move Command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Forward N Tiles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Turns (Left and Right)</a:t>
            </a:r>
          </a:p>
        </p:txBody>
      </p:sp>
      <p:sp>
        <p:nvSpPr>
          <p:cNvPr id="79" name="Curved Left Arrow 77"/>
          <p:cNvSpPr>
            <a:spLocks noChangeArrowheads="1"/>
          </p:cNvSpPr>
          <p:nvPr/>
        </p:nvSpPr>
        <p:spPr bwMode="auto">
          <a:xfrm rot="857349">
            <a:off x="23433547" y="20168929"/>
            <a:ext cx="1677424" cy="5680767"/>
          </a:xfrm>
          <a:prstGeom prst="curvedLeftArrow">
            <a:avLst>
              <a:gd name="adj1" fmla="val 42233"/>
              <a:gd name="adj2" fmla="val 8445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lIns="79269" tIns="39635" rIns="79269" bIns="39635"/>
          <a:lstStyle/>
          <a:p>
            <a:pPr defTabSz="5072687"/>
            <a:endParaRPr lang="en-US" dirty="0"/>
          </a:p>
        </p:txBody>
      </p:sp>
      <p:sp>
        <p:nvSpPr>
          <p:cNvPr id="80" name="Curved Left Arrow 76"/>
          <p:cNvSpPr>
            <a:spLocks noChangeArrowheads="1"/>
          </p:cNvSpPr>
          <p:nvPr/>
        </p:nvSpPr>
        <p:spPr bwMode="auto">
          <a:xfrm rot="12450460">
            <a:off x="11587668" y="16109904"/>
            <a:ext cx="1485417" cy="5786023"/>
          </a:xfrm>
          <a:prstGeom prst="curvedLeftArrow">
            <a:avLst>
              <a:gd name="adj1" fmla="val 38609"/>
              <a:gd name="adj2" fmla="val 77219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ot="10800000" vert="eaVert" lIns="79269" tIns="39635" rIns="79269" bIns="39635"/>
          <a:lstStyle/>
          <a:p>
            <a:pPr defTabSz="5072687"/>
            <a:endParaRPr lang="en-US" dirty="0"/>
          </a:p>
        </p:txBody>
      </p:sp>
      <p:sp>
        <p:nvSpPr>
          <p:cNvPr id="81" name="Text Box 624"/>
          <p:cNvSpPr txBox="1">
            <a:spLocks noChangeArrowheads="1"/>
          </p:cNvSpPr>
          <p:nvPr/>
        </p:nvSpPr>
        <p:spPr bwMode="auto">
          <a:xfrm>
            <a:off x="4093912" y="19751039"/>
            <a:ext cx="8585768" cy="257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69" tIns="39635" rIns="79269" bIns="39635">
            <a:spAutoFit/>
          </a:bodyPr>
          <a:lstStyle/>
          <a:p>
            <a:pPr defTabSz="5072687">
              <a:spcBef>
                <a:spcPct val="50000"/>
              </a:spcBef>
            </a:pPr>
            <a:r>
              <a:rPr lang="en-US" altLang="zh-TW" sz="5400" b="1" i="1" dirty="0" smtClean="0"/>
              <a:t>Image Transferring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 smtClean="0"/>
              <a:t>- Feedback for Host</a:t>
            </a:r>
            <a:br>
              <a:rPr lang="en-US" altLang="zh-TW" sz="5400" b="1" dirty="0" smtClean="0"/>
            </a:b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85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85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新細明體</vt:lpstr>
      <vt:lpstr>Calibri</vt:lpstr>
      <vt:lpstr>Franklin Gothic Book</vt:lpstr>
      <vt:lpstr>Microsoft JhengHei</vt:lpstr>
      <vt:lpstr>Times New Roman</vt:lpstr>
      <vt:lpstr>預設簡報設計</vt:lpstr>
      <vt:lpstr>Slide 1</vt:lpstr>
    </vt:vector>
  </TitlesOfParts>
  <Company>UMassBoston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NickWang</dc:creator>
  <cp:lastModifiedBy>Nick</cp:lastModifiedBy>
  <cp:revision>23</cp:revision>
  <dcterms:created xsi:type="dcterms:W3CDTF">2010-05-03T19:15:46Z</dcterms:created>
  <dcterms:modified xsi:type="dcterms:W3CDTF">2010-05-11T22:30:33Z</dcterms:modified>
</cp:coreProperties>
</file>