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0BD9A7C-C721-49C8-81A0-4711A7E53E70}" type="datetimeFigureOut">
              <a:rPr lang="en-US"/>
              <a:pPr>
                <a:defRPr/>
              </a:pPr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108B6FE-7A57-4FD7-9BE2-6CEB89C40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697B171-FCBF-4F8B-9FFA-3EF5CE8DDB25}" type="datetimeFigureOut">
              <a:rPr lang="en-US"/>
              <a:pPr>
                <a:defRPr/>
              </a:pPr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noProof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B68A8C2-9CD2-406D-99DF-30C836CC7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E457F-F503-4F1C-8315-D3FC0DFF6280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pic>
        <p:nvPicPr>
          <p:cNvPr id="5" name="Picture 10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9"/>
          <p:cNvSpPr txBox="1"/>
          <p:nvPr userDrawn="1"/>
        </p:nvSpPr>
        <p:spPr>
          <a:xfrm>
            <a:off x="304800" y="1143000"/>
            <a:ext cx="2286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Visually Capable Path Finding Robot</a:t>
            </a: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2119ED-0383-4042-A7DE-E1226ECC08BA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5BF4-4BBF-4002-80CF-55E2FB2F4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F19C97-A7A2-4810-BAD7-F9FD87EA785A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334263-4B36-4FE5-95FE-5AF06AE78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Frank, Nick, Jacky, Hao, and Debarati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Tyler Garass and Shi Kumar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CS682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Instructor: Ethan Bolker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2209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000">
                <a:latin typeface="Franklin Gothic Book"/>
              </a:rPr>
              <a:t>A Visually Capable Path Finding Robot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14376-34AC-497D-95EC-5257A6C16D1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– Unit Tests</a:t>
            </a:r>
          </a:p>
        </p:txBody>
      </p:sp>
      <p:sp>
        <p:nvSpPr>
          <p:cNvPr id="1536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Class should contain its own test.</a:t>
            </a:r>
          </a:p>
          <a:p>
            <a:r>
              <a:rPr lang="en-US" altLang="zh-TW" sz="2800" smtClean="0">
                <a:ea typeface="新細明體" charset="-120"/>
              </a:rPr>
              <a:t>Tests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Fully automatic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Check their own results (Assert)</a:t>
            </a:r>
          </a:p>
          <a:p>
            <a:r>
              <a:rPr lang="en-US" altLang="zh-TW" sz="2800" smtClean="0">
                <a:ea typeface="新細明體" charset="-120"/>
              </a:rPr>
              <a:t>Powerful bug detector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Decrease the time to find bugs</a:t>
            </a:r>
          </a:p>
          <a:p>
            <a:pPr lvl="1"/>
            <a:endParaRPr lang="en-US" altLang="zh-TW" sz="2400" smtClean="0">
              <a:ea typeface="新細明體" charset="-12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876800" y="198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4876800" y="243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876800" y="41148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FloorPlanTest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876800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876800" y="5029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- Documentation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114800" cy="4525963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Requirements</a:t>
            </a:r>
          </a:p>
          <a:p>
            <a:r>
              <a:rPr lang="en-US" altLang="zh-TW" sz="2800" dirty="0" smtClean="0">
                <a:ea typeface="新細明體" charset="-120"/>
              </a:rPr>
              <a:t>Architecture/Design</a:t>
            </a:r>
          </a:p>
          <a:p>
            <a:r>
              <a:rPr lang="en-US" altLang="zh-TW" sz="2800" dirty="0" smtClean="0">
                <a:ea typeface="新細明體" charset="-120"/>
              </a:rPr>
              <a:t>Technical Docs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Code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Algorithms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Interfaces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APIs </a:t>
            </a:r>
            <a:endParaRPr lang="en-US" altLang="zh-TW" sz="2400" smtClean="0">
              <a:ea typeface="新細明體" charset="-120"/>
            </a:endParaRPr>
          </a:p>
          <a:p>
            <a:r>
              <a:rPr lang="en-US" altLang="zh-TW" sz="2800" dirty="0" smtClean="0">
                <a:ea typeface="新細明體" charset="-120"/>
              </a:rPr>
              <a:t>User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Established Hardware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676399"/>
            <a:ext cx="4114800" cy="440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develop WinCE network program with OOSD.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Robot can be easily deployed.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customize communication protocols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Easy to extend.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Proven robot’s driving functions in embedded computer with manual control without host.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Ready to self-tests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develop PLC-like (microchip) programs on driving control unit.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Full control of robot movements.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1800" dirty="0" smtClean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TW" sz="14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Why See3PO?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Delivering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Picking Up Tennis Balls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And More…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Chasing Animals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Sweeping Leaves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Security / Surveillance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28600" y="1524000"/>
            <a:ext cx="3276600" cy="2119313"/>
            <a:chOff x="228600" y="1524000"/>
            <a:chExt cx="3276600" cy="2119313"/>
          </a:xfrm>
        </p:grpSpPr>
        <p:pic>
          <p:nvPicPr>
            <p:cNvPr id="11266" name="Picture 5" descr="third_floor_map"/>
            <p:cNvPicPr>
              <a:picLocks noChangeAspect="1" noChangeArrowheads="1"/>
            </p:cNvPicPr>
            <p:nvPr/>
          </p:nvPicPr>
          <p:blipFill>
            <a:blip r:embed="rId3" cstate="print"/>
            <a:srcRect r="29854" b="58836"/>
            <a:stretch>
              <a:fillRect/>
            </a:stretch>
          </p:blipFill>
          <p:spPr bwMode="auto">
            <a:xfrm>
              <a:off x="228600" y="1524000"/>
              <a:ext cx="3200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7" name="Text Box 6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3276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Science Building – 3F (image)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096000" y="3581400"/>
            <a:ext cx="2438400" cy="1143000"/>
            <a:chOff x="6096000" y="3581400"/>
            <a:chExt cx="2438400" cy="1143000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6096000" y="35814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6172200" y="3657600"/>
              <a:ext cx="23622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Graph /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/>
                <a:t>Path Finder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05400" y="762000"/>
            <a:ext cx="3810000" cy="2711450"/>
            <a:chOff x="5105400" y="762000"/>
            <a:chExt cx="3810000" cy="2711450"/>
          </a:xfrm>
        </p:grpSpPr>
        <p:pic>
          <p:nvPicPr>
            <p:cNvPr id="11269" name="Picture 9" descr="FloorPlanBoxes"/>
            <p:cNvPicPr>
              <a:picLocks noChangeAspect="1" noChangeArrowheads="1"/>
            </p:cNvPicPr>
            <p:nvPr/>
          </p:nvPicPr>
          <p:blipFill>
            <a:blip r:embed="rId4" cstate="print"/>
            <a:srcRect t="8696" r="36884" b="43478"/>
            <a:stretch>
              <a:fillRect/>
            </a:stretch>
          </p:blipFill>
          <p:spPr bwMode="auto">
            <a:xfrm>
              <a:off x="5105400" y="1524000"/>
              <a:ext cx="2362200" cy="194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Line 11"/>
            <p:cNvSpPr>
              <a:spLocks noChangeShapeType="1"/>
            </p:cNvSpPr>
            <p:nvPr/>
          </p:nvSpPr>
          <p:spPr bwMode="auto">
            <a:xfrm flipH="1">
              <a:off x="7467600" y="13716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12"/>
            <p:cNvSpPr txBox="1">
              <a:spLocks noChangeArrowheads="1"/>
            </p:cNvSpPr>
            <p:nvPr/>
          </p:nvSpPr>
          <p:spPr bwMode="auto">
            <a:xfrm>
              <a:off x="7620000" y="10668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wall</a:t>
              </a:r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 flipH="1">
              <a:off x="6934200" y="11430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6629400" y="7620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walkable</a:t>
              </a: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5334000" y="16764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Text Box 3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287" name="Rectangle 34"/>
            <p:cNvSpPr>
              <a:spLocks noChangeArrowheads="1"/>
            </p:cNvSpPr>
            <p:nvPr/>
          </p:nvSpPr>
          <p:spPr bwMode="auto">
            <a:xfrm>
              <a:off x="6858000" y="2895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8" name="Text Box 35"/>
            <p:cNvSpPr txBox="1">
              <a:spLocks noChangeArrowheads="1"/>
            </p:cNvSpPr>
            <p:nvPr/>
          </p:nvSpPr>
          <p:spPr bwMode="auto">
            <a:xfrm>
              <a:off x="6858000" y="2819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410200" y="4724400"/>
            <a:ext cx="2590800" cy="1981200"/>
            <a:chOff x="5410200" y="4724400"/>
            <a:chExt cx="2590800" cy="1981200"/>
          </a:xfrm>
        </p:grpSpPr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>
              <a:off x="54102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276" name="Oval 18"/>
            <p:cNvSpPr>
              <a:spLocks noChangeArrowheads="1"/>
            </p:cNvSpPr>
            <p:nvPr/>
          </p:nvSpPr>
          <p:spPr bwMode="auto">
            <a:xfrm>
              <a:off x="59436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Oval 20"/>
            <p:cNvSpPr>
              <a:spLocks noChangeArrowheads="1"/>
            </p:cNvSpPr>
            <p:nvPr/>
          </p:nvSpPr>
          <p:spPr bwMode="auto">
            <a:xfrm>
              <a:off x="59436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54102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57150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27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2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60960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Oval 36"/>
            <p:cNvSpPr>
              <a:spLocks noChangeArrowheads="1"/>
            </p:cNvSpPr>
            <p:nvPr/>
          </p:nvSpPr>
          <p:spPr bwMode="auto">
            <a:xfrm>
              <a:off x="59436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Oval 38"/>
            <p:cNvSpPr>
              <a:spLocks noChangeArrowheads="1"/>
            </p:cNvSpPr>
            <p:nvPr/>
          </p:nvSpPr>
          <p:spPr bwMode="auto">
            <a:xfrm>
              <a:off x="64770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41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Oval 44"/>
            <p:cNvSpPr>
              <a:spLocks noChangeArrowheads="1"/>
            </p:cNvSpPr>
            <p:nvPr/>
          </p:nvSpPr>
          <p:spPr bwMode="auto">
            <a:xfrm>
              <a:off x="70104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4" name="Oval 45"/>
            <p:cNvSpPr>
              <a:spLocks noChangeArrowheads="1"/>
            </p:cNvSpPr>
            <p:nvPr/>
          </p:nvSpPr>
          <p:spPr bwMode="auto">
            <a:xfrm>
              <a:off x="70104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Line 48"/>
            <p:cNvSpPr>
              <a:spLocks noChangeShapeType="1"/>
            </p:cNvSpPr>
            <p:nvPr/>
          </p:nvSpPr>
          <p:spPr bwMode="auto">
            <a:xfrm>
              <a:off x="71628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50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Oval 52"/>
            <p:cNvSpPr>
              <a:spLocks noChangeArrowheads="1"/>
            </p:cNvSpPr>
            <p:nvPr/>
          </p:nvSpPr>
          <p:spPr bwMode="auto">
            <a:xfrm>
              <a:off x="64770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8" name="Oval 53"/>
            <p:cNvSpPr>
              <a:spLocks noChangeArrowheads="1"/>
            </p:cNvSpPr>
            <p:nvPr/>
          </p:nvSpPr>
          <p:spPr bwMode="auto">
            <a:xfrm>
              <a:off x="75438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9" name="Line 55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Oval 57"/>
            <p:cNvSpPr>
              <a:spLocks noChangeArrowheads="1"/>
            </p:cNvSpPr>
            <p:nvPr/>
          </p:nvSpPr>
          <p:spPr bwMode="auto">
            <a:xfrm>
              <a:off x="7543800" y="640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Line 5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Oval 60"/>
            <p:cNvSpPr>
              <a:spLocks noChangeArrowheads="1"/>
            </p:cNvSpPr>
            <p:nvPr/>
          </p:nvSpPr>
          <p:spPr bwMode="auto">
            <a:xfrm>
              <a:off x="7010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Oval 61"/>
            <p:cNvSpPr>
              <a:spLocks noChangeArrowheads="1"/>
            </p:cNvSpPr>
            <p:nvPr/>
          </p:nvSpPr>
          <p:spPr bwMode="auto"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4" name="Line 62"/>
            <p:cNvSpPr>
              <a:spLocks noChangeShapeType="1"/>
            </p:cNvSpPr>
            <p:nvPr/>
          </p:nvSpPr>
          <p:spPr bwMode="auto">
            <a:xfrm>
              <a:off x="67818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63"/>
            <p:cNvSpPr>
              <a:spLocks noChangeShapeType="1"/>
            </p:cNvSpPr>
            <p:nvPr/>
          </p:nvSpPr>
          <p:spPr bwMode="auto">
            <a:xfrm>
              <a:off x="66294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71628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65"/>
            <p:cNvSpPr>
              <a:spLocks noChangeShapeType="1"/>
            </p:cNvSpPr>
            <p:nvPr/>
          </p:nvSpPr>
          <p:spPr bwMode="auto">
            <a:xfrm>
              <a:off x="67818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Text Box 66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09" name="Text Box 67"/>
            <p:cNvSpPr txBox="1">
              <a:spLocks noChangeArrowheads="1"/>
            </p:cNvSpPr>
            <p:nvPr/>
          </p:nvSpPr>
          <p:spPr bwMode="auto">
            <a:xfrm>
              <a:off x="7620000" y="6324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sp>
          <p:nvSpPr>
            <p:cNvPr id="11310" name="Line 6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6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70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71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7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73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74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76600" y="2286000"/>
            <a:ext cx="1828800" cy="1295400"/>
            <a:chOff x="3276600" y="2286000"/>
            <a:chExt cx="1828800" cy="1295400"/>
          </a:xfrm>
        </p:grpSpPr>
        <p:sp>
          <p:nvSpPr>
            <p:cNvPr id="11268" name="Line 7"/>
            <p:cNvSpPr>
              <a:spLocks noChangeShapeType="1"/>
            </p:cNvSpPr>
            <p:nvPr/>
          </p:nvSpPr>
          <p:spPr bwMode="auto">
            <a:xfrm>
              <a:off x="3505200" y="2667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3276600" y="2286000"/>
              <a:ext cx="18288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Floor Plan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Processing</a:t>
              </a:r>
            </a:p>
          </p:txBody>
        </p:sp>
        <p:sp>
          <p:nvSpPr>
            <p:cNvPr id="11318" name="AutoShape 80" descr="UMass+-+Science+Building+-+3rd+Floor+(2)"/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05200" y="5562600"/>
            <a:ext cx="2057400" cy="779463"/>
            <a:chOff x="3505200" y="5562600"/>
            <a:chExt cx="2057400" cy="779463"/>
          </a:xfrm>
        </p:grpSpPr>
        <p:sp>
          <p:nvSpPr>
            <p:cNvPr id="11317" name="Text Box 76"/>
            <p:cNvSpPr txBox="1">
              <a:spLocks noChangeArrowheads="1"/>
            </p:cNvSpPr>
            <p:nvPr/>
          </p:nvSpPr>
          <p:spPr bwMode="auto">
            <a:xfrm>
              <a:off x="3505200" y="5562600"/>
              <a:ext cx="20574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Generate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Move Command</a:t>
              </a:r>
            </a:p>
          </p:txBody>
        </p:sp>
        <p:sp>
          <p:nvSpPr>
            <p:cNvPr id="11320" name="Line 75"/>
            <p:cNvSpPr>
              <a:spLocks noChangeShapeType="1"/>
            </p:cNvSpPr>
            <p:nvPr/>
          </p:nvSpPr>
          <p:spPr bwMode="auto">
            <a:xfrm flipH="1">
              <a:off x="3581400" y="5943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133600" y="3810000"/>
            <a:ext cx="3429000" cy="762000"/>
            <a:chOff x="2133600" y="3810000"/>
            <a:chExt cx="3429000" cy="762000"/>
          </a:xfrm>
        </p:grpSpPr>
        <p:sp>
          <p:nvSpPr>
            <p:cNvPr id="11325" name="Text Box 86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1828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Position Finder</a:t>
              </a:r>
            </a:p>
          </p:txBody>
        </p:sp>
        <p:sp>
          <p:nvSpPr>
            <p:cNvPr id="11326" name="Line 87"/>
            <p:cNvSpPr>
              <a:spLocks noChangeShapeType="1"/>
            </p:cNvSpPr>
            <p:nvPr/>
          </p:nvSpPr>
          <p:spPr bwMode="auto">
            <a:xfrm>
              <a:off x="3429000" y="4572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88"/>
            <p:cNvSpPr>
              <a:spLocks noChangeShapeType="1"/>
            </p:cNvSpPr>
            <p:nvPr/>
          </p:nvSpPr>
          <p:spPr bwMode="auto">
            <a:xfrm flipV="1">
              <a:off x="44196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89"/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90"/>
            <p:cNvSpPr>
              <a:spLocks noChangeShapeType="1"/>
            </p:cNvSpPr>
            <p:nvPr/>
          </p:nvSpPr>
          <p:spPr bwMode="auto">
            <a:xfrm>
              <a:off x="2133600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Text Box 91"/>
            <p:cNvSpPr txBox="1">
              <a:spLocks noChangeArrowheads="1"/>
            </p:cNvSpPr>
            <p:nvPr/>
          </p:nvSpPr>
          <p:spPr bwMode="auto">
            <a:xfrm>
              <a:off x="2133600" y="3810000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Confirm Position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2400" y="4267200"/>
            <a:ext cx="3276600" cy="1773238"/>
            <a:chOff x="152400" y="4267200"/>
            <a:chExt cx="3276600" cy="1773238"/>
          </a:xfrm>
        </p:grpSpPr>
        <p:pic>
          <p:nvPicPr>
            <p:cNvPr id="11319" name="Picture 81" descr="UMass_-_Science_Building_-_3rd_Floor_(2)"/>
            <p:cNvPicPr>
              <a:picLocks noChangeAspect="1" noChangeArrowheads="1"/>
            </p:cNvPicPr>
            <p:nvPr/>
          </p:nvPicPr>
          <p:blipFill>
            <a:blip r:embed="rId5" cstate="print"/>
            <a:srcRect r="29958" b="59396"/>
            <a:stretch>
              <a:fillRect/>
            </a:stretch>
          </p:blipFill>
          <p:spPr bwMode="auto">
            <a:xfrm>
              <a:off x="152400" y="4267200"/>
              <a:ext cx="3276600" cy="177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1" name="Oval 82"/>
            <p:cNvSpPr>
              <a:spLocks noChangeArrowheads="1"/>
            </p:cNvSpPr>
            <p:nvPr/>
          </p:nvSpPr>
          <p:spPr bwMode="auto">
            <a:xfrm>
              <a:off x="1905000" y="4724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322" name="Text Box 83"/>
            <p:cNvSpPr txBox="1">
              <a:spLocks noChangeArrowheads="1"/>
            </p:cNvSpPr>
            <p:nvPr/>
          </p:nvSpPr>
          <p:spPr bwMode="auto">
            <a:xfrm>
              <a:off x="1905000" y="4648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23" name="Oval 84"/>
            <p:cNvSpPr>
              <a:spLocks noChangeArrowheads="1"/>
            </p:cNvSpPr>
            <p:nvPr/>
          </p:nvSpPr>
          <p:spPr bwMode="auto">
            <a:xfrm>
              <a:off x="2438400" y="548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4" name="Text Box 85"/>
            <p:cNvSpPr txBox="1">
              <a:spLocks noChangeArrowheads="1"/>
            </p:cNvSpPr>
            <p:nvPr/>
          </p:nvSpPr>
          <p:spPr bwMode="auto">
            <a:xfrm>
              <a:off x="2514600" y="54102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pic>
          <p:nvPicPr>
            <p:cNvPr id="11331" name="Picture 92" descr="FlatStamp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57400" y="5105400"/>
              <a:ext cx="2873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Line 94"/>
            <p:cNvSpPr>
              <a:spLocks noChangeShapeType="1"/>
            </p:cNvSpPr>
            <p:nvPr/>
          </p:nvSpPr>
          <p:spPr bwMode="auto">
            <a:xfrm>
              <a:off x="2133600" y="4953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3" name="Line 95"/>
            <p:cNvSpPr>
              <a:spLocks noChangeShapeType="1"/>
            </p:cNvSpPr>
            <p:nvPr/>
          </p:nvSpPr>
          <p:spPr bwMode="auto">
            <a:xfrm>
              <a:off x="2514600" y="51816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4" name="Line 96"/>
            <p:cNvSpPr>
              <a:spLocks noChangeShapeType="1"/>
            </p:cNvSpPr>
            <p:nvPr/>
          </p:nvSpPr>
          <p:spPr bwMode="auto">
            <a:xfrm flipV="1">
              <a:off x="2362200" y="5181600"/>
              <a:ext cx="152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Excellent Team Members</a:t>
            </a:r>
          </a:p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People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Effective Communication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UML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Google Code, Google Group</a:t>
            </a:r>
          </a:p>
          <a:p>
            <a:r>
              <a:rPr lang="en-US" dirty="0" smtClean="0"/>
              <a:t> </a:t>
            </a:r>
            <a:r>
              <a:rPr lang="en-US" dirty="0" smtClean="0"/>
              <a:t>Easy-to-work-with Clients</a:t>
            </a:r>
          </a:p>
          <a:p>
            <a:r>
              <a:rPr lang="en-US" dirty="0" smtClean="0"/>
              <a:t> Experienced Instructor</a:t>
            </a:r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 Software – OOP / Design Patterns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pic>
        <p:nvPicPr>
          <p:cNvPr id="14338" name="Rectangle 4"/>
          <p:cNvPicPr>
            <a:picLocks noGrp="1"/>
          </p:cNvPicPr>
          <p:nvPr>
            <p:ph type="body" sz="half" idx="4294967295"/>
          </p:nvPr>
        </p:nvPicPr>
        <p:blipFill>
          <a:blip r:embed="rId3" cstate="print"/>
          <a:srcRect l="57204" t="16837" r="12531" b="22554"/>
          <a:stretch>
            <a:fillRect/>
          </a:stretch>
        </p:blipFill>
        <p:spPr>
          <a:xfrm>
            <a:off x="381000" y="1219200"/>
            <a:ext cx="8534400" cy="5486400"/>
          </a:xfrm>
        </p:spPr>
      </p:pic>
      <p:grpSp>
        <p:nvGrpSpPr>
          <p:cNvPr id="14339" name="Group 9"/>
          <p:cNvGrpSpPr>
            <a:grpSpLocks/>
          </p:cNvGrpSpPr>
          <p:nvPr/>
        </p:nvGrpSpPr>
        <p:grpSpPr bwMode="auto">
          <a:xfrm>
            <a:off x="3200400" y="1143000"/>
            <a:ext cx="5715000" cy="5715000"/>
            <a:chOff x="2016" y="720"/>
            <a:chExt cx="3600" cy="3600"/>
          </a:xfrm>
        </p:grpSpPr>
        <p:sp>
          <p:nvSpPr>
            <p:cNvPr id="14340" name="Oval 5"/>
            <p:cNvSpPr>
              <a:spLocks noChangeArrowheads="1"/>
            </p:cNvSpPr>
            <p:nvPr/>
          </p:nvSpPr>
          <p:spPr bwMode="auto">
            <a:xfrm>
              <a:off x="2016" y="720"/>
              <a:ext cx="2880" cy="134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4320" y="72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 dirty="0">
                  <a:solidFill>
                    <a:srgbClr val="FF0000"/>
                  </a:solidFill>
                </a:rPr>
                <a:t>Strategy Pattern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2736" y="2784"/>
              <a:ext cx="1584" cy="15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3" name="Text Box 8"/>
            <p:cNvSpPr txBox="1">
              <a:spLocks noChangeArrowheads="1"/>
            </p:cNvSpPr>
            <p:nvPr/>
          </p:nvSpPr>
          <p:spPr bwMode="auto">
            <a:xfrm>
              <a:off x="4272" y="3264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7467600" y="2715399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096000" y="2438400"/>
            <a:ext cx="2514600" cy="3297198"/>
            <a:chOff x="6096000" y="2438400"/>
            <a:chExt cx="2514600" cy="3297198"/>
          </a:xfrm>
        </p:grpSpPr>
        <p:sp>
          <p:nvSpPr>
            <p:cNvPr id="9" name="TextBox 8"/>
            <p:cNvSpPr txBox="1"/>
            <p:nvPr/>
          </p:nvSpPr>
          <p:spPr>
            <a:xfrm>
              <a:off x="7467600" y="2438400"/>
              <a:ext cx="11430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XXPathFinder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getPath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467600" y="27432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6705600" y="28194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58000" y="5181600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XXPositionFinder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getPosition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0" y="5458599"/>
              <a:ext cx="1295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6096000" y="53340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0</TotalTime>
  <Words>275</Words>
  <Application>Microsoft Office PowerPoint</Application>
  <PresentationFormat>On-screen Show (4:3)</PresentationFormat>
  <Paragraphs>107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 overview presentation</vt:lpstr>
      <vt:lpstr>See3PO</vt:lpstr>
      <vt:lpstr>Why See3PO?</vt:lpstr>
      <vt:lpstr>Delivering</vt:lpstr>
      <vt:lpstr>Picking Up Tennis Balls</vt:lpstr>
      <vt:lpstr>And More…</vt:lpstr>
      <vt:lpstr>How?</vt:lpstr>
      <vt:lpstr>Why We Can Do It?</vt:lpstr>
      <vt:lpstr>People</vt:lpstr>
      <vt:lpstr> Software – OOP / Design Patterns</vt:lpstr>
      <vt:lpstr>Software – Unit Tests</vt:lpstr>
      <vt:lpstr>Software - Documentation</vt:lpstr>
      <vt:lpstr>Established Hardware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/>
  <cp:revision>40</cp:revision>
  <dcterms:created xsi:type="dcterms:W3CDTF">2009-11-09T02:03:19Z</dcterms:created>
  <dcterms:modified xsi:type="dcterms:W3CDTF">2009-11-12T16:57:42Z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