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66" autoAdjust="0"/>
  </p:normalViewPr>
  <p:slideViewPr>
    <p:cSldViewPr>
      <p:cViewPr>
        <p:scale>
          <a:sx n="100" d="100"/>
          <a:sy n="100" d="100"/>
        </p:scale>
        <p:origin x="-294" y="-7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11/12/2009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>
              <a:ea typeface="新細明體" charset="-120"/>
            </a:endParaRPr>
          </a:p>
        </p:txBody>
      </p:sp>
      <p:sp>
        <p:nvSpPr>
          <p:cNvPr id="6147" name="Rectangle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6C34B1-A70C-4CE4-899F-CE40D473A4E5}" type="datetime1">
              <a:rPr lang="en-US" altLang="zh-TW"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8" name="Rectangle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ea typeface="新細明體" charset="-120"/>
            </a:endParaRPr>
          </a:p>
        </p:txBody>
      </p:sp>
      <p:sp>
        <p:nvSpPr>
          <p:cNvPr id="6149" name="Rectangle 6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D02D12-C023-4B06-A4D4-BCAD8D1FCA5D}" type="slidenum">
              <a:rPr lang="en-US" altLang="zh-TW"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0" name="Rectangle 7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See3PO</a:t>
            </a:r>
            <a:r>
              <a:rPr lang="en-US" baseline="0" dirty="0" smtClean="0"/>
              <a:t> will use software from MERL to ascertain its current position and facing. </a:t>
            </a:r>
          </a:p>
          <a:p>
            <a:r>
              <a:rPr lang="en-US" baseline="0" dirty="0" smtClean="0"/>
              <a:t>2. </a:t>
            </a:r>
            <a:r>
              <a:rPr lang="en-US" baseline="0" smtClean="0"/>
              <a:t>Using </a:t>
            </a:r>
            <a:r>
              <a:rPr lang="en-US" baseline="0" dirty="0" smtClean="0"/>
              <a:t>this information as well as user input, it travel autonomously to its destination.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A00-80B5-4D9D-A1BC-79AFB11726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See3PO is primarily</a:t>
            </a:r>
            <a:r>
              <a:rPr lang="en-US" baseline="0" dirty="0" smtClean="0"/>
              <a:t> a proof-of-concept – Can a robot autonomously navigate, using nothing but vision?</a:t>
            </a:r>
            <a:endParaRPr lang="en-US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altLang="zh-TW" dirty="0" smtClean="0">
                <a:ea typeface="新細明體" charset="-120"/>
              </a:rPr>
              <a:t>See3PO will be</a:t>
            </a:r>
            <a:r>
              <a:rPr lang="en-US" altLang="zh-TW" baseline="0" dirty="0" smtClean="0">
                <a:ea typeface="新細明體" charset="-120"/>
              </a:rPr>
              <a:t> capable of detecting changes between the images expected and those being viewed by the robot.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a typeface="新細明體" charset="-120"/>
              </a:rPr>
              <a:t>3. See3PO can record images and video. If given a path, See3PO can photograph the route automatically.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ea typeface="新細明體" charset="-120"/>
              </a:rPr>
              <a:t>4. Because it can navigate automatically, it can be used to get to places that are dangerous, impossible or simply inconvenient for humans.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A00-80B5-4D9D-A1BC-79AFB11726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The Live View will show the most up-do-date images or video from the robot’s camera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user can import any image file, and the program will attempt to convert this to a usable format. To begin with, simplified floor plans, including only walls and floor will be required.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GUI will handle connections to the robot.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A00-80B5-4D9D-A1BC-79AFB11726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When</a:t>
            </a:r>
            <a:r>
              <a:rPr lang="en-US" baseline="0" dirty="0" smtClean="0"/>
              <a:t> the user loads a FLOOR PLAN, the image will be displayed in the right Panel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At this time. The floor plan will also be processed behind the scenes into a graph, so that the PATH FINDER can work its magic</a:t>
            </a:r>
          </a:p>
          <a:p>
            <a:pPr marL="228600" indent="-228600">
              <a:buAutoNum type="arabicPeriod"/>
            </a:pPr>
            <a:r>
              <a:rPr lang="en-US" dirty="0" smtClean="0"/>
              <a:t>The</a:t>
            </a:r>
            <a:r>
              <a:rPr lang="en-US" baseline="0" dirty="0" smtClean="0"/>
              <a:t> ROBOT will be displayed at its current position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To select a DESTINATION, the user will simply double-click a location on the map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Possible PATHS will be displayed over the floor plan.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BEST PATH will be selected and highlighted.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Future updates will allow the user to select specific paths.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A00-80B5-4D9D-A1BC-79AFB11726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Tyler and Shi will be providing us with a location program, which we have been calling “WHERE AM I”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WhereAmIwill</a:t>
            </a:r>
            <a:r>
              <a:rPr lang="en-US" baseline="0" dirty="0" smtClean="0"/>
              <a:t> be used to continuously update See3PO on its current position, including both Location and Orientation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only external data required by </a:t>
            </a:r>
            <a:r>
              <a:rPr lang="en-US" baseline="0" dirty="0" err="1" smtClean="0"/>
              <a:t>WhereAmI</a:t>
            </a:r>
            <a:r>
              <a:rPr lang="en-US" baseline="0" dirty="0" smtClean="0"/>
              <a:t> will be a stream of images transmitted from the Robot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A00-80B5-4D9D-A1BC-79AFB11726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Because</a:t>
            </a:r>
            <a:r>
              <a:rPr lang="en-US" baseline="0" dirty="0" smtClean="0"/>
              <a:t> of this, See3PO will be capable of working in situations where a GPS-based system would not, Indoors, for example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Additionally, this system will be more precise than GPS, which is accurate only to about 20 meters.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Because of the way that </a:t>
            </a:r>
            <a:r>
              <a:rPr lang="en-US" baseline="0" dirty="0" err="1" smtClean="0"/>
              <a:t>WhereAmI</a:t>
            </a:r>
            <a:r>
              <a:rPr lang="en-US" baseline="0" dirty="0" smtClean="0"/>
              <a:t> will work, it will be simple to compare expected views to Observed views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This will allow recognition of changes such as opened or closed doors </a:t>
            </a:r>
            <a:r>
              <a:rPr lang="en-US" baseline="0" smtClean="0"/>
              <a:t>or obstacles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A33A00-80B5-4D9D-A1BC-79AFB11726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35052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B10AB5E-65B2-470F-A90D-8944CCF2250D}" type="datetime2">
              <a:rPr lang="en-US" smtClean="0"/>
              <a:pPr/>
              <a:t>Thursday, November 12, 2009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0220" y="228600"/>
            <a:ext cx="924560" cy="92456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04800" y="1143000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Visually Capable Path Finding Robot</a:t>
            </a:r>
            <a:endParaRPr lang="en-US" sz="100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Thursday, November 12, 2009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D:\Documents\Any%20Video%20Converter\MP4\See3PO_x264.mp4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See3PO</a:t>
            </a:r>
            <a:endParaRPr 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Frank, Nick, Jacky, </a:t>
            </a:r>
            <a:r>
              <a:rPr lang="en-US" altLang="zh-TW" dirty="0" err="1" smtClean="0">
                <a:solidFill>
                  <a:srgbClr val="444F61"/>
                </a:solidFill>
                <a:ea typeface="新細明體" charset="-120"/>
              </a:rPr>
              <a:t>Hao</a:t>
            </a: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, and </a:t>
            </a:r>
            <a:r>
              <a:rPr lang="en-US" altLang="zh-TW" dirty="0" err="1" smtClean="0">
                <a:solidFill>
                  <a:srgbClr val="444F61"/>
                </a:solidFill>
                <a:ea typeface="新細明體" charset="-120"/>
              </a:rPr>
              <a:t>Debarati</a:t>
            </a:r>
            <a:endParaRPr lang="en-US" altLang="zh-TW" dirty="0" smtClean="0">
              <a:solidFill>
                <a:srgbClr val="444F61"/>
              </a:solidFill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University of Massachusetts at Boston</a:t>
            </a:r>
          </a:p>
          <a:p>
            <a:pPr eaLnBrk="1" hangingPunct="1">
              <a:lnSpc>
                <a:spcPct val="80000"/>
              </a:lnSpc>
            </a:pPr>
            <a:endParaRPr lang="en-US" altLang="zh-TW" dirty="0" smtClean="0">
              <a:solidFill>
                <a:srgbClr val="444F61"/>
              </a:solidFill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Tyler </a:t>
            </a:r>
            <a:r>
              <a:rPr lang="en-US" altLang="zh-TW" dirty="0" err="1" smtClean="0">
                <a:solidFill>
                  <a:srgbClr val="444F61"/>
                </a:solidFill>
                <a:ea typeface="新細明體" charset="-120"/>
              </a:rPr>
              <a:t>Garaas</a:t>
            </a: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 and </a:t>
            </a:r>
            <a:r>
              <a:rPr lang="en-US" dirty="0" err="1" smtClean="0"/>
              <a:t>Srikumar</a:t>
            </a:r>
            <a:r>
              <a:rPr lang="en-US" dirty="0" smtClean="0"/>
              <a:t> </a:t>
            </a:r>
            <a:r>
              <a:rPr lang="en-US" dirty="0" err="1" smtClean="0"/>
              <a:t>Ramalingam</a:t>
            </a:r>
            <a:r>
              <a:rPr lang="en-US" dirty="0" smtClean="0"/>
              <a:t> </a:t>
            </a:r>
            <a:endParaRPr lang="en-US" altLang="zh-TW" dirty="0" smtClean="0">
              <a:solidFill>
                <a:srgbClr val="444F61"/>
              </a:solidFill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Mitsubishi Electric Research Laboratories (MERL)</a:t>
            </a:r>
          </a:p>
          <a:p>
            <a:pPr eaLnBrk="1" hangingPunct="1">
              <a:lnSpc>
                <a:spcPct val="80000"/>
              </a:lnSpc>
            </a:pPr>
            <a:endParaRPr lang="en-US" altLang="zh-TW" dirty="0" smtClean="0">
              <a:solidFill>
                <a:srgbClr val="444F61"/>
              </a:solidFill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CS682 Software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Instructor: Ethan </a:t>
            </a:r>
            <a:r>
              <a:rPr lang="en-US" altLang="zh-TW" dirty="0" err="1" smtClean="0">
                <a:solidFill>
                  <a:srgbClr val="444F61"/>
                </a:solidFill>
                <a:ea typeface="新細明體" charset="-120"/>
              </a:rPr>
              <a:t>Bolker</a:t>
            </a:r>
            <a:endParaRPr lang="en-US" altLang="zh-TW" dirty="0" smtClean="0">
              <a:solidFill>
                <a:srgbClr val="444F61"/>
              </a:solidFill>
              <a:ea typeface="新細明體" charset="-12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10AB5E-65B2-470F-A90D-8944CCF2250D}" type="datetime2">
              <a:rPr lang="en-US"/>
              <a:pPr>
                <a:defRPr/>
              </a:pPr>
              <a:t>Thursday, November 12, 2009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DCF9AA-D3BA-4643-934E-1B6BC643EC09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Why We Can Do It?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Excellent Team Members</a:t>
            </a:r>
          </a:p>
          <a:p>
            <a:r>
              <a:rPr lang="en-US" altLang="zh-TW" smtClean="0">
                <a:ea typeface="新細明體" charset="-120"/>
              </a:rPr>
              <a:t>Robust Software Development</a:t>
            </a:r>
          </a:p>
          <a:p>
            <a:r>
              <a:rPr lang="en-US" altLang="zh-TW" smtClean="0">
                <a:ea typeface="新細明體" charset="-120"/>
              </a:rPr>
              <a:t>Established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People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Effective Communication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UML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Google Code, Google Group</a:t>
            </a:r>
          </a:p>
          <a:p>
            <a:r>
              <a:rPr lang="en-US" dirty="0" smtClean="0"/>
              <a:t> Easy-to-work-with Clients</a:t>
            </a:r>
          </a:p>
          <a:p>
            <a:r>
              <a:rPr lang="en-US" dirty="0" smtClean="0"/>
              <a:t> Experienced Instructor</a:t>
            </a:r>
            <a:endParaRPr lang="en-US" altLang="zh-TW" dirty="0" smtClean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04800"/>
            <a:ext cx="8686800" cy="8382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 Software – OOP / Design Patterns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pic>
        <p:nvPicPr>
          <p:cNvPr id="14338" name="Rectangle 4"/>
          <p:cNvPicPr>
            <a:picLocks noGrp="1"/>
          </p:cNvPicPr>
          <p:nvPr>
            <p:ph type="body" sz="half" idx="4294967295"/>
          </p:nvPr>
        </p:nvPicPr>
        <p:blipFill>
          <a:blip r:embed="rId3" cstate="print"/>
          <a:srcRect l="57204" t="16837" r="12531" b="22554"/>
          <a:stretch>
            <a:fillRect/>
          </a:stretch>
        </p:blipFill>
        <p:spPr>
          <a:xfrm>
            <a:off x="381000" y="1219200"/>
            <a:ext cx="8534400" cy="5486400"/>
          </a:xfrm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00400" y="1143000"/>
            <a:ext cx="5715000" cy="5715000"/>
            <a:chOff x="2016" y="720"/>
            <a:chExt cx="3600" cy="3600"/>
          </a:xfrm>
        </p:grpSpPr>
        <p:sp>
          <p:nvSpPr>
            <p:cNvPr id="14340" name="Oval 5"/>
            <p:cNvSpPr>
              <a:spLocks noChangeArrowheads="1"/>
            </p:cNvSpPr>
            <p:nvPr/>
          </p:nvSpPr>
          <p:spPr bwMode="auto">
            <a:xfrm>
              <a:off x="2016" y="720"/>
              <a:ext cx="2880" cy="1344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1" name="Text Box 6"/>
            <p:cNvSpPr txBox="1">
              <a:spLocks noChangeArrowheads="1"/>
            </p:cNvSpPr>
            <p:nvPr/>
          </p:nvSpPr>
          <p:spPr bwMode="auto">
            <a:xfrm>
              <a:off x="4320" y="720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 dirty="0">
                  <a:solidFill>
                    <a:srgbClr val="FF0000"/>
                  </a:solidFill>
                </a:rPr>
                <a:t>Strategy Pattern</a:t>
              </a:r>
            </a:p>
          </p:txBody>
        </p:sp>
        <p:sp>
          <p:nvSpPr>
            <p:cNvPr id="14342" name="Oval 7"/>
            <p:cNvSpPr>
              <a:spLocks noChangeArrowheads="1"/>
            </p:cNvSpPr>
            <p:nvPr/>
          </p:nvSpPr>
          <p:spPr bwMode="auto">
            <a:xfrm>
              <a:off x="2736" y="2784"/>
              <a:ext cx="1584" cy="1536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3" name="Text Box 8"/>
            <p:cNvSpPr txBox="1">
              <a:spLocks noChangeArrowheads="1"/>
            </p:cNvSpPr>
            <p:nvPr/>
          </p:nvSpPr>
          <p:spPr bwMode="auto">
            <a:xfrm>
              <a:off x="4272" y="3264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TW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9"/>
          <p:cNvGrpSpPr/>
          <p:nvPr/>
        </p:nvGrpSpPr>
        <p:grpSpPr>
          <a:xfrm>
            <a:off x="6096000" y="2438400"/>
            <a:ext cx="2514600" cy="3297198"/>
            <a:chOff x="6096000" y="2438400"/>
            <a:chExt cx="2514600" cy="329719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467600" y="2743200"/>
              <a:ext cx="1143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467600" y="2438400"/>
              <a:ext cx="114300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XXPathFinder</a:t>
              </a:r>
              <a:endParaRPr lang="en-US" sz="1000" b="1" dirty="0" smtClean="0"/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 smtClean="0"/>
                <a:t>+ </a:t>
              </a:r>
              <a:r>
                <a:rPr lang="en-US" sz="1000" dirty="0" err="1" smtClean="0"/>
                <a:t>getPath</a:t>
              </a:r>
              <a:r>
                <a:rPr lang="en-US" sz="1000" dirty="0" smtClean="0"/>
                <a:t>()</a:t>
              </a:r>
              <a:endParaRPr lang="en-US" sz="1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>
              <a:off x="6705600" y="2819400"/>
              <a:ext cx="762000" cy="1588"/>
            </a:xfrm>
            <a:prstGeom prst="straightConnector1">
              <a:avLst/>
            </a:prstGeom>
            <a:ln w="22225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58000" y="5181600"/>
              <a:ext cx="129540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XXPositionFinder</a:t>
              </a:r>
              <a:endParaRPr lang="en-US" sz="1000" b="1" dirty="0" smtClean="0"/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 smtClean="0"/>
                <a:t>+ </a:t>
              </a:r>
              <a:r>
                <a:rPr lang="en-US" sz="1000" dirty="0" err="1" smtClean="0"/>
                <a:t>getPosition</a:t>
              </a:r>
              <a:r>
                <a:rPr lang="en-US" sz="1000" dirty="0" smtClean="0"/>
                <a:t>()</a:t>
              </a:r>
              <a:endParaRPr lang="en-US" sz="1000" dirty="0"/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 rot="10800000" flipH="1">
              <a:off x="6858000" y="5458599"/>
              <a:ext cx="1295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800000">
              <a:off x="6096000" y="5334000"/>
              <a:ext cx="762000" cy="1588"/>
            </a:xfrm>
            <a:prstGeom prst="straightConnector1">
              <a:avLst/>
            </a:prstGeom>
            <a:ln w="22225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Software – Unit Tests</a:t>
            </a:r>
          </a:p>
        </p:txBody>
      </p:sp>
      <p:sp>
        <p:nvSpPr>
          <p:cNvPr id="15362" name="Rectangle 4"/>
          <p:cNvSpPr>
            <a:spLocks noGrp="1"/>
          </p:cNvSpPr>
          <p:nvPr>
            <p:ph type="body" sz="half" idx="4294967295"/>
          </p:nvPr>
        </p:nvSpPr>
        <p:spPr>
          <a:xfrm>
            <a:off x="304800" y="1554163"/>
            <a:ext cx="4267200" cy="4525962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Class should contain its own test.</a:t>
            </a:r>
          </a:p>
          <a:p>
            <a:r>
              <a:rPr lang="en-US" altLang="zh-TW" sz="2800" smtClean="0">
                <a:ea typeface="新細明體" charset="-120"/>
              </a:rPr>
              <a:t>Tests 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Fully automatic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Check their own results (Assert)</a:t>
            </a:r>
          </a:p>
          <a:p>
            <a:r>
              <a:rPr lang="en-US" altLang="zh-TW" sz="2800" smtClean="0">
                <a:ea typeface="新細明體" charset="-120"/>
              </a:rPr>
              <a:t>Powerful bug detector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Decrease the time to find bugs</a:t>
            </a:r>
          </a:p>
          <a:p>
            <a:pPr lvl="1"/>
            <a:endParaRPr lang="en-US" altLang="zh-TW" sz="2400" smtClean="0">
              <a:ea typeface="新細明體" charset="-120"/>
            </a:endParaRP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4876800" y="1524000"/>
            <a:ext cx="3505200" cy="243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FloorPlan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GetXSize()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GetYSize()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>
            <a:off x="4876800" y="1981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4876800" y="243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4876800" y="4114800"/>
            <a:ext cx="3505200" cy="243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FloorPlanTest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GetXSizeTest()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GetYSizeTest()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>
            <a:off x="4876800" y="4572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4876800" y="5029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Software - Documentation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752600"/>
            <a:ext cx="4114800" cy="4525963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Requirements</a:t>
            </a:r>
          </a:p>
          <a:p>
            <a:r>
              <a:rPr lang="en-US" altLang="zh-TW" sz="2800" dirty="0" smtClean="0">
                <a:ea typeface="新細明體" charset="-120"/>
              </a:rPr>
              <a:t>Architecture/Design</a:t>
            </a:r>
          </a:p>
          <a:p>
            <a:r>
              <a:rPr lang="en-US" altLang="zh-TW" sz="2800" dirty="0" smtClean="0">
                <a:ea typeface="新細明體" charset="-120"/>
              </a:rPr>
              <a:t>Technical Docs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Code 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Algorithms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Interfaces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APIs </a:t>
            </a:r>
          </a:p>
          <a:p>
            <a:r>
              <a:rPr lang="en-US" altLang="zh-TW" sz="2800" dirty="0" smtClean="0">
                <a:ea typeface="新細明體" charset="-120"/>
              </a:rPr>
              <a:t>User Manual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3400" y="2971800"/>
            <a:ext cx="297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Graph Search Algorithm</a:t>
            </a:r>
          </a:p>
          <a:p>
            <a:r>
              <a:rPr lang="en-US" dirty="0" smtClean="0"/>
              <a:t>+ Depth-first Search</a:t>
            </a:r>
          </a:p>
          <a:p>
            <a:r>
              <a:rPr lang="en-US" dirty="0" smtClean="0"/>
              <a:t>+ Breadth-first Search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Dijskra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AStar</a:t>
            </a:r>
            <a:endParaRPr lang="en-US" dirty="0" smtClean="0"/>
          </a:p>
          <a:p>
            <a:r>
              <a:rPr lang="en-US" dirty="0" smtClean="0"/>
              <a:t>+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Established Hardware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676399"/>
            <a:ext cx="4114800" cy="4403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Ability to develop WinCE network program with OOSD. 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Robot can be easily deployed.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Ability to customize communication protocols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Easy to extend.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Proven robot’s driving functions in embedded computer with manual control without host.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Ready to self-tests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Ability to develop PLC-like </a:t>
            </a:r>
            <a:r>
              <a:rPr lang="en-US" altLang="zh-TW" sz="2000" dirty="0" smtClean="0">
                <a:ea typeface="新細明體" charset="-120"/>
              </a:rPr>
              <a:t>(microchip</a:t>
            </a:r>
            <a:r>
              <a:rPr lang="en-US" altLang="zh-TW" sz="2000" dirty="0" smtClean="0">
                <a:ea typeface="新細明體" charset="-120"/>
              </a:rPr>
              <a:t>) programs on driving control unit.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新細明體" charset="-120"/>
              </a:rPr>
              <a:t>Full control of robot movements.</a:t>
            </a:r>
          </a:p>
          <a:p>
            <a:pPr lvl="1">
              <a:lnSpc>
                <a:spcPct val="80000"/>
              </a:lnSpc>
              <a:buNone/>
            </a:pPr>
            <a:endParaRPr lang="en-US" altLang="zh-TW" sz="1800" dirty="0" smtClean="0">
              <a:ea typeface="新細明體" charset="-120"/>
            </a:endParaRPr>
          </a:p>
          <a:p>
            <a:pPr lvl="1">
              <a:lnSpc>
                <a:spcPct val="80000"/>
              </a:lnSpc>
            </a:pPr>
            <a:endParaRPr lang="en-US" altLang="zh-TW" sz="1400" dirty="0" smtClean="0">
              <a:ea typeface="新細明體" charset="-120"/>
            </a:endParaRPr>
          </a:p>
          <a:p>
            <a:pPr>
              <a:lnSpc>
                <a:spcPct val="80000"/>
              </a:lnSpc>
            </a:pPr>
            <a:endParaRPr lang="en-US" altLang="zh-TW" sz="1800" dirty="0" smtClean="0">
              <a:ea typeface="新細明體" charset="-120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76400"/>
            <a:ext cx="44862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dirty="0" smtClean="0">
                <a:effectLst/>
                <a:ea typeface="新細明體" charset="-120"/>
              </a:rPr>
              <a:t>Future</a:t>
            </a:r>
            <a:endParaRPr lang="zh-TW" altLang="en-US" cap="none" dirty="0" smtClean="0">
              <a:effectLst/>
              <a:ea typeface="新細明體" charset="-120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752600"/>
            <a:ext cx="4495800" cy="4525963"/>
          </a:xfrm>
        </p:spPr>
        <p:txBody>
          <a:bodyPr/>
          <a:lstStyle/>
          <a:p>
            <a:r>
              <a:rPr lang="en-US" altLang="zh-TW" sz="2800" dirty="0" err="1" smtClean="0">
                <a:ea typeface="新細明體" charset="-120"/>
              </a:rPr>
              <a:t>iPhone</a:t>
            </a:r>
            <a:r>
              <a:rPr lang="en-US" altLang="zh-TW" sz="2800" dirty="0" smtClean="0">
                <a:ea typeface="新細明體" charset="-120"/>
              </a:rPr>
              <a:t> &amp; See3PO</a:t>
            </a:r>
          </a:p>
          <a:p>
            <a:r>
              <a:rPr lang="en-US" altLang="zh-TW" sz="2800" dirty="0" smtClean="0">
                <a:ea typeface="新細明體" charset="-120"/>
              </a:rPr>
              <a:t>Low-cost / High-accuracy Navigation System</a:t>
            </a:r>
          </a:p>
          <a:p>
            <a:r>
              <a:rPr lang="en-US" altLang="zh-TW" sz="2800" dirty="0" smtClean="0">
                <a:ea typeface="新細明體" charset="-120"/>
              </a:rPr>
              <a:t>Multi-functional Assistant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Picking up tennis balls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Delivering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…</a:t>
            </a:r>
            <a:endParaRPr lang="en-US" altLang="zh-TW" sz="2400" dirty="0" smtClean="0">
              <a:ea typeface="新細明體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057400"/>
            <a:ext cx="19050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15386" t="3837" r="17941" b="4077"/>
          <a:stretch>
            <a:fillRect/>
          </a:stretch>
        </p:blipFill>
        <p:spPr bwMode="auto">
          <a:xfrm>
            <a:off x="6172200" y="1828800"/>
            <a:ext cx="695722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dirty="0" smtClean="0">
                <a:effectLst/>
                <a:ea typeface="新細明體" charset="-120"/>
              </a:rPr>
              <a:t>What is See3PO?</a:t>
            </a:r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A Path Finding Robot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Vision Based</a:t>
            </a:r>
          </a:p>
          <a:p>
            <a:pPr eaLnBrk="1" hangingPunct="1">
              <a:buNone/>
            </a:pPr>
            <a:r>
              <a:rPr lang="en-US" altLang="zh-TW" dirty="0" smtClean="0">
                <a:ea typeface="新細明體" charset="-120"/>
              </a:rPr>
              <a:t>        Location and Facing through Visual Cues</a:t>
            </a:r>
          </a:p>
          <a:p>
            <a:pPr eaLnBrk="1" hangingPunct="1">
              <a:buNone/>
            </a:pPr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zh-TW" altLang="en-US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e3PO_x26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362200" y="1447800"/>
            <a:ext cx="6400800" cy="4800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458200" cy="1069975"/>
          </a:xfrm>
        </p:spPr>
        <p:txBody>
          <a:bodyPr/>
          <a:lstStyle/>
          <a:p>
            <a:pPr algn="ctr"/>
            <a:r>
              <a:rPr lang="en-US" dirty="0" smtClean="0"/>
              <a:t>Video Time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dirty="0" smtClean="0">
                <a:effectLst/>
                <a:ea typeface="新細明體" charset="-120"/>
              </a:rPr>
              <a:t>Why have See3PO?</a:t>
            </a:r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Research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Can a robot autonomously navigate using only Vision?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Surveillance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Discovery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Delivery/Retrieval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dirty="0" smtClean="0">
                <a:effectLst/>
                <a:ea typeface="新細明體" charset="-120"/>
              </a:rPr>
              <a:t>Graphic User Interface</a:t>
            </a:r>
            <a:endParaRPr lang="en-US" altLang="zh-TW" cap="none" dirty="0" smtClean="0">
              <a:effectLst/>
              <a:ea typeface="新細明體" charset="-120"/>
            </a:endParaRPr>
          </a:p>
        </p:txBody>
      </p:sp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None/>
            </a:pPr>
            <a:endParaRPr lang="zh-TW" altLang="en-US" dirty="0" smtClean="0">
              <a:ea typeface="新細明體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458200" cy="529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1800230"/>
            <a:ext cx="3833815" cy="3357563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600200"/>
            <a:ext cx="381000" cy="228600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1" y="1600201"/>
            <a:ext cx="533400" cy="228600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dirty="0" smtClean="0">
                <a:effectLst/>
                <a:ea typeface="新細明體" charset="-120"/>
              </a:rPr>
              <a:t>Graphic User Interface</a:t>
            </a:r>
            <a:endParaRPr lang="en-US" altLang="zh-TW" cap="none" dirty="0" smtClean="0">
              <a:effectLst/>
              <a:ea typeface="新細明體" charset="-120"/>
            </a:endParaRPr>
          </a:p>
        </p:txBody>
      </p:sp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None/>
            </a:pPr>
            <a:endParaRPr lang="zh-TW" altLang="en-US" dirty="0" smtClean="0">
              <a:ea typeface="新細明體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50116"/>
            <a:ext cx="8467725" cy="530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 rot="5400000" flipH="1" flipV="1">
            <a:off x="6438900" y="2743200"/>
            <a:ext cx="2286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0585" y="2628900"/>
            <a:ext cx="1852615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6553200" y="2628900"/>
            <a:ext cx="72390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995738" y="3338512"/>
            <a:ext cx="140017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4443412" y="2386013"/>
            <a:ext cx="50482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05340" y="4010022"/>
            <a:ext cx="14478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6591300" y="3324225"/>
            <a:ext cx="13716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036216" y="4607717"/>
            <a:ext cx="131921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205671" y="2386011"/>
            <a:ext cx="504822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712749" y="2378866"/>
            <a:ext cx="49053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934200" y="2133600"/>
            <a:ext cx="5334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00600" y="2133600"/>
            <a:ext cx="2157415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7467600" y="2133600"/>
            <a:ext cx="4572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7281867" y="3352800"/>
            <a:ext cx="6858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7267579" y="4000504"/>
            <a:ext cx="6858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6079347" y="2497929"/>
            <a:ext cx="26193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655472" y="2493175"/>
            <a:ext cx="26193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5791200" y="2366963"/>
            <a:ext cx="428622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05340" y="5253037"/>
            <a:ext cx="2762260" cy="4763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0800000">
            <a:off x="7472363" y="4876800"/>
            <a:ext cx="49054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7958133" y="4876800"/>
            <a:ext cx="49054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7341397" y="4998241"/>
            <a:ext cx="26193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8243901" y="5067301"/>
            <a:ext cx="381002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7429499" y="5229227"/>
            <a:ext cx="76202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7467600" y="5257800"/>
            <a:ext cx="98107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y 5"/>
          <p:cNvSpPr/>
          <p:nvPr/>
        </p:nvSpPr>
        <p:spPr>
          <a:xfrm>
            <a:off x="7353304" y="5029200"/>
            <a:ext cx="228600" cy="228600"/>
          </a:xfrm>
          <a:prstGeom prst="mathMultiply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rot="10800000">
            <a:off x="7277096" y="2628896"/>
            <a:ext cx="19050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7631912" y="3679029"/>
            <a:ext cx="65245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7514043" y="4432699"/>
            <a:ext cx="88820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349750" y="1809750"/>
            <a:ext cx="4267200" cy="3752850"/>
          </a:xfrm>
          <a:prstGeom prst="rect">
            <a:avLst/>
          </a:prstGeom>
          <a:solidFill>
            <a:srgbClr val="FFFF00">
              <a:alpha val="11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1" grpId="0" animBg="1"/>
      <p:bldP spid="9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MERL : </a:t>
            </a:r>
            <a:r>
              <a:rPr lang="en-US" altLang="zh-TW" cap="none" dirty="0" smtClean="0">
                <a:effectLst/>
                <a:ea typeface="新細明體" charset="-120"/>
              </a:rPr>
              <a:t>Position Finder</a:t>
            </a:r>
            <a:endParaRPr lang="en-US" altLang="zh-TW" cap="none" dirty="0" smtClean="0">
              <a:effectLst/>
              <a:ea typeface="新細明體" charset="-120"/>
            </a:endParaRPr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Providing Location and Orientation of the Robot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This Data is used by Path Finder to monitor progress and plan paths 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Uses only Image data from the Robot and Data about the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rgbClr val="444F61"/>
                </a:solidFill>
                <a:ea typeface="新細明體" charset="-120"/>
              </a:rPr>
              <a:t>MERL : </a:t>
            </a:r>
            <a:r>
              <a:rPr lang="en-US" altLang="zh-TW" cap="none" dirty="0" smtClean="0">
                <a:effectLst/>
                <a:ea typeface="新細明體" charset="-120"/>
              </a:rPr>
              <a:t>Position Finder</a:t>
            </a:r>
            <a:endParaRPr lang="en-US" altLang="zh-TW" cap="none" dirty="0" smtClean="0">
              <a:effectLst/>
              <a:ea typeface="新細明體" charset="-120"/>
            </a:endParaRPr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524001"/>
            <a:ext cx="8686800" cy="3810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None/>
            </a:pPr>
            <a:r>
              <a:rPr lang="en-US" altLang="zh-TW" dirty="0" smtClean="0">
                <a:ea typeface="新細明體" charset="-120"/>
              </a:rPr>
              <a:t>Advantages: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Works Indoors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Precise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Constantly Updates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Self-correcting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Recognizes changes in the environment</a:t>
            </a:r>
          </a:p>
          <a:p>
            <a:pPr lvl="2" eaLnBrk="1" hangingPunct="1"/>
            <a:r>
              <a:rPr lang="en-US" altLang="zh-TW" dirty="0" smtClean="0">
                <a:ea typeface="新細明體" charset="-120"/>
              </a:rPr>
              <a:t>Open/Closed Doors</a:t>
            </a:r>
          </a:p>
          <a:p>
            <a:pPr lvl="2" eaLnBrk="1" hangingPunct="1"/>
            <a:r>
              <a:rPr lang="en-US" altLang="zh-TW" dirty="0" smtClean="0">
                <a:ea typeface="新細明體" charset="-120"/>
              </a:rPr>
              <a:t>Obstacles</a:t>
            </a:r>
          </a:p>
          <a:p>
            <a:pPr lvl="1" eaLnBrk="1" hangingPunct="1"/>
            <a:endParaRPr lang="en-US" altLang="zh-TW" dirty="0" smtClean="0">
              <a:ea typeface="新細明體" charset="-120"/>
            </a:endParaRPr>
          </a:p>
          <a:p>
            <a:pPr lvl="1" eaLnBrk="1" hangingPunct="1"/>
            <a:endParaRPr lang="en-US" altLang="zh-TW" dirty="0" smtClean="0">
              <a:ea typeface="新細明體" charset="-120"/>
            </a:endParaRPr>
          </a:p>
          <a:p>
            <a:pPr lvl="1" eaLnBrk="1" hangingPunct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How?</a:t>
            </a:r>
          </a:p>
        </p:txBody>
      </p:sp>
      <p:grpSp>
        <p:nvGrpSpPr>
          <p:cNvPr id="2" name="Group 71"/>
          <p:cNvGrpSpPr/>
          <p:nvPr/>
        </p:nvGrpSpPr>
        <p:grpSpPr>
          <a:xfrm>
            <a:off x="228600" y="1524000"/>
            <a:ext cx="3276600" cy="2119313"/>
            <a:chOff x="228600" y="1524000"/>
            <a:chExt cx="3276600" cy="2119313"/>
          </a:xfrm>
        </p:grpSpPr>
        <p:pic>
          <p:nvPicPr>
            <p:cNvPr id="11266" name="Picture 5" descr="third_floor_map"/>
            <p:cNvPicPr>
              <a:picLocks noChangeAspect="1" noChangeArrowheads="1"/>
            </p:cNvPicPr>
            <p:nvPr/>
          </p:nvPicPr>
          <p:blipFill>
            <a:blip r:embed="rId3" cstate="print"/>
            <a:srcRect r="29854" b="58836"/>
            <a:stretch>
              <a:fillRect/>
            </a:stretch>
          </p:blipFill>
          <p:spPr bwMode="auto">
            <a:xfrm>
              <a:off x="228600" y="1524000"/>
              <a:ext cx="32004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7" name="Text Box 6"/>
            <p:cNvSpPr txBox="1">
              <a:spLocks noChangeArrowheads="1"/>
            </p:cNvSpPr>
            <p:nvPr/>
          </p:nvSpPr>
          <p:spPr bwMode="auto">
            <a:xfrm>
              <a:off x="228600" y="3276600"/>
              <a:ext cx="3276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Science Building – 3F (image)</a:t>
              </a:r>
            </a:p>
          </p:txBody>
        </p:sp>
      </p:grpSp>
      <p:grpSp>
        <p:nvGrpSpPr>
          <p:cNvPr id="3" name="Group 74"/>
          <p:cNvGrpSpPr/>
          <p:nvPr/>
        </p:nvGrpSpPr>
        <p:grpSpPr>
          <a:xfrm>
            <a:off x="6096000" y="3581400"/>
            <a:ext cx="2438400" cy="1143000"/>
            <a:chOff x="6096000" y="3581400"/>
            <a:chExt cx="2438400" cy="1143000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6096000" y="35814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0" name="Text Box 24"/>
            <p:cNvSpPr txBox="1">
              <a:spLocks noChangeArrowheads="1"/>
            </p:cNvSpPr>
            <p:nvPr/>
          </p:nvSpPr>
          <p:spPr bwMode="auto">
            <a:xfrm>
              <a:off x="6172200" y="3657600"/>
              <a:ext cx="23622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/>
                <a:t>Graph /</a:t>
              </a:r>
            </a:p>
            <a:p>
              <a:pPr>
                <a:spcBef>
                  <a:spcPct val="50000"/>
                </a:spcBef>
              </a:pPr>
              <a:r>
                <a:rPr lang="en-US" altLang="zh-TW" dirty="0"/>
                <a:t>Path Finder</a:t>
              </a:r>
            </a:p>
          </p:txBody>
        </p:sp>
      </p:grpSp>
      <p:grpSp>
        <p:nvGrpSpPr>
          <p:cNvPr id="4" name="Group 73"/>
          <p:cNvGrpSpPr/>
          <p:nvPr/>
        </p:nvGrpSpPr>
        <p:grpSpPr>
          <a:xfrm>
            <a:off x="5105400" y="762000"/>
            <a:ext cx="3810000" cy="2711450"/>
            <a:chOff x="5105400" y="762000"/>
            <a:chExt cx="3810000" cy="2711450"/>
          </a:xfrm>
        </p:grpSpPr>
        <p:pic>
          <p:nvPicPr>
            <p:cNvPr id="11269" name="Picture 9" descr="FloorPlanBoxes"/>
            <p:cNvPicPr>
              <a:picLocks noChangeAspect="1" noChangeArrowheads="1"/>
            </p:cNvPicPr>
            <p:nvPr/>
          </p:nvPicPr>
          <p:blipFill>
            <a:blip r:embed="rId4" cstate="print"/>
            <a:srcRect t="8696" r="36884" b="43478"/>
            <a:stretch>
              <a:fillRect/>
            </a:stretch>
          </p:blipFill>
          <p:spPr bwMode="auto">
            <a:xfrm>
              <a:off x="5105400" y="1524000"/>
              <a:ext cx="2362200" cy="1949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1" name="Line 11"/>
            <p:cNvSpPr>
              <a:spLocks noChangeShapeType="1"/>
            </p:cNvSpPr>
            <p:nvPr/>
          </p:nvSpPr>
          <p:spPr bwMode="auto">
            <a:xfrm flipH="1">
              <a:off x="7467600" y="13716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2" name="Text Box 12"/>
            <p:cNvSpPr txBox="1">
              <a:spLocks noChangeArrowheads="1"/>
            </p:cNvSpPr>
            <p:nvPr/>
          </p:nvSpPr>
          <p:spPr bwMode="auto">
            <a:xfrm>
              <a:off x="7620000" y="10668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wall</a:t>
              </a:r>
            </a:p>
          </p:txBody>
        </p:sp>
        <p:sp>
          <p:nvSpPr>
            <p:cNvPr id="11273" name="Line 14"/>
            <p:cNvSpPr>
              <a:spLocks noChangeShapeType="1"/>
            </p:cNvSpPr>
            <p:nvPr/>
          </p:nvSpPr>
          <p:spPr bwMode="auto">
            <a:xfrm flipH="1">
              <a:off x="6934200" y="1143000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4" name="Text Box 15"/>
            <p:cNvSpPr txBox="1">
              <a:spLocks noChangeArrowheads="1"/>
            </p:cNvSpPr>
            <p:nvPr/>
          </p:nvSpPr>
          <p:spPr bwMode="auto">
            <a:xfrm>
              <a:off x="6629400" y="762000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walkable</a:t>
              </a:r>
            </a:p>
          </p:txBody>
        </p:sp>
        <p:sp>
          <p:nvSpPr>
            <p:cNvPr id="11285" name="Rectangle 33"/>
            <p:cNvSpPr>
              <a:spLocks noChangeArrowheads="1"/>
            </p:cNvSpPr>
            <p:nvPr/>
          </p:nvSpPr>
          <p:spPr bwMode="auto">
            <a:xfrm>
              <a:off x="5334000" y="16764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6" name="Text Box 32"/>
            <p:cNvSpPr txBox="1">
              <a:spLocks noChangeArrowheads="1"/>
            </p:cNvSpPr>
            <p:nvPr/>
          </p:nvSpPr>
          <p:spPr bwMode="auto">
            <a:xfrm>
              <a:off x="5334000" y="16002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</a:t>
              </a:r>
            </a:p>
          </p:txBody>
        </p:sp>
        <p:sp>
          <p:nvSpPr>
            <p:cNvPr id="11287" name="Rectangle 34"/>
            <p:cNvSpPr>
              <a:spLocks noChangeArrowheads="1"/>
            </p:cNvSpPr>
            <p:nvPr/>
          </p:nvSpPr>
          <p:spPr bwMode="auto">
            <a:xfrm>
              <a:off x="6858000" y="28956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8" name="Text Box 35"/>
            <p:cNvSpPr txBox="1">
              <a:spLocks noChangeArrowheads="1"/>
            </p:cNvSpPr>
            <p:nvPr/>
          </p:nvSpPr>
          <p:spPr bwMode="auto">
            <a:xfrm>
              <a:off x="6858000" y="2819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t</a:t>
              </a:r>
            </a:p>
          </p:txBody>
        </p:sp>
      </p:grpSp>
      <p:grpSp>
        <p:nvGrpSpPr>
          <p:cNvPr id="5" name="Group 75"/>
          <p:cNvGrpSpPr/>
          <p:nvPr/>
        </p:nvGrpSpPr>
        <p:grpSpPr>
          <a:xfrm>
            <a:off x="5410200" y="4724400"/>
            <a:ext cx="2590800" cy="1981200"/>
            <a:chOff x="5410200" y="4724400"/>
            <a:chExt cx="2590800" cy="1981200"/>
          </a:xfrm>
        </p:grpSpPr>
        <p:sp>
          <p:nvSpPr>
            <p:cNvPr id="11275" name="Oval 16"/>
            <p:cNvSpPr>
              <a:spLocks noChangeArrowheads="1"/>
            </p:cNvSpPr>
            <p:nvPr/>
          </p:nvSpPr>
          <p:spPr bwMode="auto">
            <a:xfrm>
              <a:off x="54102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  <p:sp>
          <p:nvSpPr>
            <p:cNvPr id="11276" name="Oval 18"/>
            <p:cNvSpPr>
              <a:spLocks noChangeArrowheads="1"/>
            </p:cNvSpPr>
            <p:nvPr/>
          </p:nvSpPr>
          <p:spPr bwMode="auto">
            <a:xfrm>
              <a:off x="59436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7" name="Oval 20"/>
            <p:cNvSpPr>
              <a:spLocks noChangeArrowheads="1"/>
            </p:cNvSpPr>
            <p:nvPr/>
          </p:nvSpPr>
          <p:spPr bwMode="auto">
            <a:xfrm>
              <a:off x="59436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8" name="Oval 21"/>
            <p:cNvSpPr>
              <a:spLocks noChangeArrowheads="1"/>
            </p:cNvSpPr>
            <p:nvPr/>
          </p:nvSpPr>
          <p:spPr bwMode="auto">
            <a:xfrm>
              <a:off x="54102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5715000" y="4953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2" name="Line 27"/>
            <p:cNvSpPr>
              <a:spLocks noChangeShapeType="1"/>
            </p:cNvSpPr>
            <p:nvPr/>
          </p:nvSpPr>
          <p:spPr bwMode="auto">
            <a:xfrm>
              <a:off x="5715000" y="5486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3" name="Line 28"/>
            <p:cNvSpPr>
              <a:spLocks noChangeShapeType="1"/>
            </p:cNvSpPr>
            <p:nvPr/>
          </p:nvSpPr>
          <p:spPr bwMode="auto">
            <a:xfrm>
              <a:off x="55626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4" name="Line 29"/>
            <p:cNvSpPr>
              <a:spLocks noChangeShapeType="1"/>
            </p:cNvSpPr>
            <p:nvPr/>
          </p:nvSpPr>
          <p:spPr bwMode="auto">
            <a:xfrm>
              <a:off x="60960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9" name="Oval 36"/>
            <p:cNvSpPr>
              <a:spLocks noChangeArrowheads="1"/>
            </p:cNvSpPr>
            <p:nvPr/>
          </p:nvSpPr>
          <p:spPr bwMode="auto">
            <a:xfrm>
              <a:off x="59436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0" name="Oval 38"/>
            <p:cNvSpPr>
              <a:spLocks noChangeArrowheads="1"/>
            </p:cNvSpPr>
            <p:nvPr/>
          </p:nvSpPr>
          <p:spPr bwMode="auto">
            <a:xfrm>
              <a:off x="64770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1" name="Line 41"/>
            <p:cNvSpPr>
              <a:spLocks noChangeShapeType="1"/>
            </p:cNvSpPr>
            <p:nvPr/>
          </p:nvSpPr>
          <p:spPr bwMode="auto">
            <a:xfrm>
              <a:off x="60960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2" name="Line 42"/>
            <p:cNvSpPr>
              <a:spLocks noChangeShapeType="1"/>
            </p:cNvSpPr>
            <p:nvPr/>
          </p:nvSpPr>
          <p:spPr bwMode="auto">
            <a:xfrm>
              <a:off x="6248400" y="601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3" name="Oval 44"/>
            <p:cNvSpPr>
              <a:spLocks noChangeArrowheads="1"/>
            </p:cNvSpPr>
            <p:nvPr/>
          </p:nvSpPr>
          <p:spPr bwMode="auto">
            <a:xfrm>
              <a:off x="70104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4" name="Oval 45"/>
            <p:cNvSpPr>
              <a:spLocks noChangeArrowheads="1"/>
            </p:cNvSpPr>
            <p:nvPr/>
          </p:nvSpPr>
          <p:spPr bwMode="auto">
            <a:xfrm>
              <a:off x="70104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5" name="Line 48"/>
            <p:cNvSpPr>
              <a:spLocks noChangeShapeType="1"/>
            </p:cNvSpPr>
            <p:nvPr/>
          </p:nvSpPr>
          <p:spPr bwMode="auto">
            <a:xfrm>
              <a:off x="71628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6" name="Line 50"/>
            <p:cNvSpPr>
              <a:spLocks noChangeShapeType="1"/>
            </p:cNvSpPr>
            <p:nvPr/>
          </p:nvSpPr>
          <p:spPr bwMode="auto">
            <a:xfrm>
              <a:off x="6781800" y="601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7" name="Oval 52"/>
            <p:cNvSpPr>
              <a:spLocks noChangeArrowheads="1"/>
            </p:cNvSpPr>
            <p:nvPr/>
          </p:nvSpPr>
          <p:spPr bwMode="auto">
            <a:xfrm>
              <a:off x="64770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8" name="Oval 53"/>
            <p:cNvSpPr>
              <a:spLocks noChangeArrowheads="1"/>
            </p:cNvSpPr>
            <p:nvPr/>
          </p:nvSpPr>
          <p:spPr bwMode="auto">
            <a:xfrm>
              <a:off x="75438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9" name="Line 55"/>
            <p:cNvSpPr>
              <a:spLocks noChangeShapeType="1"/>
            </p:cNvSpPr>
            <p:nvPr/>
          </p:nvSpPr>
          <p:spPr bwMode="auto">
            <a:xfrm>
              <a:off x="7315200" y="601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0" name="Oval 57"/>
            <p:cNvSpPr>
              <a:spLocks noChangeArrowheads="1"/>
            </p:cNvSpPr>
            <p:nvPr/>
          </p:nvSpPr>
          <p:spPr bwMode="auto">
            <a:xfrm>
              <a:off x="7543800" y="6400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1" name="Line 59"/>
            <p:cNvSpPr>
              <a:spLocks noChangeShapeType="1"/>
            </p:cNvSpPr>
            <p:nvPr/>
          </p:nvSpPr>
          <p:spPr bwMode="auto">
            <a:xfrm>
              <a:off x="7696200" y="6172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2" name="Oval 60"/>
            <p:cNvSpPr>
              <a:spLocks noChangeArrowheads="1"/>
            </p:cNvSpPr>
            <p:nvPr/>
          </p:nvSpPr>
          <p:spPr bwMode="auto">
            <a:xfrm>
              <a:off x="70104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3" name="Oval 61"/>
            <p:cNvSpPr>
              <a:spLocks noChangeArrowheads="1"/>
            </p:cNvSpPr>
            <p:nvPr/>
          </p:nvSpPr>
          <p:spPr bwMode="auto"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4" name="Line 62"/>
            <p:cNvSpPr>
              <a:spLocks noChangeShapeType="1"/>
            </p:cNvSpPr>
            <p:nvPr/>
          </p:nvSpPr>
          <p:spPr bwMode="auto">
            <a:xfrm>
              <a:off x="6781800" y="4953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5" name="Line 63"/>
            <p:cNvSpPr>
              <a:spLocks noChangeShapeType="1"/>
            </p:cNvSpPr>
            <p:nvPr/>
          </p:nvSpPr>
          <p:spPr bwMode="auto">
            <a:xfrm>
              <a:off x="66294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Line 64"/>
            <p:cNvSpPr>
              <a:spLocks noChangeShapeType="1"/>
            </p:cNvSpPr>
            <p:nvPr/>
          </p:nvSpPr>
          <p:spPr bwMode="auto">
            <a:xfrm>
              <a:off x="71628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7" name="Line 65"/>
            <p:cNvSpPr>
              <a:spLocks noChangeShapeType="1"/>
            </p:cNvSpPr>
            <p:nvPr/>
          </p:nvSpPr>
          <p:spPr bwMode="auto">
            <a:xfrm>
              <a:off x="6781800" y="5486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8" name="Text Box 66"/>
            <p:cNvSpPr txBox="1">
              <a:spLocks noChangeArrowheads="1"/>
            </p:cNvSpPr>
            <p:nvPr/>
          </p:nvSpPr>
          <p:spPr bwMode="auto">
            <a:xfrm>
              <a:off x="5410200" y="4724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</a:t>
              </a:r>
            </a:p>
          </p:txBody>
        </p:sp>
        <p:sp>
          <p:nvSpPr>
            <p:cNvPr id="11309" name="Text Box 67"/>
            <p:cNvSpPr txBox="1">
              <a:spLocks noChangeArrowheads="1"/>
            </p:cNvSpPr>
            <p:nvPr/>
          </p:nvSpPr>
          <p:spPr bwMode="auto">
            <a:xfrm>
              <a:off x="7620000" y="63246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t</a:t>
              </a:r>
            </a:p>
          </p:txBody>
        </p:sp>
        <p:sp>
          <p:nvSpPr>
            <p:cNvPr id="11310" name="Line 68"/>
            <p:cNvSpPr>
              <a:spLocks noChangeShapeType="1"/>
            </p:cNvSpPr>
            <p:nvPr/>
          </p:nvSpPr>
          <p:spPr bwMode="auto">
            <a:xfrm>
              <a:off x="5562600" y="51054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1" name="Line 69"/>
            <p:cNvSpPr>
              <a:spLocks noChangeShapeType="1"/>
            </p:cNvSpPr>
            <p:nvPr/>
          </p:nvSpPr>
          <p:spPr bwMode="auto">
            <a:xfrm>
              <a:off x="7696200" y="61722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2" name="Line 70"/>
            <p:cNvSpPr>
              <a:spLocks noChangeShapeType="1"/>
            </p:cNvSpPr>
            <p:nvPr/>
          </p:nvSpPr>
          <p:spPr bwMode="auto">
            <a:xfrm>
              <a:off x="6096000" y="56388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3" name="Line 71"/>
            <p:cNvSpPr>
              <a:spLocks noChangeShapeType="1"/>
            </p:cNvSpPr>
            <p:nvPr/>
          </p:nvSpPr>
          <p:spPr bwMode="auto">
            <a:xfrm>
              <a:off x="5715000" y="54864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4" name="Line 72"/>
            <p:cNvSpPr>
              <a:spLocks noChangeShapeType="1"/>
            </p:cNvSpPr>
            <p:nvPr/>
          </p:nvSpPr>
          <p:spPr bwMode="auto">
            <a:xfrm>
              <a:off x="62484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5" name="Line 73"/>
            <p:cNvSpPr>
              <a:spLocks noChangeShapeType="1"/>
            </p:cNvSpPr>
            <p:nvPr/>
          </p:nvSpPr>
          <p:spPr bwMode="auto">
            <a:xfrm>
              <a:off x="67818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6" name="Line 74"/>
            <p:cNvSpPr>
              <a:spLocks noChangeShapeType="1"/>
            </p:cNvSpPr>
            <p:nvPr/>
          </p:nvSpPr>
          <p:spPr bwMode="auto">
            <a:xfrm>
              <a:off x="73152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" name="Group 72"/>
          <p:cNvGrpSpPr/>
          <p:nvPr/>
        </p:nvGrpSpPr>
        <p:grpSpPr>
          <a:xfrm>
            <a:off x="3276600" y="2286000"/>
            <a:ext cx="1828800" cy="1295400"/>
            <a:chOff x="3276600" y="2286000"/>
            <a:chExt cx="1828800" cy="1295400"/>
          </a:xfrm>
        </p:grpSpPr>
        <p:sp>
          <p:nvSpPr>
            <p:cNvPr id="11268" name="Line 7"/>
            <p:cNvSpPr>
              <a:spLocks noChangeShapeType="1"/>
            </p:cNvSpPr>
            <p:nvPr/>
          </p:nvSpPr>
          <p:spPr bwMode="auto">
            <a:xfrm>
              <a:off x="3505200" y="26670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0" name="Text Box 10"/>
            <p:cNvSpPr txBox="1">
              <a:spLocks noChangeArrowheads="1"/>
            </p:cNvSpPr>
            <p:nvPr/>
          </p:nvSpPr>
          <p:spPr bwMode="auto">
            <a:xfrm>
              <a:off x="3276600" y="2286000"/>
              <a:ext cx="18288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dirty="0"/>
                <a:t>Floor Plan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dirty="0"/>
                <a:t>Processing</a:t>
              </a:r>
            </a:p>
          </p:txBody>
        </p:sp>
        <p:sp>
          <p:nvSpPr>
            <p:cNvPr id="11318" name="AutoShape 80" descr="UMass+-+Science+Building+-+3rd+Floor+(2)"/>
            <p:cNvSpPr>
              <a:spLocks noChangeAspect="1" noChangeArrowheads="1"/>
            </p:cNvSpPr>
            <p:nvPr/>
          </p:nvSpPr>
          <p:spPr bwMode="auto">
            <a:xfrm>
              <a:off x="4419600" y="32766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76"/>
          <p:cNvGrpSpPr/>
          <p:nvPr/>
        </p:nvGrpSpPr>
        <p:grpSpPr>
          <a:xfrm>
            <a:off x="3505200" y="5562600"/>
            <a:ext cx="2057400" cy="779463"/>
            <a:chOff x="3505200" y="5562600"/>
            <a:chExt cx="2057400" cy="779463"/>
          </a:xfrm>
        </p:grpSpPr>
        <p:sp>
          <p:nvSpPr>
            <p:cNvPr id="11317" name="Text Box 76"/>
            <p:cNvSpPr txBox="1">
              <a:spLocks noChangeArrowheads="1"/>
            </p:cNvSpPr>
            <p:nvPr/>
          </p:nvSpPr>
          <p:spPr bwMode="auto">
            <a:xfrm>
              <a:off x="3505200" y="5562600"/>
              <a:ext cx="20574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dirty="0"/>
                <a:t>Generate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dirty="0"/>
                <a:t>Move Command</a:t>
              </a:r>
            </a:p>
          </p:txBody>
        </p:sp>
        <p:sp>
          <p:nvSpPr>
            <p:cNvPr id="11320" name="Line 75"/>
            <p:cNvSpPr>
              <a:spLocks noChangeShapeType="1"/>
            </p:cNvSpPr>
            <p:nvPr/>
          </p:nvSpPr>
          <p:spPr bwMode="auto">
            <a:xfrm flipH="1">
              <a:off x="3581400" y="59436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" name="Group 78"/>
          <p:cNvGrpSpPr/>
          <p:nvPr/>
        </p:nvGrpSpPr>
        <p:grpSpPr>
          <a:xfrm>
            <a:off x="2133600" y="3810000"/>
            <a:ext cx="3429000" cy="762000"/>
            <a:chOff x="2133600" y="3810000"/>
            <a:chExt cx="3429000" cy="762000"/>
          </a:xfrm>
        </p:grpSpPr>
        <p:sp>
          <p:nvSpPr>
            <p:cNvPr id="11325" name="Text Box 86"/>
            <p:cNvSpPr txBox="1">
              <a:spLocks noChangeArrowheads="1"/>
            </p:cNvSpPr>
            <p:nvPr/>
          </p:nvSpPr>
          <p:spPr bwMode="auto">
            <a:xfrm>
              <a:off x="3733800" y="3962400"/>
              <a:ext cx="1828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Position Finder</a:t>
              </a:r>
            </a:p>
          </p:txBody>
        </p:sp>
        <p:sp>
          <p:nvSpPr>
            <p:cNvPr id="11326" name="Line 87"/>
            <p:cNvSpPr>
              <a:spLocks noChangeShapeType="1"/>
            </p:cNvSpPr>
            <p:nvPr/>
          </p:nvSpPr>
          <p:spPr bwMode="auto">
            <a:xfrm>
              <a:off x="3429000" y="45720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7" name="Line 88"/>
            <p:cNvSpPr>
              <a:spLocks noChangeShapeType="1"/>
            </p:cNvSpPr>
            <p:nvPr/>
          </p:nvSpPr>
          <p:spPr bwMode="auto">
            <a:xfrm flipV="1">
              <a:off x="4419600" y="4267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8" name="Line 89"/>
            <p:cNvSpPr>
              <a:spLocks noChangeShapeType="1"/>
            </p:cNvSpPr>
            <p:nvPr/>
          </p:nvSpPr>
          <p:spPr bwMode="auto">
            <a:xfrm flipH="1">
              <a:off x="2133600" y="41148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9" name="Line 90"/>
            <p:cNvSpPr>
              <a:spLocks noChangeShapeType="1"/>
            </p:cNvSpPr>
            <p:nvPr/>
          </p:nvSpPr>
          <p:spPr bwMode="auto">
            <a:xfrm>
              <a:off x="2133600" y="4114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0" name="Text Box 91"/>
            <p:cNvSpPr txBox="1">
              <a:spLocks noChangeArrowheads="1"/>
            </p:cNvSpPr>
            <p:nvPr/>
          </p:nvSpPr>
          <p:spPr bwMode="auto">
            <a:xfrm>
              <a:off x="2133600" y="3810000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/>
                <a:t>Confirm Position</a:t>
              </a:r>
            </a:p>
          </p:txBody>
        </p:sp>
      </p:grpSp>
      <p:grpSp>
        <p:nvGrpSpPr>
          <p:cNvPr id="9" name="Group 77"/>
          <p:cNvGrpSpPr/>
          <p:nvPr/>
        </p:nvGrpSpPr>
        <p:grpSpPr>
          <a:xfrm>
            <a:off x="152400" y="4267200"/>
            <a:ext cx="3276600" cy="1773238"/>
            <a:chOff x="152400" y="4267200"/>
            <a:chExt cx="3276600" cy="1773238"/>
          </a:xfrm>
        </p:grpSpPr>
        <p:pic>
          <p:nvPicPr>
            <p:cNvPr id="11319" name="Picture 81" descr="UMass_-_Science_Building_-_3rd_Floor_(2)"/>
            <p:cNvPicPr>
              <a:picLocks noChangeAspect="1" noChangeArrowheads="1"/>
            </p:cNvPicPr>
            <p:nvPr/>
          </p:nvPicPr>
          <p:blipFill>
            <a:blip r:embed="rId5" cstate="print"/>
            <a:srcRect r="29958" b="59396"/>
            <a:stretch>
              <a:fillRect/>
            </a:stretch>
          </p:blipFill>
          <p:spPr bwMode="auto">
            <a:xfrm>
              <a:off x="152400" y="4267200"/>
              <a:ext cx="3276600" cy="177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21" name="Oval 82"/>
            <p:cNvSpPr>
              <a:spLocks noChangeArrowheads="1"/>
            </p:cNvSpPr>
            <p:nvPr/>
          </p:nvSpPr>
          <p:spPr bwMode="auto">
            <a:xfrm>
              <a:off x="1905000" y="4724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  <p:sp>
          <p:nvSpPr>
            <p:cNvPr id="11322" name="Text Box 83"/>
            <p:cNvSpPr txBox="1">
              <a:spLocks noChangeArrowheads="1"/>
            </p:cNvSpPr>
            <p:nvPr/>
          </p:nvSpPr>
          <p:spPr bwMode="auto">
            <a:xfrm>
              <a:off x="1905000" y="46482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</a:t>
              </a:r>
            </a:p>
          </p:txBody>
        </p:sp>
        <p:sp>
          <p:nvSpPr>
            <p:cNvPr id="11323" name="Oval 84"/>
            <p:cNvSpPr>
              <a:spLocks noChangeArrowheads="1"/>
            </p:cNvSpPr>
            <p:nvPr/>
          </p:nvSpPr>
          <p:spPr bwMode="auto">
            <a:xfrm>
              <a:off x="2438400" y="5486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24" name="Text Box 85"/>
            <p:cNvSpPr txBox="1">
              <a:spLocks noChangeArrowheads="1"/>
            </p:cNvSpPr>
            <p:nvPr/>
          </p:nvSpPr>
          <p:spPr bwMode="auto">
            <a:xfrm>
              <a:off x="2514600" y="54102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t</a:t>
              </a:r>
            </a:p>
          </p:txBody>
        </p:sp>
        <p:pic>
          <p:nvPicPr>
            <p:cNvPr id="11331" name="Picture 92" descr="FlatStamp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57400" y="5105400"/>
              <a:ext cx="287338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32" name="Line 94"/>
            <p:cNvSpPr>
              <a:spLocks noChangeShapeType="1"/>
            </p:cNvSpPr>
            <p:nvPr/>
          </p:nvSpPr>
          <p:spPr bwMode="auto">
            <a:xfrm>
              <a:off x="2133600" y="49530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3" name="Line 95"/>
            <p:cNvSpPr>
              <a:spLocks noChangeShapeType="1"/>
            </p:cNvSpPr>
            <p:nvPr/>
          </p:nvSpPr>
          <p:spPr bwMode="auto">
            <a:xfrm>
              <a:off x="2514600" y="5181600"/>
              <a:ext cx="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4" name="Line 96"/>
            <p:cNvSpPr>
              <a:spLocks noChangeShapeType="1"/>
            </p:cNvSpPr>
            <p:nvPr/>
          </p:nvSpPr>
          <p:spPr bwMode="auto">
            <a:xfrm flipV="1">
              <a:off x="2362200" y="5181600"/>
              <a:ext cx="152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overview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overview presentation</Template>
  <TotalTime>0</TotalTime>
  <Words>801</Words>
  <Application>Microsoft Office PowerPoint</Application>
  <PresentationFormat>On-screen Show (4:3)</PresentationFormat>
  <Paragraphs>166</Paragraphs>
  <Slides>16</Slides>
  <Notes>16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Project overview presentation</vt:lpstr>
      <vt:lpstr>See3PO</vt:lpstr>
      <vt:lpstr>What is See3PO?</vt:lpstr>
      <vt:lpstr>Video Time</vt:lpstr>
      <vt:lpstr>Why have See3PO?</vt:lpstr>
      <vt:lpstr>Graphic User Interface</vt:lpstr>
      <vt:lpstr>Graphic User Interface</vt:lpstr>
      <vt:lpstr>MERL : Position Finder</vt:lpstr>
      <vt:lpstr>MERL : Position Finder</vt:lpstr>
      <vt:lpstr>How?</vt:lpstr>
      <vt:lpstr>Why We Can Do It?</vt:lpstr>
      <vt:lpstr>People</vt:lpstr>
      <vt:lpstr> Software – OOP / Design Patterns</vt:lpstr>
      <vt:lpstr>Software – Unit Tests</vt:lpstr>
      <vt:lpstr>Software - Documentation</vt:lpstr>
      <vt:lpstr>Established Hardware</vt:lpstr>
      <vt:lpstr>Future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2009-11-09T02:03:19Z</dcterms:created>
  <dcterms:modified xsi:type="dcterms:W3CDTF">2009-11-12T18:45:49Z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TC100851991033</vt:lpwstr>
  </property>
</Properties>
</file>