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0" r:id="rId3"/>
    <p:sldId id="267" r:id="rId4"/>
    <p:sldId id="266" r:id="rId5"/>
    <p:sldId id="269" r:id="rId6"/>
    <p:sldId id="268" r:id="rId7"/>
    <p:sldId id="261" r:id="rId8"/>
    <p:sldId id="262" r:id="rId9"/>
    <p:sldId id="271" r:id="rId10"/>
    <p:sldId id="263" r:id="rId11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97" autoAdjust="0"/>
    <p:restoredTop sz="90929"/>
  </p:normalViewPr>
  <p:slideViewPr>
    <p:cSldViewPr>
      <p:cViewPr varScale="1">
        <p:scale>
          <a:sx n="104" d="100"/>
          <a:sy n="104" d="100"/>
        </p:scale>
        <p:origin x="-4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643F68-8988-4093-B74C-27C6005A70A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3F68-8988-4093-B74C-27C6005A70A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Because</a:t>
            </a:r>
            <a:r>
              <a:rPr lang="en-US" baseline="0" dirty="0" smtClean="0"/>
              <a:t> of this, See3PO will be capable of working in situations where a GPS-based system would not, Indoors, for example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Additionally, this system will be more precise than GPS, which is accurate only to about 20 meters.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Because of the way that </a:t>
            </a:r>
            <a:r>
              <a:rPr lang="en-US" baseline="0" dirty="0" err="1" smtClean="0"/>
              <a:t>WhereAmI</a:t>
            </a:r>
            <a:r>
              <a:rPr lang="en-US" baseline="0" dirty="0" smtClean="0"/>
              <a:t> will work, it will be simple to compare expected views to Observed views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This will allow recognition of changes such as opened or closed doors or obstacles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3F68-8988-4093-B74C-27C6005A70A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3F68-8988-4093-B74C-27C6005A70A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A0598-2CFB-4B8E-99AE-9AAF2FD6757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3F68-8988-4093-B74C-27C6005A70A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3F68-8988-4093-B74C-27C6005A70A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3F68-8988-4093-B74C-27C6005A70A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3F68-8988-4093-B74C-27C6005A70A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Tyler and Shi will be providing us with a location program, which we have been calling “WHERE AM I”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WhereAmIwill</a:t>
            </a:r>
            <a:r>
              <a:rPr lang="en-US" baseline="0" dirty="0" smtClean="0"/>
              <a:t> be used to continuously update See3PO on its current position, including both Location and Orientation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only external data required by </a:t>
            </a:r>
            <a:r>
              <a:rPr lang="en-US" baseline="0" dirty="0" err="1" smtClean="0"/>
              <a:t>WhereAmI</a:t>
            </a:r>
            <a:r>
              <a:rPr lang="en-US" baseline="0" dirty="0" smtClean="0"/>
              <a:t> will be a stream of images transmitted from the Robot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3F68-8988-4093-B74C-27C6005A70A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Because</a:t>
            </a:r>
            <a:r>
              <a:rPr lang="en-US" baseline="0" dirty="0" smtClean="0"/>
              <a:t> of this, See3PO will be capable of working in situations where a GPS-based system would not, Indoors, for example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Additionally, this system will be more precise than GPS, which is accurate only to about 20 meters.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Because of the way that </a:t>
            </a:r>
            <a:r>
              <a:rPr lang="en-US" baseline="0" dirty="0" err="1" smtClean="0"/>
              <a:t>WhereAmI</a:t>
            </a:r>
            <a:r>
              <a:rPr lang="en-US" baseline="0" dirty="0" smtClean="0"/>
              <a:t> will work, it will be simple to compare expected views to Observed views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This will allow recognition of changes such as opened or closed doors or obstacles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3F68-8988-4093-B74C-27C6005A70A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1AE0D-6086-416D-BC2C-40D650096E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975600" y="381000"/>
            <a:ext cx="1600200" cy="1447800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8" descr="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51800" y="381000"/>
            <a:ext cx="1447800" cy="14478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7442200" y="1905000"/>
            <a:ext cx="2514600" cy="228600"/>
          </a:xfrm>
        </p:spPr>
        <p:txBody>
          <a:bodyPr/>
          <a:lstStyle>
            <a:lvl1pPr>
              <a:buNone/>
              <a:defRPr sz="900" i="1" baseline="0"/>
            </a:lvl1pPr>
            <a:lvl5pPr>
              <a:defRPr/>
            </a:lvl5pPr>
          </a:lstStyle>
          <a:p>
            <a:pPr lvl="0"/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289800" y="1905000"/>
            <a:ext cx="25615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1" dirty="0" smtClean="0"/>
              <a:t>See3PO - A Visually Capable Path Finding Robot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84E4BD-D0F6-48A1-9172-90718BEB15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38"/>
            <a:ext cx="21193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6F2EF1-4790-4C1D-82BE-77F0C990754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1727200" y="1295400"/>
            <a:ext cx="2333625" cy="1049338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</a:pPr>
            <a:r>
              <a:rPr lang="en-US" sz="4000" b="1" dirty="0">
                <a:solidFill>
                  <a:srgbClr val="003366"/>
                </a:solidFill>
                <a:latin typeface="Arial" pitchFamily="34" charset="0"/>
              </a:rPr>
              <a:t>See3PO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93800" y="2667000"/>
            <a:ext cx="7259638" cy="4114800"/>
          </a:xfrm>
        </p:spPr>
        <p:txBody>
          <a:bodyPr lIns="0" tIns="0" rIns="0" bIns="0" anchor="b"/>
          <a:lstStyle/>
          <a:p>
            <a:pPr algn="l">
              <a:lnSpc>
                <a:spcPct val="80000"/>
              </a:lnSpc>
            </a:pPr>
            <a:r>
              <a:rPr lang="en-US" altLang="zh-TW" sz="2800" dirty="0" smtClean="0">
                <a:solidFill>
                  <a:srgbClr val="444F61"/>
                </a:solidFill>
                <a:ea typeface="新細明體" charset="-120"/>
              </a:rPr>
              <a:t>Frank Marino, Nick Wang, Jacky Yu, </a:t>
            </a:r>
            <a:r>
              <a:rPr lang="en-US" altLang="zh-TW" sz="2800" dirty="0" err="1" smtClean="0">
                <a:solidFill>
                  <a:srgbClr val="444F61"/>
                </a:solidFill>
                <a:ea typeface="新細明體" charset="-120"/>
              </a:rPr>
              <a:t>Hao</a:t>
            </a:r>
            <a:r>
              <a:rPr lang="en-US" altLang="zh-TW" sz="2800" dirty="0" smtClean="0">
                <a:solidFill>
                  <a:srgbClr val="444F61"/>
                </a:solidFill>
                <a:ea typeface="新細明體" charset="-120"/>
              </a:rPr>
              <a:t> Wu and </a:t>
            </a:r>
            <a:r>
              <a:rPr lang="en-US" altLang="zh-TW" sz="2800" dirty="0" err="1" smtClean="0">
                <a:solidFill>
                  <a:srgbClr val="444F61"/>
                </a:solidFill>
                <a:ea typeface="新細明體" charset="-120"/>
              </a:rPr>
              <a:t>Debarati</a:t>
            </a:r>
            <a:r>
              <a:rPr lang="en-US" altLang="zh-TW" sz="2800" dirty="0" smtClean="0">
                <a:solidFill>
                  <a:srgbClr val="444F61"/>
                </a:solidFill>
                <a:ea typeface="新細明體" charset="-120"/>
              </a:rPr>
              <a:t> </a:t>
            </a:r>
            <a:r>
              <a:rPr lang="en-US" altLang="zh-TW" sz="2800" dirty="0" err="1" smtClean="0">
                <a:solidFill>
                  <a:srgbClr val="444F61"/>
                </a:solidFill>
                <a:ea typeface="新細明體" charset="-120"/>
              </a:rPr>
              <a:t>Basu</a:t>
            </a:r>
            <a:endParaRPr lang="en-US" altLang="zh-TW" sz="2800" dirty="0" smtClean="0">
              <a:solidFill>
                <a:srgbClr val="444F61"/>
              </a:solidFill>
              <a:ea typeface="新細明體" charset="-120"/>
            </a:endParaRPr>
          </a:p>
          <a:p>
            <a:pPr algn="l">
              <a:lnSpc>
                <a:spcPct val="80000"/>
              </a:lnSpc>
            </a:pPr>
            <a:endParaRPr lang="en-US" altLang="zh-TW" sz="2800" dirty="0" smtClean="0">
              <a:solidFill>
                <a:srgbClr val="444F61"/>
              </a:solidFill>
              <a:ea typeface="新細明體" charset="-120"/>
            </a:endParaRPr>
          </a:p>
          <a:p>
            <a:pPr algn="l">
              <a:lnSpc>
                <a:spcPct val="80000"/>
              </a:lnSpc>
            </a:pPr>
            <a:r>
              <a:rPr lang="en-US" altLang="zh-TW" sz="2800" dirty="0" smtClean="0">
                <a:solidFill>
                  <a:srgbClr val="444F61"/>
                </a:solidFill>
                <a:ea typeface="新細明體" charset="-120"/>
              </a:rPr>
              <a:t>Department of Computer Science</a:t>
            </a:r>
          </a:p>
          <a:p>
            <a:pPr algn="l">
              <a:lnSpc>
                <a:spcPct val="80000"/>
              </a:lnSpc>
            </a:pPr>
            <a:r>
              <a:rPr lang="en-US" altLang="zh-TW" sz="2800" dirty="0" smtClean="0">
                <a:solidFill>
                  <a:srgbClr val="444F61"/>
                </a:solidFill>
                <a:ea typeface="新細明體" charset="-120"/>
              </a:rPr>
              <a:t>University of Massachusetts at Boston</a:t>
            </a:r>
          </a:p>
          <a:p>
            <a:pPr algn="l">
              <a:lnSpc>
                <a:spcPct val="80000"/>
              </a:lnSpc>
            </a:pPr>
            <a:endParaRPr lang="en-US" altLang="zh-TW" sz="2800" dirty="0" smtClean="0">
              <a:solidFill>
                <a:srgbClr val="444F61"/>
              </a:solidFill>
              <a:ea typeface="新細明體" charset="-120"/>
            </a:endParaRPr>
          </a:p>
          <a:p>
            <a:pPr algn="l">
              <a:lnSpc>
                <a:spcPct val="80000"/>
              </a:lnSpc>
            </a:pPr>
            <a:r>
              <a:rPr lang="en-US" altLang="zh-TW" sz="2800" dirty="0" smtClean="0">
                <a:solidFill>
                  <a:srgbClr val="444F61"/>
                </a:solidFill>
                <a:ea typeface="新細明體" charset="-120"/>
              </a:rPr>
              <a:t>Tyler </a:t>
            </a:r>
            <a:r>
              <a:rPr lang="en-US" altLang="zh-TW" sz="2800" dirty="0" err="1" smtClean="0">
                <a:solidFill>
                  <a:srgbClr val="444F61"/>
                </a:solidFill>
                <a:ea typeface="新細明體" charset="-120"/>
              </a:rPr>
              <a:t>Garaas</a:t>
            </a:r>
            <a:r>
              <a:rPr lang="en-US" altLang="zh-TW" sz="2800" dirty="0" smtClean="0">
                <a:solidFill>
                  <a:srgbClr val="444F61"/>
                </a:solidFill>
                <a:ea typeface="新細明體" charset="-120"/>
              </a:rPr>
              <a:t> and </a:t>
            </a:r>
            <a:r>
              <a:rPr lang="en-US" altLang="zh-TW" sz="2800" dirty="0" err="1" smtClean="0">
                <a:solidFill>
                  <a:srgbClr val="444F61"/>
                </a:solidFill>
                <a:ea typeface="新細明體" charset="-120"/>
              </a:rPr>
              <a:t>Srikumar</a:t>
            </a:r>
            <a:r>
              <a:rPr lang="en-US" altLang="zh-TW" sz="2800" dirty="0" smtClean="0">
                <a:solidFill>
                  <a:srgbClr val="444F61"/>
                </a:solidFill>
                <a:ea typeface="新細明體" charset="-120"/>
              </a:rPr>
              <a:t> </a:t>
            </a:r>
            <a:r>
              <a:rPr lang="en-US" altLang="zh-TW" sz="2800" dirty="0" err="1" smtClean="0">
                <a:solidFill>
                  <a:srgbClr val="444F61"/>
                </a:solidFill>
                <a:ea typeface="新細明體" charset="-120"/>
              </a:rPr>
              <a:t>Ramalingam</a:t>
            </a:r>
            <a:r>
              <a:rPr lang="en-US" altLang="zh-TW" sz="2800" dirty="0" smtClean="0">
                <a:solidFill>
                  <a:srgbClr val="444F61"/>
                </a:solidFill>
                <a:ea typeface="新細明體" charset="-120"/>
              </a:rPr>
              <a:t> </a:t>
            </a:r>
          </a:p>
          <a:p>
            <a:pPr algn="l">
              <a:lnSpc>
                <a:spcPct val="80000"/>
              </a:lnSpc>
            </a:pPr>
            <a:r>
              <a:rPr lang="en-US" altLang="zh-TW" sz="2800" dirty="0" smtClean="0">
                <a:solidFill>
                  <a:srgbClr val="444F61"/>
                </a:solidFill>
                <a:ea typeface="新細明體" charset="-120"/>
              </a:rPr>
              <a:t>Mitsubishi Electric Research Laboratories (MERL)</a:t>
            </a:r>
          </a:p>
          <a:p>
            <a:pPr>
              <a:lnSpc>
                <a:spcPct val="80000"/>
              </a:lnSpc>
            </a:pPr>
            <a:endParaRPr lang="en-US" altLang="zh-TW" sz="2800" dirty="0" smtClean="0">
              <a:solidFill>
                <a:srgbClr val="444F61"/>
              </a:solidFill>
              <a:ea typeface="新細明體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90588" y="896938"/>
            <a:ext cx="8716962" cy="1169987"/>
          </a:xfrm>
        </p:spPr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sz="4000" b="1" dirty="0" smtClean="0">
                <a:solidFill>
                  <a:srgbClr val="006666"/>
                </a:solidFill>
                <a:latin typeface="Arial" pitchFamily="34" charset="0"/>
              </a:rPr>
              <a:t>Testing</a:t>
            </a:r>
            <a:endParaRPr lang="en-US" sz="4000" b="1" dirty="0">
              <a:solidFill>
                <a:srgbClr val="006666"/>
              </a:solidFill>
              <a:latin typeface="Arial" pitchFamily="34" charset="0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162050" y="2806700"/>
            <a:ext cx="6459538" cy="197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  <a:buFont typeface="Wingdings" pitchFamily="2" charset="2"/>
              <a:buChar char="q"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Unit tests – are already in place</a:t>
            </a:r>
          </a:p>
          <a:p>
            <a:pPr>
              <a:lnSpc>
                <a:spcPct val="95000"/>
              </a:lnSpc>
              <a:buFont typeface="Wingdings" pitchFamily="2" charset="2"/>
              <a:buChar char="q"/>
            </a:pPr>
            <a:endParaRPr lang="en-US" sz="2700" dirty="0" smtClean="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buFont typeface="Wingdings" pitchFamily="2" charset="2"/>
              <a:buChar char="q"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System tests – test plans are being developed</a:t>
            </a:r>
          </a:p>
          <a:p>
            <a:pPr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None/>
            </a:pPr>
            <a:endParaRPr lang="en-US" sz="27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iLANN_stereocam_sid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703913" y="2667000"/>
            <a:ext cx="6456087" cy="4573588"/>
          </a:xfrm>
        </p:spPr>
      </p:pic>
      <p:sp>
        <p:nvSpPr>
          <p:cNvPr id="5" name="TextBox 4"/>
          <p:cNvSpPr txBox="1"/>
          <p:nvPr/>
        </p:nvSpPr>
        <p:spPr>
          <a:xfrm>
            <a:off x="889000" y="2590800"/>
            <a:ext cx="3048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Cameras</a:t>
            </a:r>
            <a:r>
              <a:rPr lang="en-US" sz="16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Used by the </a:t>
            </a:r>
            <a:r>
              <a:rPr lang="en-US" sz="1600" i="1" dirty="0" smtClean="0"/>
              <a:t>Locator</a:t>
            </a:r>
            <a:r>
              <a:rPr lang="en-US" sz="1600" dirty="0" smtClean="0"/>
              <a:t> to get position</a:t>
            </a:r>
          </a:p>
          <a:p>
            <a:endParaRPr lang="en-US" sz="1600" dirty="0" smtClean="0"/>
          </a:p>
          <a:p>
            <a:r>
              <a:rPr lang="en-US" sz="1600" b="1" dirty="0" smtClean="0"/>
              <a:t>Local Brain </a:t>
            </a:r>
          </a:p>
          <a:p>
            <a:r>
              <a:rPr lang="en-US" sz="1600" dirty="0" smtClean="0"/>
              <a:t>(currently being replaced)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Runs the local version of our program.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Communicates with the Host PC and with the Atom.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r>
              <a:rPr lang="en-US" sz="1600" b="1" dirty="0" smtClean="0"/>
              <a:t>Atom Computer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Controls the Servos and the Wheels</a:t>
            </a: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965200" y="896938"/>
            <a:ext cx="864235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The Anatomy of a See3PO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879600" y="2819400"/>
            <a:ext cx="1676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56000" y="2819400"/>
            <a:ext cx="381000" cy="228600"/>
          </a:xfrm>
          <a:prstGeom prst="line">
            <a:avLst/>
          </a:prstGeom>
          <a:ln w="25400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3556000" y="2819400"/>
            <a:ext cx="2667000" cy="0"/>
          </a:xfrm>
          <a:prstGeom prst="line">
            <a:avLst/>
          </a:prstGeom>
          <a:ln w="25400">
            <a:headEnd type="oval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108200" y="3733800"/>
            <a:ext cx="6248400" cy="0"/>
          </a:xfrm>
          <a:prstGeom prst="line">
            <a:avLst/>
          </a:prstGeom>
          <a:ln w="25400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489200" y="5486400"/>
            <a:ext cx="5181600" cy="0"/>
          </a:xfrm>
          <a:prstGeom prst="line">
            <a:avLst/>
          </a:prstGeom>
          <a:ln w="25400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 flipH="1">
            <a:off x="965200" y="2726267"/>
            <a:ext cx="1803400" cy="47413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175000" y="2743200"/>
            <a:ext cx="6519333" cy="4741333"/>
          </a:xfrm>
          <a:prstGeom prst="rect">
            <a:avLst/>
          </a:prstGeom>
          <a:solidFill>
            <a:srgbClr val="E5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87267" y="4758266"/>
            <a:ext cx="1354667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1599" tIns="50799" rIns="101599" bIns="50799" rtlCol="0" anchor="ctr"/>
          <a:lstStyle/>
          <a:p>
            <a:pPr algn="ctr"/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17600" y="4800600"/>
            <a:ext cx="1354667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1599" tIns="50799" rIns="101599" bIns="50799" rtlCol="0" anchor="ctr"/>
          <a:lstStyle/>
          <a:p>
            <a:pPr algn="ctr"/>
            <a:r>
              <a:rPr lang="en-US" dirty="0" smtClean="0"/>
              <a:t>Local Brain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23267" y="2980265"/>
            <a:ext cx="1515533" cy="7958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1599" tIns="50799" rIns="101599" bIns="50799" rtlCol="0" anchor="ctr"/>
          <a:lstStyle/>
          <a:p>
            <a:pPr algn="ctr"/>
            <a:r>
              <a:rPr lang="en-US" sz="2000" dirty="0" smtClean="0"/>
              <a:t>Floor Plan Processing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123267" y="6536266"/>
            <a:ext cx="1354667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1599" tIns="50799" rIns="101599" bIns="50799" rtlCol="0" anchor="ctr"/>
          <a:lstStyle/>
          <a:p>
            <a:pPr algn="ctr"/>
            <a:r>
              <a:rPr lang="en-US" dirty="0" smtClean="0"/>
              <a:t>Locator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00600" y="4758266"/>
            <a:ext cx="1354667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1599" tIns="50799" rIns="101599" bIns="50799" rtlCol="0" anchor="ctr"/>
          <a:lstStyle/>
          <a:p>
            <a:pPr algn="ctr"/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71267" y="2895600"/>
            <a:ext cx="1354667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1599" tIns="50799" rIns="101599" bIns="50799" rtlCol="0" anchor="ctr"/>
          <a:lstStyle/>
          <a:p>
            <a:pPr algn="ctr"/>
            <a:r>
              <a:rPr lang="en-US" sz="2000" dirty="0" err="1" smtClean="0"/>
              <a:t>PathFinder</a:t>
            </a:r>
            <a:endParaRPr lang="en-US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 rot="16200000" flipV="1">
            <a:off x="4588933" y="4123266"/>
            <a:ext cx="1016000" cy="254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2"/>
          </p:cNvCxnSpPr>
          <p:nvPr/>
        </p:nvCxnSpPr>
        <p:spPr>
          <a:xfrm rot="5400000" flipH="1" flipV="1">
            <a:off x="4758267" y="5816600"/>
            <a:ext cx="1016000" cy="42333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2"/>
          </p:cNvCxnSpPr>
          <p:nvPr/>
        </p:nvCxnSpPr>
        <p:spPr>
          <a:xfrm flipV="1">
            <a:off x="5901267" y="3657600"/>
            <a:ext cx="1947333" cy="110066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155267" y="5012267"/>
            <a:ext cx="2032000" cy="176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6155267" y="5264501"/>
            <a:ext cx="2032000" cy="176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5477934" y="3657600"/>
            <a:ext cx="1947333" cy="110066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4250267" y="4123266"/>
            <a:ext cx="1016000" cy="254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4334933" y="5816600"/>
            <a:ext cx="1016000" cy="42333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56600" y="7010400"/>
            <a:ext cx="1337734" cy="471922"/>
          </a:xfrm>
          <a:prstGeom prst="rect">
            <a:avLst/>
          </a:prstGeom>
          <a:noFill/>
        </p:spPr>
        <p:txBody>
          <a:bodyPr wrap="square" lIns="101599" tIns="50799" rIns="101599" bIns="50799" rtlCol="0">
            <a:spAutoFit/>
          </a:bodyPr>
          <a:lstStyle/>
          <a:p>
            <a:r>
              <a:rPr lang="en-US" dirty="0" smtClean="0"/>
              <a:t>Host PC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255933" y="3826937"/>
            <a:ext cx="1016000" cy="7027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1599" tIns="50799" rIns="101599" bIns="50799" rtlCol="0">
            <a:spAutoFit/>
          </a:bodyPr>
          <a:lstStyle/>
          <a:p>
            <a:r>
              <a:rPr lang="en-US" sz="1300" dirty="0" smtClean="0">
                <a:solidFill>
                  <a:srgbClr val="FF0000"/>
                </a:solidFill>
              </a:rPr>
              <a:t>Floor Plan</a:t>
            </a:r>
            <a:endParaRPr lang="en-US" sz="1300" dirty="0" smtClean="0"/>
          </a:p>
          <a:p>
            <a:r>
              <a:rPr lang="en-US" sz="1300" dirty="0" smtClean="0">
                <a:solidFill>
                  <a:srgbClr val="7030A0"/>
                </a:solidFill>
              </a:rPr>
              <a:t>Position</a:t>
            </a:r>
            <a:endParaRPr lang="en-US" sz="1300" dirty="0" smtClean="0"/>
          </a:p>
          <a:p>
            <a:r>
              <a:rPr lang="en-US" sz="1300" dirty="0" smtClean="0">
                <a:solidFill>
                  <a:srgbClr val="0070C0"/>
                </a:solidFill>
              </a:rPr>
              <a:t>Destination</a:t>
            </a:r>
            <a:endParaRPr lang="en-US" sz="1300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09267" y="3742267"/>
            <a:ext cx="592667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1599" tIns="50799" rIns="101599" bIns="50799" rtlCol="0">
            <a:spAutoFit/>
          </a:bodyPr>
          <a:lstStyle/>
          <a:p>
            <a:r>
              <a:rPr lang="en-US" sz="1300" dirty="0" smtClean="0">
                <a:solidFill>
                  <a:srgbClr val="52CA00"/>
                </a:solidFill>
              </a:rPr>
              <a:t>Path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69933" y="3996267"/>
            <a:ext cx="846667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1599" tIns="50799" rIns="101599" bIns="50799" rtlCol="0">
            <a:spAutoFit/>
          </a:bodyPr>
          <a:lstStyle/>
          <a:p>
            <a:r>
              <a:rPr lang="en-US" sz="1300" dirty="0" smtClean="0">
                <a:solidFill>
                  <a:srgbClr val="00B050"/>
                </a:solidFill>
              </a:rPr>
              <a:t>FP Image</a:t>
            </a:r>
            <a:endParaRPr lang="en-US" sz="1300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10000" y="4157133"/>
            <a:ext cx="931333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1599" tIns="50799" rIns="101599" bIns="50799" rtlCol="0">
            <a:spAutoFit/>
          </a:bodyPr>
          <a:lstStyle/>
          <a:p>
            <a:r>
              <a:rPr lang="en-US" sz="1300" dirty="0" smtClean="0">
                <a:solidFill>
                  <a:srgbClr val="FF0000"/>
                </a:solidFill>
              </a:rPr>
              <a:t>Floor Plan</a:t>
            </a:r>
            <a:endParaRPr lang="en-US" sz="13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63267" y="5181600"/>
            <a:ext cx="1016000" cy="50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1599" tIns="50799" rIns="101599" bIns="50799" rtlCol="0">
            <a:spAutoFit/>
          </a:bodyPr>
          <a:lstStyle/>
          <a:p>
            <a:r>
              <a:rPr lang="en-US" sz="1300" dirty="0" smtClean="0">
                <a:solidFill>
                  <a:srgbClr val="00B050"/>
                </a:solidFill>
              </a:rPr>
              <a:t>FP Image</a:t>
            </a:r>
            <a:r>
              <a:rPr lang="en-US" sz="1300" dirty="0" smtClean="0"/>
              <a:t> </a:t>
            </a:r>
          </a:p>
          <a:p>
            <a:r>
              <a:rPr lang="en-US" sz="1300" dirty="0" smtClean="0">
                <a:solidFill>
                  <a:srgbClr val="0070C0"/>
                </a:solidFill>
              </a:rPr>
              <a:t>Destination</a:t>
            </a:r>
            <a:endParaRPr lang="en-US" sz="1300" dirty="0">
              <a:solidFill>
                <a:srgbClr val="0070C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39267" y="6112935"/>
            <a:ext cx="846667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1599" tIns="50799" rIns="101599" bIns="50799" rtlCol="0">
            <a:spAutoFit/>
          </a:bodyPr>
          <a:lstStyle/>
          <a:p>
            <a:r>
              <a:rPr lang="en-US" sz="1300" dirty="0" smtClean="0">
                <a:solidFill>
                  <a:srgbClr val="7030A0"/>
                </a:solidFill>
              </a:rPr>
              <a:t>Position</a:t>
            </a:r>
            <a:endParaRPr lang="en-US" sz="1300" dirty="0">
              <a:solidFill>
                <a:srgbClr val="7030A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699934" y="5774267"/>
            <a:ext cx="1185333" cy="50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1599" tIns="50799" rIns="101599" bIns="50799" rtlCol="0">
            <a:spAutoFit/>
          </a:bodyPr>
          <a:lstStyle/>
          <a:p>
            <a:r>
              <a:rPr lang="en-US" sz="1300" dirty="0" smtClean="0">
                <a:solidFill>
                  <a:srgbClr val="FF0000"/>
                </a:solidFill>
              </a:rPr>
              <a:t>Floor Plan</a:t>
            </a:r>
            <a:endParaRPr lang="en-US" sz="1300" dirty="0">
              <a:solidFill>
                <a:srgbClr val="7030A0"/>
              </a:solidFill>
            </a:endParaRPr>
          </a:p>
          <a:p>
            <a:r>
              <a:rPr lang="en-US" sz="1300" dirty="0" smtClean="0">
                <a:solidFill>
                  <a:schemeClr val="accent6">
                    <a:lumMod val="50000"/>
                  </a:schemeClr>
                </a:solidFill>
              </a:rPr>
              <a:t>Robot Images</a:t>
            </a:r>
            <a:endParaRPr lang="en-US" sz="13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2489200" y="5014031"/>
            <a:ext cx="2311400" cy="1516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2489201" y="5334001"/>
            <a:ext cx="2311401" cy="1869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937934" y="4842933"/>
            <a:ext cx="1185333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1599" tIns="50799" rIns="101599" bIns="50799" rtlCol="0">
            <a:spAutoFit/>
          </a:bodyPr>
          <a:lstStyle/>
          <a:p>
            <a:r>
              <a:rPr lang="en-US" sz="1300" dirty="0" smtClean="0">
                <a:solidFill>
                  <a:schemeClr val="accent6">
                    <a:lumMod val="50000"/>
                  </a:schemeClr>
                </a:solidFill>
              </a:rPr>
              <a:t>Robot Images</a:t>
            </a:r>
            <a:endParaRPr lang="en-US" sz="13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37933" y="5212490"/>
            <a:ext cx="1016000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1599" tIns="50799" rIns="101599" bIns="50799" rtlCol="0">
            <a:spAutoFit/>
          </a:bodyPr>
          <a:lstStyle/>
          <a:p>
            <a:r>
              <a:rPr lang="en-US" sz="1300" dirty="0" smtClean="0">
                <a:solidFill>
                  <a:srgbClr val="52CA00"/>
                </a:solidFill>
              </a:rPr>
              <a:t>Commands</a:t>
            </a:r>
            <a:endParaRPr lang="en-US" sz="1300" dirty="0">
              <a:solidFill>
                <a:srgbClr val="52CA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65200" y="7010400"/>
            <a:ext cx="1100667" cy="471922"/>
          </a:xfrm>
          <a:prstGeom prst="rect">
            <a:avLst/>
          </a:prstGeom>
          <a:noFill/>
        </p:spPr>
        <p:txBody>
          <a:bodyPr wrap="square" lIns="101599" tIns="50799" rIns="101599" bIns="50799" rtlCol="0">
            <a:spAutoFit/>
          </a:bodyPr>
          <a:lstStyle/>
          <a:p>
            <a:r>
              <a:rPr lang="en-US" dirty="0" smtClean="0"/>
              <a:t>Robot</a:t>
            </a:r>
            <a:endParaRPr lang="en-US" dirty="0"/>
          </a:p>
        </p:txBody>
      </p:sp>
      <p:sp>
        <p:nvSpPr>
          <p:cNvPr id="36" name="Rectangle 1"/>
          <p:cNvSpPr txBox="1">
            <a:spLocks noChangeArrowheads="1"/>
          </p:cNvSpPr>
          <p:nvPr/>
        </p:nvSpPr>
        <p:spPr bwMode="auto">
          <a:xfrm>
            <a:off x="890588" y="896938"/>
            <a:ext cx="8716962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Host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90588" y="896938"/>
            <a:ext cx="8716962" cy="1169987"/>
          </a:xfrm>
        </p:spPr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sz="4000" b="1" dirty="0" smtClean="0">
                <a:solidFill>
                  <a:srgbClr val="006666"/>
                </a:solidFill>
                <a:latin typeface="Arial" pitchFamily="34" charset="0"/>
              </a:rPr>
              <a:t>Host – An overview</a:t>
            </a:r>
            <a:endParaRPr lang="en-US" sz="4000" b="1" dirty="0">
              <a:solidFill>
                <a:srgbClr val="006666"/>
              </a:solidFill>
              <a:latin typeface="Arial" pitchFamily="34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117600" y="2667000"/>
            <a:ext cx="8763000" cy="546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200" dirty="0" smtClean="0">
                <a:solidFill>
                  <a:srgbClr val="000000"/>
                </a:solidFill>
                <a:latin typeface="Arial" pitchFamily="34" charset="0"/>
              </a:rPr>
              <a:t>The Host class manages all other Host-Side processes</a:t>
            </a:r>
          </a:p>
          <a:p>
            <a:pPr marL="514350" indent="-514350">
              <a:lnSpc>
                <a:spcPct val="95000"/>
              </a:lnSpc>
              <a:buAutoNum type="arabicPeriod"/>
            </a:pPr>
            <a:r>
              <a:rPr lang="en-US" sz="3200" dirty="0" smtClean="0">
                <a:solidFill>
                  <a:srgbClr val="000000"/>
                </a:solidFill>
                <a:latin typeface="Arial" pitchFamily="34" charset="0"/>
              </a:rPr>
              <a:t>The User selects a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</a:rPr>
              <a:t>Floor Plan Image </a:t>
            </a:r>
            <a:r>
              <a:rPr lang="en-US" sz="3200" dirty="0" smtClean="0">
                <a:latin typeface="Arial" pitchFamily="34" charset="0"/>
              </a:rPr>
              <a:t>from the </a:t>
            </a:r>
            <a:r>
              <a:rPr lang="en-US" sz="3200" i="1" dirty="0" smtClean="0">
                <a:latin typeface="Arial" pitchFamily="34" charset="0"/>
              </a:rPr>
              <a:t>GUI</a:t>
            </a:r>
            <a:endParaRPr lang="en-US" sz="3200" i="1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</a:endParaRPr>
          </a:p>
          <a:p>
            <a:pPr marL="514350" indent="-514350">
              <a:lnSpc>
                <a:spcPct val="95000"/>
              </a:lnSpc>
              <a:buAutoNum type="arabicPeriod"/>
            </a:pPr>
            <a:r>
              <a:rPr lang="en-US" sz="3200" dirty="0" smtClean="0">
                <a:solidFill>
                  <a:srgbClr val="000000"/>
                </a:solidFill>
                <a:latin typeface="Arial" pitchFamily="34" charset="0"/>
              </a:rPr>
              <a:t>Host sends this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</a:rPr>
              <a:t>image</a:t>
            </a:r>
            <a:r>
              <a:rPr lang="en-US" sz="3200" dirty="0" smtClean="0">
                <a:solidFill>
                  <a:srgbClr val="000000"/>
                </a:solidFill>
                <a:latin typeface="Arial" pitchFamily="34" charset="0"/>
              </a:rPr>
              <a:t> to </a:t>
            </a:r>
            <a:r>
              <a:rPr lang="en-US" sz="3200" i="1" dirty="0" err="1" smtClean="0">
                <a:solidFill>
                  <a:srgbClr val="000000"/>
                </a:solidFill>
                <a:latin typeface="Arial" pitchFamily="34" charset="0"/>
              </a:rPr>
              <a:t>FloorPlanProcessing</a:t>
            </a:r>
            <a:r>
              <a:rPr lang="en-US" sz="3200" dirty="0" smtClean="0">
                <a:solidFill>
                  <a:srgbClr val="000000"/>
                </a:solidFill>
                <a:latin typeface="Arial" pitchFamily="34" charset="0"/>
              </a:rPr>
              <a:t>, which returns a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</a:rPr>
              <a:t>FloorPlan</a:t>
            </a:r>
            <a:r>
              <a:rPr lang="en-US" sz="3200" dirty="0" smtClean="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marL="514350" indent="-514350">
              <a:lnSpc>
                <a:spcPct val="95000"/>
              </a:lnSpc>
              <a:buAutoNum type="arabicPeriod"/>
            </a:pPr>
            <a:r>
              <a:rPr lang="en-US" sz="3200" dirty="0" smtClean="0">
                <a:solidFill>
                  <a:srgbClr val="000000"/>
                </a:solidFill>
                <a:latin typeface="Arial" pitchFamily="34" charset="0"/>
              </a:rPr>
              <a:t>This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</a:rPr>
              <a:t>FloorPlan</a:t>
            </a:r>
            <a:r>
              <a:rPr lang="en-US" sz="3200" dirty="0" smtClean="0">
                <a:solidFill>
                  <a:srgbClr val="000000"/>
                </a:solidFill>
                <a:latin typeface="Arial" pitchFamily="34" charset="0"/>
              </a:rPr>
              <a:t> is sent to </a:t>
            </a:r>
            <a:r>
              <a:rPr lang="en-US" sz="3200" i="1" dirty="0" err="1" smtClean="0">
                <a:solidFill>
                  <a:srgbClr val="000000"/>
                </a:solidFill>
                <a:latin typeface="Arial" pitchFamily="34" charset="0"/>
              </a:rPr>
              <a:t>PathFinder</a:t>
            </a:r>
            <a:r>
              <a:rPr lang="en-US" sz="3200" dirty="0" smtClean="0">
                <a:solidFill>
                  <a:srgbClr val="000000"/>
                </a:solidFill>
                <a:latin typeface="Arial" pitchFamily="34" charset="0"/>
              </a:rPr>
              <a:t> to be converted into a graph. It is also sent back to </a:t>
            </a:r>
            <a:r>
              <a:rPr lang="en-US" sz="3200" i="1" dirty="0" smtClean="0">
                <a:solidFill>
                  <a:srgbClr val="000000"/>
                </a:solidFill>
                <a:latin typeface="Arial" pitchFamily="34" charset="0"/>
              </a:rPr>
              <a:t>GUI</a:t>
            </a:r>
            <a:r>
              <a:rPr lang="en-US" sz="3200" dirty="0" smtClean="0">
                <a:solidFill>
                  <a:srgbClr val="000000"/>
                </a:solidFill>
                <a:latin typeface="Arial" pitchFamily="34" charset="0"/>
              </a:rPr>
              <a:t> for display.</a:t>
            </a:r>
          </a:p>
          <a:p>
            <a:pPr marL="514350" indent="-514350">
              <a:lnSpc>
                <a:spcPct val="95000"/>
              </a:lnSpc>
              <a:buAutoNum type="arabicPeriod"/>
            </a:pPr>
            <a:endParaRPr lang="en-US" sz="2700" dirty="0" smtClean="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</a:pPr>
            <a:endParaRPr lang="en-US" sz="27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90588" y="896938"/>
            <a:ext cx="8716962" cy="1169987"/>
          </a:xfrm>
        </p:spPr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sz="4000" b="1" dirty="0" smtClean="0">
                <a:solidFill>
                  <a:srgbClr val="006666"/>
                </a:solidFill>
                <a:latin typeface="Arial" pitchFamily="34" charset="0"/>
              </a:rPr>
              <a:t>Host – An overview</a:t>
            </a:r>
            <a:endParaRPr lang="en-US" sz="4000" b="1" dirty="0">
              <a:solidFill>
                <a:srgbClr val="006666"/>
              </a:solidFill>
              <a:latin typeface="Arial" pitchFamily="34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117600" y="2667000"/>
            <a:ext cx="8763000" cy="5292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514350" indent="-514350">
              <a:lnSpc>
                <a:spcPct val="95000"/>
              </a:lnSpc>
              <a:buAutoNum type="arabicPeriod"/>
            </a:pPr>
            <a:endParaRPr lang="en-US" sz="2800" dirty="0" smtClean="0">
              <a:solidFill>
                <a:srgbClr val="000000"/>
              </a:solidFill>
              <a:latin typeface="Arial" pitchFamily="34" charset="0"/>
            </a:endParaRPr>
          </a:p>
          <a:p>
            <a:pPr marL="514350" indent="-514350">
              <a:lnSpc>
                <a:spcPct val="95000"/>
              </a:lnSpc>
              <a:buFont typeface="+mj-lt"/>
              <a:buAutoNum type="arabicPeriod" startAt="4"/>
            </a:pP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Either the User (</a:t>
            </a:r>
            <a:r>
              <a:rPr lang="en-US" sz="2800" i="1" dirty="0" smtClean="0">
                <a:solidFill>
                  <a:srgbClr val="000000"/>
                </a:solidFill>
                <a:latin typeface="Arial" pitchFamily="34" charset="0"/>
              </a:rPr>
              <a:t>GUI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) or the </a:t>
            </a:r>
            <a:r>
              <a:rPr lang="en-US" sz="2800" i="1" dirty="0" smtClean="0">
                <a:solidFill>
                  <a:srgbClr val="000000"/>
                </a:solidFill>
                <a:latin typeface="Arial" pitchFamily="34" charset="0"/>
              </a:rPr>
              <a:t>Locator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 sets the robot’s current </a:t>
            </a:r>
            <a:r>
              <a:rPr lang="en-US" sz="2800" dirty="0" smtClean="0">
                <a:solidFill>
                  <a:srgbClr val="7030A0"/>
                </a:solidFill>
                <a:latin typeface="Arial" pitchFamily="34" charset="0"/>
              </a:rPr>
              <a:t>Position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, then the User (</a:t>
            </a:r>
            <a:r>
              <a:rPr lang="en-US" sz="2800" i="1" dirty="0" smtClean="0">
                <a:solidFill>
                  <a:srgbClr val="000000"/>
                </a:solidFill>
                <a:latin typeface="Arial" pitchFamily="34" charset="0"/>
              </a:rPr>
              <a:t>GUI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) selects a </a:t>
            </a:r>
            <a:r>
              <a:rPr lang="en-US" sz="2800" dirty="0" smtClean="0">
                <a:solidFill>
                  <a:srgbClr val="0070C0"/>
                </a:solidFill>
                <a:latin typeface="Arial" pitchFamily="34" charset="0"/>
              </a:rPr>
              <a:t>Destination.</a:t>
            </a:r>
          </a:p>
          <a:p>
            <a:pPr marL="971550" lvl="1" indent="-51435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</a:rPr>
              <a:t>If using the </a:t>
            </a:r>
            <a:r>
              <a:rPr lang="en-US" sz="2800" i="1" dirty="0" smtClean="0">
                <a:latin typeface="Arial" pitchFamily="34" charset="0"/>
              </a:rPr>
              <a:t>Locator</a:t>
            </a:r>
            <a:r>
              <a:rPr lang="en-US" sz="2800" dirty="0" smtClean="0">
                <a:latin typeface="Arial" pitchFamily="34" charset="0"/>
              </a:rPr>
              <a:t>, the </a:t>
            </a:r>
            <a:r>
              <a:rPr lang="en-US" sz="2800" i="1" dirty="0" smtClean="0">
                <a:latin typeface="Arial" pitchFamily="34" charset="0"/>
              </a:rPr>
              <a:t>Host</a:t>
            </a:r>
            <a:r>
              <a:rPr lang="en-US" sz="2800" dirty="0" smtClean="0">
                <a:latin typeface="Arial" pitchFamily="34" charset="0"/>
              </a:rPr>
              <a:t> requests </a:t>
            </a:r>
            <a:r>
              <a:rPr lang="en-US" sz="2800" dirty="0" smtClean="0">
                <a:solidFill>
                  <a:srgbClr val="002060"/>
                </a:solidFill>
                <a:latin typeface="Arial" pitchFamily="34" charset="0"/>
              </a:rPr>
              <a:t>images</a:t>
            </a:r>
            <a:r>
              <a:rPr lang="en-US" sz="2800" dirty="0" smtClean="0">
                <a:latin typeface="Arial" pitchFamily="34" charset="0"/>
              </a:rPr>
              <a:t> from </a:t>
            </a:r>
            <a:r>
              <a:rPr lang="en-US" sz="2800" i="1" dirty="0" err="1" smtClean="0">
                <a:latin typeface="Arial" pitchFamily="34" charset="0"/>
              </a:rPr>
              <a:t>LocalBrain</a:t>
            </a:r>
            <a:r>
              <a:rPr lang="en-US" sz="2800" dirty="0" smtClean="0">
                <a:latin typeface="Arial" pitchFamily="34" charset="0"/>
              </a:rPr>
              <a:t>, and sends these to the </a:t>
            </a:r>
            <a:r>
              <a:rPr lang="en-US" sz="2800" i="1" dirty="0" smtClean="0">
                <a:latin typeface="Arial" pitchFamily="34" charset="0"/>
              </a:rPr>
              <a:t>Locator</a:t>
            </a:r>
            <a:r>
              <a:rPr lang="en-US" sz="2800" dirty="0" smtClean="0">
                <a:latin typeface="Arial" pitchFamily="34" charset="0"/>
              </a:rPr>
              <a:t>.</a:t>
            </a:r>
          </a:p>
          <a:p>
            <a:pPr marL="514350" indent="-514350">
              <a:lnSpc>
                <a:spcPct val="95000"/>
              </a:lnSpc>
              <a:buFont typeface="+mj-lt"/>
              <a:buAutoNum type="arabicPeriod" startAt="4"/>
            </a:pP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These points are sent to the </a:t>
            </a:r>
            <a:r>
              <a:rPr lang="en-US" sz="2800" i="1" dirty="0" err="1" smtClean="0">
                <a:solidFill>
                  <a:srgbClr val="000000"/>
                </a:solidFill>
                <a:latin typeface="Arial" pitchFamily="34" charset="0"/>
              </a:rPr>
              <a:t>PathFinder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, which returns a </a:t>
            </a:r>
            <a:r>
              <a:rPr lang="en-US" sz="2800" dirty="0" smtClean="0">
                <a:solidFill>
                  <a:srgbClr val="00B050"/>
                </a:solidFill>
                <a:latin typeface="Arial" pitchFamily="34" charset="0"/>
              </a:rPr>
              <a:t>Path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 of (X,Y) coordinates.</a:t>
            </a:r>
          </a:p>
          <a:p>
            <a:pPr marL="514350" indent="-514350">
              <a:lnSpc>
                <a:spcPct val="95000"/>
              </a:lnSpc>
              <a:buFont typeface="+mj-lt"/>
              <a:buAutoNum type="arabicPeriod" startAt="4"/>
            </a:pP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Host converts this </a:t>
            </a:r>
            <a:r>
              <a:rPr lang="en-US" sz="2800" dirty="0" smtClean="0">
                <a:solidFill>
                  <a:srgbClr val="00B050"/>
                </a:solidFill>
                <a:latin typeface="Arial" pitchFamily="34" charset="0"/>
              </a:rPr>
              <a:t>Path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 to distinct Left/Right/Duration </a:t>
            </a:r>
            <a:r>
              <a:rPr lang="en-US" sz="2800" i="1" dirty="0" err="1" smtClean="0">
                <a:solidFill>
                  <a:srgbClr val="00B050"/>
                </a:solidFill>
                <a:latin typeface="Arial" pitchFamily="34" charset="0"/>
              </a:rPr>
              <a:t>MoveComand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 objects, and sends them to the </a:t>
            </a:r>
            <a:r>
              <a:rPr lang="en-US" sz="2800" i="1" dirty="0" err="1" smtClean="0">
                <a:solidFill>
                  <a:srgbClr val="000000"/>
                </a:solidFill>
                <a:latin typeface="Arial" pitchFamily="34" charset="0"/>
              </a:rPr>
              <a:t>LocalBrain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, one at a time.</a:t>
            </a:r>
          </a:p>
          <a:p>
            <a:pPr marL="514350" indent="-514350">
              <a:lnSpc>
                <a:spcPct val="95000"/>
              </a:lnSpc>
              <a:buAutoNum type="arabicPeriod" startAt="4"/>
            </a:pPr>
            <a:endParaRPr lang="en-US" sz="2700" dirty="0" smtClean="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</a:pPr>
            <a:endParaRPr lang="en-US" sz="27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890588" y="896938"/>
            <a:ext cx="8716962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GUI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pic>
        <p:nvPicPr>
          <p:cNvPr id="11" name="Content Placeholder 10" descr="gui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51000" y="2741612"/>
            <a:ext cx="7665231" cy="457358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90588" y="896938"/>
            <a:ext cx="8716962" cy="1169987"/>
          </a:xfrm>
        </p:spPr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sz="4000" b="1" dirty="0" smtClean="0">
                <a:solidFill>
                  <a:srgbClr val="006666"/>
                </a:solidFill>
                <a:latin typeface="Arial" pitchFamily="34" charset="0"/>
              </a:rPr>
              <a:t>GUI</a:t>
            </a:r>
            <a:endParaRPr lang="en-US" sz="4000" b="1" dirty="0">
              <a:solidFill>
                <a:srgbClr val="006666"/>
              </a:solidFill>
              <a:latin typeface="Arial" pitchFamily="34" charset="0"/>
            </a:endParaRPr>
          </a:p>
        </p:txBody>
      </p:sp>
      <p:pic>
        <p:nvPicPr>
          <p:cNvPr id="5" name="Picture 4" descr="gui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0" y="3810000"/>
            <a:ext cx="5080000" cy="3035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65600" y="2667000"/>
            <a:ext cx="3048000" cy="1077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Live Panel</a:t>
            </a:r>
          </a:p>
          <a:p>
            <a:r>
              <a:rPr lang="en-US" sz="2000" dirty="0" smtClean="0"/>
              <a:t>Displays a live view from the Robot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193800" y="2667000"/>
            <a:ext cx="2819400" cy="107721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Status Screen</a:t>
            </a:r>
          </a:p>
          <a:p>
            <a:r>
              <a:rPr lang="en-US" sz="2000" dirty="0" smtClean="0"/>
              <a:t>Displays detailed messages from the Host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289800" y="2667000"/>
            <a:ext cx="2590800" cy="47705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7475" indent="-117475"/>
            <a:r>
              <a:rPr lang="en-US" b="1" dirty="0" smtClean="0"/>
              <a:t>Floor Panel</a:t>
            </a:r>
          </a:p>
          <a:p>
            <a:pPr marL="117475" indent="-117475"/>
            <a:r>
              <a:rPr lang="en-US" sz="2000" dirty="0" smtClean="0"/>
              <a:t>The Main Interface: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sz="2000" dirty="0" smtClean="0"/>
              <a:t>Displays The Floor Plan</a:t>
            </a:r>
          </a:p>
          <a:p>
            <a:pPr marL="117475" indent="-117475">
              <a:buFont typeface="Arial" pitchFamily="34" charset="0"/>
              <a:buChar char="•"/>
            </a:pPr>
            <a:endParaRPr lang="en-US" sz="2000" dirty="0" smtClean="0"/>
          </a:p>
          <a:p>
            <a:pPr marL="117475" indent="-117475">
              <a:buFont typeface="Arial" pitchFamily="34" charset="0"/>
              <a:buChar char="•"/>
            </a:pPr>
            <a:r>
              <a:rPr lang="en-US" sz="2000" dirty="0" smtClean="0"/>
              <a:t>Allows the user to set:</a:t>
            </a:r>
          </a:p>
          <a:p>
            <a:pPr marL="574675" lvl="1" indent="-117475">
              <a:buFont typeface="Arial" pitchFamily="34" charset="0"/>
              <a:buChar char="•"/>
            </a:pPr>
            <a:r>
              <a:rPr lang="en-US" sz="2000" dirty="0" smtClean="0"/>
              <a:t>Scale</a:t>
            </a:r>
          </a:p>
          <a:p>
            <a:pPr marL="574675" lvl="1" indent="-117475">
              <a:buFont typeface="Arial" pitchFamily="34" charset="0"/>
              <a:buChar char="•"/>
            </a:pPr>
            <a:r>
              <a:rPr lang="en-US" sz="2000" dirty="0" smtClean="0"/>
              <a:t>Current Position</a:t>
            </a:r>
          </a:p>
          <a:p>
            <a:pPr marL="574675" lvl="1" indent="-117475">
              <a:buFont typeface="Arial" pitchFamily="34" charset="0"/>
              <a:buChar char="•"/>
            </a:pPr>
            <a:r>
              <a:rPr lang="en-US" sz="2000" dirty="0" smtClean="0"/>
              <a:t>Destination</a:t>
            </a:r>
          </a:p>
          <a:p>
            <a:pPr marL="117475" indent="-117475">
              <a:buFont typeface="Arial" pitchFamily="34" charset="0"/>
              <a:buChar char="•"/>
            </a:pPr>
            <a:endParaRPr lang="en-US" sz="2000" dirty="0" smtClean="0"/>
          </a:p>
          <a:p>
            <a:pPr marL="117475" indent="-117475">
              <a:buFont typeface="Arial" pitchFamily="34" charset="0"/>
              <a:buChar char="•"/>
            </a:pPr>
            <a:r>
              <a:rPr lang="en-US" sz="2000" dirty="0" smtClean="0"/>
              <a:t>Displays the best Path</a:t>
            </a:r>
          </a:p>
          <a:p>
            <a:pPr marL="117475" indent="-117475">
              <a:buFont typeface="Arial" pitchFamily="34" charset="0"/>
              <a:buChar char="•"/>
            </a:pPr>
            <a:endParaRPr lang="en-US" sz="2000" dirty="0" smtClean="0"/>
          </a:p>
          <a:p>
            <a:pPr marL="117475" indent="-117475">
              <a:buFont typeface="Arial" pitchFamily="34" charset="0"/>
              <a:buChar char="•"/>
            </a:pPr>
            <a:r>
              <a:rPr lang="en-US" sz="2000" dirty="0" smtClean="0"/>
              <a:t>During execution, updates the Path and Position.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5200" y="7010400"/>
            <a:ext cx="281940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Connection Status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46600" y="7010400"/>
            <a:ext cx="182880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Instructions</a:t>
            </a:r>
          </a:p>
        </p:txBody>
      </p:sp>
      <p:sp>
        <p:nvSpPr>
          <p:cNvPr id="11" name="Oval 10"/>
          <p:cNvSpPr/>
          <p:nvPr/>
        </p:nvSpPr>
        <p:spPr>
          <a:xfrm>
            <a:off x="2336800" y="6705600"/>
            <a:ext cx="685800" cy="1524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79800" y="6705600"/>
            <a:ext cx="1295400" cy="1524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1" idx="3"/>
            <a:endCxn id="9" idx="0"/>
          </p:cNvCxnSpPr>
          <p:nvPr/>
        </p:nvCxnSpPr>
        <p:spPr>
          <a:xfrm rot="5400000">
            <a:off x="2318708" y="6891875"/>
            <a:ext cx="174718" cy="6233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5"/>
            <a:endCxn id="10" idx="0"/>
          </p:cNvCxnSpPr>
          <p:nvPr/>
        </p:nvCxnSpPr>
        <p:spPr>
          <a:xfrm rot="16200000" flipH="1">
            <a:off x="4935887" y="6485287"/>
            <a:ext cx="174718" cy="87550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184400" y="4069535"/>
            <a:ext cx="1618306" cy="14930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69852" y="4078588"/>
            <a:ext cx="3267547" cy="2627012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184400" y="5638800"/>
            <a:ext cx="1618306" cy="10358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rot="16200000" flipH="1">
            <a:off x="850900" y="4305300"/>
            <a:ext cx="1905000" cy="76200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90588" y="896938"/>
            <a:ext cx="8716962" cy="1169987"/>
          </a:xfrm>
        </p:spPr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sz="4000" b="1" dirty="0" smtClean="0">
                <a:solidFill>
                  <a:srgbClr val="006666"/>
                </a:solidFill>
                <a:latin typeface="Arial" pitchFamily="34" charset="0"/>
              </a:rPr>
              <a:t>Locator</a:t>
            </a:r>
            <a:endParaRPr lang="en-US" sz="4000" b="1" dirty="0">
              <a:solidFill>
                <a:srgbClr val="006666"/>
              </a:solidFill>
              <a:latin typeface="Arial" pitchFamily="34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162050" y="2806700"/>
            <a:ext cx="8032750" cy="504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ct val="95000"/>
              </a:lnSpc>
              <a:buFont typeface="Wingdings" pitchFamily="2" charset="2"/>
              <a:buChar char="Ø"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Returns the current </a:t>
            </a:r>
            <a:r>
              <a:rPr lang="en-US" sz="2700" dirty="0" smtClean="0">
                <a:solidFill>
                  <a:srgbClr val="7030A0"/>
                </a:solidFill>
                <a:latin typeface="Arial" pitchFamily="34" charset="0"/>
              </a:rPr>
              <a:t>Position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of the robot: 	Location(X,Y)</a:t>
            </a:r>
          </a:p>
          <a:p>
            <a:pPr>
              <a:lnSpc>
                <a:spcPct val="95000"/>
              </a:lnSpc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	Facing (0 -359)</a:t>
            </a:r>
            <a:endParaRPr lang="en-US" dirty="0"/>
          </a:p>
          <a:p>
            <a:pPr>
              <a:lnSpc>
                <a:spcPct val="95000"/>
              </a:lnSpc>
              <a:buFont typeface="Wingdings" pitchFamily="2" charset="2"/>
              <a:buChar char="Ø"/>
            </a:pPr>
            <a:endParaRPr lang="en-US" sz="2700" dirty="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buFont typeface="Wingdings" pitchFamily="2" charset="2"/>
              <a:buChar char="Ø"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This position is used by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PathFinder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to create a </a:t>
            </a:r>
            <a:r>
              <a:rPr lang="en-US" sz="27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</a:rPr>
              <a:t>Path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, and to monitor and correct the robot’s  progress while moving. </a:t>
            </a:r>
            <a:endParaRPr lang="en-US" dirty="0"/>
          </a:p>
          <a:p>
            <a:pPr>
              <a:lnSpc>
                <a:spcPct val="95000"/>
              </a:lnSpc>
              <a:buFont typeface="Wingdings" pitchFamily="2" charset="2"/>
              <a:buChar char="Ø"/>
            </a:pPr>
            <a:endParaRPr lang="en-US" sz="2700" dirty="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buFont typeface="Wingdings" pitchFamily="2" charset="2"/>
              <a:buChar char="Ø"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The only external inputs required are: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A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</a:rPr>
              <a:t>Floor Plan Image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</a:rPr>
              <a:t>Robot Images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from the robot’s two cameras</a:t>
            </a:r>
            <a:endParaRPr lang="en-US" dirty="0"/>
          </a:p>
          <a:p>
            <a:pPr>
              <a:lnSpc>
                <a:spcPct val="95000"/>
              </a:lnSpc>
            </a:pPr>
            <a:endParaRPr lang="en-US" sz="2700" dirty="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                                                        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			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</a:rPr>
              <a:t>contd</a:t>
            </a:r>
            <a:r>
              <a:rPr lang="en-US" sz="1800" i="1" dirty="0">
                <a:solidFill>
                  <a:srgbClr val="000000"/>
                </a:solidFill>
                <a:latin typeface="Arial" pitchFamily="34" charset="0"/>
              </a:rPr>
              <a:t>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90588" y="896938"/>
            <a:ext cx="8716962" cy="1169987"/>
          </a:xfrm>
        </p:spPr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sz="4000" b="1" dirty="0" smtClean="0">
                <a:solidFill>
                  <a:srgbClr val="006666"/>
                </a:solidFill>
                <a:latin typeface="Arial" pitchFamily="34" charset="0"/>
              </a:rPr>
              <a:t>Locator</a:t>
            </a:r>
            <a:endParaRPr lang="en-US" sz="4000" b="1" dirty="0">
              <a:solidFill>
                <a:srgbClr val="006666"/>
              </a:solidFill>
              <a:latin typeface="Arial" pitchFamily="34" charset="0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162050" y="2806700"/>
            <a:ext cx="6459538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Advantages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:</a:t>
            </a:r>
          </a:p>
          <a:p>
            <a:pPr>
              <a:lnSpc>
                <a:spcPct val="95000"/>
              </a:lnSpc>
            </a:pPr>
            <a:endParaRPr lang="en-US" dirty="0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Precise</a:t>
            </a: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Works Indoors</a:t>
            </a:r>
            <a:endParaRPr lang="en-US" dirty="0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S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elf-correcting</a:t>
            </a:r>
            <a:endParaRPr lang="en-US" dirty="0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R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ecognizes 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changes </a:t>
            </a:r>
            <a:endParaRPr lang="en-US" dirty="0"/>
          </a:p>
          <a:p>
            <a:pPr marL="857250" lvl="2" indent="-285750">
              <a:lnSpc>
                <a:spcPct val="95000"/>
              </a:lnSpc>
              <a:buClr>
                <a:srgbClr val="000000"/>
              </a:buClr>
              <a:buSzPct val="80000"/>
              <a:buFont typeface="Wingdings" pitchFamily="2" charset="2"/>
              <a:buChar char="q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  open/closed door</a:t>
            </a:r>
            <a:endParaRPr lang="en-US" dirty="0"/>
          </a:p>
          <a:p>
            <a:pPr marL="857250" lvl="2" indent="-285750">
              <a:lnSpc>
                <a:spcPct val="95000"/>
              </a:lnSpc>
              <a:buClr>
                <a:srgbClr val="000000"/>
              </a:buClr>
              <a:buSzPct val="80000"/>
              <a:buFont typeface="Wingdings" pitchFamily="2" charset="2"/>
              <a:buChar char="q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  obstacles</a:t>
            </a:r>
            <a:endParaRPr lang="en-US" dirty="0"/>
          </a:p>
          <a:p>
            <a:pPr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None/>
            </a:pPr>
            <a:endParaRPr lang="en-US" sz="27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aft_of_Presentatio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Draft_of_Presentation</Template>
  <TotalTime>205</TotalTime>
  <Words>569</Words>
  <Application>Microsoft Office PowerPoint</Application>
  <PresentationFormat>Custom</PresentationFormat>
  <Paragraphs>117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Draft_of_Presentation</vt:lpstr>
      <vt:lpstr>See3PO</vt:lpstr>
      <vt:lpstr>Slide 2</vt:lpstr>
      <vt:lpstr>Slide 3</vt:lpstr>
      <vt:lpstr>Host – An overview</vt:lpstr>
      <vt:lpstr>Host – An overview</vt:lpstr>
      <vt:lpstr>Slide 6</vt:lpstr>
      <vt:lpstr>GUI</vt:lpstr>
      <vt:lpstr>Locator</vt:lpstr>
      <vt:lpstr>Locator</vt:lpstr>
      <vt:lpstr>Testing</vt:lpstr>
    </vt:vector>
  </TitlesOfParts>
  <Company>Solidworks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See3PO</dc:title>
  <dc:creator>Arunabha Nag</dc:creator>
  <cp:lastModifiedBy>Arunabha Nag</cp:lastModifiedBy>
  <cp:revision>22</cp:revision>
  <dcterms:created xsi:type="dcterms:W3CDTF">2010-04-16T21:09:41Z</dcterms:created>
  <dcterms:modified xsi:type="dcterms:W3CDTF">2010-04-20T01:57:15Z</dcterms:modified>
</cp:coreProperties>
</file>