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C4C5-F575-45B6-8F7D-9D6A10B1DE65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88420-80BC-4D4B-BABF-E9F605501B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8A8C2-9CD2-406D-99DF-30C836CC78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3704-96C2-450F-B541-93AA5BA945AA}" type="datetimeFigureOut">
              <a:rPr lang="en-US" smtClean="0"/>
              <a:t>4/20/2010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9F28-F96D-4EA0-9294-94164D5E60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See3PO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See3PO</a:t>
            </a:r>
          </a:p>
          <a:p>
            <a:pPr lvl="1"/>
            <a:r>
              <a:rPr lang="en-US" dirty="0" smtClean="0"/>
              <a:t>Our robot, equipped with two cameras, will use vision to navigate its environment</a:t>
            </a:r>
          </a:p>
          <a:p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An application that runs on a Host PC, allowing the operator to set up and direct </a:t>
            </a:r>
            <a:r>
              <a:rPr lang="en-US" smtClean="0"/>
              <a:t>the robot.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Floor Plan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Floor Tile – represents one square foot on a floor.</a:t>
            </a:r>
          </a:p>
          <a:p>
            <a:pPr lvl="1"/>
            <a:r>
              <a:rPr lang="en-US" dirty="0" err="1" smtClean="0"/>
              <a:t>Walkability</a:t>
            </a:r>
            <a:r>
              <a:rPr lang="en-US" dirty="0"/>
              <a:t> </a:t>
            </a:r>
            <a:r>
              <a:rPr lang="en-US" dirty="0" smtClean="0"/>
              <a:t>- We can hold a range of values, but currently, we only use:</a:t>
            </a:r>
            <a:endParaRPr lang="en-US" dirty="0" smtClean="0"/>
          </a:p>
          <a:p>
            <a:pPr lvl="2"/>
            <a:r>
              <a:rPr lang="en-US" dirty="0" smtClean="0"/>
              <a:t>Floor = 1</a:t>
            </a:r>
          </a:p>
          <a:p>
            <a:pPr lvl="2"/>
            <a:r>
              <a:rPr lang="en-US" dirty="0" smtClean="0"/>
              <a:t>Wall = 0</a:t>
            </a:r>
            <a:endParaRPr lang="en-US" dirty="0" smtClean="0"/>
          </a:p>
          <a:p>
            <a:pPr lvl="1"/>
            <a:r>
              <a:rPr lang="en-US" dirty="0" smtClean="0"/>
              <a:t>End/Start – </a:t>
            </a:r>
            <a:r>
              <a:rPr lang="en-US" dirty="0" err="1" smtClean="0"/>
              <a:t>booleans</a:t>
            </a:r>
            <a:r>
              <a:rPr lang="en-US" dirty="0" smtClean="0"/>
              <a:t> showing whether this is this tile is the start or endpoint of the graph.</a:t>
            </a:r>
            <a:endParaRPr lang="en-US" dirty="0"/>
          </a:p>
          <a:p>
            <a:r>
              <a:rPr lang="en-US" dirty="0" smtClean="0"/>
              <a:t>Floor Plan</a:t>
            </a:r>
          </a:p>
          <a:p>
            <a:pPr lvl="1"/>
            <a:r>
              <a:rPr lang="en-US" dirty="0" smtClean="0"/>
              <a:t>An Array of Floor Tiles</a:t>
            </a:r>
          </a:p>
          <a:p>
            <a:pPr lvl="1"/>
            <a:r>
              <a:rPr lang="en-US" dirty="0" smtClean="0"/>
              <a:t>Start/End – pointers to the start and end tiles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the </a:t>
            </a:r>
            <a:r>
              <a:rPr lang="en-US" dirty="0" err="1" smtClean="0"/>
              <a:t>floorTile</a:t>
            </a:r>
            <a:r>
              <a:rPr lang="en-US" dirty="0" smtClean="0"/>
              <a:t> array into a graph structure. </a:t>
            </a:r>
          </a:p>
          <a:p>
            <a:pPr lvl="1"/>
            <a:r>
              <a:rPr lang="en-US" dirty="0" smtClean="0"/>
              <a:t>Each tile is connected to each of its four neighbors if that neighbor’s </a:t>
            </a:r>
            <a:r>
              <a:rPr lang="en-US" dirty="0" err="1" smtClean="0"/>
              <a:t>walkability</a:t>
            </a:r>
            <a:r>
              <a:rPr lang="en-US" dirty="0" smtClean="0"/>
              <a:t> is not zero.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getPath</a:t>
            </a:r>
            <a:r>
              <a:rPr lang="en-US" dirty="0" smtClean="0"/>
              <a:t>()  method returns the shortest path between the start node and the destination node.</a:t>
            </a:r>
          </a:p>
          <a:p>
            <a:pPr lvl="1"/>
            <a:r>
              <a:rPr lang="en-US" dirty="0" smtClean="0"/>
              <a:t>Currently uses </a:t>
            </a:r>
            <a:r>
              <a:rPr lang="en-US" dirty="0" err="1" smtClean="0"/>
              <a:t>Djikstra’s</a:t>
            </a:r>
            <a:r>
              <a:rPr lang="en-US" dirty="0" smtClean="0"/>
              <a:t> algorithm for shortest path in order to account for varying “</a:t>
            </a:r>
            <a:r>
              <a:rPr lang="en-US" dirty="0" err="1" smtClean="0"/>
              <a:t>Walkability</a:t>
            </a:r>
            <a:r>
              <a:rPr lang="en-US" dirty="0" smtClean="0"/>
              <a:t>” of tiles.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dirty="0" smtClean="0">
                <a:ea typeface="新細明體" charset="-120"/>
              </a:rPr>
              <a:t>Path Finder</a:t>
            </a:r>
            <a:endParaRPr lang="en-US" altLang="zh-TW" cap="none" dirty="0" smtClean="0">
              <a:effectLst/>
              <a:ea typeface="新細明體" charset="-120"/>
            </a:endParaRPr>
          </a:p>
        </p:txBody>
      </p:sp>
      <p:grpSp>
        <p:nvGrpSpPr>
          <p:cNvPr id="2" name="Group 71"/>
          <p:cNvGrpSpPr/>
          <p:nvPr/>
        </p:nvGrpSpPr>
        <p:grpSpPr>
          <a:xfrm>
            <a:off x="228600" y="1524000"/>
            <a:ext cx="3276600" cy="2119313"/>
            <a:chOff x="228600" y="1524000"/>
            <a:chExt cx="3276600" cy="2119313"/>
          </a:xfrm>
        </p:grpSpPr>
        <p:pic>
          <p:nvPicPr>
            <p:cNvPr id="11266" name="Picture 5" descr="third_floor_map"/>
            <p:cNvPicPr>
              <a:picLocks noChangeAspect="1" noChangeArrowheads="1"/>
            </p:cNvPicPr>
            <p:nvPr/>
          </p:nvPicPr>
          <p:blipFill>
            <a:blip r:embed="rId3" cstate="print"/>
            <a:srcRect r="29854" b="58836"/>
            <a:stretch>
              <a:fillRect/>
            </a:stretch>
          </p:blipFill>
          <p:spPr bwMode="auto">
            <a:xfrm>
              <a:off x="228600" y="1524000"/>
              <a:ext cx="3200400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7" name="Text Box 6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3276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Science Building – 3F (image)</a:t>
              </a:r>
            </a:p>
          </p:txBody>
        </p:sp>
      </p:grpSp>
      <p:grpSp>
        <p:nvGrpSpPr>
          <p:cNvPr id="3" name="Group 74"/>
          <p:cNvGrpSpPr/>
          <p:nvPr/>
        </p:nvGrpSpPr>
        <p:grpSpPr>
          <a:xfrm>
            <a:off x="6096000" y="3581400"/>
            <a:ext cx="2438400" cy="1143000"/>
            <a:chOff x="6096000" y="3581400"/>
            <a:chExt cx="2438400" cy="1143000"/>
          </a:xfrm>
        </p:grpSpPr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>
              <a:off x="6096000" y="35814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0" name="Text Box 24"/>
            <p:cNvSpPr txBox="1">
              <a:spLocks noChangeArrowheads="1"/>
            </p:cNvSpPr>
            <p:nvPr/>
          </p:nvSpPr>
          <p:spPr bwMode="auto">
            <a:xfrm>
              <a:off x="6172200" y="3657600"/>
              <a:ext cx="23622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dirty="0"/>
                <a:t>Graph /</a:t>
              </a:r>
            </a:p>
            <a:p>
              <a:pPr>
                <a:spcBef>
                  <a:spcPct val="50000"/>
                </a:spcBef>
              </a:pPr>
              <a:r>
                <a:rPr lang="en-US" altLang="zh-TW" dirty="0"/>
                <a:t>Path Finder</a:t>
              </a:r>
            </a:p>
          </p:txBody>
        </p:sp>
      </p:grpSp>
      <p:grpSp>
        <p:nvGrpSpPr>
          <p:cNvPr id="4" name="Group 73"/>
          <p:cNvGrpSpPr/>
          <p:nvPr/>
        </p:nvGrpSpPr>
        <p:grpSpPr>
          <a:xfrm>
            <a:off x="5105400" y="762000"/>
            <a:ext cx="3810000" cy="2711450"/>
            <a:chOff x="5105400" y="762000"/>
            <a:chExt cx="3810000" cy="2711450"/>
          </a:xfrm>
        </p:grpSpPr>
        <p:pic>
          <p:nvPicPr>
            <p:cNvPr id="11269" name="Picture 9" descr="FloorPlanBoxes"/>
            <p:cNvPicPr>
              <a:picLocks noChangeAspect="1" noChangeArrowheads="1"/>
            </p:cNvPicPr>
            <p:nvPr/>
          </p:nvPicPr>
          <p:blipFill>
            <a:blip r:embed="rId4" cstate="print"/>
            <a:srcRect t="8696" r="36884" b="43478"/>
            <a:stretch>
              <a:fillRect/>
            </a:stretch>
          </p:blipFill>
          <p:spPr bwMode="auto">
            <a:xfrm>
              <a:off x="5105400" y="1524000"/>
              <a:ext cx="2362200" cy="1949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1" name="Line 11"/>
            <p:cNvSpPr>
              <a:spLocks noChangeShapeType="1"/>
            </p:cNvSpPr>
            <p:nvPr/>
          </p:nvSpPr>
          <p:spPr bwMode="auto">
            <a:xfrm flipH="1">
              <a:off x="7467600" y="13716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2" name="Text Box 12"/>
            <p:cNvSpPr txBox="1">
              <a:spLocks noChangeArrowheads="1"/>
            </p:cNvSpPr>
            <p:nvPr/>
          </p:nvSpPr>
          <p:spPr bwMode="auto">
            <a:xfrm>
              <a:off x="7620000" y="1066800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wall</a:t>
              </a:r>
            </a:p>
          </p:txBody>
        </p:sp>
        <p:sp>
          <p:nvSpPr>
            <p:cNvPr id="11273" name="Line 14"/>
            <p:cNvSpPr>
              <a:spLocks noChangeShapeType="1"/>
            </p:cNvSpPr>
            <p:nvPr/>
          </p:nvSpPr>
          <p:spPr bwMode="auto">
            <a:xfrm flipH="1">
              <a:off x="6934200" y="1143000"/>
              <a:ext cx="304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6629400" y="7620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walkable</a:t>
              </a:r>
            </a:p>
          </p:txBody>
        </p:sp>
        <p:sp>
          <p:nvSpPr>
            <p:cNvPr id="11285" name="Rectangle 33"/>
            <p:cNvSpPr>
              <a:spLocks noChangeArrowheads="1"/>
            </p:cNvSpPr>
            <p:nvPr/>
          </p:nvSpPr>
          <p:spPr bwMode="auto">
            <a:xfrm>
              <a:off x="5334000" y="16764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6" name="Text Box 32"/>
            <p:cNvSpPr txBox="1">
              <a:spLocks noChangeArrowheads="1"/>
            </p:cNvSpPr>
            <p:nvPr/>
          </p:nvSpPr>
          <p:spPr bwMode="auto">
            <a:xfrm>
              <a:off x="5334000" y="1600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287" name="Rectangle 34"/>
            <p:cNvSpPr>
              <a:spLocks noChangeArrowheads="1"/>
            </p:cNvSpPr>
            <p:nvPr/>
          </p:nvSpPr>
          <p:spPr bwMode="auto">
            <a:xfrm>
              <a:off x="6858000" y="28956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8" name="Text Box 35"/>
            <p:cNvSpPr txBox="1">
              <a:spLocks noChangeArrowheads="1"/>
            </p:cNvSpPr>
            <p:nvPr/>
          </p:nvSpPr>
          <p:spPr bwMode="auto">
            <a:xfrm>
              <a:off x="6858000" y="2819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</p:grpSp>
      <p:grpSp>
        <p:nvGrpSpPr>
          <p:cNvPr id="5" name="Group 75"/>
          <p:cNvGrpSpPr/>
          <p:nvPr/>
        </p:nvGrpSpPr>
        <p:grpSpPr>
          <a:xfrm>
            <a:off x="5410200" y="4724400"/>
            <a:ext cx="2590800" cy="1981200"/>
            <a:chOff x="5410200" y="4724400"/>
            <a:chExt cx="2590800" cy="1981200"/>
          </a:xfrm>
        </p:grpSpPr>
        <p:sp>
          <p:nvSpPr>
            <p:cNvPr id="11275" name="Oval 16"/>
            <p:cNvSpPr>
              <a:spLocks noChangeArrowheads="1"/>
            </p:cNvSpPr>
            <p:nvPr/>
          </p:nvSpPr>
          <p:spPr bwMode="auto">
            <a:xfrm>
              <a:off x="54102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276" name="Oval 18"/>
            <p:cNvSpPr>
              <a:spLocks noChangeArrowheads="1"/>
            </p:cNvSpPr>
            <p:nvPr/>
          </p:nvSpPr>
          <p:spPr bwMode="auto">
            <a:xfrm>
              <a:off x="59436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7" name="Oval 20"/>
            <p:cNvSpPr>
              <a:spLocks noChangeArrowheads="1"/>
            </p:cNvSpPr>
            <p:nvPr/>
          </p:nvSpPr>
          <p:spPr bwMode="auto">
            <a:xfrm>
              <a:off x="59436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8" name="Oval 21"/>
            <p:cNvSpPr>
              <a:spLocks noChangeArrowheads="1"/>
            </p:cNvSpPr>
            <p:nvPr/>
          </p:nvSpPr>
          <p:spPr bwMode="auto">
            <a:xfrm>
              <a:off x="54102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>
              <a:off x="57150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Line 27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3" name="Line 2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Line 29"/>
            <p:cNvSpPr>
              <a:spLocks noChangeShapeType="1"/>
            </p:cNvSpPr>
            <p:nvPr/>
          </p:nvSpPr>
          <p:spPr bwMode="auto">
            <a:xfrm>
              <a:off x="60960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9" name="Oval 36"/>
            <p:cNvSpPr>
              <a:spLocks noChangeArrowheads="1"/>
            </p:cNvSpPr>
            <p:nvPr/>
          </p:nvSpPr>
          <p:spPr bwMode="auto">
            <a:xfrm>
              <a:off x="59436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0" name="Oval 38"/>
            <p:cNvSpPr>
              <a:spLocks noChangeArrowheads="1"/>
            </p:cNvSpPr>
            <p:nvPr/>
          </p:nvSpPr>
          <p:spPr bwMode="auto">
            <a:xfrm>
              <a:off x="64770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1" name="Line 41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3" name="Oval 44"/>
            <p:cNvSpPr>
              <a:spLocks noChangeArrowheads="1"/>
            </p:cNvSpPr>
            <p:nvPr/>
          </p:nvSpPr>
          <p:spPr bwMode="auto">
            <a:xfrm>
              <a:off x="70104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4" name="Oval 45"/>
            <p:cNvSpPr>
              <a:spLocks noChangeArrowheads="1"/>
            </p:cNvSpPr>
            <p:nvPr/>
          </p:nvSpPr>
          <p:spPr bwMode="auto">
            <a:xfrm>
              <a:off x="70104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5" name="Line 48"/>
            <p:cNvSpPr>
              <a:spLocks noChangeShapeType="1"/>
            </p:cNvSpPr>
            <p:nvPr/>
          </p:nvSpPr>
          <p:spPr bwMode="auto">
            <a:xfrm>
              <a:off x="71628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6" name="Line 50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97" name="Oval 52"/>
            <p:cNvSpPr>
              <a:spLocks noChangeArrowheads="1"/>
            </p:cNvSpPr>
            <p:nvPr/>
          </p:nvSpPr>
          <p:spPr bwMode="auto">
            <a:xfrm>
              <a:off x="6477000" y="533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8" name="Oval 53"/>
            <p:cNvSpPr>
              <a:spLocks noChangeArrowheads="1"/>
            </p:cNvSpPr>
            <p:nvPr/>
          </p:nvSpPr>
          <p:spPr bwMode="auto">
            <a:xfrm>
              <a:off x="7543800" y="5867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9" name="Line 55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0" name="Oval 57"/>
            <p:cNvSpPr>
              <a:spLocks noChangeArrowheads="1"/>
            </p:cNvSpPr>
            <p:nvPr/>
          </p:nvSpPr>
          <p:spPr bwMode="auto">
            <a:xfrm>
              <a:off x="7543800" y="640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Line 5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2" name="Oval 60"/>
            <p:cNvSpPr>
              <a:spLocks noChangeArrowheads="1"/>
            </p:cNvSpPr>
            <p:nvPr/>
          </p:nvSpPr>
          <p:spPr bwMode="auto">
            <a:xfrm>
              <a:off x="70104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Oval 61"/>
            <p:cNvSpPr>
              <a:spLocks noChangeArrowheads="1"/>
            </p:cNvSpPr>
            <p:nvPr/>
          </p:nvSpPr>
          <p:spPr bwMode="auto">
            <a:xfrm>
              <a:off x="6477000" y="4800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4" name="Line 62"/>
            <p:cNvSpPr>
              <a:spLocks noChangeShapeType="1"/>
            </p:cNvSpPr>
            <p:nvPr/>
          </p:nvSpPr>
          <p:spPr bwMode="auto">
            <a:xfrm>
              <a:off x="6781800" y="4953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5" name="Line 63"/>
            <p:cNvSpPr>
              <a:spLocks noChangeShapeType="1"/>
            </p:cNvSpPr>
            <p:nvPr/>
          </p:nvSpPr>
          <p:spPr bwMode="auto">
            <a:xfrm>
              <a:off x="66294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6" name="Line 64"/>
            <p:cNvSpPr>
              <a:spLocks noChangeShapeType="1"/>
            </p:cNvSpPr>
            <p:nvPr/>
          </p:nvSpPr>
          <p:spPr bwMode="auto">
            <a:xfrm>
              <a:off x="7162800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7" name="Line 65"/>
            <p:cNvSpPr>
              <a:spLocks noChangeShapeType="1"/>
            </p:cNvSpPr>
            <p:nvPr/>
          </p:nvSpPr>
          <p:spPr bwMode="auto">
            <a:xfrm>
              <a:off x="6781800" y="548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08" name="Text Box 66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09" name="Text Box 67"/>
            <p:cNvSpPr txBox="1">
              <a:spLocks noChangeArrowheads="1"/>
            </p:cNvSpPr>
            <p:nvPr/>
          </p:nvSpPr>
          <p:spPr bwMode="auto">
            <a:xfrm>
              <a:off x="7620000" y="6324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sp>
          <p:nvSpPr>
            <p:cNvPr id="11310" name="Line 68"/>
            <p:cNvSpPr>
              <a:spLocks noChangeShapeType="1"/>
            </p:cNvSpPr>
            <p:nvPr/>
          </p:nvSpPr>
          <p:spPr bwMode="auto">
            <a:xfrm>
              <a:off x="5562600" y="51054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1" name="Line 69"/>
            <p:cNvSpPr>
              <a:spLocks noChangeShapeType="1"/>
            </p:cNvSpPr>
            <p:nvPr/>
          </p:nvSpPr>
          <p:spPr bwMode="auto">
            <a:xfrm>
              <a:off x="7696200" y="61722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2" name="Line 70"/>
            <p:cNvSpPr>
              <a:spLocks noChangeShapeType="1"/>
            </p:cNvSpPr>
            <p:nvPr/>
          </p:nvSpPr>
          <p:spPr bwMode="auto">
            <a:xfrm>
              <a:off x="6096000" y="56388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3" name="Line 71"/>
            <p:cNvSpPr>
              <a:spLocks noChangeShapeType="1"/>
            </p:cNvSpPr>
            <p:nvPr/>
          </p:nvSpPr>
          <p:spPr bwMode="auto">
            <a:xfrm>
              <a:off x="5715000" y="54864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4" name="Line 72"/>
            <p:cNvSpPr>
              <a:spLocks noChangeShapeType="1"/>
            </p:cNvSpPr>
            <p:nvPr/>
          </p:nvSpPr>
          <p:spPr bwMode="auto">
            <a:xfrm>
              <a:off x="62484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5" name="Line 73"/>
            <p:cNvSpPr>
              <a:spLocks noChangeShapeType="1"/>
            </p:cNvSpPr>
            <p:nvPr/>
          </p:nvSpPr>
          <p:spPr bwMode="auto">
            <a:xfrm>
              <a:off x="67818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16" name="Line 74"/>
            <p:cNvSpPr>
              <a:spLocks noChangeShapeType="1"/>
            </p:cNvSpPr>
            <p:nvPr/>
          </p:nvSpPr>
          <p:spPr bwMode="auto">
            <a:xfrm>
              <a:off x="7315200" y="6019800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6" name="Group 72"/>
          <p:cNvGrpSpPr/>
          <p:nvPr/>
        </p:nvGrpSpPr>
        <p:grpSpPr>
          <a:xfrm>
            <a:off x="3276600" y="2286000"/>
            <a:ext cx="1828800" cy="1295400"/>
            <a:chOff x="3276600" y="2286000"/>
            <a:chExt cx="1828800" cy="1295400"/>
          </a:xfrm>
        </p:grpSpPr>
        <p:sp>
          <p:nvSpPr>
            <p:cNvPr id="11268" name="Line 7"/>
            <p:cNvSpPr>
              <a:spLocks noChangeShapeType="1"/>
            </p:cNvSpPr>
            <p:nvPr/>
          </p:nvSpPr>
          <p:spPr bwMode="auto">
            <a:xfrm>
              <a:off x="3505200" y="26670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Text Box 10"/>
            <p:cNvSpPr txBox="1">
              <a:spLocks noChangeArrowheads="1"/>
            </p:cNvSpPr>
            <p:nvPr/>
          </p:nvSpPr>
          <p:spPr bwMode="auto">
            <a:xfrm>
              <a:off x="3276600" y="2286000"/>
              <a:ext cx="18288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Floor Plan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Processing</a:t>
              </a:r>
            </a:p>
          </p:txBody>
        </p:sp>
        <p:sp>
          <p:nvSpPr>
            <p:cNvPr id="11318" name="AutoShape 80" descr="UMass+-+Science+Building+-+3rd+Floor+(2)"/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6"/>
          <p:cNvGrpSpPr/>
          <p:nvPr/>
        </p:nvGrpSpPr>
        <p:grpSpPr>
          <a:xfrm>
            <a:off x="3505200" y="5562600"/>
            <a:ext cx="2057400" cy="779463"/>
            <a:chOff x="3505200" y="5562600"/>
            <a:chExt cx="2057400" cy="779463"/>
          </a:xfrm>
        </p:grpSpPr>
        <p:sp>
          <p:nvSpPr>
            <p:cNvPr id="11317" name="Text Box 76"/>
            <p:cNvSpPr txBox="1">
              <a:spLocks noChangeArrowheads="1"/>
            </p:cNvSpPr>
            <p:nvPr/>
          </p:nvSpPr>
          <p:spPr bwMode="auto">
            <a:xfrm>
              <a:off x="3505200" y="5562600"/>
              <a:ext cx="20574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dirty="0"/>
                <a:t>Generate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TW" dirty="0"/>
                <a:t>Move Command</a:t>
              </a:r>
            </a:p>
          </p:txBody>
        </p:sp>
        <p:sp>
          <p:nvSpPr>
            <p:cNvPr id="11320" name="Line 75"/>
            <p:cNvSpPr>
              <a:spLocks noChangeShapeType="1"/>
            </p:cNvSpPr>
            <p:nvPr/>
          </p:nvSpPr>
          <p:spPr bwMode="auto">
            <a:xfrm flipH="1">
              <a:off x="3581400" y="5943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" name="Group 78"/>
          <p:cNvGrpSpPr/>
          <p:nvPr/>
        </p:nvGrpSpPr>
        <p:grpSpPr>
          <a:xfrm>
            <a:off x="2133600" y="3810000"/>
            <a:ext cx="3429000" cy="762000"/>
            <a:chOff x="2133600" y="3810000"/>
            <a:chExt cx="3429000" cy="762000"/>
          </a:xfrm>
        </p:grpSpPr>
        <p:sp>
          <p:nvSpPr>
            <p:cNvPr id="11325" name="Text Box 86"/>
            <p:cNvSpPr txBox="1">
              <a:spLocks noChangeArrowheads="1"/>
            </p:cNvSpPr>
            <p:nvPr/>
          </p:nvSpPr>
          <p:spPr bwMode="auto">
            <a:xfrm>
              <a:off x="3733800" y="3962400"/>
              <a:ext cx="1828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Position Finder</a:t>
              </a:r>
            </a:p>
          </p:txBody>
        </p:sp>
        <p:sp>
          <p:nvSpPr>
            <p:cNvPr id="11326" name="Line 87"/>
            <p:cNvSpPr>
              <a:spLocks noChangeShapeType="1"/>
            </p:cNvSpPr>
            <p:nvPr/>
          </p:nvSpPr>
          <p:spPr bwMode="auto">
            <a:xfrm>
              <a:off x="3429000" y="4572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7" name="Line 88"/>
            <p:cNvSpPr>
              <a:spLocks noChangeShapeType="1"/>
            </p:cNvSpPr>
            <p:nvPr/>
          </p:nvSpPr>
          <p:spPr bwMode="auto">
            <a:xfrm flipV="1">
              <a:off x="44196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8" name="Line 89"/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29" name="Line 90"/>
            <p:cNvSpPr>
              <a:spLocks noChangeShapeType="1"/>
            </p:cNvSpPr>
            <p:nvPr/>
          </p:nvSpPr>
          <p:spPr bwMode="auto">
            <a:xfrm>
              <a:off x="2133600" y="4114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0" name="Text Box 91"/>
            <p:cNvSpPr txBox="1">
              <a:spLocks noChangeArrowheads="1"/>
            </p:cNvSpPr>
            <p:nvPr/>
          </p:nvSpPr>
          <p:spPr bwMode="auto">
            <a:xfrm>
              <a:off x="2133600" y="3810000"/>
              <a:ext cx="1905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/>
                <a:t>Confirm Position</a:t>
              </a:r>
            </a:p>
          </p:txBody>
        </p:sp>
      </p:grpSp>
      <p:grpSp>
        <p:nvGrpSpPr>
          <p:cNvPr id="9" name="Group 77"/>
          <p:cNvGrpSpPr/>
          <p:nvPr/>
        </p:nvGrpSpPr>
        <p:grpSpPr>
          <a:xfrm>
            <a:off x="152400" y="4267200"/>
            <a:ext cx="3276600" cy="1773238"/>
            <a:chOff x="152400" y="4267200"/>
            <a:chExt cx="3276600" cy="1773238"/>
          </a:xfrm>
        </p:grpSpPr>
        <p:pic>
          <p:nvPicPr>
            <p:cNvPr id="11319" name="Picture 81" descr="UMass_-_Science_Building_-_3rd_Floor_(2)"/>
            <p:cNvPicPr>
              <a:picLocks noChangeAspect="1" noChangeArrowheads="1"/>
            </p:cNvPicPr>
            <p:nvPr/>
          </p:nvPicPr>
          <p:blipFill>
            <a:blip r:embed="rId5" cstate="print"/>
            <a:srcRect r="29958" b="59396"/>
            <a:stretch>
              <a:fillRect/>
            </a:stretch>
          </p:blipFill>
          <p:spPr bwMode="auto">
            <a:xfrm>
              <a:off x="152400" y="4267200"/>
              <a:ext cx="3276600" cy="177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21" name="Oval 82"/>
            <p:cNvSpPr>
              <a:spLocks noChangeArrowheads="1"/>
            </p:cNvSpPr>
            <p:nvPr/>
          </p:nvSpPr>
          <p:spPr bwMode="auto">
            <a:xfrm>
              <a:off x="1905000" y="4724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/>
            </a:p>
          </p:txBody>
        </p:sp>
        <p:sp>
          <p:nvSpPr>
            <p:cNvPr id="11322" name="Text Box 83"/>
            <p:cNvSpPr txBox="1">
              <a:spLocks noChangeArrowheads="1"/>
            </p:cNvSpPr>
            <p:nvPr/>
          </p:nvSpPr>
          <p:spPr bwMode="auto">
            <a:xfrm>
              <a:off x="1905000" y="46482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s</a:t>
              </a:r>
            </a:p>
          </p:txBody>
        </p:sp>
        <p:sp>
          <p:nvSpPr>
            <p:cNvPr id="11323" name="Oval 84"/>
            <p:cNvSpPr>
              <a:spLocks noChangeArrowheads="1"/>
            </p:cNvSpPr>
            <p:nvPr/>
          </p:nvSpPr>
          <p:spPr bwMode="auto">
            <a:xfrm>
              <a:off x="2438400" y="548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24" name="Text Box 85"/>
            <p:cNvSpPr txBox="1">
              <a:spLocks noChangeArrowheads="1"/>
            </p:cNvSpPr>
            <p:nvPr/>
          </p:nvSpPr>
          <p:spPr bwMode="auto">
            <a:xfrm>
              <a:off x="2514600" y="54102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/>
                <a:t>t</a:t>
              </a:r>
            </a:p>
          </p:txBody>
        </p:sp>
        <p:pic>
          <p:nvPicPr>
            <p:cNvPr id="11331" name="Picture 92" descr="FlatStamp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57400" y="5105400"/>
              <a:ext cx="2873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32" name="Line 94"/>
            <p:cNvSpPr>
              <a:spLocks noChangeShapeType="1"/>
            </p:cNvSpPr>
            <p:nvPr/>
          </p:nvSpPr>
          <p:spPr bwMode="auto">
            <a:xfrm>
              <a:off x="2133600" y="4953000"/>
              <a:ext cx="0" cy="228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3" name="Line 95"/>
            <p:cNvSpPr>
              <a:spLocks noChangeShapeType="1"/>
            </p:cNvSpPr>
            <p:nvPr/>
          </p:nvSpPr>
          <p:spPr bwMode="auto">
            <a:xfrm>
              <a:off x="2514600" y="5181600"/>
              <a:ext cx="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334" name="Line 96"/>
            <p:cNvSpPr>
              <a:spLocks noChangeShapeType="1"/>
            </p:cNvSpPr>
            <p:nvPr/>
          </p:nvSpPr>
          <p:spPr bwMode="auto">
            <a:xfrm flipV="1">
              <a:off x="2362200" y="5181600"/>
              <a:ext cx="1524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206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See3PO</vt:lpstr>
      <vt:lpstr>Floor Plan Processing</vt:lpstr>
      <vt:lpstr>Path Finder</vt:lpstr>
      <vt:lpstr>Path Finder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</dc:creator>
  <cp:lastModifiedBy>frank</cp:lastModifiedBy>
  <cp:revision>2</cp:revision>
  <dcterms:created xsi:type="dcterms:W3CDTF">2010-04-20T18:46:56Z</dcterms:created>
  <dcterms:modified xsi:type="dcterms:W3CDTF">2010-04-20T19:00:09Z</dcterms:modified>
</cp:coreProperties>
</file>