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5" r:id="rId10"/>
    <p:sldId id="266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ADA7A"/>
    <a:srgbClr val="FDF1D7"/>
  </p:clrMru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90BD9A7C-C721-49C8-81A0-4711A7E53E70}" type="datetimeFigureOut">
              <a:rPr lang="en-US"/>
              <a:pPr>
                <a:defRPr/>
              </a:pPr>
              <a:t>11/12/2009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C108B6FE-7A57-4FD7-9BE2-6CEB89C40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9697B171-FCBF-4F8B-9FFA-3EF5CE8DDB25}" type="datetimeFigureOut">
              <a:rPr lang="en-US"/>
              <a:pPr>
                <a:defRPr/>
              </a:pPr>
              <a:t>11/12/2009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 noProof="0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4B68A8C2-9CD2-406D-99DF-30C836CC78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smtClean="0">
              <a:ea typeface="新細明體" charset="-120"/>
            </a:endParaRPr>
          </a:p>
        </p:txBody>
      </p:sp>
      <p:sp>
        <p:nvSpPr>
          <p:cNvPr id="6147" name="Rectangle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6C34B1-A70C-4CE4-899F-CE40D473A4E5}" type="datetime1">
              <a:rPr lang="en-US" altLang="zh-TW">
                <a:ea typeface="新細明體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11/12/2009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48" name="Rectangle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mtClean="0">
              <a:ea typeface="新細明體" charset="-120"/>
            </a:endParaRPr>
          </a:p>
        </p:txBody>
      </p:sp>
      <p:sp>
        <p:nvSpPr>
          <p:cNvPr id="6149" name="Rectangle 6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2E457F-F503-4F1C-8315-D3FC0DFF6280}" type="slidenum">
              <a:rPr lang="en-US" altLang="zh-TW">
                <a:ea typeface="新細明體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50" name="Rectangle 7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pic>
        <p:nvPicPr>
          <p:cNvPr id="5" name="Picture 10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990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9"/>
          <p:cNvSpPr txBox="1"/>
          <p:nvPr userDrawn="1"/>
        </p:nvSpPr>
        <p:spPr>
          <a:xfrm>
            <a:off x="304800" y="1143000"/>
            <a:ext cx="22860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 Visually Capable Path Finding Robot</a:t>
            </a:r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458200" cy="35052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DE2119ED-0383-4042-A7DE-E1226ECC08BA}" type="datetime2">
              <a:rPr lang="en-US"/>
              <a:pPr>
                <a:defRPr/>
              </a:pPr>
              <a:t>Thursday, November 12, 2009</a:t>
            </a:fld>
            <a:endParaRPr lang="en-US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75BF4-4BBF-4002-80CF-55E2FB2F49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9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0F19C97-A7A2-4810-BAD7-F9FD87EA785A}" type="datetime2">
              <a:rPr lang="en-US"/>
              <a:pPr>
                <a:defRPr/>
              </a:pPr>
              <a:t>Thursday, November 12, 2009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4334263-4B36-4FE5-95FE-5AF06AE78D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See3PO</a:t>
            </a:r>
            <a:endParaRPr lang="en-US" dirty="0"/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444F61"/>
                </a:solidFill>
                <a:ea typeface="新細明體" charset="-120"/>
              </a:rPr>
              <a:t>Frank, Nick, Jacky, Hao, and Debarati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444F61"/>
                </a:solidFill>
                <a:ea typeface="新細明體" charset="-120"/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444F61"/>
                </a:solidFill>
                <a:ea typeface="新細明體" charset="-120"/>
              </a:rPr>
              <a:t>University of Massachusetts at Boston</a:t>
            </a:r>
          </a:p>
          <a:p>
            <a:pPr eaLnBrk="1" hangingPunct="1">
              <a:lnSpc>
                <a:spcPct val="80000"/>
              </a:lnSpc>
            </a:pPr>
            <a:endParaRPr lang="en-US" altLang="zh-TW" smtClean="0">
              <a:solidFill>
                <a:srgbClr val="444F61"/>
              </a:solidFill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444F61"/>
                </a:solidFill>
                <a:ea typeface="新細明體" charset="-120"/>
              </a:rPr>
              <a:t>Tyler Garass and Shi Kumar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444F61"/>
                </a:solidFill>
                <a:ea typeface="新細明體" charset="-120"/>
              </a:rPr>
              <a:t>Mitsubishi Electric Research Laboratories (MERL)</a:t>
            </a:r>
          </a:p>
          <a:p>
            <a:pPr eaLnBrk="1" hangingPunct="1">
              <a:lnSpc>
                <a:spcPct val="80000"/>
              </a:lnSpc>
            </a:pPr>
            <a:endParaRPr lang="en-US" altLang="zh-TW" smtClean="0">
              <a:solidFill>
                <a:srgbClr val="444F61"/>
              </a:solidFill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444F61"/>
                </a:solidFill>
                <a:ea typeface="新細明體" charset="-120"/>
              </a:rPr>
              <a:t>CS682 Software Engineering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444F61"/>
                </a:solidFill>
                <a:ea typeface="新細明體" charset="-120"/>
              </a:rPr>
              <a:t>Instructor: Ethan Bolker</a:t>
            </a:r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304800" y="1143000"/>
            <a:ext cx="2209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000">
                <a:latin typeface="Franklin Gothic Book"/>
              </a:rPr>
              <a:t>A Visually Capable Path Finding Robot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10AB5E-65B2-470F-A90D-8944CCF2250D}" type="datetime2">
              <a:rPr lang="en-US"/>
              <a:pPr>
                <a:defRPr/>
              </a:pPr>
              <a:t>Thursday, November 12, 2009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714376-34AC-497D-95EC-5257A6C16D13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Software – Unit Tests</a:t>
            </a:r>
          </a:p>
        </p:txBody>
      </p:sp>
      <p:sp>
        <p:nvSpPr>
          <p:cNvPr id="15362" name="Rectangle 4"/>
          <p:cNvSpPr>
            <a:spLocks noGrp="1"/>
          </p:cNvSpPr>
          <p:nvPr>
            <p:ph type="body" sz="half" idx="4294967295"/>
          </p:nvPr>
        </p:nvSpPr>
        <p:spPr>
          <a:xfrm>
            <a:off x="304800" y="1554163"/>
            <a:ext cx="4267200" cy="4525962"/>
          </a:xfrm>
        </p:spPr>
        <p:txBody>
          <a:bodyPr/>
          <a:lstStyle/>
          <a:p>
            <a:r>
              <a:rPr lang="en-US" altLang="zh-TW" sz="2800" smtClean="0">
                <a:ea typeface="新細明體" charset="-120"/>
              </a:rPr>
              <a:t>Class should contain its own test.</a:t>
            </a:r>
          </a:p>
          <a:p>
            <a:r>
              <a:rPr lang="en-US" altLang="zh-TW" sz="2800" smtClean="0">
                <a:ea typeface="新細明體" charset="-120"/>
              </a:rPr>
              <a:t>Tests 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Fully automatic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Check their own results (Assert)</a:t>
            </a:r>
          </a:p>
          <a:p>
            <a:r>
              <a:rPr lang="en-US" altLang="zh-TW" sz="2800" smtClean="0">
                <a:ea typeface="新細明體" charset="-120"/>
              </a:rPr>
              <a:t>Powerful bug detector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Decrease the time to find bugs</a:t>
            </a:r>
          </a:p>
          <a:p>
            <a:pPr lvl="1"/>
            <a:endParaRPr lang="en-US" altLang="zh-TW" sz="2400" smtClean="0">
              <a:ea typeface="新細明體" charset="-120"/>
            </a:endParaRP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4876800" y="1524000"/>
            <a:ext cx="3505200" cy="2439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FloorPlan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+ GetXSize()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+ GetYSize()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</p:txBody>
      </p:sp>
      <p:sp>
        <p:nvSpPr>
          <p:cNvPr id="15364" name="Line 7"/>
          <p:cNvSpPr>
            <a:spLocks noChangeShapeType="1"/>
          </p:cNvSpPr>
          <p:nvPr/>
        </p:nvSpPr>
        <p:spPr bwMode="auto">
          <a:xfrm>
            <a:off x="4876800" y="1981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65" name="Line 8"/>
          <p:cNvSpPr>
            <a:spLocks noChangeShapeType="1"/>
          </p:cNvSpPr>
          <p:nvPr/>
        </p:nvSpPr>
        <p:spPr bwMode="auto">
          <a:xfrm>
            <a:off x="4876800" y="2438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66" name="Text Box 9"/>
          <p:cNvSpPr txBox="1">
            <a:spLocks noChangeArrowheads="1"/>
          </p:cNvSpPr>
          <p:nvPr/>
        </p:nvSpPr>
        <p:spPr bwMode="auto">
          <a:xfrm>
            <a:off x="4876800" y="4114800"/>
            <a:ext cx="3505200" cy="2439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FloorPlanTest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+ GetXSizeTest()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+ GetYSizeTest()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>
            <a:off x="4876800" y="45720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4876800" y="5029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Software - Documentation</a:t>
            </a:r>
            <a:endParaRPr lang="zh-TW" altLang="en-US" cap="none" smtClean="0">
              <a:effectLst/>
              <a:ea typeface="新細明體" charset="-120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04800" y="1752600"/>
            <a:ext cx="4114800" cy="4525963"/>
          </a:xfrm>
        </p:spPr>
        <p:txBody>
          <a:bodyPr/>
          <a:lstStyle/>
          <a:p>
            <a:r>
              <a:rPr lang="en-US" altLang="zh-TW" sz="2800" smtClean="0">
                <a:ea typeface="新細明體" charset="-120"/>
              </a:rPr>
              <a:t>Requirements</a:t>
            </a:r>
          </a:p>
          <a:p>
            <a:r>
              <a:rPr lang="en-US" altLang="zh-TW" sz="2800" smtClean="0">
                <a:ea typeface="新細明體" charset="-120"/>
              </a:rPr>
              <a:t>Architecture/Design</a:t>
            </a:r>
          </a:p>
          <a:p>
            <a:r>
              <a:rPr lang="en-US" altLang="zh-TW" sz="2800" smtClean="0">
                <a:ea typeface="新細明體" charset="-120"/>
              </a:rPr>
              <a:t>Technical Docs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Code 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Algorithms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Interfaces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APIs. </a:t>
            </a:r>
          </a:p>
          <a:p>
            <a:r>
              <a:rPr lang="en-US" altLang="zh-TW" sz="2800" smtClean="0">
                <a:ea typeface="新細明體" charset="-120"/>
              </a:rPr>
              <a:t>User Manual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Established Hardware</a:t>
            </a:r>
            <a:endParaRPr lang="zh-TW" altLang="en-US" cap="none" smtClean="0">
              <a:effectLst/>
              <a:ea typeface="新細明體" charset="-120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04800" y="1676399"/>
            <a:ext cx="4114800" cy="4403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 dirty="0" smtClean="0">
                <a:ea typeface="新細明體" charset="-120"/>
              </a:rPr>
              <a:t>Ability to develop WinCE network program with OOSD. 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 smtClean="0">
                <a:ea typeface="新細明體" charset="-120"/>
              </a:rPr>
              <a:t>Robot </a:t>
            </a:r>
            <a:r>
              <a:rPr lang="en-US" altLang="zh-TW" sz="1800" dirty="0" smtClean="0">
                <a:ea typeface="新細明體" charset="-120"/>
              </a:rPr>
              <a:t>can be easily deployed.</a:t>
            </a:r>
          </a:p>
          <a:p>
            <a:pPr>
              <a:lnSpc>
                <a:spcPct val="80000"/>
              </a:lnSpc>
            </a:pPr>
            <a:r>
              <a:rPr lang="en-US" altLang="zh-TW" sz="1800" dirty="0" smtClean="0">
                <a:ea typeface="新細明體" charset="-120"/>
              </a:rPr>
              <a:t>Ability to customize communication protocols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 smtClean="0">
                <a:ea typeface="新細明體" charset="-120"/>
              </a:rPr>
              <a:t>Easy to extend.</a:t>
            </a:r>
            <a:endParaRPr lang="en-US" altLang="zh-TW" sz="1800" dirty="0" smtClean="0">
              <a:ea typeface="新細明體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1800" dirty="0" smtClean="0">
                <a:ea typeface="新細明體" charset="-120"/>
              </a:rPr>
              <a:t>Proven robot’s driving functions in embedded computer with manual control without host.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 smtClean="0">
                <a:ea typeface="新細明體" charset="-120"/>
              </a:rPr>
              <a:t>Ready to self-tests</a:t>
            </a:r>
            <a:endParaRPr lang="en-US" altLang="zh-TW" sz="1800" dirty="0" smtClean="0">
              <a:ea typeface="新細明體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1800" dirty="0" smtClean="0">
                <a:ea typeface="新細明體" charset="-120"/>
              </a:rPr>
              <a:t>Ability to develop PLC-like (microchip) programs on driving control unit.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 smtClean="0">
                <a:ea typeface="新細明體" charset="-120"/>
              </a:rPr>
              <a:t>Full control of robot movements.</a:t>
            </a:r>
          </a:p>
          <a:p>
            <a:pPr lvl="1">
              <a:lnSpc>
                <a:spcPct val="80000"/>
              </a:lnSpc>
              <a:buNone/>
            </a:pPr>
            <a:endParaRPr lang="en-US" altLang="zh-TW" sz="1800" dirty="0" smtClean="0">
              <a:ea typeface="新細明體" charset="-120"/>
            </a:endParaRPr>
          </a:p>
          <a:p>
            <a:pPr lvl="1">
              <a:lnSpc>
                <a:spcPct val="80000"/>
              </a:lnSpc>
            </a:pPr>
            <a:endParaRPr lang="en-US" altLang="zh-TW" sz="1400" dirty="0" smtClean="0">
              <a:ea typeface="新細明體" charset="-120"/>
            </a:endParaRPr>
          </a:p>
          <a:p>
            <a:pPr>
              <a:lnSpc>
                <a:spcPct val="80000"/>
              </a:lnSpc>
            </a:pPr>
            <a:endParaRPr lang="en-US" altLang="zh-TW" sz="1800" dirty="0" smtClean="0">
              <a:ea typeface="新細明體" charset="-120"/>
            </a:endParaRP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676400"/>
            <a:ext cx="44862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smtClean="0">
                <a:effectLst/>
                <a:ea typeface="新細明體" charset="-120"/>
              </a:rPr>
              <a:t>Why See3PO?</a:t>
            </a:r>
          </a:p>
        </p:txBody>
      </p:sp>
      <p:sp>
        <p:nvSpPr>
          <p:cNvPr id="717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smtClean="0">
                <a:effectLst/>
                <a:ea typeface="新細明體" charset="-120"/>
              </a:rPr>
              <a:t>Delivering</a:t>
            </a:r>
          </a:p>
        </p:txBody>
      </p:sp>
      <p:sp>
        <p:nvSpPr>
          <p:cNvPr id="819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smtClean="0">
                <a:effectLst/>
                <a:ea typeface="新細明體" charset="-120"/>
              </a:rPr>
              <a:t>Picking Up Tennis Balls</a:t>
            </a:r>
          </a:p>
        </p:txBody>
      </p:sp>
      <p:sp>
        <p:nvSpPr>
          <p:cNvPr id="921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smtClean="0">
                <a:effectLst/>
                <a:ea typeface="新細明體" charset="-120"/>
              </a:rPr>
              <a:t>And More…</a:t>
            </a:r>
          </a:p>
        </p:txBody>
      </p:sp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Chasing Animals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Sweeping Leaves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Security / Surveillance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smtClean="0">
                <a:effectLst/>
                <a:ea typeface="新細明體" charset="-120"/>
              </a:rPr>
              <a:t>How?</a:t>
            </a:r>
          </a:p>
        </p:txBody>
      </p:sp>
      <p:pic>
        <p:nvPicPr>
          <p:cNvPr id="11266" name="Picture 5" descr="third_floor_map"/>
          <p:cNvPicPr>
            <a:picLocks noChangeAspect="1" noChangeArrowheads="1"/>
          </p:cNvPicPr>
          <p:nvPr/>
        </p:nvPicPr>
        <p:blipFill>
          <a:blip r:embed="rId3" cstate="print"/>
          <a:srcRect r="29854" b="58836"/>
          <a:stretch>
            <a:fillRect/>
          </a:stretch>
        </p:blipFill>
        <p:spPr bwMode="auto">
          <a:xfrm>
            <a:off x="228600" y="15240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228600" y="32766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Science Building – 3F (image)</a:t>
            </a:r>
          </a:p>
        </p:txBody>
      </p:sp>
      <p:sp>
        <p:nvSpPr>
          <p:cNvPr id="11268" name="Line 7"/>
          <p:cNvSpPr>
            <a:spLocks noChangeShapeType="1"/>
          </p:cNvSpPr>
          <p:nvPr/>
        </p:nvSpPr>
        <p:spPr bwMode="auto">
          <a:xfrm>
            <a:off x="3505200" y="2667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11269" name="Picture 9" descr="FloorPlanBoxes"/>
          <p:cNvPicPr>
            <a:picLocks noChangeAspect="1" noChangeArrowheads="1"/>
          </p:cNvPicPr>
          <p:nvPr/>
        </p:nvPicPr>
        <p:blipFill>
          <a:blip r:embed="rId4" cstate="print"/>
          <a:srcRect t="8696" r="36884" b="43478"/>
          <a:stretch>
            <a:fillRect/>
          </a:stretch>
        </p:blipFill>
        <p:spPr bwMode="auto">
          <a:xfrm>
            <a:off x="5105400" y="1524000"/>
            <a:ext cx="23622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Text Box 10"/>
          <p:cNvSpPr txBox="1">
            <a:spLocks noChangeArrowheads="1"/>
          </p:cNvSpPr>
          <p:nvPr/>
        </p:nvSpPr>
        <p:spPr bwMode="auto">
          <a:xfrm>
            <a:off x="3276600" y="2286000"/>
            <a:ext cx="1828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Floor Plan</a:t>
            </a:r>
          </a:p>
          <a:p>
            <a:pPr algn="ctr">
              <a:spcBef>
                <a:spcPct val="50000"/>
              </a:spcBef>
            </a:pPr>
            <a:r>
              <a:rPr lang="en-US" altLang="zh-TW"/>
              <a:t>Processing</a:t>
            </a:r>
          </a:p>
        </p:txBody>
      </p:sp>
      <p:sp>
        <p:nvSpPr>
          <p:cNvPr id="11271" name="Line 11"/>
          <p:cNvSpPr>
            <a:spLocks noChangeShapeType="1"/>
          </p:cNvSpPr>
          <p:nvPr/>
        </p:nvSpPr>
        <p:spPr bwMode="auto">
          <a:xfrm flipH="1">
            <a:off x="7467600" y="1371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72" name="Text Box 12"/>
          <p:cNvSpPr txBox="1">
            <a:spLocks noChangeArrowheads="1"/>
          </p:cNvSpPr>
          <p:nvPr/>
        </p:nvSpPr>
        <p:spPr bwMode="auto">
          <a:xfrm>
            <a:off x="7620000" y="10668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wall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 flipH="1">
            <a:off x="6934200" y="11430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6629400" y="7620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walkable</a:t>
            </a:r>
          </a:p>
        </p:txBody>
      </p:sp>
      <p:sp>
        <p:nvSpPr>
          <p:cNvPr id="11275" name="Oval 16"/>
          <p:cNvSpPr>
            <a:spLocks noChangeArrowheads="1"/>
          </p:cNvSpPr>
          <p:nvPr/>
        </p:nvSpPr>
        <p:spPr bwMode="auto">
          <a:xfrm>
            <a:off x="5410200" y="4800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1276" name="Oval 18"/>
          <p:cNvSpPr>
            <a:spLocks noChangeArrowheads="1"/>
          </p:cNvSpPr>
          <p:nvPr/>
        </p:nvSpPr>
        <p:spPr bwMode="auto">
          <a:xfrm>
            <a:off x="5943600" y="4800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7" name="Oval 20"/>
          <p:cNvSpPr>
            <a:spLocks noChangeArrowheads="1"/>
          </p:cNvSpPr>
          <p:nvPr/>
        </p:nvSpPr>
        <p:spPr bwMode="auto">
          <a:xfrm>
            <a:off x="59436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8" name="Oval 21"/>
          <p:cNvSpPr>
            <a:spLocks noChangeArrowheads="1"/>
          </p:cNvSpPr>
          <p:nvPr/>
        </p:nvSpPr>
        <p:spPr bwMode="auto">
          <a:xfrm>
            <a:off x="54102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9" name="Line 23"/>
          <p:cNvSpPr>
            <a:spLocks noChangeShapeType="1"/>
          </p:cNvSpPr>
          <p:nvPr/>
        </p:nvSpPr>
        <p:spPr bwMode="auto">
          <a:xfrm>
            <a:off x="6096000" y="3581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80" name="Text Box 24"/>
          <p:cNvSpPr txBox="1">
            <a:spLocks noChangeArrowheads="1"/>
          </p:cNvSpPr>
          <p:nvPr/>
        </p:nvSpPr>
        <p:spPr bwMode="auto">
          <a:xfrm>
            <a:off x="6172200" y="3657600"/>
            <a:ext cx="2362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Graph /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Path Finder</a:t>
            </a:r>
          </a:p>
        </p:txBody>
      </p:sp>
      <p:sp>
        <p:nvSpPr>
          <p:cNvPr id="11281" name="Line 25"/>
          <p:cNvSpPr>
            <a:spLocks noChangeShapeType="1"/>
          </p:cNvSpPr>
          <p:nvPr/>
        </p:nvSpPr>
        <p:spPr bwMode="auto">
          <a:xfrm>
            <a:off x="5715000" y="4953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82" name="Line 27"/>
          <p:cNvSpPr>
            <a:spLocks noChangeShapeType="1"/>
          </p:cNvSpPr>
          <p:nvPr/>
        </p:nvSpPr>
        <p:spPr bwMode="auto">
          <a:xfrm>
            <a:off x="5715000" y="5486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83" name="Line 28"/>
          <p:cNvSpPr>
            <a:spLocks noChangeShapeType="1"/>
          </p:cNvSpPr>
          <p:nvPr/>
        </p:nvSpPr>
        <p:spPr bwMode="auto">
          <a:xfrm>
            <a:off x="55626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84" name="Line 29"/>
          <p:cNvSpPr>
            <a:spLocks noChangeShapeType="1"/>
          </p:cNvSpPr>
          <p:nvPr/>
        </p:nvSpPr>
        <p:spPr bwMode="auto">
          <a:xfrm>
            <a:off x="60960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85" name="Rectangle 33"/>
          <p:cNvSpPr>
            <a:spLocks noChangeArrowheads="1"/>
          </p:cNvSpPr>
          <p:nvPr/>
        </p:nvSpPr>
        <p:spPr bwMode="auto">
          <a:xfrm>
            <a:off x="5334000" y="16764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6" name="Text Box 32"/>
          <p:cNvSpPr txBox="1">
            <a:spLocks noChangeArrowheads="1"/>
          </p:cNvSpPr>
          <p:nvPr/>
        </p:nvSpPr>
        <p:spPr bwMode="auto">
          <a:xfrm>
            <a:off x="5334000" y="1600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</a:t>
            </a:r>
          </a:p>
        </p:txBody>
      </p:sp>
      <p:sp>
        <p:nvSpPr>
          <p:cNvPr id="11287" name="Rectangle 34"/>
          <p:cNvSpPr>
            <a:spLocks noChangeArrowheads="1"/>
          </p:cNvSpPr>
          <p:nvPr/>
        </p:nvSpPr>
        <p:spPr bwMode="auto">
          <a:xfrm>
            <a:off x="6858000" y="28956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8" name="Text Box 35"/>
          <p:cNvSpPr txBox="1">
            <a:spLocks noChangeArrowheads="1"/>
          </p:cNvSpPr>
          <p:nvPr/>
        </p:nvSpPr>
        <p:spPr bwMode="auto">
          <a:xfrm>
            <a:off x="6858000" y="2819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t</a:t>
            </a:r>
          </a:p>
        </p:txBody>
      </p:sp>
      <p:sp>
        <p:nvSpPr>
          <p:cNvPr id="11289" name="Oval 36"/>
          <p:cNvSpPr>
            <a:spLocks noChangeArrowheads="1"/>
          </p:cNvSpPr>
          <p:nvPr/>
        </p:nvSpPr>
        <p:spPr bwMode="auto">
          <a:xfrm>
            <a:off x="5943600" y="586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90" name="Oval 38"/>
          <p:cNvSpPr>
            <a:spLocks noChangeArrowheads="1"/>
          </p:cNvSpPr>
          <p:nvPr/>
        </p:nvSpPr>
        <p:spPr bwMode="auto">
          <a:xfrm>
            <a:off x="6477000" y="586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91" name="Line 41"/>
          <p:cNvSpPr>
            <a:spLocks noChangeShapeType="1"/>
          </p:cNvSpPr>
          <p:nvPr/>
        </p:nvSpPr>
        <p:spPr bwMode="auto">
          <a:xfrm>
            <a:off x="6096000" y="563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92" name="Line 42"/>
          <p:cNvSpPr>
            <a:spLocks noChangeShapeType="1"/>
          </p:cNvSpPr>
          <p:nvPr/>
        </p:nvSpPr>
        <p:spPr bwMode="auto">
          <a:xfrm>
            <a:off x="6248400" y="601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93" name="Oval 44"/>
          <p:cNvSpPr>
            <a:spLocks noChangeArrowheads="1"/>
          </p:cNvSpPr>
          <p:nvPr/>
        </p:nvSpPr>
        <p:spPr bwMode="auto">
          <a:xfrm>
            <a:off x="70104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94" name="Oval 45"/>
          <p:cNvSpPr>
            <a:spLocks noChangeArrowheads="1"/>
          </p:cNvSpPr>
          <p:nvPr/>
        </p:nvSpPr>
        <p:spPr bwMode="auto">
          <a:xfrm>
            <a:off x="7010400" y="586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95" name="Line 48"/>
          <p:cNvSpPr>
            <a:spLocks noChangeShapeType="1"/>
          </p:cNvSpPr>
          <p:nvPr/>
        </p:nvSpPr>
        <p:spPr bwMode="auto">
          <a:xfrm>
            <a:off x="7162800" y="563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96" name="Line 50"/>
          <p:cNvSpPr>
            <a:spLocks noChangeShapeType="1"/>
          </p:cNvSpPr>
          <p:nvPr/>
        </p:nvSpPr>
        <p:spPr bwMode="auto">
          <a:xfrm>
            <a:off x="6781800" y="601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97" name="Oval 52"/>
          <p:cNvSpPr>
            <a:spLocks noChangeArrowheads="1"/>
          </p:cNvSpPr>
          <p:nvPr/>
        </p:nvSpPr>
        <p:spPr bwMode="auto">
          <a:xfrm>
            <a:off x="64770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98" name="Oval 53"/>
          <p:cNvSpPr>
            <a:spLocks noChangeArrowheads="1"/>
          </p:cNvSpPr>
          <p:nvPr/>
        </p:nvSpPr>
        <p:spPr bwMode="auto">
          <a:xfrm>
            <a:off x="7543800" y="586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99" name="Line 55"/>
          <p:cNvSpPr>
            <a:spLocks noChangeShapeType="1"/>
          </p:cNvSpPr>
          <p:nvPr/>
        </p:nvSpPr>
        <p:spPr bwMode="auto">
          <a:xfrm>
            <a:off x="7315200" y="601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00" name="Oval 57"/>
          <p:cNvSpPr>
            <a:spLocks noChangeArrowheads="1"/>
          </p:cNvSpPr>
          <p:nvPr/>
        </p:nvSpPr>
        <p:spPr bwMode="auto">
          <a:xfrm>
            <a:off x="7543800" y="6400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01" name="Line 59"/>
          <p:cNvSpPr>
            <a:spLocks noChangeShapeType="1"/>
          </p:cNvSpPr>
          <p:nvPr/>
        </p:nvSpPr>
        <p:spPr bwMode="auto">
          <a:xfrm>
            <a:off x="76962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02" name="Oval 60"/>
          <p:cNvSpPr>
            <a:spLocks noChangeArrowheads="1"/>
          </p:cNvSpPr>
          <p:nvPr/>
        </p:nvSpPr>
        <p:spPr bwMode="auto">
          <a:xfrm>
            <a:off x="7010400" y="4800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03" name="Oval 61"/>
          <p:cNvSpPr>
            <a:spLocks noChangeArrowheads="1"/>
          </p:cNvSpPr>
          <p:nvPr/>
        </p:nvSpPr>
        <p:spPr bwMode="auto">
          <a:xfrm>
            <a:off x="6477000" y="4800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04" name="Line 62"/>
          <p:cNvSpPr>
            <a:spLocks noChangeShapeType="1"/>
          </p:cNvSpPr>
          <p:nvPr/>
        </p:nvSpPr>
        <p:spPr bwMode="auto">
          <a:xfrm>
            <a:off x="6781800" y="4953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05" name="Line 63"/>
          <p:cNvSpPr>
            <a:spLocks noChangeShapeType="1"/>
          </p:cNvSpPr>
          <p:nvPr/>
        </p:nvSpPr>
        <p:spPr bwMode="auto">
          <a:xfrm>
            <a:off x="66294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06" name="Line 64"/>
          <p:cNvSpPr>
            <a:spLocks noChangeShapeType="1"/>
          </p:cNvSpPr>
          <p:nvPr/>
        </p:nvSpPr>
        <p:spPr bwMode="auto">
          <a:xfrm>
            <a:off x="71628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07" name="Line 65"/>
          <p:cNvSpPr>
            <a:spLocks noChangeShapeType="1"/>
          </p:cNvSpPr>
          <p:nvPr/>
        </p:nvSpPr>
        <p:spPr bwMode="auto">
          <a:xfrm>
            <a:off x="6781800" y="5486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08" name="Text Box 66"/>
          <p:cNvSpPr txBox="1">
            <a:spLocks noChangeArrowheads="1"/>
          </p:cNvSpPr>
          <p:nvPr/>
        </p:nvSpPr>
        <p:spPr bwMode="auto">
          <a:xfrm>
            <a:off x="5410200" y="4724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</a:t>
            </a:r>
          </a:p>
        </p:txBody>
      </p:sp>
      <p:sp>
        <p:nvSpPr>
          <p:cNvPr id="11309" name="Text Box 67"/>
          <p:cNvSpPr txBox="1">
            <a:spLocks noChangeArrowheads="1"/>
          </p:cNvSpPr>
          <p:nvPr/>
        </p:nvSpPr>
        <p:spPr bwMode="auto">
          <a:xfrm>
            <a:off x="7620000" y="6324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t</a:t>
            </a:r>
          </a:p>
        </p:txBody>
      </p:sp>
      <p:sp>
        <p:nvSpPr>
          <p:cNvPr id="11310" name="Line 68"/>
          <p:cNvSpPr>
            <a:spLocks noChangeShapeType="1"/>
          </p:cNvSpPr>
          <p:nvPr/>
        </p:nvSpPr>
        <p:spPr bwMode="auto">
          <a:xfrm>
            <a:off x="5562600" y="510540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11" name="Line 69"/>
          <p:cNvSpPr>
            <a:spLocks noChangeShapeType="1"/>
          </p:cNvSpPr>
          <p:nvPr/>
        </p:nvSpPr>
        <p:spPr bwMode="auto">
          <a:xfrm>
            <a:off x="7696200" y="617220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12" name="Line 70"/>
          <p:cNvSpPr>
            <a:spLocks noChangeShapeType="1"/>
          </p:cNvSpPr>
          <p:nvPr/>
        </p:nvSpPr>
        <p:spPr bwMode="auto">
          <a:xfrm>
            <a:off x="6096000" y="563880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13" name="Line 71"/>
          <p:cNvSpPr>
            <a:spLocks noChangeShapeType="1"/>
          </p:cNvSpPr>
          <p:nvPr/>
        </p:nvSpPr>
        <p:spPr bwMode="auto">
          <a:xfrm>
            <a:off x="5715000" y="54864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14" name="Line 72"/>
          <p:cNvSpPr>
            <a:spLocks noChangeShapeType="1"/>
          </p:cNvSpPr>
          <p:nvPr/>
        </p:nvSpPr>
        <p:spPr bwMode="auto">
          <a:xfrm>
            <a:off x="6248400" y="60198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15" name="Line 73"/>
          <p:cNvSpPr>
            <a:spLocks noChangeShapeType="1"/>
          </p:cNvSpPr>
          <p:nvPr/>
        </p:nvSpPr>
        <p:spPr bwMode="auto">
          <a:xfrm>
            <a:off x="6781800" y="60198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16" name="Line 74"/>
          <p:cNvSpPr>
            <a:spLocks noChangeShapeType="1"/>
          </p:cNvSpPr>
          <p:nvPr/>
        </p:nvSpPr>
        <p:spPr bwMode="auto">
          <a:xfrm>
            <a:off x="7315200" y="60198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17" name="Text Box 76"/>
          <p:cNvSpPr txBox="1">
            <a:spLocks noChangeArrowheads="1"/>
          </p:cNvSpPr>
          <p:nvPr/>
        </p:nvSpPr>
        <p:spPr bwMode="auto">
          <a:xfrm>
            <a:off x="3505200" y="5562600"/>
            <a:ext cx="2057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Generate</a:t>
            </a:r>
          </a:p>
          <a:p>
            <a:pPr algn="ctr">
              <a:spcBef>
                <a:spcPct val="50000"/>
              </a:spcBef>
            </a:pPr>
            <a:r>
              <a:rPr lang="en-US" altLang="zh-TW"/>
              <a:t>Move Command</a:t>
            </a:r>
          </a:p>
        </p:txBody>
      </p:sp>
      <p:sp>
        <p:nvSpPr>
          <p:cNvPr id="11318" name="AutoShape 80" descr="UMass+-+Science+Building+-+3rd+Floor+(2)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11319" name="Picture 81" descr="UMass_-_Science_Building_-_3rd_Floor_(2)"/>
          <p:cNvPicPr>
            <a:picLocks noChangeAspect="1" noChangeArrowheads="1"/>
          </p:cNvPicPr>
          <p:nvPr/>
        </p:nvPicPr>
        <p:blipFill>
          <a:blip r:embed="rId5" cstate="print"/>
          <a:srcRect r="29958" b="59396"/>
          <a:stretch>
            <a:fillRect/>
          </a:stretch>
        </p:blipFill>
        <p:spPr bwMode="auto">
          <a:xfrm>
            <a:off x="152400" y="4267200"/>
            <a:ext cx="32766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20" name="Line 75"/>
          <p:cNvSpPr>
            <a:spLocks noChangeShapeType="1"/>
          </p:cNvSpPr>
          <p:nvPr/>
        </p:nvSpPr>
        <p:spPr bwMode="auto">
          <a:xfrm flipH="1">
            <a:off x="3581400" y="5943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21" name="Oval 82"/>
          <p:cNvSpPr>
            <a:spLocks noChangeArrowheads="1"/>
          </p:cNvSpPr>
          <p:nvPr/>
        </p:nvSpPr>
        <p:spPr bwMode="auto">
          <a:xfrm>
            <a:off x="1905000" y="4724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1322" name="Text Box 83"/>
          <p:cNvSpPr txBox="1">
            <a:spLocks noChangeArrowheads="1"/>
          </p:cNvSpPr>
          <p:nvPr/>
        </p:nvSpPr>
        <p:spPr bwMode="auto">
          <a:xfrm>
            <a:off x="1905000" y="4648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</a:t>
            </a:r>
          </a:p>
        </p:txBody>
      </p:sp>
      <p:sp>
        <p:nvSpPr>
          <p:cNvPr id="11323" name="Oval 84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24" name="Text Box 85"/>
          <p:cNvSpPr txBox="1">
            <a:spLocks noChangeArrowheads="1"/>
          </p:cNvSpPr>
          <p:nvPr/>
        </p:nvSpPr>
        <p:spPr bwMode="auto">
          <a:xfrm>
            <a:off x="2514600" y="5410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t</a:t>
            </a:r>
          </a:p>
        </p:txBody>
      </p:sp>
      <p:sp>
        <p:nvSpPr>
          <p:cNvPr id="11325" name="Text Box 86"/>
          <p:cNvSpPr txBox="1">
            <a:spLocks noChangeArrowheads="1"/>
          </p:cNvSpPr>
          <p:nvPr/>
        </p:nvSpPr>
        <p:spPr bwMode="auto">
          <a:xfrm>
            <a:off x="3733800" y="39624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Position Finder</a:t>
            </a:r>
          </a:p>
        </p:txBody>
      </p:sp>
      <p:sp>
        <p:nvSpPr>
          <p:cNvPr id="11326" name="Line 87"/>
          <p:cNvSpPr>
            <a:spLocks noChangeShapeType="1"/>
          </p:cNvSpPr>
          <p:nvPr/>
        </p:nvSpPr>
        <p:spPr bwMode="auto">
          <a:xfrm>
            <a:off x="34290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27" name="Line 88"/>
          <p:cNvSpPr>
            <a:spLocks noChangeShapeType="1"/>
          </p:cNvSpPr>
          <p:nvPr/>
        </p:nvSpPr>
        <p:spPr bwMode="auto">
          <a:xfrm flipV="1">
            <a:off x="44196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28" name="Line 89"/>
          <p:cNvSpPr>
            <a:spLocks noChangeShapeType="1"/>
          </p:cNvSpPr>
          <p:nvPr/>
        </p:nvSpPr>
        <p:spPr bwMode="auto">
          <a:xfrm flipH="1">
            <a:off x="21336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29" name="Line 90"/>
          <p:cNvSpPr>
            <a:spLocks noChangeShapeType="1"/>
          </p:cNvSpPr>
          <p:nvPr/>
        </p:nvSpPr>
        <p:spPr bwMode="auto">
          <a:xfrm>
            <a:off x="21336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30" name="Text Box 91"/>
          <p:cNvSpPr txBox="1">
            <a:spLocks noChangeArrowheads="1"/>
          </p:cNvSpPr>
          <p:nvPr/>
        </p:nvSpPr>
        <p:spPr bwMode="auto">
          <a:xfrm>
            <a:off x="2133600" y="3810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/>
              <a:t>Confirm Position</a:t>
            </a:r>
          </a:p>
        </p:txBody>
      </p:sp>
      <p:pic>
        <p:nvPicPr>
          <p:cNvPr id="11331" name="Picture 92" descr="FlatStamp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5105400"/>
            <a:ext cx="28733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32" name="Line 94"/>
          <p:cNvSpPr>
            <a:spLocks noChangeShapeType="1"/>
          </p:cNvSpPr>
          <p:nvPr/>
        </p:nvSpPr>
        <p:spPr bwMode="auto">
          <a:xfrm>
            <a:off x="2133600" y="495300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33" name="Line 95"/>
          <p:cNvSpPr>
            <a:spLocks noChangeShapeType="1"/>
          </p:cNvSpPr>
          <p:nvPr/>
        </p:nvSpPr>
        <p:spPr bwMode="auto">
          <a:xfrm>
            <a:off x="2514600" y="5181600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34" name="Line 96"/>
          <p:cNvSpPr>
            <a:spLocks noChangeShapeType="1"/>
          </p:cNvSpPr>
          <p:nvPr/>
        </p:nvSpPr>
        <p:spPr bwMode="auto">
          <a:xfrm flipV="1">
            <a:off x="2362200" y="5181600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Why We Can Do It?</a:t>
            </a:r>
          </a:p>
        </p:txBody>
      </p:sp>
      <p:sp>
        <p:nvSpPr>
          <p:cNvPr id="1229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Excellent Team Members</a:t>
            </a:r>
          </a:p>
          <a:p>
            <a:r>
              <a:rPr lang="en-US" altLang="zh-TW" smtClean="0">
                <a:ea typeface="新細明體" charset="-120"/>
              </a:rPr>
              <a:t>Robust Software Development</a:t>
            </a:r>
          </a:p>
          <a:p>
            <a:r>
              <a:rPr lang="en-US" altLang="zh-TW" smtClean="0">
                <a:ea typeface="新細明體" charset="-120"/>
              </a:rPr>
              <a:t>Established Hardware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People</a:t>
            </a:r>
          </a:p>
        </p:txBody>
      </p:sp>
      <p:sp>
        <p:nvSpPr>
          <p:cNvPr id="1331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Effective Communication</a:t>
            </a:r>
          </a:p>
          <a:p>
            <a:pPr lvl="1"/>
            <a:r>
              <a:rPr lang="en-US" altLang="zh-TW" smtClean="0">
                <a:ea typeface="新細明體" charset="-120"/>
              </a:rPr>
              <a:t>UML </a:t>
            </a:r>
          </a:p>
          <a:p>
            <a:pPr lvl="1"/>
            <a:r>
              <a:rPr lang="en-US" altLang="zh-TW" smtClean="0">
                <a:ea typeface="新細明體" charset="-120"/>
              </a:rPr>
              <a:t>Google Code, Google Group</a:t>
            </a:r>
          </a:p>
          <a:p>
            <a:endParaRPr lang="en-US" altLang="zh-TW" smtClean="0">
              <a:ea typeface="新細明體" charset="-120"/>
            </a:endParaRPr>
          </a:p>
          <a:p>
            <a:pPr lvl="1"/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04800"/>
            <a:ext cx="8686800" cy="8382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 Software – OOP / Design Patterns</a:t>
            </a:r>
            <a:endParaRPr lang="zh-TW" altLang="en-US" cap="none" smtClean="0">
              <a:effectLst/>
              <a:ea typeface="新細明體" charset="-120"/>
            </a:endParaRPr>
          </a:p>
        </p:txBody>
      </p:sp>
      <p:pic>
        <p:nvPicPr>
          <p:cNvPr id="14338" name="Rectangle 4"/>
          <p:cNvPicPr>
            <a:picLocks noGrp="1"/>
          </p:cNvPicPr>
          <p:nvPr>
            <p:ph type="body" sz="half" idx="4294967295"/>
          </p:nvPr>
        </p:nvPicPr>
        <p:blipFill>
          <a:blip r:embed="rId3" cstate="print"/>
          <a:srcRect l="57204" t="16837" r="12531" b="22554"/>
          <a:stretch>
            <a:fillRect/>
          </a:stretch>
        </p:blipFill>
        <p:spPr>
          <a:xfrm>
            <a:off x="381000" y="1219200"/>
            <a:ext cx="8534400" cy="5486400"/>
          </a:xfrm>
        </p:spPr>
      </p:pic>
      <p:grpSp>
        <p:nvGrpSpPr>
          <p:cNvPr id="14339" name="Group 9"/>
          <p:cNvGrpSpPr>
            <a:grpSpLocks/>
          </p:cNvGrpSpPr>
          <p:nvPr/>
        </p:nvGrpSpPr>
        <p:grpSpPr bwMode="auto">
          <a:xfrm>
            <a:off x="3200400" y="1143000"/>
            <a:ext cx="5715000" cy="5715000"/>
            <a:chOff x="2016" y="720"/>
            <a:chExt cx="3600" cy="3600"/>
          </a:xfrm>
        </p:grpSpPr>
        <p:sp>
          <p:nvSpPr>
            <p:cNvPr id="14340" name="Oval 5"/>
            <p:cNvSpPr>
              <a:spLocks noChangeArrowheads="1"/>
            </p:cNvSpPr>
            <p:nvPr/>
          </p:nvSpPr>
          <p:spPr bwMode="auto">
            <a:xfrm>
              <a:off x="2016" y="720"/>
              <a:ext cx="2880" cy="1344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1" name="Text Box 6"/>
            <p:cNvSpPr txBox="1">
              <a:spLocks noChangeArrowheads="1"/>
            </p:cNvSpPr>
            <p:nvPr/>
          </p:nvSpPr>
          <p:spPr bwMode="auto">
            <a:xfrm>
              <a:off x="4320" y="720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b="1">
                  <a:solidFill>
                    <a:srgbClr val="FF0000"/>
                  </a:solidFill>
                </a:rPr>
                <a:t>Strategy Pattern</a:t>
              </a:r>
            </a:p>
          </p:txBody>
        </p:sp>
        <p:sp>
          <p:nvSpPr>
            <p:cNvPr id="14342" name="Oval 7"/>
            <p:cNvSpPr>
              <a:spLocks noChangeArrowheads="1"/>
            </p:cNvSpPr>
            <p:nvPr/>
          </p:nvSpPr>
          <p:spPr bwMode="auto">
            <a:xfrm>
              <a:off x="2736" y="2784"/>
              <a:ext cx="1584" cy="1536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3" name="Text Box 8"/>
            <p:cNvSpPr txBox="1">
              <a:spLocks noChangeArrowheads="1"/>
            </p:cNvSpPr>
            <p:nvPr/>
          </p:nvSpPr>
          <p:spPr bwMode="auto">
            <a:xfrm>
              <a:off x="4272" y="3264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TW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overview 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3D43B"/>
      </a:hlink>
      <a:folHlink>
        <a:srgbClr val="969696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perspectiveFront" fov="6000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overview presentation</Template>
  <TotalTime>0</TotalTime>
  <Words>266</Words>
  <Application>Microsoft Office PowerPoint</Application>
  <PresentationFormat>On-screen Show (4:3)</PresentationFormat>
  <Paragraphs>99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Project overview presentation</vt:lpstr>
      <vt:lpstr>See3PO</vt:lpstr>
      <vt:lpstr>Why See3PO?</vt:lpstr>
      <vt:lpstr>Delivering</vt:lpstr>
      <vt:lpstr>Picking Up Tennis Balls</vt:lpstr>
      <vt:lpstr>And More…</vt:lpstr>
      <vt:lpstr>How?</vt:lpstr>
      <vt:lpstr>Why We Can Do It?</vt:lpstr>
      <vt:lpstr>People</vt:lpstr>
      <vt:lpstr> Software – OOP / Design Patterns</vt:lpstr>
      <vt:lpstr>Software – Unit Tests</vt:lpstr>
      <vt:lpstr>Software - Documentation</vt:lpstr>
      <vt:lpstr>Established Hardware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/>
  <cp:lastModifiedBy/>
  <cp:revision>40</cp:revision>
  <dcterms:created xsi:type="dcterms:W3CDTF">2009-11-09T02:03:19Z</dcterms:created>
  <dcterms:modified xsi:type="dcterms:W3CDTF">2009-11-12T16:38:10Z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TC100851991033</vt:lpwstr>
  </property>
</Properties>
</file>