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C85A8-4E3C-47E1-9C15-C521D91DAE05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35360-5F37-49AB-950A-1A22228E58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902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35360-5F37-49AB-950A-1A22228E581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031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35360-5F37-49AB-950A-1A22228E581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73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653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1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41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6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760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92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338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298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037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6A46-F561-4111-A1AF-AE611D0E59C2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09BD-D660-49EB-95DC-F1915BE044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133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lando-research/fashion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Handwritten digit classification using higher order singular value decomposition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752600"/>
          </a:xfrm>
        </p:spPr>
        <p:txBody>
          <a:bodyPr/>
          <a:lstStyle/>
          <a:p>
            <a:r>
              <a:rPr lang="hr-HR" sz="1800" dirty="0" smtClean="0">
                <a:solidFill>
                  <a:schemeClr val="tx1"/>
                </a:solidFill>
              </a:rPr>
              <a:t>Course: Introduction to data mining</a:t>
            </a:r>
          </a:p>
          <a:p>
            <a:r>
              <a:rPr lang="hr-HR" sz="1800" dirty="0" smtClean="0">
                <a:solidFill>
                  <a:schemeClr val="tx1"/>
                </a:solidFill>
              </a:rPr>
              <a:t>Faculty of Science – Department of Mathematics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26923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Tin Kranželić</a:t>
            </a:r>
          </a:p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2692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22.2.2021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33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Tensor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𝐹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/>
                      </a:rPr>
                      <m:t>𝐻𝑂𝑆𝑉𝐷</m:t>
                    </m:r>
                    <m:r>
                      <a:rPr lang="hr-HR" sz="1600" b="0" i="1" smtClean="0">
                        <a:latin typeface="Cambria Math"/>
                      </a:rPr>
                      <m:t>   →    </m:t>
                    </m:r>
                    <m:r>
                      <a:rPr lang="hr-HR" sz="1600" b="0" i="1" smtClean="0">
                        <a:latin typeface="Cambria Math"/>
                      </a:rPr>
                      <m:t>𝑇</m:t>
                    </m:r>
                    <m:r>
                      <a:rPr lang="hr-HR" sz="1600" b="0" i="1" smtClean="0">
                        <a:latin typeface="Cambria Math"/>
                      </a:rPr>
                      <m:t>=</m:t>
                    </m:r>
                    <m:r>
                      <a:rPr lang="hr-HR" sz="1600" b="0" i="1" smtClean="0">
                        <a:latin typeface="Cambria Math"/>
                      </a:rPr>
                      <m:t>𝑆</m:t>
                    </m:r>
                    <m:r>
                      <a:rPr lang="hr-HR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𝑈</m:t>
                    </m:r>
                    <m:r>
                      <a:rPr lang="hr-HR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r-H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hr-H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𝑊</m:t>
                    </m:r>
                    <m:r>
                      <a:rPr lang="hr-HR" sz="1600" b="0" i="1" smtClean="0">
                        <a:latin typeface="Cambria Math"/>
                      </a:rPr>
                      <m:t>   ≈     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𝐹</m:t>
                    </m:r>
                    <m:sSub>
                      <m:sSubPr>
                        <m:ctrlPr>
                          <a:rPr lang="hr-H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r-H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hr-HR" sz="16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r-H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r-H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r-HR" sz="1600" dirty="0" smtClean="0"/>
                  <a:t>,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 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=</m:t>
                    </m:r>
                    <m:r>
                      <a:rPr lang="hr-HR" sz="16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</a:rPr>
                          <m:t>:, 1: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hr-HR" sz="1600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=</m:t>
                    </m:r>
                    <m:r>
                      <a:rPr lang="hr-HR" sz="16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</a:rPr>
                          <m:t>:, 1: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hr-HR" sz="1600" b="0" i="1" smtClean="0">
                        <a:latin typeface="Cambria Math"/>
                      </a:rPr>
                      <m:t>,        </m:t>
                    </m:r>
                    <m:r>
                      <a:rPr lang="hr-HR" sz="1600" b="0" i="1" smtClean="0">
                        <a:latin typeface="Cambria Math"/>
                      </a:rPr>
                      <m:t>𝐹</m:t>
                    </m:r>
                    <m:r>
                      <a:rPr lang="hr-HR" sz="1600" b="0" i="1" smtClean="0">
                        <a:latin typeface="Cambria Math"/>
                      </a:rPr>
                      <m:t>=</m:t>
                    </m:r>
                    <m:r>
                      <a:rPr lang="hr-HR" sz="16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</a:rPr>
                          <m:t>1: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𝑝</m:t>
                        </m:r>
                        <m:r>
                          <a:rPr lang="hr-HR" sz="1600" b="0" i="1" smtClean="0">
                            <a:latin typeface="Cambria Math"/>
                          </a:rPr>
                          <m:t>, 1: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𝑞</m:t>
                        </m:r>
                        <m:r>
                          <a:rPr lang="hr-HR" sz="1600" b="0" i="1" smtClean="0">
                            <a:latin typeface="Cambria Math"/>
                          </a:rPr>
                          <m:t>,:</m:t>
                        </m:r>
                      </m:e>
                    </m:d>
                    <m:sSub>
                      <m:sSub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𝑊</m:t>
                    </m:r>
                  </m:oMath>
                </a14:m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By </a:t>
                </a:r>
                <a:r>
                  <a:rPr lang="hr-HR" sz="1600" dirty="0" smtClean="0"/>
                  <a:t>doing this,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we </a:t>
                </a:r>
                <a:r>
                  <a:rPr lang="en-US" sz="1600" dirty="0" smtClean="0"/>
                  <a:t>reduce</a:t>
                </a:r>
                <a:r>
                  <a:rPr lang="hr-HR" sz="1600" dirty="0" smtClean="0"/>
                  <a:t>d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the representation of the individual digits</a:t>
                </a:r>
                <a:r>
                  <a:rPr lang="hr-HR" sz="16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hr-HR" sz="1600" i="1">
                            <a:latin typeface="Cambria Math"/>
                          </a:rPr>
                          <m:t>400</m:t>
                        </m:r>
                      </m:sup>
                    </m:sSup>
                  </m:oMath>
                </a14:m>
                <a:r>
                  <a:rPr lang="hr-HR" sz="1600" dirty="0"/>
                  <a:t> </a:t>
                </a:r>
                <a:r>
                  <a:rPr lang="hr-HR" sz="1600" dirty="0" smtClean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hr-H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hr-HR" sz="1600" dirty="0"/>
                  <a:t>  </a:t>
                </a:r>
                <a:r>
                  <a:rPr lang="hr-HR" sz="1600" dirty="0" smtClean="0"/>
                  <a:t>and the number of digits in each class to q</a:t>
                </a:r>
                <a:endParaRPr lang="hr-H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/>
                      </a:rPr>
                      <m:t>𝑝</m:t>
                    </m:r>
                    <m:r>
                      <a:rPr lang="hr-HR" sz="1600" b="0" i="1" smtClean="0">
                        <a:latin typeface="Cambria Math"/>
                      </a:rPr>
                      <m:t>,  </m:t>
                    </m:r>
                    <m:r>
                      <a:rPr lang="hr-HR" sz="1600" b="0" i="1" smtClean="0">
                        <a:latin typeface="Cambria Math"/>
                      </a:rPr>
                      <m:t>𝑞</m:t>
                    </m:r>
                    <m:r>
                      <a:rPr lang="hr-HR" sz="1600" b="0" i="1" smtClean="0">
                        <a:latin typeface="Cambria Math"/>
                      </a:rPr>
                      <m:t> ≪400</m:t>
                    </m:r>
                  </m:oMath>
                </a14:m>
                <a:r>
                  <a:rPr lang="hr-HR" sz="1600" dirty="0" smtClean="0"/>
                  <a:t>, but how do we choose them?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49080"/>
            <a:ext cx="6193285" cy="25877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4725" y="4149080"/>
            <a:ext cx="3528392" cy="2587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95936" y="5442942"/>
                <a:ext cx="864096" cy="578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hr-HR" dirty="0" smtClean="0"/>
                  <a:t>T</a:t>
                </a:r>
                <a:endParaRPr lang="hr-H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442942"/>
                <a:ext cx="864096" cy="5783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347864" y="4941168"/>
            <a:ext cx="505184" cy="5017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47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" y="1844824"/>
            <a:ext cx="9093495" cy="3499799"/>
          </a:xfrm>
        </p:spPr>
      </p:pic>
      <p:sp>
        <p:nvSpPr>
          <p:cNvPr id="5" name="TextBox 4"/>
          <p:cNvSpPr txBox="1"/>
          <p:nvPr/>
        </p:nvSpPr>
        <p:spPr>
          <a:xfrm>
            <a:off x="1331640" y="54452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Mode-1 singular values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4452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Mode-2 singular values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92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r-HR" dirty="0" smtClean="0"/>
                  <a:t>Basis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hr-HR" i="1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hr-HR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hr-HR" sz="2000" b="0" i="1" smtClean="0">
                        <a:latin typeface="Cambria Math"/>
                      </a:rPr>
                      <m:t> 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≔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(:,:,µ)</m:t>
                    </m:r>
                  </m:oMath>
                </a14:m>
                <a:endParaRPr lang="hr-HR" sz="2000" dirty="0" smtClean="0"/>
              </a:p>
              <a:p>
                <a:endParaRPr lang="hr-HR" sz="2000" dirty="0"/>
              </a:p>
              <a:p>
                <a:r>
                  <a:rPr lang="hr-HR" sz="2000" dirty="0" smtClean="0"/>
                  <a:t>SVD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hr-HR" sz="2000" i="1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hr-HR" sz="2000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hr-HR" sz="2000" i="1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hr-HR" sz="2000" b="0" i="1" smtClean="0">
                        <a:latin typeface="Cambria Math"/>
                        <a:ea typeface="Cambria Math"/>
                      </a:rPr>
                      <m:t> =  </m:t>
                    </m:r>
                    <m:d>
                      <m:dPr>
                        <m:begChr m:val="["/>
                        <m:endChr m:val="]"/>
                        <m:ctrlPr>
                          <a:rPr lang="hr-H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r-H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hr-HR" sz="20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hr-HR" sz="2000"/>
                              <m:t>⊥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hr-HR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𝛴</m:t>
                        </m:r>
                      </m:e>
                      <m:sup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  <m:r>
                      <a:rPr lang="hr-HR" sz="2000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hr-HR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hr-HR" sz="2000" b="0" i="1" smtClean="0">
                        <a:latin typeface="Cambria Math"/>
                        <a:ea typeface="Cambria Math"/>
                      </a:rPr>
                      <m:t>,     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=0,1,…,9</m:t>
                    </m:r>
                  </m:oMath>
                </a14:m>
                <a:endParaRPr lang="hr-HR" sz="2000" dirty="0" smtClean="0"/>
              </a:p>
              <a:p>
                <a:endParaRPr lang="hr-HR" sz="2000" dirty="0" smtClean="0"/>
              </a:p>
              <a:p>
                <a:r>
                  <a:rPr lang="hr-HR" sz="2000" dirty="0" smtClean="0"/>
                  <a:t>We take </a:t>
                </a: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r-HR" sz="2000" dirty="0" smtClean="0"/>
                  <a:t> most significant left singular vectors</a:t>
                </a:r>
              </a:p>
              <a:p>
                <a:endParaRPr lang="hr-HR" sz="2000" dirty="0" smtClean="0"/>
              </a:p>
              <a:p>
                <a:endParaRPr lang="hr-H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hr-HR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hr-HR" sz="2000" b="0" i="1" smtClean="0">
                        <a:latin typeface="Cambria Math"/>
                      </a:rPr>
                      <m:t>  </m:t>
                    </m:r>
                    <m:r>
                      <a:rPr lang="hr-HR" sz="2000" b="0" i="1" smtClean="0">
                        <a:latin typeface="Cambria Math"/>
                        <a:ea typeface="Cambria Math"/>
                      </a:rPr>
                      <m:t>∈  </m:t>
                    </m:r>
                    <m:sSup>
                      <m:sSupPr>
                        <m:ctrlPr>
                          <a:rPr lang="hr-HR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hr-HR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r-HR" sz="2000" dirty="0" smtClean="0"/>
                  <a:t>, columns ortonormal</a:t>
                </a:r>
              </a:p>
              <a:p>
                <a:endParaRPr lang="hr-HR" sz="1600" dirty="0"/>
              </a:p>
              <a:p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4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159732" y="2492896"/>
            <a:ext cx="61206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70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7744" y="4653136"/>
            <a:ext cx="129614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Classification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1800" dirty="0" smtClean="0"/>
                  <a:t>Similarly to algorithm 1, we wonder how to classify unknown digit 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/>
                      </a:rPr>
                      <m:t>𝑑</m:t>
                    </m:r>
                    <m:r>
                      <a:rPr lang="hr-HR" sz="1800" b="0" i="1" smtClean="0"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hr-H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400</m:t>
                        </m:r>
                      </m:sup>
                    </m:sSup>
                  </m:oMath>
                </a14:m>
                <a:r>
                  <a:rPr lang="hr-HR" sz="1800" dirty="0" smtClean="0"/>
                  <a:t>?</a:t>
                </a:r>
              </a:p>
              <a:p>
                <a:endParaRPr lang="hr-HR" sz="1800" dirty="0"/>
              </a:p>
              <a:p>
                <a:r>
                  <a:rPr lang="hr-HR" sz="1800" dirty="0" smtClean="0"/>
                  <a:t>We calculate low-dimensional representation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hr-HR" sz="1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hr-HR" sz="1800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r-HR" sz="18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hr-HR" sz="1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hr-HR" sz="18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hr-HR" sz="1800" b="0" i="1" smtClean="0">
                        <a:latin typeface="Cambria Math"/>
                      </a:rPr>
                      <m:t> </m:t>
                    </m:r>
                    <m:r>
                      <a:rPr lang="hr-HR" sz="1800" b="0" i="1" smtClean="0">
                        <a:latin typeface="Cambria Math"/>
                      </a:rPr>
                      <m:t>𝑑</m:t>
                    </m:r>
                  </m:oMath>
                </a14:m>
                <a:endParaRPr lang="hr-HR" sz="1800" dirty="0" smtClean="0"/>
              </a:p>
              <a:p>
                <a:endParaRPr lang="hr-HR" sz="1800" dirty="0" smtClean="0"/>
              </a:p>
              <a:p>
                <a:endParaRPr lang="hr-HR" sz="1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r-HR" sz="1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1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1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hr-HR" sz="18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hr-HR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hr-HR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r-HR" sz="1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r-HR" sz="1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hr-HR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hr-HR" sz="18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r-HR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hr-HR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hr-HR" sz="1800" dirty="0" smtClean="0"/>
                  <a:t>                         least squares problem: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hr-HR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r-HR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hr-HR" sz="1800" i="1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hr-HR" sz="18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hr-H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sup>
                        </m:sSup>
                        <m:r>
                          <a:rPr lang="hr-HR" sz="1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hr-HR" sz="1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hr-HR" sz="1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hr-HR" sz="1800" dirty="0" smtClean="0"/>
              </a:p>
              <a:p>
                <a:endParaRPr lang="hr-HR" sz="1800" dirty="0"/>
              </a:p>
              <a:p>
                <a:endParaRPr lang="hr-HR" sz="1800" dirty="0" smtClean="0"/>
              </a:p>
              <a:p>
                <a:endParaRPr lang="hr-HR" sz="1800" dirty="0"/>
              </a:p>
              <a:p>
                <a:r>
                  <a:rPr lang="hr-HR" sz="1800" dirty="0" smtClean="0"/>
                  <a:t>Final solution: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sz="18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hr-HR" sz="1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r-HR" sz="18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r-HR" sz="1800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lim>
                            </m:limLow>
                          </m:fName>
                          <m:e>
                            <m:r>
                              <a:rPr lang="hr-HR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hr-H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hr-HR" sz="1800" dirty="0" smtClean="0"/>
                  <a:t>  ,   where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hr-HR" sz="18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hr-H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  −  </m:t>
                        </m:r>
                        <m:sSup>
                          <m:sSup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hr-HR" sz="1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hr-HR" sz="1600" dirty="0" smtClean="0"/>
              </a:p>
              <a:p>
                <a:endParaRPr lang="hr-HR" sz="1600" dirty="0"/>
              </a:p>
              <a:p>
                <a:endParaRPr lang="hr-HR" sz="1600" dirty="0"/>
              </a:p>
              <a:p>
                <a:endParaRPr lang="hr-HR" sz="1600" dirty="0" smtClean="0"/>
              </a:p>
              <a:p>
                <a:endParaRPr lang="hr-HR" sz="1600" dirty="0"/>
              </a:p>
              <a:p>
                <a:pPr marL="0" indent="0">
                  <a:buNone/>
                </a:pPr>
                <a:endParaRPr lang="hr-HR" sz="1600" dirty="0" smtClean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987824" y="3426140"/>
            <a:ext cx="7972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27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Results and discussion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1600" dirty="0" smtClean="0"/>
                  <a:t>Description of the dataset we used: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500</m:t>
                    </m:r>
                  </m:oMath>
                </a14:m>
                <a:r>
                  <a:rPr lang="hr-HR" sz="1600" dirty="0" smtClean="0"/>
                  <a:t> digits in each class</a:t>
                </a:r>
              </a:p>
              <a:p>
                <a:endParaRPr lang="hr-HR" sz="1600" dirty="0"/>
              </a:p>
              <a:p>
                <a:r>
                  <a:rPr lang="hr-HR" sz="1600" dirty="0" smtClean="0"/>
                  <a:t>We have randomly shuffled them and split into train and test datasets</a:t>
                </a:r>
              </a:p>
              <a:p>
                <a:endParaRPr lang="hr-HR" sz="1600" dirty="0"/>
              </a:p>
              <a:p>
                <a:endParaRPr lang="hr-HR" sz="1600" dirty="0" smtClean="0"/>
              </a:p>
              <a:p>
                <a:endParaRPr lang="hr-HR" sz="1600" dirty="0"/>
              </a:p>
              <a:p>
                <a:r>
                  <a:rPr lang="hr-HR" sz="1600" dirty="0" smtClean="0"/>
                  <a:t>We got the following distribution of digits:</a:t>
                </a:r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83319"/>
              </p:ext>
            </p:extLst>
          </p:nvPr>
        </p:nvGraphicFramePr>
        <p:xfrm>
          <a:off x="539552" y="4437112"/>
          <a:ext cx="7992888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</a:tblGrid>
              <a:tr h="50897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Total</a:t>
                      </a:r>
                      <a:endParaRPr lang="hr-HR" dirty="0"/>
                    </a:p>
                  </a:txBody>
                  <a:tcPr/>
                </a:tc>
              </a:tr>
              <a:tr h="50159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train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386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399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399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384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394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418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395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4000</a:t>
                      </a:r>
                      <a:endParaRPr lang="hr-HR" dirty="0"/>
                    </a:p>
                  </a:txBody>
                  <a:tcPr/>
                </a:tc>
              </a:tr>
              <a:tr h="50159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test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1000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3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hr-HR" dirty="0" smtClean="0"/>
                  <a:t>Performance of algorithm 1 for different choices of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𝑘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6120680" cy="41714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1600" y="5877272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smtClean="0"/>
                  <a:t>We can see that the highest precision was achieved for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𝑘</m:t>
                    </m:r>
                    <m:r>
                      <a:rPr lang="hr-HR" i="1" dirty="0" smtClean="0">
                        <a:latin typeface="Cambria Math"/>
                      </a:rPr>
                      <m:t>=19</m:t>
                    </m:r>
                  </m:oMath>
                </a14:m>
                <a:r>
                  <a:rPr lang="hr-HR" dirty="0" smtClean="0"/>
                  <a:t> and it was almost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96%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00" y="5877272"/>
                <a:ext cx="676875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11" t="-4717" b="-141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0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hr-HR" dirty="0" smtClean="0"/>
                  <a:t>Performance of algorithm 2 for different choices of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𝑝</m:t>
                    </m:r>
                    <m:r>
                      <a:rPr lang="hr-HR" i="1" dirty="0" smtClean="0">
                        <a:latin typeface="Cambria Math"/>
                      </a:rPr>
                      <m:t>,</m:t>
                    </m:r>
                    <m:r>
                      <a:rPr lang="hr-HR" i="1" dirty="0" smtClean="0">
                        <a:latin typeface="Cambria Math"/>
                      </a:rPr>
                      <m:t>𝑞</m:t>
                    </m:r>
                    <m:r>
                      <a:rPr lang="hr-H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hr-HR" dirty="0" smtClean="0"/>
                  <a:t>and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r-HR" dirty="0" smtClean="0"/>
                  <a:t> </a:t>
                </a:r>
                <a:endParaRPr lang="hr-H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148280"/>
            <a:ext cx="4954880" cy="3024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76824"/>
            <a:ext cx="4521430" cy="3137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5849250"/>
                <a:ext cx="763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smtClean="0"/>
                  <a:t>We can see that the highest precision achieved for algorithm 2 was around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/>
                      </a:rPr>
                      <m:t>95%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49250"/>
                <a:ext cx="7632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19" t="-8333" b="-2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Another classification example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 smtClean="0"/>
              <a:t>Fashion items</a:t>
            </a:r>
            <a:endParaRPr lang="hr-HR" sz="2000" dirty="0"/>
          </a:p>
          <a:p>
            <a:r>
              <a:rPr lang="hr-HR" sz="2000"/>
              <a:t>10 </a:t>
            </a:r>
            <a:r>
              <a:rPr lang="hr-HR" sz="2000" smtClean="0"/>
              <a:t>classes </a:t>
            </a:r>
            <a:r>
              <a:rPr lang="hr-HR" sz="2000" dirty="0"/>
              <a:t>- {"T-shirt/top"; "Trouser"; "Pullover"; "Dress"; "Coat"; "Sandal"; </a:t>
            </a:r>
            <a:r>
              <a:rPr lang="hr-HR" sz="2000" dirty="0" smtClean="0"/>
              <a:t>"</a:t>
            </a:r>
            <a:r>
              <a:rPr lang="hr-HR" sz="2000" dirty="0"/>
              <a:t>Shirt"; "Sneaker"; "Bag"; "Ankle boot"}</a:t>
            </a:r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4" y="2780928"/>
            <a:ext cx="3821020" cy="2664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80928"/>
            <a:ext cx="3708285" cy="2664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278" y="54771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Ankle boot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54771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Dress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557864" y="6290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Algorithm 2 achieved precision of about 75%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56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Conclusion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We saw how </a:t>
            </a:r>
            <a:r>
              <a:rPr lang="hr-HR" dirty="0"/>
              <a:t>to </a:t>
            </a:r>
            <a:r>
              <a:rPr lang="hr-HR" dirty="0" smtClean="0"/>
              <a:t>efficiently solve the digit classification problem using HOSVD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Algorithm 2, even after great compression of the dataset, achieves high precision in comparison with algorithm 1, while faster and more efficient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80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List of functions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1800" dirty="0" smtClean="0"/>
                  <a:t>sem2.m </a:t>
                </a:r>
                <a:r>
                  <a:rPr lang="hr-HR" sz="1800" dirty="0"/>
                  <a:t>– </a:t>
                </a:r>
                <a:r>
                  <a:rPr lang="hr-HR" sz="1800" dirty="0" smtClean="0"/>
                  <a:t>main program</a:t>
                </a:r>
              </a:p>
              <a:p>
                <a:r>
                  <a:rPr lang="hr-HR" sz="1800" dirty="0"/>
                  <a:t>unfold() </a:t>
                </a:r>
                <a:r>
                  <a:rPr lang="hr-HR" sz="1800" dirty="0" smtClean="0"/>
                  <a:t>– returns the unfolded tensor in given mode</a:t>
                </a:r>
              </a:p>
              <a:p>
                <a:r>
                  <a:rPr lang="hr-HR" sz="1800" dirty="0" smtClean="0"/>
                  <a:t>fold() – returns the folded tensor of given matrix in given mode, opposite function of unfold</a:t>
                </a:r>
              </a:p>
              <a:p>
                <a:r>
                  <a:rPr lang="hr-HR" sz="1800" dirty="0"/>
                  <a:t>t</a:t>
                </a:r>
                <a:r>
                  <a:rPr lang="hr-HR" sz="1800" dirty="0" smtClean="0"/>
                  <a:t>m_multiply() – returns the tensor which is the product of given tensor-matrix multiplication in given mode</a:t>
                </a:r>
              </a:p>
              <a:p>
                <a:r>
                  <a:rPr lang="hr-HR" sz="1800" dirty="0" smtClean="0"/>
                  <a:t>frobnorm() – return the frobenius norm of the given matrix</a:t>
                </a:r>
              </a:p>
              <a:p>
                <a:r>
                  <a:rPr lang="hr-HR" sz="1800" dirty="0"/>
                  <a:t>getbasismat() – </a:t>
                </a:r>
                <a:r>
                  <a:rPr lang="hr-HR" sz="1800" dirty="0" smtClean="0"/>
                  <a:t>returns tensor which contains </a:t>
                </a:r>
                <a14:m>
                  <m:oMath xmlns:m="http://schemas.openxmlformats.org/officeDocument/2006/math">
                    <m:r>
                      <a:rPr lang="hr-HR" sz="1800" i="1" dirty="0" smtClean="0">
                        <a:latin typeface="Cambria Math"/>
                      </a:rPr>
                      <m:t>𝑘</m:t>
                    </m:r>
                    <m:r>
                      <a:rPr lang="hr-HR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hr-HR" sz="1800" dirty="0"/>
                  <a:t>basis </a:t>
                </a:r>
                <a:r>
                  <a:rPr lang="hr-HR" sz="1800" dirty="0" smtClean="0"/>
                  <a:t>matrices</a:t>
                </a:r>
              </a:p>
              <a:p>
                <a:r>
                  <a:rPr lang="hr-HR" sz="1800" dirty="0" smtClean="0"/>
                  <a:t>HOSVD() – calculates HOSVD of the given tensor</a:t>
                </a:r>
              </a:p>
              <a:p>
                <a:r>
                  <a:rPr lang="hr-HR" sz="1800" dirty="0"/>
                  <a:t>s</a:t>
                </a:r>
                <a:r>
                  <a:rPr lang="hr-HR" sz="1800" dirty="0" smtClean="0"/>
                  <a:t>amedigittensor() – returns tensor which contains digits from the same class</a:t>
                </a:r>
              </a:p>
              <a:p>
                <a:r>
                  <a:rPr lang="hr-HR" sz="1800" dirty="0" smtClean="0"/>
                  <a:t>digitclassify() – return classification of the given digit for algorithm 1 </a:t>
                </a:r>
              </a:p>
              <a:p>
                <a:r>
                  <a:rPr lang="hr-HR" sz="1800" dirty="0" smtClean="0"/>
                  <a:t>digitclassify2() </a:t>
                </a:r>
                <a:r>
                  <a:rPr lang="hr-HR" sz="1800" dirty="0"/>
                  <a:t>– return classification of the given digit for algorithm </a:t>
                </a:r>
                <a:r>
                  <a:rPr lang="hr-HR" sz="1800" dirty="0" smtClean="0"/>
                  <a:t>2 </a:t>
                </a:r>
              </a:p>
              <a:p>
                <a:r>
                  <a:rPr lang="hr-HR" sz="1800" dirty="0"/>
                  <a:t>Item_classifier.m – </a:t>
                </a:r>
                <a:r>
                  <a:rPr lang="hr-HR" sz="1800" dirty="0" smtClean="0"/>
                  <a:t>code for classification of fashion items</a:t>
                </a:r>
                <a:endParaRPr lang="hr-HR" sz="1800" dirty="0"/>
              </a:p>
              <a:p>
                <a:endParaRPr lang="hr-HR" sz="1600" dirty="0" smtClean="0"/>
              </a:p>
              <a:p>
                <a:pPr marL="0" indent="0">
                  <a:buNone/>
                </a:pPr>
                <a:endParaRPr lang="hr-HR" sz="1600" dirty="0" smtClean="0"/>
              </a:p>
              <a:p>
                <a:endParaRPr lang="hr-HR" sz="1600" dirty="0" smtClean="0"/>
              </a:p>
              <a:p>
                <a:endParaRPr lang="hr-HR" sz="1600" dirty="0" smtClean="0"/>
              </a:p>
              <a:p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74" r="-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Contents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Briefly about tensors</a:t>
            </a:r>
          </a:p>
          <a:p>
            <a:r>
              <a:rPr lang="hr-HR" dirty="0" smtClean="0"/>
              <a:t>Introduction to the problem</a:t>
            </a:r>
          </a:p>
          <a:p>
            <a:r>
              <a:rPr lang="hr-HR" dirty="0" smtClean="0"/>
              <a:t>Algorithm 1</a:t>
            </a:r>
          </a:p>
          <a:p>
            <a:r>
              <a:rPr lang="hr-HR" dirty="0" smtClean="0"/>
              <a:t>Algorithm 2</a:t>
            </a:r>
          </a:p>
          <a:p>
            <a:r>
              <a:rPr lang="hr-HR" dirty="0" smtClean="0"/>
              <a:t>Results and discussion</a:t>
            </a:r>
          </a:p>
          <a:p>
            <a:r>
              <a:rPr lang="hr-HR" dirty="0" smtClean="0"/>
              <a:t>List of functions</a:t>
            </a:r>
          </a:p>
          <a:p>
            <a:r>
              <a:rPr lang="hr-HR" dirty="0" smtClean="0"/>
              <a:t>References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47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References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/>
              <a:t>[1] </a:t>
            </a:r>
            <a:r>
              <a:rPr lang="en-US" sz="1800" dirty="0"/>
              <a:t>Handwritten digit classification using higher order singular value decomposition </a:t>
            </a:r>
            <a:r>
              <a:rPr lang="en-US" sz="1800" dirty="0" err="1"/>
              <a:t>Berkant</a:t>
            </a:r>
            <a:r>
              <a:rPr lang="en-US" sz="1800" dirty="0"/>
              <a:t> </a:t>
            </a:r>
            <a:r>
              <a:rPr lang="en-US" sz="1800" dirty="0" err="1" smtClean="0"/>
              <a:t>Savas</a:t>
            </a:r>
            <a:r>
              <a:rPr lang="en-US" sz="1800" dirty="0" smtClean="0"/>
              <a:t>, </a:t>
            </a:r>
            <a:r>
              <a:rPr lang="en-US" sz="1800" dirty="0"/>
              <a:t>Lars </a:t>
            </a:r>
            <a:r>
              <a:rPr lang="en-US" sz="1800" dirty="0" err="1"/>
              <a:t>Eldén</a:t>
            </a:r>
            <a:r>
              <a:rPr lang="en-US" sz="1800" dirty="0"/>
              <a:t> Department of Mathematics, Linköping </a:t>
            </a:r>
            <a:r>
              <a:rPr lang="en-US" sz="1800" dirty="0" smtClean="0"/>
              <a:t>University</a:t>
            </a:r>
            <a:endParaRPr lang="hr-HR" sz="1800" dirty="0" smtClean="0"/>
          </a:p>
          <a:p>
            <a:r>
              <a:rPr lang="hr-HR" sz="1800" dirty="0" smtClean="0"/>
              <a:t>[2] </a:t>
            </a:r>
            <a:r>
              <a:rPr lang="hr-HR" sz="1800" dirty="0"/>
              <a:t>Zlatko Drmač: </a:t>
            </a:r>
            <a:r>
              <a:rPr lang="hr-HR" sz="1800" dirty="0" smtClean="0"/>
              <a:t>Lectures from the Course: Introduction to data mining, </a:t>
            </a:r>
            <a:r>
              <a:rPr lang="hr-HR" sz="1800" dirty="0"/>
              <a:t>Zagreb </a:t>
            </a:r>
            <a:r>
              <a:rPr lang="hr-HR" sz="1800" dirty="0" smtClean="0"/>
              <a:t>2021.</a:t>
            </a:r>
          </a:p>
          <a:p>
            <a:r>
              <a:rPr lang="hr-HR" sz="1800" dirty="0"/>
              <a:t>[3] </a:t>
            </a:r>
            <a:r>
              <a:rPr lang="hr-HR" sz="1800" dirty="0" smtClean="0"/>
              <a:t>Data for classification of fashion items was downloaded from: </a:t>
            </a:r>
            <a:r>
              <a:rPr lang="hr-HR" sz="1800" dirty="0">
                <a:hlinkClick r:id="rId2"/>
              </a:rPr>
              <a:t>https://www.kaggle.com/zalando-research/fashionmnist</a:t>
            </a:r>
            <a:endParaRPr lang="hr-HR" sz="1800" dirty="0"/>
          </a:p>
          <a:p>
            <a:endParaRPr lang="hr-HR" sz="1800" dirty="0"/>
          </a:p>
          <a:p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9075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Tensors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/>
                  <a:t>Familiarity with basic definitions and operations with tensors is </a:t>
                </a:r>
                <a:r>
                  <a:rPr lang="hr-HR" dirty="0" smtClean="0"/>
                  <a:t>assumed (scalar product, norm, tensor unfolding, </a:t>
                </a:r>
                <a:r>
                  <a:rPr lang="hr-HR" dirty="0"/>
                  <a:t>tensor-matrix multiplication, </a:t>
                </a:r>
                <a:r>
                  <a:rPr lang="hr-HR" dirty="0" smtClean="0"/>
                  <a:t>etc.)</a:t>
                </a:r>
              </a:p>
              <a:p>
                <a:pPr marL="0" indent="0">
                  <a:buNone/>
                </a:pPr>
                <a:endParaRPr lang="hr-HR" dirty="0" smtClean="0"/>
              </a:p>
              <a:p>
                <a:r>
                  <a:rPr lang="hr-HR" dirty="0" smtClean="0"/>
                  <a:t>We </a:t>
                </a:r>
                <a:r>
                  <a:rPr lang="hr-HR" dirty="0"/>
                  <a:t>will </a:t>
                </a:r>
                <a:r>
                  <a:rPr lang="hr-HR" dirty="0" smtClean="0"/>
                  <a:t>primarily work with third order tensors, so from now on, we fix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/>
                      </a:rPr>
                      <m:t>𝑁</m:t>
                    </m:r>
                    <m:r>
                      <a:rPr lang="hr-HR" i="1" dirty="0">
                        <a:latin typeface="Cambria Math"/>
                      </a:rPr>
                      <m:t> = 3</m:t>
                    </m:r>
                  </m:oMath>
                </a14:m>
                <a:endParaRPr lang="hr-HR" dirty="0"/>
              </a:p>
              <a:p>
                <a:endParaRPr lang="hr-HR" dirty="0" smtClean="0"/>
              </a:p>
              <a:p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16632"/>
            <a:ext cx="2376382" cy="118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2735817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HOSVD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1800" dirty="0" smtClean="0"/>
                  <a:t>Generalization of SVD (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/>
                      </a:rPr>
                      <m:t>𝐹</m:t>
                    </m:r>
                    <m:r>
                      <a:rPr lang="hr-HR" sz="1800" b="0" i="1" smtClean="0">
                        <a:latin typeface="Cambria Math"/>
                      </a:rPr>
                      <m:t>=</m:t>
                    </m:r>
                    <m:r>
                      <a:rPr lang="hr-HR" sz="1800" b="0" i="1" smtClean="0">
                        <a:latin typeface="Cambria Math"/>
                      </a:rPr>
                      <m:t>𝑈</m:t>
                    </m:r>
                    <m:r>
                      <a:rPr lang="hr-HR" sz="1800" b="0" i="1" smtClean="0">
                        <a:latin typeface="Cambria Math"/>
                      </a:rPr>
                      <m:t>𝛴</m:t>
                    </m:r>
                    <m:sSup>
                      <m:sSupPr>
                        <m:ctrlPr>
                          <a:rPr lang="hr-H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hr-HR" sz="1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r-HR" sz="1800" dirty="0" smtClean="0"/>
                  <a:t>) to tensors</a:t>
                </a:r>
              </a:p>
              <a:p>
                <a:endParaRPr lang="hr-HR" sz="1800" dirty="0"/>
              </a:p>
              <a:p>
                <a:r>
                  <a:rPr lang="hr-HR" sz="1800" dirty="0" smtClean="0"/>
                  <a:t>Let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/>
                      </a:rPr>
                      <m:t>𝐴</m:t>
                    </m:r>
                    <m:r>
                      <a:rPr lang="hr-HR" sz="1800" b="0" i="1" smtClean="0"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hr-H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hr-HR" sz="1800" dirty="0" smtClean="0"/>
                  <a:t>. Then, </a:t>
                </a:r>
                <a14:m>
                  <m:oMath xmlns:m="http://schemas.openxmlformats.org/officeDocument/2006/math">
                    <m:r>
                      <a:rPr lang="hr-HR" sz="1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hr-HR" sz="1800" dirty="0" smtClean="0"/>
                  <a:t> can be written as a product: </a:t>
                </a:r>
              </a:p>
              <a:p>
                <a:endParaRPr lang="hr-HR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/>
                        </a:rPr>
                        <m:t>𝐴</m:t>
                      </m:r>
                      <m:r>
                        <a:rPr lang="hr-HR" sz="1800" b="0" i="1" smtClean="0">
                          <a:latin typeface="Cambria Math"/>
                        </a:rPr>
                        <m:t>=</m:t>
                      </m:r>
                      <m:r>
                        <a:rPr lang="hr-HR" sz="1800" b="0" i="1" smtClean="0">
                          <a:latin typeface="Cambria Math"/>
                        </a:rPr>
                        <m:t>𝑆</m:t>
                      </m:r>
                      <m:r>
                        <a:rPr lang="hr-HR" sz="18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hr-HR" sz="1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hr-HR" sz="1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hr-HR" sz="1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hr-HR" sz="1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hr-HR" sz="1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hr-HR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hr-HR" sz="1800" dirty="0" smtClean="0"/>
              </a:p>
              <a:p>
                <a:pPr marL="0" indent="0">
                  <a:buNone/>
                </a:pPr>
                <a:endParaRPr lang="hr-HR" sz="1800" dirty="0"/>
              </a:p>
              <a:p>
                <a:pPr marL="0" indent="0">
                  <a:buNone/>
                </a:pPr>
                <a:r>
                  <a:rPr lang="hr-HR" sz="1800" dirty="0" smtClean="0"/>
                  <a:t>With the following properties:</a:t>
                </a:r>
              </a:p>
              <a:p>
                <a:endParaRPr lang="hr-HR" sz="1800" dirty="0" smtClean="0"/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sz="1800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hr-HR" sz="1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r-HR" sz="1800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hr-H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r-HR" sz="1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8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sz="1800" i="1">
                            <a:latin typeface="Cambria Math"/>
                          </a:rPr>
                          <m:t>(</m:t>
                        </m:r>
                        <m:r>
                          <a:rPr lang="hr-HR" sz="1800" b="0" i="1" smtClean="0">
                            <a:latin typeface="Cambria Math"/>
                          </a:rPr>
                          <m:t>2</m:t>
                        </m:r>
                        <m:r>
                          <a:rPr lang="hr-HR" sz="1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hr-HR" sz="1800" i="1">
                        <a:latin typeface="Cambria Math"/>
                        <a:ea typeface="Cambria Math"/>
                      </a:rPr>
                      <m:t>∈ </m:t>
                    </m:r>
                    <m:sSup>
                      <m:sSupPr>
                        <m:ctrlPr>
                          <a:rPr lang="hr-HR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1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hr-H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r-HR" sz="1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hr-H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r-H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8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sz="1800" i="1">
                            <a:latin typeface="Cambria Math"/>
                          </a:rPr>
                          <m:t>(</m:t>
                        </m:r>
                        <m:r>
                          <a:rPr lang="hr-HR" sz="1800" b="0" i="1" smtClean="0">
                            <a:latin typeface="Cambria Math"/>
                          </a:rPr>
                          <m:t>3</m:t>
                        </m:r>
                        <m:r>
                          <a:rPr lang="hr-HR" sz="1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hr-HR" sz="1800" i="1">
                        <a:latin typeface="Cambria Math"/>
                        <a:ea typeface="Cambria Math"/>
                      </a:rPr>
                      <m:t>∈ </m:t>
                    </m:r>
                    <m:sSup>
                      <m:sSupPr>
                        <m:ctrlPr>
                          <a:rPr lang="hr-HR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r-HR" sz="1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hr-H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r-HR" sz="1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hr-H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r-HR" sz="1800" dirty="0" smtClean="0"/>
                  <a:t>  </a:t>
                </a:r>
                <a:r>
                  <a:rPr lang="hr-HR" sz="1800" dirty="0"/>
                  <a:t>are orthogonal matrices</a:t>
                </a:r>
                <a:endParaRPr lang="hr-HR" sz="1800" i="1" dirty="0" smtClean="0">
                  <a:latin typeface="Cambria Math"/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hr-HR" sz="18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hr-HR" sz="1800" dirty="0" smtClean="0"/>
                  <a:t> is a tensor of the same dimensions as </a:t>
                </a:r>
                <a14:m>
                  <m:oMath xmlns:m="http://schemas.openxmlformats.org/officeDocument/2006/math">
                    <m:r>
                      <a:rPr lang="hr-HR" sz="1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hr-HR" sz="1800" dirty="0" smtClean="0"/>
                  <a:t> and fulfils the following two properties:</a:t>
                </a:r>
              </a:p>
              <a:p>
                <a:r>
                  <a:rPr lang="hr-HR" sz="1800" dirty="0" smtClean="0"/>
                  <a:t>Any two slices in the same mode are orthogonal</a:t>
                </a:r>
              </a:p>
              <a:p>
                <a:r>
                  <a:rPr lang="hr-HR" sz="1800" dirty="0" smtClean="0"/>
                  <a:t>Norms of slices in every mode are in descending order</a:t>
                </a:r>
              </a:p>
              <a:p>
                <a:pPr marL="0" indent="0">
                  <a:buNone/>
                </a:pPr>
                <a:endParaRPr lang="hr-H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5536664"/>
            <a:ext cx="4499992" cy="13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Our task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1800" dirty="0" smtClean="0"/>
                  <a:t>Dataset of handwritten digits (</a:t>
                </a:r>
                <a14:m>
                  <m:oMath xmlns:m="http://schemas.openxmlformats.org/officeDocument/2006/math">
                    <m:r>
                      <a:rPr lang="hr-HR" sz="1800" i="1" dirty="0" smtClean="0">
                        <a:latin typeface="Cambria Math"/>
                      </a:rPr>
                      <m:t>20</m:t>
                    </m:r>
                    <m:r>
                      <a:rPr lang="hr-HR" sz="1800" i="1" dirty="0" smtClean="0">
                        <a:latin typeface="Cambria Math"/>
                      </a:rPr>
                      <m:t>𝑥</m:t>
                    </m:r>
                    <m:r>
                      <a:rPr lang="hr-HR" sz="1800" i="1" dirty="0" smtClean="0">
                        <a:latin typeface="Cambria Math"/>
                      </a:rPr>
                      <m:t>20</m:t>
                    </m:r>
                  </m:oMath>
                </a14:m>
                <a:r>
                  <a:rPr lang="hr-HR" sz="1800" dirty="0" smtClean="0"/>
                  <a:t> images)</a:t>
                </a:r>
              </a:p>
              <a:p>
                <a:pPr marL="0" indent="0">
                  <a:buNone/>
                </a:pPr>
                <a:endParaRPr lang="hr-HR" sz="1800" dirty="0"/>
              </a:p>
              <a:p>
                <a:r>
                  <a:rPr lang="hr-HR" sz="1800" b="0" dirty="0" smtClean="0"/>
                  <a:t>Example:</a:t>
                </a:r>
              </a:p>
              <a:p>
                <a:endParaRPr lang="hr-HR" sz="1800" dirty="0"/>
              </a:p>
              <a:p>
                <a:endParaRPr lang="hr-HR" sz="1800" b="0" dirty="0" smtClean="0"/>
              </a:p>
              <a:p>
                <a:endParaRPr lang="hr-HR" sz="1800" dirty="0"/>
              </a:p>
              <a:p>
                <a:endParaRPr lang="hr-HR" sz="1800" b="0" dirty="0" smtClean="0"/>
              </a:p>
              <a:p>
                <a:endParaRPr lang="hr-HR" sz="1800" dirty="0"/>
              </a:p>
              <a:p>
                <a:endParaRPr lang="hr-HR" sz="1800" b="0" dirty="0" smtClean="0"/>
              </a:p>
              <a:p>
                <a:pPr marL="0" indent="0">
                  <a:buNone/>
                </a:pPr>
                <a:endParaRPr lang="hr-HR" sz="1800" dirty="0" smtClean="0"/>
              </a:p>
              <a:p>
                <a:r>
                  <a:rPr lang="hr-HR" sz="1800" dirty="0" smtClean="0"/>
                  <a:t>Construct two algorithms based on HOSVD</a:t>
                </a:r>
              </a:p>
              <a:p>
                <a:endParaRPr lang="hr-HR" sz="1800" dirty="0" smtClean="0"/>
              </a:p>
              <a:p>
                <a:r>
                  <a:rPr lang="hr-HR" sz="1800" dirty="0" smtClean="0"/>
                  <a:t>Classify </a:t>
                </a:r>
                <a:r>
                  <a:rPr lang="hr-HR" sz="1800" dirty="0"/>
                  <a:t>unknown digit as one of the </a:t>
                </a:r>
                <a:r>
                  <a:rPr lang="hr-HR" sz="1800" dirty="0" smtClean="0"/>
                  <a:t>classes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r-H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hr-HR" sz="1800" i="1">
                            <a:latin typeface="Cambria Math"/>
                          </a:rPr>
                          <m:t>0, 1, 2, 3, 4, 5, 6, 7, 8, 9</m:t>
                        </m:r>
                      </m:e>
                    </m:d>
                  </m:oMath>
                </a14:m>
                <a:endParaRPr lang="hr-HR" sz="1800" dirty="0"/>
              </a:p>
              <a:p>
                <a:endParaRPr lang="hr-HR" sz="1800" dirty="0"/>
              </a:p>
              <a:p>
                <a:endParaRPr lang="hr-HR" sz="1800" b="0" dirty="0" smtClean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84041"/>
            <a:ext cx="2631120" cy="2021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584041"/>
            <a:ext cx="2610644" cy="20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Algorithm 1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hr-HR" sz="1600" dirty="0" smtClean="0"/>
              <a:t>Idea: for each of the classes calculate a set of basis matrices and determine which one describes a given unknown digit in the best way</a:t>
            </a:r>
          </a:p>
          <a:p>
            <a:r>
              <a:rPr lang="hr-HR" sz="1600" dirty="0" smtClean="0"/>
              <a:t>Key steps in training phase:</a:t>
            </a:r>
          </a:p>
          <a:p>
            <a:endParaRPr lang="hr-H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hr-HR" sz="1600" dirty="0" smtClean="0"/>
              <a:t>We sort digits from the training dataset into tensors with digits from the same class</a:t>
            </a:r>
          </a:p>
          <a:p>
            <a:pPr marL="514350" indent="-514350">
              <a:buFont typeface="+mj-lt"/>
              <a:buAutoNum type="arabicPeriod"/>
            </a:pPr>
            <a:endParaRPr lang="hr-H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hr-HR" sz="1600" dirty="0" smtClean="0"/>
              <a:t>Calculate HOSVD of all 10 tensors</a:t>
            </a:r>
          </a:p>
          <a:p>
            <a:pPr marL="514350" indent="-514350">
              <a:buFont typeface="+mj-lt"/>
              <a:buAutoNum type="arabicPeriod"/>
            </a:pPr>
            <a:endParaRPr lang="hr-H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hr-HR" sz="1600" dirty="0" smtClean="0"/>
              <a:t>Calculate normalized basis matrices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9138"/>
            <a:ext cx="3024336" cy="2071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62091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1.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1072" y="5470543"/>
                <a:ext cx="4824536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/>
                            </a:rPr>
                            <m:t>𝑓𝑜𝑢𝑟</m:t>
                          </m:r>
                        </m:sup>
                      </m:sSup>
                      <m:r>
                        <a:rPr lang="hr-HR" sz="1600" b="0" i="1" dirty="0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hr-HR" sz="16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/>
                            </a:rPr>
                            <m:t>𝑓𝑜𝑢𝑟</m:t>
                          </m:r>
                        </m:sup>
                      </m:sSup>
                      <m:r>
                        <a:rPr lang="hr-HR" sz="16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hr-HR" sz="1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hr-HR" sz="16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/>
                            </a:rPr>
                            <m:t>𝑓𝑜𝑢𝑟</m:t>
                          </m:r>
                        </m:sup>
                      </m:sSup>
                      <m:sSub>
                        <m:sSubPr>
                          <m:ctrlPr>
                            <a:rPr lang="hr-HR" sz="1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600" i="1" dirty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hr-HR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/>
                            </a:rPr>
                            <m:t>𝑓𝑜𝑢𝑟</m:t>
                          </m:r>
                        </m:sup>
                      </m:sSup>
                      <m:sSub>
                        <m:sSubPr>
                          <m:ctrlPr>
                            <a:rPr lang="hr-HR" sz="1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1600" i="1" dirty="0">
                              <a:latin typeface="Cambria Math"/>
                            </a:rPr>
                            <m:t>×</m:t>
                          </m:r>
                        </m:e>
                        <m:sub>
                          <m:r>
                            <a:rPr lang="hr-HR" sz="16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hr-HR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/>
                            </a:rPr>
                            <m:t>𝑓𝑜𝑢𝑟</m:t>
                          </m:r>
                        </m:sup>
                      </m:sSup>
                      <m:r>
                        <a:rPr lang="hr-HR" sz="1600" b="0" i="1" dirty="0" smtClean="0">
                          <a:latin typeface="Cambria Math"/>
                        </a:rPr>
                        <m:t>          </m:t>
                      </m:r>
                      <m:r>
                        <a:rPr lang="hr-HR" sz="1600" i="1" dirty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hr-HR" sz="1600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72" y="5470543"/>
                <a:ext cx="4824536" cy="6224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65256" y="62091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2.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02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Normalized basis matrices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r-HR" sz="1600" dirty="0" smtClean="0"/>
                  <a:t>We can observe orthogonal basis matrices as the most dominant matrices which span the subspace for the given class, where the subspaces for each class will be well separated</a:t>
                </a:r>
                <a:endParaRPr lang="hr-H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:r>
                  <a:rPr lang="hr-HR" sz="1600" dirty="0" smtClean="0"/>
                  <a:t>From the equation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hr-HR" sz="1600" dirty="0" smtClean="0"/>
                  <a:t> follows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p>
                    <m:r>
                      <a:rPr lang="hr-HR" sz="16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hr-H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r-HR" sz="1600" b="0" i="1" smtClean="0">
                            <a:latin typeface="Cambria Math"/>
                          </a:rPr>
                          <m:t>𝑣</m:t>
                        </m:r>
                        <m:r>
                          <a:rPr lang="hr-H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r-HR" sz="16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hr-HR" sz="16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/>
                              </a:rPr>
                              <m:t>𝑣</m:t>
                            </m:r>
                          </m:sub>
                          <m:sup>
                            <m:r>
                              <a:rPr lang="hr-HR" sz="1600" b="0" i="1" smtClean="0">
                                <a:latin typeface="Cambria Math"/>
                              </a:rPr>
                              <m:t>𝑓𝑜𝑢𝑟</m:t>
                            </m:r>
                          </m:sup>
                        </m:sSubSup>
                        <m:r>
                          <a:rPr lang="hr-HR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hr-H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×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r-HR" sz="1600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hr-HR" sz="16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/>
                              </a:rPr>
                              <m:t>𝑣</m:t>
                            </m:r>
                          </m:sub>
                          <m:sup>
                            <m:r>
                              <a:rPr lang="hr-HR" sz="1600" b="0" i="1" smtClean="0">
                                <a:latin typeface="Cambria Math"/>
                              </a:rPr>
                              <m:t>𝑓𝑜𝑢𝑟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hr-HR" sz="1600" dirty="0" smtClean="0"/>
                  <a:t> , where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r-HR" sz="1600" dirty="0" smtClean="0"/>
                  <a:t> is the number of images with digit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hr-HR" sz="1600" dirty="0" smtClean="0"/>
                  <a:t>,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r-HR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r-HR" sz="16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bSup>
                    <m:r>
                      <a:rPr lang="hr-HR" sz="1600" b="0" i="1" smtClean="0">
                        <a:latin typeface="Cambria Math"/>
                      </a:rPr>
                      <m:t> =  </m:t>
                    </m:r>
                    <m:sSup>
                      <m:sSup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p>
                    <m:d>
                      <m:d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</a:rPr>
                          <m:t>:,:,</m:t>
                        </m:r>
                        <m:r>
                          <a:rPr lang="hr-HR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p>
                    <m:r>
                      <a:rPr lang="hr-HR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/>
                          </a:rPr>
                          <m:t>×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r-HR" sz="16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p>
                  </m:oMath>
                </a14:m>
                <a:r>
                  <a:rPr lang="hr-HR" sz="16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hr-H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hr-HR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r-HR" sz="16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hr-HR" sz="1600" b="0" i="1" smtClean="0">
                            <a:latin typeface="Cambria Math"/>
                          </a:rPr>
                          <m:t>𝑓𝑜𝑢𝑟</m:t>
                        </m:r>
                      </m:sup>
                    </m:sSubSup>
                  </m:oMath>
                </a14:m>
                <a:r>
                  <a:rPr lang="hr-HR" sz="1600" dirty="0" smtClean="0"/>
                  <a:t> - </a:t>
                </a:r>
                <a:r>
                  <a:rPr lang="hr-HR" sz="1600" b="1" dirty="0" smtClean="0"/>
                  <a:t>basis matrix</a:t>
                </a:r>
                <a:r>
                  <a:rPr lang="hr-HR" sz="1600" dirty="0" smtClean="0"/>
                  <a:t> for class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hr-HR" sz="16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hr-HR" sz="1600" dirty="0" smtClean="0"/>
                  <a:t>Orthogonality: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r-HR" sz="16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hr-HR" sz="16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/>
                              </a:rPr>
                              <m:t>𝑣</m:t>
                            </m:r>
                          </m:sub>
                          <m:sup>
                            <m:r>
                              <a:rPr lang="hr-HR" sz="1600" b="0" i="1" smtClean="0">
                                <a:latin typeface="Cambria Math"/>
                              </a:rPr>
                              <m:t>𝑓𝑜𝑢𝑟</m:t>
                            </m:r>
                          </m:sup>
                        </m:sSubSup>
                        <m:r>
                          <a:rPr lang="hr-HR" sz="16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hr-HR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r-HR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hr-HR" sz="1600" i="1" smtClean="0">
                                <a:latin typeface="Cambria Math"/>
                              </a:rPr>
                              <m:t>µ</m:t>
                            </m:r>
                          </m:sub>
                          <m:sup>
                            <m:r>
                              <a:rPr lang="hr-HR" sz="1600" i="1">
                                <a:latin typeface="Cambria Math"/>
                              </a:rPr>
                              <m:t>𝑓𝑜𝑢𝑟</m:t>
                            </m:r>
                          </m:sup>
                        </m:sSubSup>
                      </m:e>
                    </m:d>
                    <m:r>
                      <a:rPr lang="hr-HR" sz="1600" b="0" i="1" smtClean="0">
                        <a:latin typeface="Cambria Math"/>
                      </a:rPr>
                      <m:t> =0</m:t>
                    </m:r>
                  </m:oMath>
                </a14:m>
                <a:r>
                  <a:rPr lang="hr-HR" sz="1600" dirty="0" smtClean="0"/>
                  <a:t>,   za    </a:t>
                </a: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/>
                      </a:rPr>
                      <m:t>𝑣</m:t>
                    </m:r>
                    <m:r>
                      <a:rPr lang="hr-HR" sz="1600" b="0" i="1" smtClean="0">
                        <a:latin typeface="Cambria Math"/>
                      </a:rPr>
                      <m:t> ≠ µ</m:t>
                    </m:r>
                  </m:oMath>
                </a14:m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hr-HR" sz="1600" dirty="0" smtClean="0"/>
                  <a:t>For each of the classes </a:t>
                </a: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/>
                      </a:rPr>
                      <m:t>{0,1,2,…,9}</m:t>
                    </m:r>
                  </m:oMath>
                </a14:m>
                <a:r>
                  <a:rPr lang="hr-HR" sz="1600" dirty="0" smtClean="0"/>
                  <a:t> we calculate a set of 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r-HR" sz="1600" dirty="0" smtClean="0"/>
                  <a:t>  most dominant orthogonal basis matrices (then we normalize them)</a:t>
                </a:r>
              </a:p>
              <a:p>
                <a:pPr>
                  <a:lnSpc>
                    <a:spcPct val="150000"/>
                  </a:lnSpc>
                </a:pPr>
                <a:endParaRPr lang="hr-HR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r="-44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2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4509120"/>
            <a:ext cx="129614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Classification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1600" dirty="0" smtClean="0"/>
                  <a:t>Now, how do we classify a normalized unknown digit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hr-HR" sz="1600" dirty="0" smtClean="0"/>
                  <a:t>?</a:t>
                </a:r>
              </a:p>
              <a:p>
                <a:endParaRPr lang="hr-HR" sz="1600" dirty="0"/>
              </a:p>
              <a:p>
                <a:r>
                  <a:rPr lang="hr-HR" sz="1600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hr-HR" sz="1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 µ ∈</m:t>
                    </m:r>
                    <m:d>
                      <m:dPr>
                        <m:begChr m:val="{"/>
                        <m:endChr m:val="}"/>
                        <m:ctrlPr>
                          <a:rPr lang="hr-H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  <a:ea typeface="Cambria Math"/>
                          </a:rPr>
                          <m:t>0,1,2,…,9</m:t>
                        </m:r>
                      </m:e>
                    </m:d>
                    <m:r>
                      <a:rPr lang="hr-HR" sz="1600" b="0" i="1" smtClean="0">
                        <a:latin typeface="Cambria Math"/>
                        <a:ea typeface="Cambria Math"/>
                      </a:rPr>
                      <m:t>) </m:t>
                    </m:r>
                    <m:func>
                      <m:funcPr>
                        <m:ctrlPr>
                          <a:rPr lang="hr-HR" sz="1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1600" b="0" i="0" smtClean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ctrlP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sup>
                                </m:sSubSup>
                              </m:e>
                            </m:nary>
                            <m:sSubSup>
                              <m:sSubSupPr>
                                <m:ctrlP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µ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hr-HR" sz="1600" dirty="0" smtClean="0"/>
              </a:p>
              <a:p>
                <a:endParaRPr lang="hr-HR" sz="1600" dirty="0"/>
              </a:p>
              <a:p>
                <a:endParaRPr lang="hr-HR" sz="1600" dirty="0" smtClean="0"/>
              </a:p>
              <a:p>
                <a:endParaRPr lang="hr-HR" sz="1600" dirty="0"/>
              </a:p>
              <a:p>
                <a:r>
                  <a:rPr lang="hr-HR" sz="1600" dirty="0" smtClean="0"/>
                  <a:t>Least squares problem: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r-HR" sz="160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hr-HR" sz="16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r-HR" sz="16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hr-HR" sz="1600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hr-HR" sz="16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bSup>
                    <m:r>
                      <a:rPr lang="hr-HR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</a:rPr>
                          <m:t>𝐷</m:t>
                        </m:r>
                        <m:r>
                          <a:rPr lang="hr-HR" sz="1600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hr-HR" sz="16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/>
                              </a:rPr>
                              <m:t>𝑣</m:t>
                            </m:r>
                          </m:sub>
                          <m:sup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sup>
                        </m:sSubSup>
                      </m:e>
                    </m:d>
                  </m:oMath>
                </a14:m>
                <a:r>
                  <a:rPr lang="hr-HR" sz="1600" dirty="0" smtClean="0"/>
                  <a:t>, </a:t>
                </a:r>
                <a14:m>
                  <m:oMath xmlns:m="http://schemas.openxmlformats.org/officeDocument/2006/math">
                    <m:r>
                      <a:rPr lang="hr-HR" sz="1600" b="0" i="1" dirty="0" smtClean="0">
                        <a:latin typeface="Cambria Math"/>
                      </a:rPr>
                      <m:t>𝑣</m:t>
                    </m:r>
                    <m:r>
                      <a:rPr lang="hr-HR" sz="1600" b="0" i="1" dirty="0" smtClean="0">
                        <a:latin typeface="Cambria Math"/>
                      </a:rPr>
                      <m:t>=1,…, </m:t>
                    </m:r>
                    <m:r>
                      <a:rPr lang="hr-HR" sz="1600" b="0" i="1" dirty="0" smtClean="0">
                        <a:latin typeface="Cambria Math"/>
                      </a:rPr>
                      <m:t>𝑘</m:t>
                    </m:r>
                  </m:oMath>
                </a14:m>
                <a:endParaRPr lang="hr-HR" sz="1600" dirty="0" smtClean="0"/>
              </a:p>
              <a:p>
                <a:endParaRPr lang="hr-HR" sz="1600" dirty="0"/>
              </a:p>
              <a:p>
                <a:endParaRPr lang="hr-HR" sz="1600" dirty="0" smtClean="0"/>
              </a:p>
              <a:p>
                <a:r>
                  <a:rPr lang="hr-HR" sz="1600" dirty="0" smtClean="0"/>
                  <a:t>Final solution: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sz="16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hr-H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r-HR" sz="16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r-HR" sz="1600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lim>
                            </m:limLow>
                          </m:fName>
                          <m:e>
                            <m:r>
                              <a:rPr lang="hr-HR" sz="16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hr-H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hr-HR" sz="1600" dirty="0" smtClean="0"/>
                  <a:t> ,      where:      </a:t>
                </a: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hr-H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hr-HR" sz="1600" b="0" i="1" smtClean="0">
                        <a:latin typeface="Cambria Math"/>
                        <a:ea typeface="Cambria Math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hr-HR" sz="16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r-HR" sz="16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hr-HR" sz="16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hr-H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  <m:r>
                                  <a:rPr lang="hr-HR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hr-HR" sz="16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hr-H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hr-HR" sz="1600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563888" y="2780928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2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Algorithm 2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1600" dirty="0" smtClean="0"/>
                  <a:t>Idea: compress the training dataset and calculate basis matrices (vectors) for each class</a:t>
                </a:r>
              </a:p>
              <a:p>
                <a:endParaRPr lang="hr-HR" sz="1600" dirty="0"/>
              </a:p>
              <a:p>
                <a:r>
                  <a:rPr lang="hr-HR" sz="1600" dirty="0" smtClean="0"/>
                  <a:t>Key steps in training phase:</a:t>
                </a:r>
              </a:p>
              <a:p>
                <a:endParaRPr lang="hr-HR" sz="1600" dirty="0" smtClean="0"/>
              </a:p>
              <a:p>
                <a:pPr>
                  <a:buFont typeface="+mj-lt"/>
                  <a:buAutoNum type="arabicPeriod"/>
                </a:pPr>
                <a:r>
                  <a:rPr lang="hr-HR" sz="1600" dirty="0" smtClean="0"/>
                  <a:t>Sort the dataset into tensor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hr-HR" sz="1600" dirty="0" smtClean="0"/>
                  <a:t> of dimensions 400 x (number of digits in the smallest class </a:t>
                </a:r>
                <a14:m>
                  <m:oMath xmlns:m="http://schemas.openxmlformats.org/officeDocument/2006/math">
                    <m:r>
                      <a:rPr lang="hr-HR" sz="16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400</m:t>
                    </m:r>
                  </m:oMath>
                </a14:m>
                <a:r>
                  <a:rPr lang="hr-HR" sz="1600" dirty="0" smtClean="0"/>
                  <a:t>) x 10                        digits are vector columns,  i.e. Mode-1 fibers, every slice from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hr-HR" sz="1600" dirty="0" smtClean="0"/>
                  <a:t> contains digits of the same class</a:t>
                </a:r>
              </a:p>
              <a:p>
                <a:pPr>
                  <a:buFont typeface="+mj-lt"/>
                  <a:buAutoNum type="arabicPeriod"/>
                </a:pPr>
                <a:endParaRPr lang="hr-HR" sz="1600" dirty="0"/>
              </a:p>
              <a:p>
                <a:pPr>
                  <a:buFont typeface="+mj-lt"/>
                  <a:buAutoNum type="arabicPeriod"/>
                </a:pPr>
                <a:r>
                  <a:rPr lang="hr-HR" sz="1600" dirty="0" smtClean="0"/>
                  <a:t>Calculate HOSVD of tensor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𝑇</m:t>
                    </m:r>
                  </m:oMath>
                </a14:m>
                <a:endParaRPr lang="hr-HR" sz="1600" dirty="0" smtClean="0"/>
              </a:p>
              <a:p>
                <a:pPr>
                  <a:buFont typeface="+mj-lt"/>
                  <a:buAutoNum type="arabicPeriod"/>
                </a:pPr>
                <a:endParaRPr lang="hr-HR" sz="1600" dirty="0"/>
              </a:p>
              <a:p>
                <a:pPr>
                  <a:buFont typeface="+mj-lt"/>
                  <a:buAutoNum type="arabicPeriod"/>
                </a:pPr>
                <a:r>
                  <a:rPr lang="hr-HR" sz="1600" dirty="0" smtClean="0"/>
                  <a:t>Calculate reduced representation of the training dataset, tensor </a:t>
                </a:r>
                <a14:m>
                  <m:oMath xmlns:m="http://schemas.openxmlformats.org/officeDocument/2006/math">
                    <m:r>
                      <a:rPr lang="hr-HR" sz="1600" i="1" dirty="0" smtClean="0">
                        <a:latin typeface="Cambria Math"/>
                      </a:rPr>
                      <m:t>𝐹</m:t>
                    </m:r>
                  </m:oMath>
                </a14:m>
                <a:endParaRPr lang="hr-HR" sz="1600" dirty="0" smtClean="0"/>
              </a:p>
              <a:p>
                <a:pPr>
                  <a:buFont typeface="+mj-lt"/>
                  <a:buAutoNum type="arabicPeriod"/>
                </a:pPr>
                <a:endParaRPr lang="hr-HR" sz="1600" dirty="0"/>
              </a:p>
              <a:p>
                <a:pPr>
                  <a:buFont typeface="+mj-lt"/>
                  <a:buAutoNum type="arabicPeriod"/>
                </a:pPr>
                <a:r>
                  <a:rPr lang="hr-HR" sz="1600" dirty="0" smtClean="0"/>
                  <a:t>Calculate basis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16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hr-HR" sz="16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hr-HR" sz="1600" b="0" i="1" smtClean="0">
                        <a:latin typeface="Cambria Math"/>
                      </a:rPr>
                      <m:t>,   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∀ 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hr-HR" sz="1600" b="0" i="1" smtClean="0">
                        <a:latin typeface="Cambria Math"/>
                        <a:ea typeface="Cambria Math"/>
                      </a:rPr>
                      <m:t>∈{0,1,2,…,9}</m:t>
                    </m:r>
                  </m:oMath>
                </a14:m>
                <a:endParaRPr lang="hr-HR" sz="1600" dirty="0" smtClean="0"/>
              </a:p>
              <a:p>
                <a:pPr>
                  <a:buFont typeface="+mj-lt"/>
                  <a:buAutoNum type="arabicPeriod"/>
                </a:pPr>
                <a:endParaRPr lang="hr-HR" sz="1600" dirty="0"/>
              </a:p>
              <a:p>
                <a:pPr>
                  <a:buFont typeface="+mj-lt"/>
                  <a:buAutoNum type="arabicPeriod"/>
                </a:pPr>
                <a:endParaRPr lang="hr-HR" sz="1600" dirty="0" smtClean="0"/>
              </a:p>
              <a:p>
                <a:pPr>
                  <a:buFont typeface="+mj-lt"/>
                  <a:buAutoNum type="arabicPeriod"/>
                </a:pPr>
                <a:endParaRPr lang="hr-HR" sz="1600" dirty="0" smtClean="0"/>
              </a:p>
              <a:p>
                <a:endParaRPr lang="hr-H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4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43708" y="32129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1517</Words>
  <Application>Microsoft Office PowerPoint</Application>
  <PresentationFormat>On-screen Show (4:3)</PresentationFormat>
  <Paragraphs>210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Handwritten digit classification using higher order singular value decomposition</vt:lpstr>
      <vt:lpstr>Contents</vt:lpstr>
      <vt:lpstr>Tensors</vt:lpstr>
      <vt:lpstr>HOSVD</vt:lpstr>
      <vt:lpstr>Our task</vt:lpstr>
      <vt:lpstr>Algorithm 1</vt:lpstr>
      <vt:lpstr>Normalized basis matrices</vt:lpstr>
      <vt:lpstr>Classification</vt:lpstr>
      <vt:lpstr>Algorithm 2</vt:lpstr>
      <vt:lpstr>Tensor F</vt:lpstr>
      <vt:lpstr>PowerPoint Presentation</vt:lpstr>
      <vt:lpstr>Basis matrices B^μ</vt:lpstr>
      <vt:lpstr>Classification</vt:lpstr>
      <vt:lpstr>Results and discussion</vt:lpstr>
      <vt:lpstr>Performance of algorithm 1 for different choices of k</vt:lpstr>
      <vt:lpstr>Performance of algorithm 2 for different choices of p,q and k </vt:lpstr>
      <vt:lpstr>Another classification example</vt:lpstr>
      <vt:lpstr>Conclusion</vt:lpstr>
      <vt:lpstr>List of functions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rukom pisanih znamenki pomoću HOSVD-a</dc:title>
  <dc:creator>Tin</dc:creator>
  <cp:lastModifiedBy>Tin</cp:lastModifiedBy>
  <cp:revision>65</cp:revision>
  <dcterms:created xsi:type="dcterms:W3CDTF">2021-02-20T17:43:00Z</dcterms:created>
  <dcterms:modified xsi:type="dcterms:W3CDTF">2021-02-22T17:50:31Z</dcterms:modified>
</cp:coreProperties>
</file>