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33" r:id="rId2"/>
    <p:sldId id="434" r:id="rId3"/>
    <p:sldId id="460" r:id="rId4"/>
    <p:sldId id="446" r:id="rId5"/>
    <p:sldId id="461" r:id="rId6"/>
    <p:sldId id="462" r:id="rId7"/>
    <p:sldId id="456" r:id="rId8"/>
    <p:sldId id="442" r:id="rId9"/>
    <p:sldId id="440" r:id="rId10"/>
    <p:sldId id="435" r:id="rId11"/>
    <p:sldId id="443" r:id="rId12"/>
    <p:sldId id="436" r:id="rId13"/>
    <p:sldId id="444" r:id="rId14"/>
    <p:sldId id="455" r:id="rId15"/>
    <p:sldId id="458" r:id="rId16"/>
    <p:sldId id="459" r:id="rId17"/>
    <p:sldId id="445" r:id="rId18"/>
    <p:sldId id="447" r:id="rId19"/>
    <p:sldId id="463" r:id="rId20"/>
    <p:sldId id="464" r:id="rId21"/>
    <p:sldId id="465" r:id="rId22"/>
    <p:sldId id="466" r:id="rId23"/>
    <p:sldId id="467" r:id="rId24"/>
    <p:sldId id="453" r:id="rId25"/>
    <p:sldId id="451" r:id="rId26"/>
    <p:sldId id="457" r:id="rId27"/>
    <p:sldId id="439" r:id="rId28"/>
    <p:sldId id="437" r:id="rId29"/>
  </p:sldIdLst>
  <p:sldSz cx="9144000" cy="6858000" type="screen4x3"/>
  <p:notesSz cx="7019925" cy="9305925"/>
  <p:embeddedFontLst>
    <p:embeddedFont>
      <p:font typeface="Stencil" pitchFamily="82" charset="0"/>
      <p:regular r:id="rId3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  <a:srgbClr val="FF3300"/>
    <a:srgbClr val="80FF80"/>
    <a:srgbClr val="0000FF"/>
    <a:srgbClr val="FF8080"/>
    <a:srgbClr val="8080FF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21985" autoAdjust="0"/>
    <p:restoredTop sz="86395" autoAdjust="0"/>
  </p:normalViewPr>
  <p:slideViewPr>
    <p:cSldViewPr snapToGrid="0">
      <p:cViewPr>
        <p:scale>
          <a:sx n="120" d="100"/>
          <a:sy n="120" d="100"/>
        </p:scale>
        <p:origin x="-1134" y="-498"/>
      </p:cViewPr>
      <p:guideLst>
        <p:guide orient="horz" pos="2161"/>
        <p:guide pos="288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436" y="-78"/>
      </p:cViewPr>
      <p:guideLst>
        <p:guide orient="horz" pos="2930"/>
        <p:guide pos="221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18" tIns="46457" rIns="92918" bIns="46457" numCol="1" anchor="t" anchorCtr="0" compatLnSpc="1">
            <a:prstTxWarp prst="textNoShape">
              <a:avLst/>
            </a:prstTxWarp>
          </a:bodyPr>
          <a:lstStyle>
            <a:lvl1pPr defTabSz="928354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1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18" tIns="46457" rIns="92918" bIns="46457" numCol="1" anchor="t" anchorCtr="0" compatLnSpc="1">
            <a:prstTxWarp prst="textNoShape">
              <a:avLst/>
            </a:prstTxWarp>
          </a:bodyPr>
          <a:lstStyle>
            <a:lvl1pPr algn="r" defTabSz="928354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1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18" tIns="46457" rIns="92918" bIns="46457" numCol="1" anchor="b" anchorCtr="0" compatLnSpc="1">
            <a:prstTxWarp prst="textNoShape">
              <a:avLst/>
            </a:prstTxWarp>
          </a:bodyPr>
          <a:lstStyle>
            <a:lvl1pPr defTabSz="928354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39200"/>
            <a:ext cx="3041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18" tIns="46457" rIns="92918" bIns="46457" numCol="1" anchor="b" anchorCtr="0" compatLnSpc="1">
            <a:prstTxWarp prst="textNoShape">
              <a:avLst/>
            </a:prstTxWarp>
          </a:bodyPr>
          <a:lstStyle>
            <a:lvl1pPr algn="r" defTabSz="928354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F40FD91C-464E-4AAD-976D-09BBED9BF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18" tIns="46457" rIns="92918" bIns="46457" numCol="1" anchor="t" anchorCtr="0" compatLnSpc="1">
            <a:prstTxWarp prst="textNoShape">
              <a:avLst/>
            </a:prstTxWarp>
          </a:bodyPr>
          <a:lstStyle>
            <a:lvl1pPr defTabSz="928354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1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18" tIns="46457" rIns="92918" bIns="46457" numCol="1" anchor="t" anchorCtr="0" compatLnSpc="1">
            <a:prstTxWarp prst="textNoShape">
              <a:avLst/>
            </a:prstTxWarp>
          </a:bodyPr>
          <a:lstStyle>
            <a:lvl1pPr algn="r" defTabSz="928354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7450" y="696913"/>
            <a:ext cx="4652963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9600"/>
            <a:ext cx="5149850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18" tIns="46457" rIns="92918" bIns="464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1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18" tIns="46457" rIns="92918" bIns="46457" numCol="1" anchor="b" anchorCtr="0" compatLnSpc="1">
            <a:prstTxWarp prst="textNoShape">
              <a:avLst/>
            </a:prstTxWarp>
          </a:bodyPr>
          <a:lstStyle>
            <a:lvl1pPr defTabSz="928354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39200"/>
            <a:ext cx="3041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18" tIns="46457" rIns="92918" bIns="46457" numCol="1" anchor="b" anchorCtr="0" compatLnSpc="1">
            <a:prstTxWarp prst="textNoShape">
              <a:avLst/>
            </a:prstTxWarp>
          </a:bodyPr>
          <a:lstStyle>
            <a:lvl1pPr algn="r" defTabSz="928354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8EA4F7DA-9787-4DD6-96D4-971CAE2B1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4275" y="698500"/>
            <a:ext cx="4651375" cy="3489325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21188"/>
            <a:ext cx="5616575" cy="4186237"/>
          </a:xfrm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7100"/>
            <a:fld id="{72145513-8337-43BF-B966-AA27F75240F1}" type="slidenum">
              <a:rPr lang="en-US" smtClean="0"/>
              <a:pPr defTabSz="927100"/>
              <a:t>8</a:t>
            </a:fld>
            <a:endParaRPr lang="en-US" smtClean="0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Block diagram of SAROPS to ArcGIS and other software. </a:t>
            </a:r>
          </a:p>
          <a:p>
            <a:r>
              <a:rPr lang="en-US" smtClean="0">
                <a:latin typeface="Arial" charset="0"/>
              </a:rPr>
              <a:t>SAROPS is an “extension” of ArcGIS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28600" y="1008063"/>
            <a:ext cx="8686800" cy="0"/>
          </a:xfrm>
          <a:prstGeom prst="line">
            <a:avLst/>
          </a:prstGeom>
          <a:noFill/>
          <a:ln w="76200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5" name="Picture 7" descr="Metron Logo 200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0163" y="5184775"/>
            <a:ext cx="3957637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04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04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2096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6557F-8690-4202-A452-E82BA4586133}" type="datetime1">
              <a:rPr lang="en-US"/>
              <a:pPr>
                <a:defRPr/>
              </a:pPr>
              <a:t>7/23/2010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CBF44-609A-41A4-ABEF-9102633DC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75217-5A4D-4A14-9D74-25E1763F7749}" type="datetime1">
              <a:rPr lang="en-US"/>
              <a:pPr>
                <a:defRPr/>
              </a:pPr>
              <a:t>7/23/2010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B732A-5FA0-4B6E-9E28-34CBD8DDD3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2113" y="0"/>
            <a:ext cx="2168525" cy="6242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363" y="0"/>
            <a:ext cx="6356350" cy="6242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449DC-7301-4AF3-A9A4-43DD82C38704}" type="datetime1">
              <a:rPr lang="en-US"/>
              <a:pPr>
                <a:defRPr/>
              </a:pPr>
              <a:t>7/23/2010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CCE94-E9E8-4D36-9809-D0E426A18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254875" cy="1027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3363" y="1184275"/>
            <a:ext cx="4262437" cy="2452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33363" y="3789363"/>
            <a:ext cx="4262437" cy="2452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184275"/>
            <a:ext cx="4262438" cy="5057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AF4DB-5AC0-40A3-92F9-E8D3A45CA98A}" type="datetime1">
              <a:rPr lang="en-US"/>
              <a:pPr>
                <a:defRPr/>
              </a:pPr>
              <a:t>7/23/2010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87BC0-95DE-4079-A365-59842B6EE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254875" cy="1027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363" y="1184275"/>
            <a:ext cx="4262437" cy="5057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4275"/>
            <a:ext cx="4262438" cy="5057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CA038-59BB-45B8-B17E-AF260F84848D}" type="datetime1">
              <a:rPr lang="en-US"/>
              <a:pPr>
                <a:defRPr/>
              </a:pPr>
              <a:t>7/23/2010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30C5D-CFB8-41EE-A0EC-D5EF605B2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EE39B-49E6-43F8-9EA9-B2C3A3CACB00}" type="datetime1">
              <a:rPr lang="en-US"/>
              <a:pPr>
                <a:defRPr/>
              </a:pPr>
              <a:t>7/23/2010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06A81-678C-49A4-B938-D9A3D2F23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36D5B-2ACA-41F5-805C-8750FB918509}" type="datetime1">
              <a:rPr lang="en-US"/>
              <a:pPr>
                <a:defRPr/>
              </a:pPr>
              <a:t>7/23/2010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34CBD-F026-496C-8386-43006F1F0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1F389-06E5-4572-8302-F53FF39F752A}" type="datetime1">
              <a:rPr lang="en-US"/>
              <a:pPr>
                <a:defRPr/>
              </a:pPr>
              <a:t>7/23/2010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8DAF8-258C-419C-805C-FAA64BD66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363" y="1184275"/>
            <a:ext cx="4262437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4275"/>
            <a:ext cx="4262438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508FC-8708-4778-8E3A-DF1E99CC397F}" type="datetime1">
              <a:rPr lang="en-US"/>
              <a:pPr>
                <a:defRPr/>
              </a:pPr>
              <a:t>7/23/2010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392BD-8ABA-49FE-8414-A98CE4AFE7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AEE6C-D576-4BEE-84CD-AC8400214375}" type="datetime1">
              <a:rPr lang="en-US"/>
              <a:pPr>
                <a:defRPr/>
              </a:pPr>
              <a:t>7/23/2010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69A4D-52FA-45B3-AA1B-4E19D8432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ED358-21A1-41F3-9644-3CD7A4B720CB}" type="datetime1">
              <a:rPr lang="en-US"/>
              <a:pPr>
                <a:defRPr/>
              </a:pPr>
              <a:t>7/23/2010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74469-3D80-41DD-B2A8-F9DE875D1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BA6BA-4857-4A6E-886A-FB14332C148D}" type="datetime1">
              <a:rPr lang="en-US"/>
              <a:pPr>
                <a:defRPr/>
              </a:pPr>
              <a:t>7/23/2010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5662F-7936-482E-AABA-E76072343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F9590-965D-4B6B-BCB3-A5D29E80A4B1}" type="datetime1">
              <a:rPr lang="en-US"/>
              <a:pPr>
                <a:defRPr/>
              </a:pPr>
              <a:t>7/23/2010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D3C16-0B7D-442F-BD04-DE44152E3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95F65-6367-492C-8F80-42FD6C33E0E8}" type="datetime1">
              <a:rPr lang="en-US"/>
              <a:pPr>
                <a:defRPr/>
              </a:pPr>
              <a:t>7/23/2010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9A1F2-C43B-4B6C-8316-43159B5B2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0"/>
            <a:ext cx="7254875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363" y="1184275"/>
            <a:ext cx="867727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5"/>
            <a:ext cx="2133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fld id="{21278DCB-CF87-458E-8DC2-5C1F6950A456}" type="datetime1">
              <a:rPr lang="en-US"/>
              <a:pPr>
                <a:defRPr/>
              </a:pPr>
              <a:t>7/23/2010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2750" y="6489700"/>
            <a:ext cx="2133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Arial" pitchFamily="34" charset="0"/>
              </a:defRPr>
            </a:lvl1pPr>
          </a:lstStyle>
          <a:p>
            <a:pPr>
              <a:defRPr/>
            </a:pPr>
            <a:fld id="{A55F3F24-DEB7-4E9C-8567-5A8FFF184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228600" y="1008063"/>
            <a:ext cx="8686800" cy="0"/>
          </a:xfrm>
          <a:prstGeom prst="line">
            <a:avLst/>
          </a:prstGeom>
          <a:noFill/>
          <a:ln w="76200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CC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CC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CC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CC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0000"/>
        </a:buClr>
        <a:buFont typeface="Wingdings" pitchFamily="2" charset="2"/>
        <a:buChar char="w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lr>
          <a:srgbClr val="0000CC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5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5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5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arch_and_Rescue_Optimal_Planning_System_(SAROPS)" TargetMode="External"/><Relationship Id="rId2" Type="http://schemas.openxmlformats.org/officeDocument/2006/relationships/hyperlink" Target="http://www.military.com/news/article/coast-guard-news/cg-assists-in-search-for-air-france.html?col=118603236658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ientificamerican.com/article.cfm?id=people-lost-at-sea-found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939088" cy="1470025"/>
          </a:xfrm>
        </p:spPr>
        <p:txBody>
          <a:bodyPr/>
          <a:lstStyle/>
          <a:p>
            <a:r>
              <a:rPr lang="en-US" sz="2800" i="0" smtClean="0"/>
              <a:t>Search And Rescue Optimal Planning System</a:t>
            </a:r>
            <a:br>
              <a:rPr lang="en-US" sz="2800" i="0" smtClean="0"/>
            </a:br>
            <a:r>
              <a:rPr lang="en-US" sz="2800" i="0" smtClean="0"/>
              <a:t>SAROPS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sz="1800" smtClean="0"/>
              <a:t>Thomas M. Kratzke and Lawrence D. Stone, Metron Inc</a:t>
            </a:r>
          </a:p>
          <a:p>
            <a:pPr>
              <a:spcBef>
                <a:spcPct val="20000"/>
              </a:spcBef>
            </a:pPr>
            <a:r>
              <a:rPr lang="en-US" sz="1800" smtClean="0"/>
              <a:t>John R. Frost, U. S. Coast Guard</a:t>
            </a:r>
            <a:endParaRPr lang="en-US" smtClean="0"/>
          </a:p>
          <a:p>
            <a:pPr>
              <a:spcBef>
                <a:spcPct val="20000"/>
              </a:spcBef>
            </a:pPr>
            <a:r>
              <a:rPr lang="en-US" sz="1800" smtClean="0"/>
              <a:t>July 28, 2010</a:t>
            </a:r>
            <a:endParaRPr lang="en-US" sz="2800" smtClean="0">
              <a:solidFill>
                <a:srgbClr val="0000CC"/>
              </a:solidFill>
            </a:endParaRPr>
          </a:p>
        </p:txBody>
      </p:sp>
      <p:pic>
        <p:nvPicPr>
          <p:cNvPr id="7172" name="Picture 4" descr="Metron Logo-final3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0838" y="106363"/>
            <a:ext cx="2325687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025" y="190500"/>
            <a:ext cx="2832100" cy="676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7174" name="Picture 7" descr="Fusion 2010 Final Logo Prin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68775" y="5145088"/>
            <a:ext cx="809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F048443-BA29-43F3-86E4-A61FDE821908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16387" name="Rectangle 6"/>
          <p:cNvSpPr txBox="1">
            <a:spLocks noGrp="1" noChangeArrowheads="1"/>
          </p:cNvSpPr>
          <p:nvPr/>
        </p:nvSpPr>
        <p:spPr bwMode="auto">
          <a:xfrm>
            <a:off x="6762750" y="6489700"/>
            <a:ext cx="2133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CC7A8F6-68FD-4C63-A79A-816CE2720755}" type="slidenum">
              <a:rPr lang="en-US" sz="1000" b="1"/>
              <a:pPr algn="r" eaLnBrk="1" hangingPunct="1"/>
              <a:t>10</a:t>
            </a:fld>
            <a:endParaRPr lang="en-US" sz="1000" b="1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7254875" cy="1027113"/>
          </a:xfrm>
        </p:spPr>
        <p:txBody>
          <a:bodyPr/>
          <a:lstStyle/>
          <a:p>
            <a:r>
              <a:rPr lang="en-US" smtClean="0"/>
              <a:t>Simulator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mtClean="0"/>
              <a:t>Monte-Carlo simulator produces distribution</a:t>
            </a:r>
          </a:p>
          <a:p>
            <a:pPr lvl="1"/>
            <a:r>
              <a:rPr lang="en-US" smtClean="0"/>
              <a:t>Pre-distress is described with </a:t>
            </a:r>
            <a:r>
              <a:rPr lang="en-US" i="1" smtClean="0"/>
              <a:t>scenarios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Examples: Sequence of waypoints, Dead-Reckoning, Last-Known Position.  SAROPS has these and other </a:t>
            </a:r>
            <a:r>
              <a:rPr lang="en-US" i="1" smtClean="0"/>
              <a:t>scenario-types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Scenarios carry weights.</a:t>
            </a:r>
          </a:p>
          <a:p>
            <a:pPr lvl="2"/>
            <a:r>
              <a:rPr lang="en-US" smtClean="0"/>
              <a:t>Each Scenario has its own collection of particles.</a:t>
            </a:r>
          </a:p>
          <a:p>
            <a:pPr lvl="1"/>
            <a:r>
              <a:rPr lang="en-US" smtClean="0"/>
              <a:t>Transition to distress</a:t>
            </a:r>
          </a:p>
          <a:p>
            <a:pPr lvl="2"/>
            <a:r>
              <a:rPr lang="en-US" smtClean="0"/>
              <a:t>“Uniform” draw for when the distress occurred</a:t>
            </a:r>
          </a:p>
          <a:p>
            <a:pPr lvl="3"/>
            <a:r>
              <a:rPr lang="en-US" smtClean="0"/>
              <a:t>Influenced by hazards</a:t>
            </a:r>
          </a:p>
          <a:p>
            <a:pPr lvl="2"/>
            <a:r>
              <a:rPr lang="en-US" smtClean="0"/>
              <a:t>Draw for the type of post-distress object</a:t>
            </a:r>
          </a:p>
          <a:p>
            <a:pPr lvl="1"/>
            <a:r>
              <a:rPr lang="en-US" smtClean="0"/>
              <a:t>Post-distress motion</a:t>
            </a:r>
          </a:p>
          <a:p>
            <a:pPr lvl="2"/>
            <a:r>
              <a:rPr lang="en-US" smtClean="0"/>
              <a:t>Moves according to the winds and currents</a:t>
            </a:r>
          </a:p>
          <a:p>
            <a:pPr lvl="2"/>
            <a:r>
              <a:rPr lang="en-US" smtClean="0"/>
              <a:t>They affect different object types differently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A5302D-1177-4841-9B03-50FA67133EFE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6762750" y="6489700"/>
            <a:ext cx="2133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2F8F9CF-7DBA-43D0-A18E-030F2DD4F876}" type="slidenum">
              <a:rPr lang="en-US" sz="1000" b="1"/>
              <a:pPr algn="r" eaLnBrk="1" hangingPunct="1"/>
              <a:t>11</a:t>
            </a:fld>
            <a:endParaRPr lang="en-US" sz="1000" b="1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0"/>
            <a:ext cx="7254875" cy="1027113"/>
          </a:xfrm>
        </p:spPr>
        <p:txBody>
          <a:bodyPr/>
          <a:lstStyle/>
          <a:p>
            <a:r>
              <a:rPr lang="en-US" smtClean="0"/>
              <a:t>Example of Scenario </a:t>
            </a:r>
          </a:p>
        </p:txBody>
      </p:sp>
      <p:sp>
        <p:nvSpPr>
          <p:cNvPr id="17413" name="Freeform 5"/>
          <p:cNvSpPr>
            <a:spLocks/>
          </p:cNvSpPr>
          <p:nvPr/>
        </p:nvSpPr>
        <p:spPr bwMode="auto">
          <a:xfrm>
            <a:off x="1747838" y="1646238"/>
            <a:ext cx="563562" cy="2743200"/>
          </a:xfrm>
          <a:custGeom>
            <a:avLst/>
            <a:gdLst>
              <a:gd name="T0" fmla="*/ 106620 w 888"/>
              <a:gd name="T1" fmla="*/ 0 h 4320"/>
              <a:gd name="T2" fmla="*/ 380785 w 888"/>
              <a:gd name="T3" fmla="*/ 182880 h 4320"/>
              <a:gd name="T4" fmla="*/ 198008 w 888"/>
              <a:gd name="T5" fmla="*/ 822960 h 4320"/>
              <a:gd name="T6" fmla="*/ 563562 w 888"/>
              <a:gd name="T7" fmla="*/ 1554480 h 4320"/>
              <a:gd name="T8" fmla="*/ 198008 w 888"/>
              <a:gd name="T9" fmla="*/ 2194560 h 4320"/>
              <a:gd name="T10" fmla="*/ 198008 w 888"/>
              <a:gd name="T11" fmla="*/ 2103120 h 4320"/>
              <a:gd name="T12" fmla="*/ 15231 w 888"/>
              <a:gd name="T13" fmla="*/ 2194560 h 4320"/>
              <a:gd name="T14" fmla="*/ 106620 w 888"/>
              <a:gd name="T15" fmla="*/ 2377440 h 4320"/>
              <a:gd name="T16" fmla="*/ 198008 w 888"/>
              <a:gd name="T17" fmla="*/ 2377440 h 4320"/>
              <a:gd name="T18" fmla="*/ 106620 w 888"/>
              <a:gd name="T19" fmla="*/ 2743200 h 43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88"/>
              <a:gd name="T31" fmla="*/ 0 h 4320"/>
              <a:gd name="T32" fmla="*/ 888 w 888"/>
              <a:gd name="T33" fmla="*/ 4320 h 43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88" h="4320">
                <a:moveTo>
                  <a:pt x="168" y="0"/>
                </a:moveTo>
                <a:cubicBezTo>
                  <a:pt x="372" y="36"/>
                  <a:pt x="576" y="72"/>
                  <a:pt x="600" y="288"/>
                </a:cubicBezTo>
                <a:cubicBezTo>
                  <a:pt x="624" y="504"/>
                  <a:pt x="264" y="936"/>
                  <a:pt x="312" y="1296"/>
                </a:cubicBezTo>
                <a:cubicBezTo>
                  <a:pt x="360" y="1656"/>
                  <a:pt x="888" y="2088"/>
                  <a:pt x="888" y="2448"/>
                </a:cubicBezTo>
                <a:cubicBezTo>
                  <a:pt x="888" y="2808"/>
                  <a:pt x="408" y="3312"/>
                  <a:pt x="312" y="3456"/>
                </a:cubicBezTo>
                <a:cubicBezTo>
                  <a:pt x="216" y="3600"/>
                  <a:pt x="360" y="3312"/>
                  <a:pt x="312" y="3312"/>
                </a:cubicBezTo>
                <a:cubicBezTo>
                  <a:pt x="264" y="3312"/>
                  <a:pt x="48" y="3384"/>
                  <a:pt x="24" y="3456"/>
                </a:cubicBezTo>
                <a:cubicBezTo>
                  <a:pt x="0" y="3528"/>
                  <a:pt x="120" y="3696"/>
                  <a:pt x="168" y="3744"/>
                </a:cubicBezTo>
                <a:cubicBezTo>
                  <a:pt x="216" y="3792"/>
                  <a:pt x="312" y="3648"/>
                  <a:pt x="312" y="3744"/>
                </a:cubicBezTo>
                <a:cubicBezTo>
                  <a:pt x="312" y="3840"/>
                  <a:pt x="192" y="4224"/>
                  <a:pt x="168" y="432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3683000" y="1828800"/>
            <a:ext cx="639763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4322763" y="1828800"/>
            <a:ext cx="54927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4779963" y="2103438"/>
            <a:ext cx="92075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>
            <a:off x="4414838" y="2560638"/>
            <a:ext cx="365125" cy="9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 flipV="1">
            <a:off x="3683000" y="2286000"/>
            <a:ext cx="731838" cy="366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>
            <a:off x="4414838" y="4206875"/>
            <a:ext cx="822325" cy="90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4414838" y="4297363"/>
            <a:ext cx="365125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4779963" y="5668963"/>
            <a:ext cx="1006475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 flipV="1">
            <a:off x="5237163" y="4206875"/>
            <a:ext cx="549275" cy="1919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3957638" y="2103438"/>
            <a:ext cx="274637" cy="9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4232275" y="1920875"/>
            <a:ext cx="90488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4322763" y="1920875"/>
            <a:ext cx="182562" cy="90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H="1">
            <a:off x="4414838" y="2011363"/>
            <a:ext cx="90487" cy="184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H="1">
            <a:off x="4140200" y="2195513"/>
            <a:ext cx="274638" cy="90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4140200" y="2286000"/>
            <a:ext cx="182563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V="1">
            <a:off x="4322763" y="2286000"/>
            <a:ext cx="182562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 flipV="1">
            <a:off x="4505325" y="2195513"/>
            <a:ext cx="274638" cy="90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4779963" y="2195513"/>
            <a:ext cx="365125" cy="2101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 flipH="1">
            <a:off x="4597400" y="4297363"/>
            <a:ext cx="547688" cy="9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4597400" y="4389438"/>
            <a:ext cx="0" cy="182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 flipV="1">
            <a:off x="4597400" y="4479925"/>
            <a:ext cx="639763" cy="9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 flipH="1">
            <a:off x="5145088" y="4479925"/>
            <a:ext cx="92075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 flipH="1" flipV="1">
            <a:off x="4872038" y="4664075"/>
            <a:ext cx="273050" cy="90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flipH="1">
            <a:off x="4597400" y="4664075"/>
            <a:ext cx="274638" cy="90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4597400" y="4754563"/>
            <a:ext cx="92075" cy="182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V="1">
            <a:off x="4689475" y="4846638"/>
            <a:ext cx="365125" cy="90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>
            <a:off x="5054600" y="4846638"/>
            <a:ext cx="2746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 flipH="1">
            <a:off x="5054600" y="4846638"/>
            <a:ext cx="274638" cy="182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 flipH="1">
            <a:off x="4779963" y="5029200"/>
            <a:ext cx="274637" cy="90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4779963" y="5119688"/>
            <a:ext cx="0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 flipV="1">
            <a:off x="4779963" y="5303838"/>
            <a:ext cx="274637" cy="90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5054600" y="5303838"/>
            <a:ext cx="365125" cy="90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6" name="Line 38"/>
          <p:cNvSpPr>
            <a:spLocks noChangeShapeType="1"/>
          </p:cNvSpPr>
          <p:nvPr/>
        </p:nvSpPr>
        <p:spPr bwMode="auto">
          <a:xfrm flipH="1" flipV="1">
            <a:off x="5329238" y="5119688"/>
            <a:ext cx="90487" cy="274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7" name="Line 39"/>
          <p:cNvSpPr>
            <a:spLocks noChangeShapeType="1"/>
          </p:cNvSpPr>
          <p:nvPr/>
        </p:nvSpPr>
        <p:spPr bwMode="auto">
          <a:xfrm flipH="1" flipV="1">
            <a:off x="2036763" y="3932238"/>
            <a:ext cx="3292475" cy="1187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 flipV="1">
            <a:off x="2036763" y="3749675"/>
            <a:ext cx="731837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49" name="Line 41"/>
          <p:cNvSpPr>
            <a:spLocks noChangeShapeType="1"/>
          </p:cNvSpPr>
          <p:nvPr/>
        </p:nvSpPr>
        <p:spPr bwMode="auto">
          <a:xfrm flipV="1">
            <a:off x="2768600" y="2195513"/>
            <a:ext cx="1189038" cy="1554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1854200" y="4022725"/>
            <a:ext cx="63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Home Port</a:t>
            </a:r>
          </a:p>
        </p:txBody>
      </p:sp>
      <p:sp>
        <p:nvSpPr>
          <p:cNvPr id="17451" name="Text Box 43"/>
          <p:cNvSpPr txBox="1">
            <a:spLocks noChangeArrowheads="1"/>
          </p:cNvSpPr>
          <p:nvPr/>
        </p:nvSpPr>
        <p:spPr bwMode="auto">
          <a:xfrm>
            <a:off x="4872038" y="1828800"/>
            <a:ext cx="82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Fishing Area 1</a:t>
            </a:r>
          </a:p>
        </p:txBody>
      </p:sp>
      <p:sp>
        <p:nvSpPr>
          <p:cNvPr id="17452" name="Text Box 44"/>
          <p:cNvSpPr txBox="1">
            <a:spLocks noChangeArrowheads="1"/>
          </p:cNvSpPr>
          <p:nvPr/>
        </p:nvSpPr>
        <p:spPr bwMode="auto">
          <a:xfrm>
            <a:off x="5403850" y="447992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Fishing </a:t>
            </a:r>
          </a:p>
          <a:p>
            <a:pPr algn="ctr"/>
            <a:r>
              <a:rPr lang="en-US" sz="1000"/>
              <a:t>Area 2</a:t>
            </a:r>
          </a:p>
        </p:txBody>
      </p:sp>
      <p:sp>
        <p:nvSpPr>
          <p:cNvPr id="17453" name="Oval 45"/>
          <p:cNvSpPr>
            <a:spLocks noChangeArrowheads="1"/>
          </p:cNvSpPr>
          <p:nvPr/>
        </p:nvSpPr>
        <p:spPr bwMode="auto">
          <a:xfrm>
            <a:off x="2498725" y="3656013"/>
            <a:ext cx="533400" cy="3667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3032125" y="3656013"/>
            <a:ext cx="1204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Probable Error of Turn Point 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5033ED-5853-4566-84FB-87D3DE82C45E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18435" name="Rectangle 6"/>
          <p:cNvSpPr txBox="1">
            <a:spLocks noGrp="1" noChangeArrowheads="1"/>
          </p:cNvSpPr>
          <p:nvPr/>
        </p:nvSpPr>
        <p:spPr bwMode="auto">
          <a:xfrm>
            <a:off x="6762750" y="6489700"/>
            <a:ext cx="2133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145418F-AAF5-4165-9A51-830884B4BAD0}" type="slidenum">
              <a:rPr lang="en-US" sz="1000" b="1"/>
              <a:pPr algn="r" eaLnBrk="1" hangingPunct="1"/>
              <a:t>12</a:t>
            </a:fld>
            <a:endParaRPr lang="en-US" sz="1000" b="1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7254875" cy="1027113"/>
          </a:xfrm>
        </p:spPr>
        <p:txBody>
          <a:bodyPr/>
          <a:lstStyle/>
          <a:p>
            <a:r>
              <a:rPr lang="en-US" sz="2800" smtClean="0"/>
              <a:t>Example of Scenarios and Object Types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mtClean="0"/>
              <a:t>One Scenario (Pre-Distress Motion)</a:t>
            </a:r>
          </a:p>
          <a:p>
            <a:pPr lvl="2"/>
            <a:r>
              <a:rPr lang="en-US" smtClean="0"/>
              <a:t>Mayday call; tight circular distribution for position of distress and time of distress.</a:t>
            </a:r>
          </a:p>
          <a:p>
            <a:pPr lvl="1"/>
            <a:r>
              <a:rPr lang="en-US" smtClean="0"/>
              <a:t>Two Object Types (Post-Distress Motion)</a:t>
            </a:r>
          </a:p>
          <a:p>
            <a:pPr lvl="2"/>
            <a:r>
              <a:rPr lang="en-US" smtClean="0"/>
              <a:t>He got into a raft (P=0.4) or he is in the water (P=0.6)</a:t>
            </a:r>
          </a:p>
          <a:p>
            <a:pPr lvl="3"/>
            <a:r>
              <a:rPr lang="en-US" smtClean="0"/>
              <a:t>Former case; his position is more influenced by the winds, and he is easier to find.</a:t>
            </a:r>
          </a:p>
          <a:p>
            <a:pPr lvl="3"/>
            <a:r>
              <a:rPr lang="en-US" smtClean="0"/>
              <a:t>Latter case: his position is more influenced by the currents, and he is harder to find.</a:t>
            </a:r>
          </a:p>
          <a:p>
            <a:pPr lvl="1"/>
            <a:r>
              <a:rPr lang="en-US" smtClean="0"/>
              <a:t>Post-Distress Motion</a:t>
            </a:r>
          </a:p>
          <a:p>
            <a:pPr lvl="2"/>
            <a:r>
              <a:rPr lang="en-US" smtClean="0"/>
              <a:t>Uses environmental data and random fluctuations</a:t>
            </a:r>
          </a:p>
          <a:p>
            <a:pPr lvl="2"/>
            <a:r>
              <a:rPr lang="en-US" smtClean="0"/>
              <a:t>Fluctuations are correlated for a single particle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8286355-7EB3-441C-B323-C3ACAB732B56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19459" name="Rectangle 6"/>
          <p:cNvSpPr txBox="1">
            <a:spLocks noGrp="1" noChangeArrowheads="1"/>
          </p:cNvSpPr>
          <p:nvPr/>
        </p:nvSpPr>
        <p:spPr bwMode="auto">
          <a:xfrm>
            <a:off x="6762750" y="6489700"/>
            <a:ext cx="2133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D1C3F690-818F-4088-A688-E62EA0774B21}" type="slidenum">
              <a:rPr lang="en-US" sz="1000" b="1"/>
              <a:pPr algn="r" eaLnBrk="1" hangingPunct="1"/>
              <a:t>13</a:t>
            </a:fld>
            <a:endParaRPr lang="en-US" sz="1000" b="1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7254875" cy="1027113"/>
          </a:xfrm>
        </p:spPr>
        <p:txBody>
          <a:bodyPr/>
          <a:lstStyle/>
          <a:p>
            <a:r>
              <a:rPr lang="en-US" smtClean="0"/>
              <a:t>Example: Prior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537200"/>
            <a:ext cx="8677275" cy="1320800"/>
          </a:xfrm>
        </p:spPr>
        <p:txBody>
          <a:bodyPr/>
          <a:lstStyle/>
          <a:p>
            <a:pPr lvl="1"/>
            <a:r>
              <a:rPr lang="en-US" smtClean="0"/>
              <a:t>Last Known Position Scenario</a:t>
            </a:r>
          </a:p>
          <a:p>
            <a:pPr lvl="1"/>
            <a:r>
              <a:rPr lang="en-US" smtClean="0"/>
              <a:t>Distribution as of Distress Time</a:t>
            </a:r>
          </a:p>
          <a:p>
            <a:pPr lvl="1"/>
            <a:r>
              <a:rPr lang="en-US" smtClean="0"/>
              <a:t>(Just below the “Go to CST” Button)</a:t>
            </a:r>
          </a:p>
        </p:txBody>
      </p:sp>
      <p:pic>
        <p:nvPicPr>
          <p:cNvPr id="1946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914400"/>
            <a:ext cx="8913813" cy="5029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A9AF49-FC07-4967-80E8-F0508DE9B242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20483" name="Rectangle 6"/>
          <p:cNvSpPr txBox="1">
            <a:spLocks noGrp="1" noChangeArrowheads="1"/>
          </p:cNvSpPr>
          <p:nvPr/>
        </p:nvSpPr>
        <p:spPr bwMode="auto">
          <a:xfrm>
            <a:off x="6762750" y="6489700"/>
            <a:ext cx="2133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A34AFAE0-A38B-4B26-ADEF-4006CD27A625}" type="slidenum">
              <a:rPr lang="en-US" sz="1000" b="1"/>
              <a:pPr algn="r" eaLnBrk="1" hangingPunct="1"/>
              <a:t>14</a:t>
            </a:fld>
            <a:endParaRPr lang="en-US" sz="1000" b="1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7254875" cy="1027113"/>
          </a:xfrm>
        </p:spPr>
        <p:txBody>
          <a:bodyPr/>
          <a:lstStyle/>
          <a:p>
            <a:r>
              <a:rPr lang="en-US" smtClean="0"/>
              <a:t>Example of Distribution from Drift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537200"/>
            <a:ext cx="8677275" cy="1320800"/>
          </a:xfrm>
        </p:spPr>
        <p:txBody>
          <a:bodyPr/>
          <a:lstStyle/>
          <a:p>
            <a:pPr lvl="1"/>
            <a:r>
              <a:rPr lang="en-US" smtClean="0"/>
              <a:t>Winds are from the north and “sent the rafts” into the southern band, with the two modes from gibing.  Winds had little effect on “the PIWs.”</a:t>
            </a:r>
          </a:p>
          <a:p>
            <a:pPr lvl="1"/>
            <a:r>
              <a:rPr lang="en-US" smtClean="0"/>
              <a:t>Currents are to the east and the northern mode is PIW</a:t>
            </a:r>
          </a:p>
        </p:txBody>
      </p:sp>
      <p:pic>
        <p:nvPicPr>
          <p:cNvPr id="20486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1304925"/>
            <a:ext cx="7942263" cy="4248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C8A557-089E-4667-B2FB-3D1AB27B8D48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Updating for Unsuccessful Search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Search takes place from aircraft or ships. </a:t>
            </a:r>
          </a:p>
          <a:p>
            <a:pPr lvl="1"/>
            <a:r>
              <a:rPr lang="en-US" sz="1600" smtClean="0"/>
              <a:t>Search paths are in form of straight line segments </a:t>
            </a:r>
          </a:p>
          <a:p>
            <a:pPr lvl="1"/>
            <a:r>
              <a:rPr lang="en-US" sz="1600" smtClean="0"/>
              <a:t>Sensors are typically visual but can be radar.</a:t>
            </a:r>
          </a:p>
          <a:p>
            <a:pPr lvl="1"/>
            <a:r>
              <a:rPr lang="en-US" sz="1600" smtClean="0"/>
              <a:t>Sensors are characterized by a lateral range function </a:t>
            </a:r>
            <a:r>
              <a:rPr lang="en-US" sz="1600" smtClean="0">
                <a:latin typeface="Symbol" pitchFamily="18" charset="2"/>
              </a:rPr>
              <a:t>l</a:t>
            </a:r>
            <a:r>
              <a:rPr lang="en-US" sz="1600" smtClean="0"/>
              <a:t> which gives probability of  detection as a function of </a:t>
            </a:r>
            <a:r>
              <a:rPr lang="en-US" sz="1600" i="1" smtClean="0">
                <a:latin typeface="Times New Roman" pitchFamily="18" charset="0"/>
              </a:rPr>
              <a:t>r</a:t>
            </a:r>
            <a:r>
              <a:rPr lang="en-US" sz="1600" smtClean="0"/>
              <a:t> distance at point of closest approach on a line search segment</a:t>
            </a:r>
          </a:p>
          <a:p>
            <a:r>
              <a:rPr lang="en-US" sz="1800" smtClean="0"/>
              <a:t>Probability distribution for object location is given in terms of a set (say 4,000) of particles.  Each particle specifies a possible path for the object as well as its type.</a:t>
            </a:r>
          </a:p>
          <a:p>
            <a:r>
              <a:rPr lang="en-US" sz="1800" smtClean="0"/>
              <a:t>Suppose that a Search and Rescue Unit (SRU) has performed an unsuccessful search which consists of </a:t>
            </a:r>
            <a:r>
              <a:rPr lang="en-US" sz="1800" b="0" i="1" smtClean="0">
                <a:latin typeface="Times New Roman" pitchFamily="18" charset="0"/>
              </a:rPr>
              <a:t>K</a:t>
            </a:r>
            <a:r>
              <a:rPr lang="en-US" sz="1800" b="0" smtClean="0"/>
              <a:t> </a:t>
            </a:r>
            <a:r>
              <a:rPr lang="en-US" sz="1800" smtClean="0"/>
              <a:t>straight legs.  </a:t>
            </a:r>
          </a:p>
          <a:p>
            <a:pPr lvl="1"/>
            <a:r>
              <a:rPr lang="en-US" sz="1600" smtClean="0"/>
              <a:t>Let </a:t>
            </a:r>
            <a:r>
              <a:rPr lang="en-US" sz="1600" i="1" smtClean="0">
                <a:latin typeface="Times New Roman" pitchFamily="18" charset="0"/>
              </a:rPr>
              <a:t>d</a:t>
            </a:r>
            <a:r>
              <a:rPr lang="en-US" sz="1600" i="1" baseline="-25000" smtClean="0">
                <a:latin typeface="Times New Roman" pitchFamily="18" charset="0"/>
              </a:rPr>
              <a:t>k</a:t>
            </a:r>
            <a:r>
              <a:rPr lang="en-US" sz="1600" i="1" smtClean="0">
                <a:latin typeface="Times New Roman" pitchFamily="18" charset="0"/>
              </a:rPr>
              <a:t> </a:t>
            </a:r>
            <a:r>
              <a:rPr lang="en-US" sz="1600" smtClean="0"/>
              <a:t>be the distance a the point of closest approach of the </a:t>
            </a:r>
            <a:r>
              <a:rPr lang="en-US" sz="1600" i="1" smtClean="0">
                <a:latin typeface="Times New Roman" pitchFamily="18" charset="0"/>
              </a:rPr>
              <a:t>k</a:t>
            </a:r>
            <a:r>
              <a:rPr lang="en-US" sz="1600" smtClean="0">
                <a:latin typeface="Times New Roman" pitchFamily="18" charset="0"/>
              </a:rPr>
              <a:t> th</a:t>
            </a:r>
            <a:r>
              <a:rPr lang="en-US" sz="1600" b="1" smtClean="0">
                <a:latin typeface="Times New Roman" pitchFamily="18" charset="0"/>
              </a:rPr>
              <a:t> </a:t>
            </a:r>
            <a:r>
              <a:rPr lang="en-US" sz="1600" smtClean="0"/>
              <a:t>leg to a particle</a:t>
            </a:r>
            <a:r>
              <a:rPr lang="en-US" sz="1600" b="1" smtClean="0">
                <a:latin typeface="Times New Roman" pitchFamily="18" charset="0"/>
              </a:rPr>
              <a:t> </a:t>
            </a:r>
            <a:r>
              <a:rPr lang="en-US" sz="1600" b="1" i="1" smtClean="0">
                <a:latin typeface="Times New Roman" pitchFamily="18" charset="0"/>
              </a:rPr>
              <a:t>p </a:t>
            </a:r>
            <a:r>
              <a:rPr lang="en-US" sz="1600" smtClean="0"/>
              <a:t>during the time of the leg</a:t>
            </a:r>
            <a:r>
              <a:rPr lang="en-US" sz="1600" b="1" smtClean="0"/>
              <a:t> </a:t>
            </a:r>
            <a:r>
              <a:rPr lang="en-US" sz="1600" b="1" i="1" smtClean="0">
                <a:latin typeface="Times New Roman" pitchFamily="18" charset="0"/>
              </a:rPr>
              <a:t>. </a:t>
            </a:r>
            <a:r>
              <a:rPr lang="en-US" sz="1600" smtClean="0"/>
              <a:t>SIM computes</a:t>
            </a:r>
          </a:p>
          <a:p>
            <a:pPr>
              <a:buFont typeface="Wingdings" pitchFamily="2" charset="2"/>
              <a:buNone/>
            </a:pPr>
            <a:r>
              <a:rPr lang="en-US" sz="1800" smtClean="0"/>
              <a:t>                                       </a:t>
            </a:r>
          </a:p>
          <a:p>
            <a:pPr lvl="1">
              <a:buFont typeface="Wingdings" pitchFamily="2" charset="2"/>
              <a:buNone/>
            </a:pPr>
            <a:r>
              <a:rPr lang="en-US" sz="1600" smtClean="0"/>
              <a:t>	the probability that the SRU fails to detect </a:t>
            </a:r>
            <a:r>
              <a:rPr lang="en-US" sz="1600" b="1" i="1" smtClean="0">
                <a:latin typeface="Times New Roman" pitchFamily="18" charset="0"/>
              </a:rPr>
              <a:t>p </a:t>
            </a:r>
            <a:r>
              <a:rPr lang="en-US" sz="1600" smtClean="0"/>
              <a:t>during its search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706688" y="5316538"/>
          <a:ext cx="3111500" cy="406400"/>
        </p:xfrm>
        <a:graphic>
          <a:graphicData uri="http://schemas.openxmlformats.org/presentationml/2006/ole">
            <p:oleObj spid="_x0000_s1026" name="Equation" r:id="rId3" imgW="3111480" imgH="406080" progId="Equation.DSMT4">
              <p:embed/>
            </p:oleObj>
          </a:graphicData>
        </a:graphic>
      </p:graphicFrame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5892800" y="1230313"/>
            <a:ext cx="2574925" cy="922337"/>
            <a:chOff x="3602" y="3189"/>
            <a:chExt cx="1622" cy="581"/>
          </a:xfrm>
        </p:grpSpPr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4623" y="3616"/>
              <a:ext cx="60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000"/>
                <a:t>search object</a:t>
              </a:r>
            </a:p>
          </p:txBody>
        </p:sp>
        <p:grpSp>
          <p:nvGrpSpPr>
            <p:cNvPr id="1032" name="Group 8"/>
            <p:cNvGrpSpPr>
              <a:grpSpLocks/>
            </p:cNvGrpSpPr>
            <p:nvPr/>
          </p:nvGrpSpPr>
          <p:grpSpPr bwMode="auto">
            <a:xfrm>
              <a:off x="3602" y="3189"/>
              <a:ext cx="1321" cy="546"/>
              <a:chOff x="3602" y="3189"/>
              <a:chExt cx="1321" cy="546"/>
            </a:xfrm>
          </p:grpSpPr>
          <p:sp>
            <p:nvSpPr>
              <p:cNvPr id="1033" name="Line 9"/>
              <p:cNvSpPr>
                <a:spLocks noChangeShapeType="1"/>
              </p:cNvSpPr>
              <p:nvPr/>
            </p:nvSpPr>
            <p:spPr bwMode="auto">
              <a:xfrm flipV="1">
                <a:off x="3606" y="3189"/>
                <a:ext cx="1317" cy="5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" name="Oval 10"/>
              <p:cNvSpPr>
                <a:spLocks noChangeArrowheads="1"/>
              </p:cNvSpPr>
              <p:nvPr/>
            </p:nvSpPr>
            <p:spPr bwMode="auto">
              <a:xfrm>
                <a:off x="4582" y="3666"/>
                <a:ext cx="56" cy="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5" name="Text Box 11"/>
              <p:cNvSpPr txBox="1">
                <a:spLocks noChangeArrowheads="1"/>
              </p:cNvSpPr>
              <p:nvPr/>
            </p:nvSpPr>
            <p:spPr bwMode="auto">
              <a:xfrm>
                <a:off x="4382" y="3451"/>
                <a:ext cx="15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200" i="1"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1036" name="Line 12"/>
              <p:cNvSpPr>
                <a:spLocks noChangeShapeType="1"/>
              </p:cNvSpPr>
              <p:nvPr/>
            </p:nvSpPr>
            <p:spPr bwMode="auto">
              <a:xfrm>
                <a:off x="4452" y="3396"/>
                <a:ext cx="135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" name="Text Box 13"/>
              <p:cNvSpPr txBox="1">
                <a:spLocks noChangeArrowheads="1"/>
              </p:cNvSpPr>
              <p:nvPr/>
            </p:nvSpPr>
            <p:spPr bwMode="auto">
              <a:xfrm>
                <a:off x="3602" y="3240"/>
                <a:ext cx="63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000"/>
                  <a:t>sensor path</a:t>
                </a:r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auto">
              <a:xfrm>
                <a:off x="4097" y="3326"/>
                <a:ext cx="231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BA72E9C-F7B1-4314-96AF-A8C4D981F598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Updating for Unsuccessful Search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SIM computes                                          to obtain the probability that search by all SRUs fails to detect </a:t>
            </a:r>
            <a:r>
              <a:rPr lang="en-US" b="0" i="1" smtClean="0">
                <a:latin typeface="Times New Roman" pitchFamily="18" charset="0"/>
              </a:rPr>
              <a:t>p</a:t>
            </a:r>
            <a:r>
              <a:rPr lang="en-US" smtClean="0"/>
              <a:t>. </a:t>
            </a:r>
          </a:p>
          <a:p>
            <a:r>
              <a:rPr lang="en-US" smtClean="0"/>
              <a:t>Let </a:t>
            </a:r>
            <a:r>
              <a:rPr lang="en-US" b="0" i="1" smtClean="0">
                <a:latin typeface="Times New Roman" pitchFamily="18" charset="0"/>
              </a:rPr>
              <a:t>w</a:t>
            </a:r>
            <a:r>
              <a:rPr lang="en-US" b="0" smtClean="0">
                <a:latin typeface="Times New Roman" pitchFamily="18" charset="0"/>
              </a:rPr>
              <a:t>(</a:t>
            </a:r>
            <a:r>
              <a:rPr lang="en-US" b="0" i="1" smtClean="0">
                <a:latin typeface="Times New Roman" pitchFamily="18" charset="0"/>
              </a:rPr>
              <a:t>p</a:t>
            </a:r>
            <a:r>
              <a:rPr lang="en-US" b="0" smtClean="0">
                <a:latin typeface="Times New Roman" pitchFamily="18" charset="0"/>
              </a:rPr>
              <a:t>)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smtClean="0"/>
              <a:t>be probability on particle </a:t>
            </a:r>
            <a:r>
              <a:rPr lang="en-US" i="1" smtClean="0">
                <a:latin typeface="Times New Roman" pitchFamily="18" charset="0"/>
              </a:rPr>
              <a:t>p</a:t>
            </a:r>
            <a:r>
              <a:rPr lang="en-US" smtClean="0"/>
              <a:t>.  Then the posterior probability is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This process of updating for unsuccessful search is followed for each search.</a:t>
            </a:r>
          </a:p>
          <a:p>
            <a:r>
              <a:rPr lang="en-US" smtClean="0"/>
              <a:t>Posterior distributions are displayed by choosing a display time, gridding the ocean into cells, and computing the sum of the posterior probabilities of the particles in each cell at that time.  </a:t>
            </a:r>
          </a:p>
          <a:p>
            <a:pPr lvl="1"/>
            <a:r>
              <a:rPr lang="en-US" smtClean="0"/>
              <a:t>The distribution is usually displayed in color coded fashion with high probability cells shown in red and low in blue.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363788" y="1217613"/>
          <a:ext cx="2959100" cy="355600"/>
        </p:xfrm>
        <a:graphic>
          <a:graphicData uri="http://schemas.openxmlformats.org/presentationml/2006/ole">
            <p:oleObj spid="_x0000_s2050" name="Equation" r:id="rId3" imgW="2958840" imgH="355320" progId="Equation.DSMT4">
              <p:embed/>
            </p:oleObj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3328988" y="2570163"/>
          <a:ext cx="2489200" cy="812800"/>
        </p:xfrm>
        <a:graphic>
          <a:graphicData uri="http://schemas.openxmlformats.org/presentationml/2006/ole">
            <p:oleObj spid="_x0000_s2051" name="Equation" r:id="rId4" imgW="2489040" imgH="8125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CB4FB9-7B83-4765-BA68-9F711F8AC35C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3076" name="Rectangle 6"/>
          <p:cNvSpPr txBox="1">
            <a:spLocks noGrp="1" noChangeArrowheads="1"/>
          </p:cNvSpPr>
          <p:nvPr/>
        </p:nvSpPr>
        <p:spPr bwMode="auto">
          <a:xfrm>
            <a:off x="6762750" y="6489700"/>
            <a:ext cx="2133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C03C957-4F2E-40B7-B8E6-05C308DB4280}" type="slidenum">
              <a:rPr lang="en-US" sz="1000" b="1"/>
              <a:pPr algn="r" eaLnBrk="1" hangingPunct="1"/>
              <a:t>17</a:t>
            </a:fld>
            <a:endParaRPr lang="en-US" sz="1000" b="1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7254875" cy="1027113"/>
          </a:xfrm>
        </p:spPr>
        <p:txBody>
          <a:bodyPr/>
          <a:lstStyle/>
          <a:p>
            <a:r>
              <a:rPr lang="en-US" smtClean="0"/>
              <a:t>Planner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set of SRUs is specified for the search</a:t>
            </a:r>
          </a:p>
          <a:p>
            <a:pPr lvl="1">
              <a:spcBef>
                <a:spcPct val="30000"/>
              </a:spcBef>
            </a:pPr>
            <a:r>
              <a:rPr lang="en-US" smtClean="0"/>
              <a:t>Each SRU has different detection characteristics for each of the object types</a:t>
            </a:r>
          </a:p>
          <a:p>
            <a:pPr lvl="2">
              <a:spcBef>
                <a:spcPct val="30000"/>
              </a:spcBef>
            </a:pPr>
            <a:r>
              <a:rPr lang="en-US" smtClean="0"/>
              <a:t>These are characterized by lateral range curves as discussed above</a:t>
            </a:r>
          </a:p>
          <a:p>
            <a:pPr lvl="3">
              <a:spcBef>
                <a:spcPct val="30000"/>
              </a:spcBef>
            </a:pPr>
            <a:r>
              <a:rPr lang="en-US" smtClean="0"/>
              <a:t>Depend on sensor, target type, and environment</a:t>
            </a:r>
          </a:p>
          <a:p>
            <a:pPr lvl="1">
              <a:spcBef>
                <a:spcPct val="30000"/>
              </a:spcBef>
            </a:pPr>
            <a:r>
              <a:rPr lang="en-US" smtClean="0"/>
              <a:t>Each SRU has a time on scene, endurance, speed</a:t>
            </a:r>
          </a:p>
          <a:p>
            <a:r>
              <a:rPr lang="en-US" smtClean="0"/>
              <a:t>Planner assigns a rectangle to each SRU</a:t>
            </a:r>
          </a:p>
          <a:p>
            <a:pPr lvl="1"/>
            <a:r>
              <a:rPr lang="en-US" smtClean="0"/>
              <a:t>A rectangle induces a parallel path search.</a:t>
            </a:r>
          </a:p>
          <a:p>
            <a:r>
              <a:rPr lang="en-US" smtClean="0"/>
              <a:t>Goal of</a:t>
            </a:r>
            <a:r>
              <a:rPr lang="en-US" i="1" smtClean="0"/>
              <a:t> Planner</a:t>
            </a:r>
            <a:r>
              <a:rPr lang="en-US" smtClean="0"/>
              <a:t> is to maximize </a:t>
            </a:r>
            <a:r>
              <a:rPr lang="en-US" u="sng" smtClean="0"/>
              <a:t>P</a:t>
            </a:r>
            <a:r>
              <a:rPr lang="en-US" smtClean="0"/>
              <a:t>robability </a:t>
            </a:r>
            <a:r>
              <a:rPr lang="en-US" u="sng" smtClean="0"/>
              <a:t>o</a:t>
            </a:r>
            <a:r>
              <a:rPr lang="en-US" smtClean="0"/>
              <a:t>f </a:t>
            </a:r>
            <a:r>
              <a:rPr lang="en-US" u="sng" smtClean="0"/>
              <a:t>S</a:t>
            </a:r>
            <a:r>
              <a:rPr lang="en-US" smtClean="0"/>
              <a:t>uccess (POS) by placing the rectangles intelligently</a:t>
            </a:r>
          </a:p>
          <a:p>
            <a:r>
              <a:rPr lang="en-US" smtClean="0"/>
              <a:t>POS is computed as follows</a:t>
            </a:r>
          </a:p>
          <a:p>
            <a:pPr lvl="1"/>
            <a:r>
              <a:rPr lang="en-US" smtClean="0"/>
              <a:t>Let </a:t>
            </a:r>
            <a:r>
              <a:rPr lang="en-US" i="1" smtClean="0">
                <a:latin typeface="Times New Roman" pitchFamily="18" charset="0"/>
              </a:rPr>
              <a:t>w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p</a:t>
            </a:r>
            <a:r>
              <a:rPr lang="en-US" smtClean="0">
                <a:latin typeface="Times New Roman" pitchFamily="18" charset="0"/>
              </a:rPr>
              <a:t>)</a:t>
            </a:r>
            <a:r>
              <a:rPr lang="en-US" smtClean="0"/>
              <a:t> be the (posterior) probability on particle </a:t>
            </a:r>
            <a:r>
              <a:rPr lang="en-US" i="1" smtClean="0">
                <a:latin typeface="Times New Roman" pitchFamily="18" charset="0"/>
              </a:rPr>
              <a:t>p</a:t>
            </a:r>
            <a:r>
              <a:rPr lang="en-US" smtClean="0"/>
              <a:t>.  Then</a:t>
            </a:r>
          </a:p>
          <a:p>
            <a:endParaRPr lang="en-US" smtClean="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370013" y="5580063"/>
          <a:ext cx="5816600" cy="406400"/>
        </p:xfrm>
        <a:graphic>
          <a:graphicData uri="http://schemas.openxmlformats.org/presentationml/2006/ole">
            <p:oleObj spid="_x0000_s3074" name="Equation" r:id="rId3" imgW="5816520" imgH="406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633DCF-6D87-4A81-9B15-2C32729DF32C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  <p:sp>
        <p:nvSpPr>
          <p:cNvPr id="4101" name="Rectangle 6"/>
          <p:cNvSpPr txBox="1">
            <a:spLocks noGrp="1" noChangeArrowheads="1"/>
          </p:cNvSpPr>
          <p:nvPr/>
        </p:nvSpPr>
        <p:spPr bwMode="auto">
          <a:xfrm>
            <a:off x="6762750" y="6489700"/>
            <a:ext cx="2133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00A999F-EBFB-4C4A-BC0A-D54ADF4B8C9B}" type="slidenum">
              <a:rPr lang="en-US" sz="1000" b="1"/>
              <a:pPr algn="r" eaLnBrk="1" hangingPunct="1"/>
              <a:t>18</a:t>
            </a:fld>
            <a:endParaRPr lang="en-US" sz="1000" b="1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7254875" cy="1027113"/>
          </a:xfrm>
        </p:spPr>
        <p:txBody>
          <a:bodyPr/>
          <a:lstStyle/>
          <a:p>
            <a:r>
              <a:rPr lang="en-US" smtClean="0"/>
              <a:t>Planner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mtClean="0"/>
              <a:t>A Rectangle is defined by 5 variables:</a:t>
            </a:r>
          </a:p>
          <a:p>
            <a:pPr lvl="2"/>
            <a:r>
              <a:rPr lang="en-US" smtClean="0"/>
              <a:t>Center (2), Orientation (1), Length (</a:t>
            </a:r>
            <a:r>
              <a:rPr lang="en-US" i="1" smtClean="0"/>
              <a:t>ell</a:t>
            </a:r>
            <a:r>
              <a:rPr lang="en-US" smtClean="0"/>
              <a:t>) and Width (</a:t>
            </a:r>
            <a:r>
              <a:rPr lang="en-US" i="1" smtClean="0"/>
              <a:t>w</a:t>
            </a:r>
            <a:r>
              <a:rPr lang="en-US" smtClean="0"/>
              <a:t>) (2)</a:t>
            </a:r>
          </a:p>
          <a:p>
            <a:pPr lvl="1"/>
            <a:r>
              <a:rPr lang="en-US" smtClean="0"/>
              <a:t>Each SRU has a </a:t>
            </a:r>
            <a:r>
              <a:rPr lang="en-US" i="1" smtClean="0"/>
              <a:t>path-length </a:t>
            </a:r>
            <a:r>
              <a:rPr lang="en-US" smtClean="0"/>
              <a:t>(</a:t>
            </a:r>
            <a:r>
              <a:rPr lang="en-US" i="1" smtClean="0">
                <a:latin typeface="Times New Roman" pitchFamily="18" charset="0"/>
              </a:rPr>
              <a:t>L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The set of allowable rectangles is constrained as follows</a:t>
            </a:r>
          </a:p>
          <a:p>
            <a:pPr lvl="2"/>
            <a:r>
              <a:rPr lang="en-US" smtClean="0"/>
              <a:t>The track spacing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i="1" smtClean="0">
                <a:latin typeface="Times New Roman" pitchFamily="18" charset="0"/>
              </a:rPr>
              <a:t>s,</a:t>
            </a:r>
            <a:r>
              <a:rPr lang="en-US" smtClean="0"/>
              <a:t> leg length </a:t>
            </a:r>
            <a:r>
              <a:rPr lang="en-US" i="1" smtClean="0">
                <a:latin typeface="Times New Roman" pitchFamily="18" charset="0"/>
              </a:rPr>
              <a:t>t</a:t>
            </a:r>
            <a:r>
              <a:rPr lang="en-US" smtClean="0">
                <a:latin typeface="Times New Roman" pitchFamily="18" charset="0"/>
              </a:rPr>
              <a:t>, </a:t>
            </a:r>
            <a:r>
              <a:rPr lang="en-US" smtClean="0"/>
              <a:t>and path length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i="1" smtClean="0">
                <a:latin typeface="Times New Roman" pitchFamily="18" charset="0"/>
              </a:rPr>
              <a:t>L </a:t>
            </a:r>
            <a:r>
              <a:rPr lang="en-US" smtClean="0"/>
              <a:t>must satisfy</a:t>
            </a:r>
          </a:p>
          <a:p>
            <a:pPr lvl="2"/>
            <a:endParaRPr lang="en-US" smtClean="0">
              <a:latin typeface="Times New Roman" pitchFamily="18" charset="0"/>
            </a:endParaRPr>
          </a:p>
          <a:p>
            <a:pPr lvl="2"/>
            <a:r>
              <a:rPr lang="en-US" smtClean="0"/>
              <a:t>Rectangles can not overlap</a:t>
            </a:r>
          </a:p>
          <a:p>
            <a:pPr lvl="1"/>
            <a:r>
              <a:rPr lang="en-US" smtClean="0"/>
              <a:t>An allowable rectangle specifies (almost) a path</a:t>
            </a:r>
          </a:p>
          <a:p>
            <a:pPr lvl="1"/>
            <a:r>
              <a:rPr lang="en-US" smtClean="0"/>
              <a:t>From the path (set of legs) we can compute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2"/>
            <a:endParaRPr lang="en-US" smtClean="0"/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388" y="1252538"/>
            <a:ext cx="1747837" cy="1993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1935163" y="3176588"/>
          <a:ext cx="4699000" cy="254000"/>
        </p:xfrm>
        <a:graphic>
          <a:graphicData uri="http://schemas.openxmlformats.org/presentationml/2006/ole">
            <p:oleObj spid="_x0000_s4098" name="Equation" r:id="rId4" imgW="4698720" imgH="253800" progId="Equation.DSMT4">
              <p:embed/>
            </p:oleObj>
          </a:graphicData>
        </a:graphic>
      </p:graphicFrame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1741488" y="4892675"/>
          <a:ext cx="5168900" cy="368300"/>
        </p:xfrm>
        <a:graphic>
          <a:graphicData uri="http://schemas.openxmlformats.org/presentationml/2006/ole">
            <p:oleObj spid="_x0000_s4099" name="Equation" r:id="rId5" imgW="5168880" imgH="3682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45A6B0-A292-4E6A-8CCA-74D611FC5B12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  <p:sp>
        <p:nvSpPr>
          <p:cNvPr id="20483" name="Rectangle 6"/>
          <p:cNvSpPr txBox="1">
            <a:spLocks noGrp="1" noChangeArrowheads="1"/>
          </p:cNvSpPr>
          <p:nvPr/>
        </p:nvSpPr>
        <p:spPr bwMode="auto">
          <a:xfrm>
            <a:off x="6762750" y="6489700"/>
            <a:ext cx="2133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A7255657-272B-4010-900A-575F230E36DE}" type="slidenum">
              <a:rPr lang="en-US" sz="1000" b="1"/>
              <a:pPr algn="r" eaLnBrk="1" hangingPunct="1"/>
              <a:t>19</a:t>
            </a:fld>
            <a:endParaRPr lang="en-US" sz="1000" b="1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7254875" cy="1027113"/>
          </a:xfrm>
        </p:spPr>
        <p:txBody>
          <a:bodyPr/>
          <a:lstStyle/>
          <a:p>
            <a:r>
              <a:rPr lang="en-US" smtClean="0"/>
              <a:t>Mathematical Formulation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mtClean="0"/>
              <a:t>Constrained Optimization problem with 5</a:t>
            </a:r>
            <a:r>
              <a:rPr lang="en-US" i="1" smtClean="0"/>
              <a:t>n</a:t>
            </a:r>
            <a:r>
              <a:rPr lang="en-US" smtClean="0"/>
              <a:t> variables, where </a:t>
            </a:r>
            <a:r>
              <a:rPr lang="en-US" i="1" smtClean="0"/>
              <a:t>n</a:t>
            </a:r>
            <a:r>
              <a:rPr lang="en-US" smtClean="0"/>
              <a:t> is the number of SRUs.</a:t>
            </a:r>
          </a:p>
          <a:p>
            <a:pPr lvl="1"/>
            <a:r>
              <a:rPr lang="en-US" smtClean="0"/>
              <a:t>Use iterative techniques for “solving” the problem</a:t>
            </a:r>
          </a:p>
          <a:p>
            <a:pPr lvl="1"/>
            <a:r>
              <a:rPr lang="en-US" smtClean="0"/>
              <a:t>Need initial solution</a:t>
            </a:r>
          </a:p>
          <a:p>
            <a:pPr lvl="1"/>
            <a:r>
              <a:rPr lang="en-US" smtClean="0"/>
              <a:t>Need algorithm for iterating. Three Steps:</a:t>
            </a:r>
          </a:p>
          <a:p>
            <a:pPr lvl="2"/>
            <a:r>
              <a:rPr lang="en-US" smtClean="0"/>
              <a:t>Iterate to a feasible solution (decrease overlap to zero).</a:t>
            </a:r>
          </a:p>
          <a:p>
            <a:pPr lvl="2"/>
            <a:r>
              <a:rPr lang="en-US" smtClean="0"/>
              <a:t>Iterate to a local maximum (increase POS).</a:t>
            </a:r>
          </a:p>
          <a:p>
            <a:pPr lvl="2"/>
            <a:r>
              <a:rPr lang="en-US" smtClean="0"/>
              <a:t>“Jump” an SRU to look for a different local maximum.</a:t>
            </a:r>
          </a:p>
          <a:p>
            <a:pPr lvl="2"/>
            <a:endParaRPr lang="en-US" smtClean="0"/>
          </a:p>
          <a:p>
            <a:pPr lvl="2"/>
            <a:endParaRPr lang="en-US" smtClean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452C740-6EA6-4BE8-B256-D99215C4E54C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6"/>
          <p:cNvSpPr txBox="1">
            <a:spLocks noGrp="1" noChangeArrowheads="1"/>
          </p:cNvSpPr>
          <p:nvPr/>
        </p:nvSpPr>
        <p:spPr bwMode="auto">
          <a:xfrm>
            <a:off x="6762750" y="6489700"/>
            <a:ext cx="2133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56C11C08-E96A-4831-95FF-32BFCEADE754}" type="slidenum">
              <a:rPr lang="en-US" sz="1000" b="1"/>
              <a:pPr algn="r" eaLnBrk="1" hangingPunct="1"/>
              <a:t>2</a:t>
            </a:fld>
            <a:endParaRPr lang="en-US" sz="1000" b="1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 and Background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smtClean="0"/>
              <a:t>US Coast Guard established the Air Sea Rescue Agency in 1944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Result of air-sea rescue operations during the WWII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Used “Methods of Locating Survivors at Sea on Rubber Rafts” US Navy Hydrographic office, 1944 for planning searches </a:t>
            </a:r>
          </a:p>
          <a:p>
            <a:pPr lvl="2">
              <a:lnSpc>
                <a:spcPct val="80000"/>
              </a:lnSpc>
            </a:pPr>
            <a:r>
              <a:rPr lang="en-US" sz="1400" smtClean="0"/>
              <a:t>Influenced by Koopman’s work in ASWORG later reported in “Search and Screening” 1946.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In peace time this became Search And Rescue (SAR)</a:t>
            </a:r>
          </a:p>
          <a:p>
            <a:pPr lvl="2">
              <a:lnSpc>
                <a:spcPct val="80000"/>
              </a:lnSpc>
            </a:pPr>
            <a:r>
              <a:rPr lang="en-US" sz="1400" smtClean="0"/>
              <a:t>USCG published first </a:t>
            </a:r>
            <a:r>
              <a:rPr lang="en-US" sz="1400" i="1" smtClean="0"/>
              <a:t>Search and Rescue Manual</a:t>
            </a:r>
            <a:r>
              <a:rPr lang="en-US" sz="1400" smtClean="0"/>
              <a:t> in 1959 based on Koopman’s 1956 -7 articles on search theory in </a:t>
            </a:r>
            <a:r>
              <a:rPr lang="en-US" sz="1400" i="1" smtClean="0"/>
              <a:t>Operations Research</a:t>
            </a:r>
          </a:p>
          <a:p>
            <a:pPr lvl="2">
              <a:lnSpc>
                <a:spcPct val="80000"/>
              </a:lnSpc>
            </a:pPr>
            <a:r>
              <a:rPr lang="en-US" sz="1400" smtClean="0"/>
              <a:t>Manual method given in this publication remained basic technique until 1967 – minimax technique added to account for uncertainties in leeway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SARP – Search And Rescue Planning program - 1970</a:t>
            </a:r>
          </a:p>
          <a:p>
            <a:pPr lvl="2">
              <a:lnSpc>
                <a:spcPct val="80000"/>
              </a:lnSpc>
            </a:pPr>
            <a:r>
              <a:rPr lang="en-US" sz="1400" smtClean="0"/>
              <a:t>Computer version of manual methods with some additions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Computer-Assisted Search Planning, CASP developed in early ’70’s.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Deployed in 1974 on a CDC 3300 in Washington, DC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Monte-Carlo simulation (early particle filter)</a:t>
            </a:r>
          </a:p>
          <a:p>
            <a:pPr lvl="2">
              <a:lnSpc>
                <a:spcPct val="80000"/>
              </a:lnSpc>
            </a:pPr>
            <a:r>
              <a:rPr lang="en-US" sz="1400" smtClean="0"/>
              <a:t>Search Planning aid was primarily a display of cellular distributions.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In use until March 2007!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A86736-81C0-451C-BB2F-0FFDA676E638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21507" name="Rectangle 6"/>
          <p:cNvSpPr txBox="1">
            <a:spLocks noGrp="1" noChangeArrowheads="1"/>
          </p:cNvSpPr>
          <p:nvPr/>
        </p:nvSpPr>
        <p:spPr bwMode="auto">
          <a:xfrm>
            <a:off x="6762750" y="6489700"/>
            <a:ext cx="2133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77404921-F760-470A-8BC1-2241633218E7}" type="slidenum">
              <a:rPr lang="en-US" sz="1000" b="1"/>
              <a:pPr algn="r" eaLnBrk="1" hangingPunct="1"/>
              <a:t>20</a:t>
            </a:fld>
            <a:endParaRPr lang="en-US" sz="1000" b="1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7254875" cy="1027113"/>
          </a:xfrm>
        </p:spPr>
        <p:txBody>
          <a:bodyPr/>
          <a:lstStyle/>
          <a:p>
            <a:r>
              <a:rPr lang="en-US" smtClean="0"/>
              <a:t>Computational Strategy(1)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mtClean="0"/>
              <a:t>POS can be approximated 3 ways:</a:t>
            </a:r>
          </a:p>
          <a:p>
            <a:pPr lvl="2"/>
            <a:r>
              <a:rPr lang="en-US" smtClean="0"/>
              <a:t>1. POS-A (Fastest but least accurate): Uses POC * POD, where:</a:t>
            </a:r>
          </a:p>
          <a:p>
            <a:pPr lvl="3"/>
            <a:r>
              <a:rPr lang="en-US" smtClean="0"/>
              <a:t>POC is “probability of containment;” the proportion of particles that are in the rectangle</a:t>
            </a:r>
          </a:p>
          <a:p>
            <a:pPr lvl="3"/>
            <a:r>
              <a:rPr lang="en-US" smtClean="0"/>
              <a:t>POD is “probability of detection;” the probability of detecting a particle given that is known to be in the rectangle</a:t>
            </a:r>
          </a:p>
          <a:p>
            <a:pPr lvl="3"/>
            <a:r>
              <a:rPr lang="en-US" smtClean="0"/>
              <a:t>In general, POC goes up for bigger rectangles, and POD goes down.</a:t>
            </a:r>
          </a:p>
          <a:p>
            <a:pPr lvl="2"/>
            <a:r>
              <a:rPr lang="en-US" smtClean="0"/>
              <a:t>2. POS-B (Slower than POS-A but a good approximation to POS-C (below))</a:t>
            </a:r>
          </a:p>
          <a:p>
            <a:pPr lvl="3"/>
            <a:r>
              <a:rPr lang="en-US" smtClean="0"/>
              <a:t>Computes POS particle-by-particle for every leg of every SRU, but downsamples the particles.</a:t>
            </a:r>
          </a:p>
          <a:p>
            <a:pPr lvl="2"/>
            <a:r>
              <a:rPr lang="en-US" smtClean="0"/>
              <a:t>3. POS-C (Exact: Used to report the results)</a:t>
            </a:r>
          </a:p>
          <a:p>
            <a:pPr lvl="3"/>
            <a:r>
              <a:rPr lang="en-US" smtClean="0"/>
              <a:t>Computes POS particle-by-particle for every leg of every SRU, and for every particle.</a:t>
            </a:r>
          </a:p>
          <a:p>
            <a:pPr lvl="2"/>
            <a:endParaRPr lang="en-US" smtClean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90156D0-74C9-46C1-8709-CD997E2EECAD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  <p:sp>
        <p:nvSpPr>
          <p:cNvPr id="22531" name="Rectangle 6"/>
          <p:cNvSpPr txBox="1">
            <a:spLocks noGrp="1" noChangeArrowheads="1"/>
          </p:cNvSpPr>
          <p:nvPr/>
        </p:nvSpPr>
        <p:spPr bwMode="auto">
          <a:xfrm>
            <a:off x="6762750" y="6489700"/>
            <a:ext cx="2133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2CF70CA-265E-45AC-A072-315B1438CE49}" type="slidenum">
              <a:rPr lang="en-US" sz="1000" b="1"/>
              <a:pPr algn="r" eaLnBrk="1" hangingPunct="1"/>
              <a:t>21</a:t>
            </a:fld>
            <a:endParaRPr lang="en-US" sz="1000" b="1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7254875" cy="1027113"/>
          </a:xfrm>
        </p:spPr>
        <p:txBody>
          <a:bodyPr/>
          <a:lstStyle/>
          <a:p>
            <a:r>
              <a:rPr lang="en-US" smtClean="0"/>
              <a:t>Computational Strategy(2)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mtClean="0"/>
              <a:t>Use POS-A while looking for a feasible solution</a:t>
            </a:r>
          </a:p>
          <a:p>
            <a:pPr lvl="2"/>
            <a:r>
              <a:rPr lang="en-US" smtClean="0"/>
              <a:t>Decrease the overlap of the rectangles while keeping POS-A as high as possible.</a:t>
            </a:r>
          </a:p>
          <a:p>
            <a:pPr lvl="1"/>
            <a:r>
              <a:rPr lang="en-US" smtClean="0"/>
              <a:t>When no overlap, use POS-B</a:t>
            </a:r>
          </a:p>
          <a:p>
            <a:pPr lvl="1"/>
            <a:r>
              <a:rPr lang="en-US" smtClean="0"/>
              <a:t>Technically, we are supposed to maximize POS-C, but we maximize POS-B, and then compute and report POS­C.</a:t>
            </a:r>
          </a:p>
          <a:p>
            <a:pPr lvl="1"/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CB8DB72-4E95-4669-BE5B-4A2B4899B40A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  <p:sp>
        <p:nvSpPr>
          <p:cNvPr id="23555" name="Rectangle 6"/>
          <p:cNvSpPr txBox="1">
            <a:spLocks noGrp="1" noChangeArrowheads="1"/>
          </p:cNvSpPr>
          <p:nvPr/>
        </p:nvSpPr>
        <p:spPr bwMode="auto">
          <a:xfrm>
            <a:off x="6762750" y="6489700"/>
            <a:ext cx="2133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FC22DD2B-F1C2-4A0C-A911-C29EC7EFE5F3}" type="slidenum">
              <a:rPr lang="en-US" sz="1000" b="1"/>
              <a:pPr algn="r" eaLnBrk="1" hangingPunct="1"/>
              <a:t>22</a:t>
            </a:fld>
            <a:endParaRPr lang="en-US" sz="1000" b="1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7254875" cy="1027113"/>
          </a:xfrm>
        </p:spPr>
        <p:txBody>
          <a:bodyPr/>
          <a:lstStyle/>
          <a:p>
            <a:r>
              <a:rPr lang="en-US" sz="2800" smtClean="0"/>
              <a:t>Basic Algorithm: Initial Placement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mtClean="0"/>
              <a:t>Greedily place the first SRU:</a:t>
            </a:r>
          </a:p>
          <a:p>
            <a:pPr lvl="2"/>
            <a:r>
              <a:rPr lang="en-US" smtClean="0"/>
              <a:t>Align with the mean drift</a:t>
            </a:r>
          </a:p>
          <a:p>
            <a:pPr lvl="2"/>
            <a:r>
              <a:rPr lang="en-US" smtClean="0"/>
              <a:t>Look for a rectangular array of cells by starting with the best cell and adding/subtracting rows and columns until we can’t improve the POS, using method “A” to approximate POS.</a:t>
            </a:r>
          </a:p>
          <a:p>
            <a:pPr lvl="1"/>
            <a:r>
              <a:rPr lang="en-US" smtClean="0"/>
              <a:t>Update the probabilities of the particles.</a:t>
            </a:r>
          </a:p>
          <a:p>
            <a:pPr lvl="1"/>
            <a:r>
              <a:rPr lang="en-US" smtClean="0"/>
              <a:t>Place the second SRU.</a:t>
            </a:r>
          </a:p>
          <a:p>
            <a:pPr lvl="2"/>
            <a:r>
              <a:rPr lang="en-US" smtClean="0"/>
              <a:t>Allow overlap, but only </a:t>
            </a:r>
            <a:r>
              <a:rPr lang="en-US" i="1" smtClean="0"/>
              <a:t>some </a:t>
            </a:r>
            <a:r>
              <a:rPr lang="en-US" smtClean="0"/>
              <a:t>overlap.</a:t>
            </a:r>
          </a:p>
          <a:p>
            <a:pPr lvl="3"/>
            <a:r>
              <a:rPr lang="en-US" smtClean="0"/>
              <a:t>Goal is to leave us with a “fixable” amount of overlap during the second part of the algorithm</a:t>
            </a:r>
          </a:p>
          <a:p>
            <a:pPr lvl="1"/>
            <a:r>
              <a:rPr lang="en-US" smtClean="0"/>
              <a:t>Place third and remaining SRUs similarly.</a:t>
            </a:r>
          </a:p>
          <a:p>
            <a:pPr lvl="1"/>
            <a:r>
              <a:rPr lang="en-US" smtClean="0"/>
              <a:t>At each step, maintain “admissibility”</a:t>
            </a:r>
          </a:p>
          <a:p>
            <a:pPr lvl="2"/>
            <a:r>
              <a:rPr lang="en-US" smtClean="0"/>
              <a:t>Admissible sets can have their overlaps cleared with small adjustments.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42D75A-E4C6-420B-A13F-6F2F289D7DBB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  <p:sp>
        <p:nvSpPr>
          <p:cNvPr id="24579" name="Rectangle 6"/>
          <p:cNvSpPr txBox="1">
            <a:spLocks noGrp="1" noChangeArrowheads="1"/>
          </p:cNvSpPr>
          <p:nvPr/>
        </p:nvSpPr>
        <p:spPr bwMode="auto">
          <a:xfrm>
            <a:off x="6762750" y="6489700"/>
            <a:ext cx="2133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64BFA2E1-DB9F-4BED-9E3B-5F4B35F16295}" type="slidenum">
              <a:rPr lang="en-US" sz="1000" b="1"/>
              <a:pPr algn="r" eaLnBrk="1" hangingPunct="1"/>
              <a:t>23</a:t>
            </a:fld>
            <a:endParaRPr lang="en-US" sz="1000" b="1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7254875" cy="1027113"/>
          </a:xfrm>
        </p:spPr>
        <p:txBody>
          <a:bodyPr/>
          <a:lstStyle/>
          <a:p>
            <a:r>
              <a:rPr lang="en-US" sz="2800" smtClean="0"/>
              <a:t>Basic Algorithm: Improve it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mtClean="0"/>
              <a:t>“Poor man’s gradient method.”</a:t>
            </a:r>
          </a:p>
          <a:p>
            <a:pPr lvl="2"/>
            <a:r>
              <a:rPr lang="en-US" smtClean="0"/>
              <a:t>Used because of the discrete nature of the “length variable.”</a:t>
            </a:r>
          </a:p>
          <a:p>
            <a:pPr lvl="2"/>
            <a:r>
              <a:rPr lang="en-US" smtClean="0"/>
              <a:t>Also known as “refine” or “zero-in.”</a:t>
            </a:r>
          </a:p>
          <a:p>
            <a:pPr lvl="1"/>
            <a:r>
              <a:rPr lang="en-US" smtClean="0"/>
              <a:t>Each SRU has 14 possible “minor moves.”</a:t>
            </a:r>
          </a:p>
          <a:p>
            <a:pPr lvl="2"/>
            <a:r>
              <a:rPr lang="en-US" smtClean="0"/>
              <a:t>Examples:</a:t>
            </a:r>
          </a:p>
          <a:p>
            <a:pPr lvl="3"/>
            <a:r>
              <a:rPr lang="en-US" smtClean="0"/>
              <a:t>Move up ¼ nmi</a:t>
            </a:r>
          </a:p>
          <a:p>
            <a:pPr lvl="3"/>
            <a:r>
              <a:rPr lang="en-US" smtClean="0"/>
              <a:t>Expand to the right</a:t>
            </a:r>
          </a:p>
          <a:p>
            <a:pPr lvl="3"/>
            <a:r>
              <a:rPr lang="en-US" smtClean="0"/>
              <a:t>Contract to the left</a:t>
            </a:r>
          </a:p>
          <a:p>
            <a:pPr lvl="1"/>
            <a:r>
              <a:rPr lang="en-US" smtClean="0"/>
              <a:t>For each SRU, check each “minor move.”</a:t>
            </a:r>
          </a:p>
          <a:p>
            <a:pPr lvl="2"/>
            <a:r>
              <a:rPr lang="en-US" smtClean="0"/>
              <a:t>Make the move and check that move again if it:</a:t>
            </a:r>
          </a:p>
          <a:p>
            <a:pPr lvl="3"/>
            <a:r>
              <a:rPr lang="en-US" smtClean="0"/>
              <a:t>Increases POS, and doesn’t increase overlap, or</a:t>
            </a:r>
          </a:p>
          <a:p>
            <a:pPr lvl="3"/>
            <a:r>
              <a:rPr lang="en-US" smtClean="0"/>
              <a:t>Decreases overlap, and doesn’t decrease POS.</a:t>
            </a:r>
          </a:p>
          <a:p>
            <a:pPr lvl="1"/>
            <a:r>
              <a:rPr lang="en-US" smtClean="0"/>
              <a:t>When stuck at a local maximum, “Jump” one of the SRUs.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8A3AFB-3909-461B-A5CE-EB8959F1A0F6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  <p:sp>
        <p:nvSpPr>
          <p:cNvPr id="25603" name="Slide Number Placeholder 4"/>
          <p:cNvSpPr txBox="1">
            <a:spLocks noGrp="1"/>
          </p:cNvSpPr>
          <p:nvPr/>
        </p:nvSpPr>
        <p:spPr bwMode="auto">
          <a:xfrm>
            <a:off x="6762750" y="6489700"/>
            <a:ext cx="2133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C47B59D-47A0-4F63-8AB1-CD7F897684D4}" type="slidenum">
              <a:rPr lang="en-US" sz="1000" b="1"/>
              <a:pPr algn="r" eaLnBrk="1" hangingPunct="1"/>
              <a:t>24</a:t>
            </a:fld>
            <a:endParaRPr lang="en-US" sz="1000" b="1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Picture of Planner Solution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5715000"/>
            <a:ext cx="8677275" cy="917575"/>
          </a:xfrm>
        </p:spPr>
        <p:txBody>
          <a:bodyPr/>
          <a:lstStyle/>
          <a:p>
            <a:pPr eaLnBrk="1" hangingPunct="1"/>
            <a:r>
              <a:rPr lang="en-US" smtClean="0"/>
              <a:t>One SRU went to the northern mode</a:t>
            </a:r>
          </a:p>
          <a:p>
            <a:pPr eaLnBrk="1" hangingPunct="1"/>
            <a:r>
              <a:rPr lang="en-US" smtClean="0"/>
              <a:t>The second focused on the left of the southern</a:t>
            </a:r>
          </a:p>
        </p:txBody>
      </p:sp>
      <p:pic>
        <p:nvPicPr>
          <p:cNvPr id="2560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8113" y="1204913"/>
            <a:ext cx="9420226" cy="4448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EB3354B-701B-4C5A-A7D5-D9EB9AAB97A8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  <p:sp>
        <p:nvSpPr>
          <p:cNvPr id="26627" name="Slide Number Placeholder 4"/>
          <p:cNvSpPr txBox="1">
            <a:spLocks noGrp="1"/>
          </p:cNvSpPr>
          <p:nvPr/>
        </p:nvSpPr>
        <p:spPr bwMode="auto">
          <a:xfrm>
            <a:off x="6762750" y="6489700"/>
            <a:ext cx="2133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81ED2E86-D47E-4DB1-A6AE-CFB06D800193}" type="slidenum">
              <a:rPr lang="en-US" sz="1000" b="1"/>
              <a:pPr algn="r" eaLnBrk="1" hangingPunct="1"/>
              <a:t>25</a:t>
            </a:fld>
            <a:endParaRPr lang="en-US" sz="1000" b="1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Planner: Remaining Work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Better Initial Solutions</a:t>
            </a:r>
          </a:p>
          <a:p>
            <a:pPr eaLnBrk="1" hangingPunct="1"/>
            <a:r>
              <a:rPr lang="en-US" smtClean="0"/>
              <a:t>Better Choice of </a:t>
            </a:r>
            <a:r>
              <a:rPr lang="en-US" i="1" smtClean="0"/>
              <a:t>Minor Moves</a:t>
            </a:r>
          </a:p>
          <a:p>
            <a:pPr lvl="1" eaLnBrk="1" hangingPunct="1"/>
            <a:r>
              <a:rPr lang="en-US" smtClean="0"/>
              <a:t>E.g, Some that are not the movement of a single SRU</a:t>
            </a:r>
          </a:p>
          <a:p>
            <a:pPr eaLnBrk="1" hangingPunct="1"/>
            <a:r>
              <a:rPr lang="en-US" smtClean="0"/>
              <a:t>Re-define what to Maximize</a:t>
            </a:r>
          </a:p>
          <a:p>
            <a:pPr lvl="1" eaLnBrk="1" hangingPunct="1"/>
            <a:r>
              <a:rPr lang="en-US" smtClean="0"/>
              <a:t>Probability of finding Object AND Object is Alive</a:t>
            </a:r>
          </a:p>
          <a:p>
            <a:pPr lvl="1" eaLnBrk="1" hangingPunct="1"/>
            <a:r>
              <a:rPr lang="en-US" smtClean="0"/>
              <a:t>Probability that Object is not expired</a:t>
            </a:r>
          </a:p>
          <a:p>
            <a:pPr lvl="2" eaLnBrk="1" hangingPunct="1"/>
            <a:r>
              <a:rPr lang="en-US" smtClean="0"/>
              <a:t>No credit given for finding something that would be alive anyway</a:t>
            </a:r>
          </a:p>
          <a:p>
            <a:pPr eaLnBrk="1" hangingPunct="1"/>
            <a:r>
              <a:rPr lang="en-US" smtClean="0"/>
              <a:t>Use Optimization Libraries</a:t>
            </a:r>
          </a:p>
          <a:p>
            <a:pPr lvl="1" eaLnBrk="1" hangingPunct="1"/>
            <a:r>
              <a:rPr lang="en-US" smtClean="0"/>
              <a:t>Use real gradient searches by introducing Path-Length as a sixth variable for each SRU, OR</a:t>
            </a:r>
          </a:p>
          <a:p>
            <a:pPr lvl="1" eaLnBrk="1" hangingPunct="1"/>
            <a:r>
              <a:rPr lang="en-US" smtClean="0"/>
              <a:t>Solve problems for a fixed value of length, and combine results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Backup Slides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953F6F-F775-485E-BF67-1C1D22A29686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  <p:sp>
        <p:nvSpPr>
          <p:cNvPr id="28675" name="Rectangle 6"/>
          <p:cNvSpPr txBox="1">
            <a:spLocks noGrp="1" noChangeArrowheads="1"/>
          </p:cNvSpPr>
          <p:nvPr/>
        </p:nvSpPr>
        <p:spPr bwMode="auto">
          <a:xfrm>
            <a:off x="6762750" y="6489700"/>
            <a:ext cx="2133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8C48DC7F-B8E2-42F6-9F21-CCE5440289CE}" type="slidenum">
              <a:rPr lang="en-US" sz="1000" b="1"/>
              <a:pPr algn="r" eaLnBrk="1" hangingPunct="1"/>
              <a:t>27</a:t>
            </a:fld>
            <a:endParaRPr lang="en-US" sz="1000" b="1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 and Background (3)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Team and Roles:</a:t>
            </a:r>
          </a:p>
          <a:p>
            <a:pPr lvl="1"/>
            <a:r>
              <a:rPr lang="en-US" smtClean="0"/>
              <a:t>Northrop Grumman is the prime</a:t>
            </a:r>
          </a:p>
          <a:p>
            <a:pPr lvl="1"/>
            <a:r>
              <a:rPr lang="en-US" smtClean="0"/>
              <a:t>Applied Science Associates: GUI and EDS</a:t>
            </a:r>
          </a:p>
          <a:p>
            <a:pPr lvl="1"/>
            <a:r>
              <a:rPr lang="en-US" smtClean="0"/>
              <a:t>Metron: Simulator and Planning Algorithms</a:t>
            </a:r>
          </a:p>
          <a:p>
            <a:r>
              <a:rPr lang="en-US" smtClean="0"/>
              <a:t>More Information on the Web:</a:t>
            </a:r>
          </a:p>
          <a:p>
            <a:pPr lvl="1"/>
            <a:r>
              <a:rPr lang="en-US" smtClean="0">
                <a:hlinkClick r:id="rId2"/>
              </a:rPr>
              <a:t>http://www.military.com/news/article/coast-guard-news/cg-assists-in-search-for-air-france.html?col=1186032366581</a:t>
            </a:r>
            <a:endParaRPr lang="en-US" smtClean="0"/>
          </a:p>
          <a:p>
            <a:pPr lvl="1"/>
            <a:r>
              <a:rPr lang="en-US" smtClean="0">
                <a:hlinkClick r:id="rId3"/>
              </a:rPr>
              <a:t>http://en.wikipedia.org/wiki/Search_and_Rescue_Optimal_Planning_System_(SAROPS)</a:t>
            </a:r>
            <a:endParaRPr lang="en-US" smtClean="0"/>
          </a:p>
          <a:p>
            <a:pPr lvl="1"/>
            <a:r>
              <a:rPr lang="en-US" smtClean="0">
                <a:hlinkClick r:id="rId4"/>
              </a:rPr>
              <a:t>http://www.scientificamerican.com/article.cfm?id=people-lost-at-sea-found</a:t>
            </a: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F188F15-BDBD-4A36-90C1-52B31BE5FE1B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  <p:sp>
        <p:nvSpPr>
          <p:cNvPr id="29699" name="Rectangle 6"/>
          <p:cNvSpPr txBox="1">
            <a:spLocks noGrp="1" noChangeArrowheads="1"/>
          </p:cNvSpPr>
          <p:nvPr/>
        </p:nvSpPr>
        <p:spPr bwMode="auto">
          <a:xfrm>
            <a:off x="6762750" y="6489700"/>
            <a:ext cx="2133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5689166-584D-4686-AD25-209C8A6DC397}" type="slidenum">
              <a:rPr lang="en-US" sz="1000" b="1"/>
              <a:pPr algn="r" eaLnBrk="1" hangingPunct="1"/>
              <a:t>28</a:t>
            </a:fld>
            <a:endParaRPr lang="en-US" sz="1000" b="1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Component:</a:t>
            </a:r>
            <a:br>
              <a:rPr lang="en-US" smtClean="0"/>
            </a:br>
            <a:r>
              <a:rPr lang="en-US" smtClean="0"/>
              <a:t>GUI, EDS, SIM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smtClean="0"/>
              <a:t>SAROPS is the overall Program</a:t>
            </a:r>
          </a:p>
          <a:p>
            <a:r>
              <a:rPr lang="en-US" i="1" smtClean="0"/>
              <a:t>Computational Engine (called SIM) is a Service</a:t>
            </a:r>
          </a:p>
          <a:p>
            <a:r>
              <a:rPr lang="en-US" smtClean="0"/>
              <a:t>Workflow</a:t>
            </a:r>
          </a:p>
          <a:p>
            <a:pPr lvl="1"/>
            <a:r>
              <a:rPr lang="en-US" smtClean="0"/>
              <a:t>GUI collects information from user:</a:t>
            </a:r>
          </a:p>
          <a:p>
            <a:pPr lvl="2"/>
            <a:r>
              <a:rPr lang="en-US" i="1" smtClean="0"/>
              <a:t>Where, when, hypotheses on what happened</a:t>
            </a:r>
          </a:p>
          <a:p>
            <a:pPr lvl="1"/>
            <a:r>
              <a:rPr lang="en-US" i="1" smtClean="0"/>
              <a:t>Information on winds and currents are gathered from EDS</a:t>
            </a:r>
          </a:p>
          <a:p>
            <a:pPr lvl="1"/>
            <a:r>
              <a:rPr lang="en-US" i="1" smtClean="0"/>
              <a:t>Writes the information into an Xml file and environmental data files</a:t>
            </a:r>
          </a:p>
          <a:p>
            <a:pPr lvl="2"/>
            <a:r>
              <a:rPr lang="en-US" i="1" smtClean="0"/>
              <a:t>3 files; 1 model file (xml), 1 wind file (netcdf), and 1 currents file (netcdf)</a:t>
            </a:r>
          </a:p>
          <a:p>
            <a:pPr lvl="1"/>
            <a:r>
              <a:rPr lang="en-US" i="1" smtClean="0"/>
              <a:t>SAROPS sends SIM the 3 files and SIM creates a file of distributions (one for each 20-minute time period)</a:t>
            </a:r>
          </a:p>
          <a:p>
            <a:pPr lvl="1"/>
            <a:r>
              <a:rPr lang="en-US" i="1" smtClean="0"/>
              <a:t>SAROPS gathers more information about the search assets</a:t>
            </a:r>
          </a:p>
          <a:p>
            <a:pPr lvl="1"/>
            <a:r>
              <a:rPr lang="en-US" i="1" smtClean="0"/>
              <a:t>SAROPS asks SIM for a suggested search plan</a:t>
            </a:r>
          </a:p>
          <a:p>
            <a:pPr lvl="1"/>
            <a:endParaRPr lang="en-US" i="1" smtClean="0"/>
          </a:p>
          <a:p>
            <a:pPr lvl="2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3B8E265-8965-4A92-8815-E8F5A25EEF4A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History and Background</a:t>
            </a:r>
            <a:br>
              <a:rPr lang="en-US" sz="2800" smtClean="0"/>
            </a:br>
            <a:r>
              <a:rPr lang="en-US" sz="2400" smtClean="0"/>
              <a:t>Early CASP Probability Map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75" y="1724025"/>
            <a:ext cx="8150225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88A4341-1E9B-4D0B-A487-79EC17933F07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10243" name="Rectangle 6"/>
          <p:cNvSpPr txBox="1">
            <a:spLocks noGrp="1" noChangeArrowheads="1"/>
          </p:cNvSpPr>
          <p:nvPr/>
        </p:nvSpPr>
        <p:spPr bwMode="auto">
          <a:xfrm>
            <a:off x="6762750" y="6489700"/>
            <a:ext cx="2133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E0CD3ABE-391D-47BA-8E49-B63B584D2086}" type="slidenum">
              <a:rPr lang="en-US" sz="1000" b="1"/>
              <a:pPr algn="r" eaLnBrk="1" hangingPunct="1"/>
              <a:t>4</a:t>
            </a:fld>
            <a:endParaRPr lang="en-US" sz="1000" b="1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 and Background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Search and Rescue Optimal Planning System (SAROPS) development began in October 2003.  Designed to take advantage of better </a:t>
            </a:r>
          </a:p>
          <a:p>
            <a:pPr lvl="1">
              <a:defRPr/>
            </a:pPr>
            <a:r>
              <a:rPr lang="en-US" smtClean="0"/>
              <a:t>Environment Data information – winds, currents, visibility, cloud cover</a:t>
            </a:r>
          </a:p>
          <a:p>
            <a:pPr lvl="1">
              <a:defRPr/>
            </a:pPr>
            <a:r>
              <a:rPr lang="en-US" smtClean="0"/>
              <a:t>Models for </a:t>
            </a:r>
          </a:p>
          <a:p>
            <a:pPr lvl="2">
              <a:defRPr/>
            </a:pPr>
            <a:r>
              <a:rPr lang="en-US" smtClean="0"/>
              <a:t>Drift and leeway of search objects</a:t>
            </a:r>
          </a:p>
          <a:p>
            <a:pPr lvl="2">
              <a:defRPr/>
            </a:pPr>
            <a:r>
              <a:rPr lang="en-US" smtClean="0"/>
              <a:t>Search sensors</a:t>
            </a:r>
          </a:p>
          <a:p>
            <a:pPr lvl="1">
              <a:defRPr/>
            </a:pPr>
            <a:r>
              <a:rPr lang="en-US" smtClean="0"/>
              <a:t>Theoretical developments in search planning</a:t>
            </a:r>
          </a:p>
          <a:p>
            <a:pPr lvl="2">
              <a:defRPr/>
            </a:pPr>
            <a:r>
              <a:rPr lang="en-US" smtClean="0"/>
              <a:t>Search for moving objects, multiple search object types, survivor search</a:t>
            </a:r>
          </a:p>
          <a:p>
            <a:pPr lvl="1">
              <a:defRPr/>
            </a:pPr>
            <a:r>
              <a:rPr lang="en-US" smtClean="0"/>
              <a:t>Computer computational power and geographic displays</a:t>
            </a:r>
          </a:p>
          <a:p>
            <a:pPr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SAROPS became operational in March 2007.</a:t>
            </a:r>
          </a:p>
          <a:p>
            <a:pPr lvl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Developed by Northrop Grumman, Metron, and Applied Science Associates (ASA)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EAC928-E503-4AF3-BA22-BF0AE21B44C8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Early SAROPS Success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1406525"/>
            <a:ext cx="8677275" cy="50577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	</a:t>
            </a:r>
            <a:r>
              <a:rPr lang="en-US" smtClean="0">
                <a:solidFill>
                  <a:srgbClr val="0000CC"/>
                </a:solidFill>
              </a:rPr>
              <a:t>Cruise Ship Passenger Goes Overboard; Is Rescued 8 Hours Later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smtClean="0"/>
              <a:t>	By Robert Nolin and Ihosvani Rodriguez; South Florida Sun-Sentinel March 17, 2007</a:t>
            </a:r>
          </a:p>
          <a:p>
            <a:pPr>
              <a:lnSpc>
                <a:spcPct val="90000"/>
              </a:lnSpc>
            </a:pPr>
            <a:r>
              <a:rPr lang="en-US" sz="1600" b="0" smtClean="0"/>
              <a:t>Michael Mankamyer was 30 miles off Fort Lauderdale treading water in choppy seas.</a:t>
            </a:r>
          </a:p>
          <a:p>
            <a:pPr lvl="1">
              <a:lnSpc>
                <a:spcPct val="90000"/>
              </a:lnSpc>
            </a:pPr>
            <a:r>
              <a:rPr lang="en-US" sz="1400" b="1" smtClean="0"/>
              <a:t>Eight hours earlier, the 35-year-old Orlando man had jumped from a cruise ship balcony</a:t>
            </a:r>
          </a:p>
          <a:p>
            <a:pPr lvl="1">
              <a:lnSpc>
                <a:spcPct val="90000"/>
              </a:lnSpc>
            </a:pPr>
            <a:r>
              <a:rPr lang="en-US" sz="1400" b="1" smtClean="0"/>
              <a:t>Rescue officials were at a loss to say why, though a witness said he was drunk. </a:t>
            </a:r>
          </a:p>
          <a:p>
            <a:pPr>
              <a:lnSpc>
                <a:spcPct val="90000"/>
              </a:lnSpc>
            </a:pPr>
            <a:r>
              <a:rPr lang="en-US" sz="1600" b="0" smtClean="0"/>
              <a:t>Salvation came at 8:45 a.m., when a lookout on the Coast Guard cutter </a:t>
            </a:r>
            <a:r>
              <a:rPr lang="en-US" sz="1600" b="0" i="1" smtClean="0"/>
              <a:t>Chandeleur</a:t>
            </a:r>
            <a:r>
              <a:rPr lang="en-US" sz="1600" b="0" smtClean="0"/>
              <a:t>, Petty Officer Ryan Coon, saw Mankamyer in the fresh sunrise about 75 yards away.</a:t>
            </a:r>
          </a:p>
          <a:p>
            <a:pPr>
              <a:lnSpc>
                <a:spcPct val="90000"/>
              </a:lnSpc>
            </a:pPr>
            <a:r>
              <a:rPr lang="en-US" sz="1600" b="0" smtClean="0"/>
              <a:t>He was shirtless, splashing and thrashing his arms. I knew that was our guy," Coon told reporters Friday evening.</a:t>
            </a:r>
          </a:p>
          <a:p>
            <a:pPr lvl="1">
              <a:lnSpc>
                <a:spcPct val="90000"/>
              </a:lnSpc>
            </a:pPr>
            <a:r>
              <a:rPr lang="en-US" sz="1400" b="1" smtClean="0"/>
              <a:t>"I hollered out, `Man overboard, portside!'“ The crew threw Mankamyer a life ring; he swam up and grabbed it. </a:t>
            </a:r>
          </a:p>
          <a:p>
            <a:pPr>
              <a:lnSpc>
                <a:spcPct val="90000"/>
              </a:lnSpc>
            </a:pPr>
            <a:r>
              <a:rPr lang="en-US" sz="1600" b="0" smtClean="0"/>
              <a:t>Nancy Nelsen, a civilian search and rescue specialist in the Coast Guard's Miami office</a:t>
            </a:r>
          </a:p>
          <a:p>
            <a:pPr lvl="1">
              <a:lnSpc>
                <a:spcPct val="90000"/>
              </a:lnSpc>
            </a:pPr>
            <a:r>
              <a:rPr lang="en-US" sz="1400" b="1" smtClean="0"/>
              <a:t>Credited a new computer model, the Search and Rescue Optimal Planning System, or SAROPS, for helping locate Mankamyer. </a:t>
            </a:r>
          </a:p>
          <a:p>
            <a:pPr lvl="1">
              <a:lnSpc>
                <a:spcPct val="90000"/>
              </a:lnSpc>
            </a:pPr>
            <a:r>
              <a:rPr lang="en-US" sz="1400" b="1" smtClean="0"/>
              <a:t>The system analyzes wind and currents and uses an animated grid model to project where a floating person could be.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EA07C2-3170-47B0-A26D-F69FB22DFACC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476250" y="4027488"/>
            <a:ext cx="7934325" cy="1876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SAROPS Methodology - Bayesian</a:t>
            </a:r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45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smtClean="0"/>
              <a:t>Assemble data, information, assumptions</a:t>
            </a:r>
          </a:p>
          <a:p>
            <a:pPr>
              <a:lnSpc>
                <a:spcPct val="90000"/>
              </a:lnSpc>
            </a:pPr>
            <a:r>
              <a:rPr lang="en-US" sz="1600" smtClean="0"/>
              <a:t>Produce scenarios</a:t>
            </a:r>
          </a:p>
          <a:p>
            <a:pPr lvl="1">
              <a:lnSpc>
                <a:spcPct val="90000"/>
              </a:lnSpc>
            </a:pPr>
            <a:r>
              <a:rPr lang="en-US" sz="1400" smtClean="0"/>
              <a:t>Group information into logical “stories”</a:t>
            </a:r>
          </a:p>
          <a:p>
            <a:pPr lvl="2">
              <a:lnSpc>
                <a:spcPct val="90000"/>
              </a:lnSpc>
            </a:pPr>
            <a:r>
              <a:rPr lang="en-US" sz="1200" smtClean="0"/>
              <a:t>Each story equals a scenario; Scenarios can be inconsistent – capture dissonant information</a:t>
            </a:r>
          </a:p>
          <a:p>
            <a:pPr lvl="1">
              <a:lnSpc>
                <a:spcPct val="90000"/>
              </a:lnSpc>
            </a:pPr>
            <a:r>
              <a:rPr lang="en-US" sz="1400" smtClean="0"/>
              <a:t>Quantify uncertainties using probabilities</a:t>
            </a:r>
          </a:p>
          <a:p>
            <a:pPr lvl="1">
              <a:lnSpc>
                <a:spcPct val="90000"/>
              </a:lnSpc>
            </a:pPr>
            <a:r>
              <a:rPr lang="en-US" sz="1400" smtClean="0"/>
              <a:t>Produce a probability distribution for object location from each scenario</a:t>
            </a:r>
          </a:p>
          <a:p>
            <a:pPr>
              <a:lnSpc>
                <a:spcPct val="90000"/>
              </a:lnSpc>
            </a:pPr>
            <a:r>
              <a:rPr lang="en-US" sz="1600" smtClean="0"/>
              <a:t>Produce prior object location distribution</a:t>
            </a:r>
          </a:p>
          <a:p>
            <a:pPr lvl="1">
              <a:lnSpc>
                <a:spcPct val="90000"/>
              </a:lnSpc>
            </a:pPr>
            <a:r>
              <a:rPr lang="en-US" sz="1400" smtClean="0"/>
              <a:t>Weight scenarios (subjective) and compute prior as weighted sum of scenario distributions</a:t>
            </a:r>
          </a:p>
          <a:p>
            <a:pPr>
              <a:lnSpc>
                <a:spcPct val="90000"/>
              </a:lnSpc>
            </a:pPr>
            <a:r>
              <a:rPr lang="en-US" sz="1600" smtClean="0"/>
              <a:t>Plan search effort</a:t>
            </a:r>
          </a:p>
          <a:p>
            <a:pPr>
              <a:lnSpc>
                <a:spcPct val="90000"/>
              </a:lnSpc>
            </a:pPr>
            <a:r>
              <a:rPr lang="en-US" sz="1600" smtClean="0"/>
              <a:t>Assess unsuccessful search</a:t>
            </a:r>
          </a:p>
          <a:p>
            <a:pPr lvl="1">
              <a:lnSpc>
                <a:spcPct val="90000"/>
              </a:lnSpc>
            </a:pPr>
            <a:r>
              <a:rPr lang="en-US" sz="1400" smtClean="0"/>
              <a:t>Record search effort</a:t>
            </a:r>
          </a:p>
          <a:p>
            <a:pPr lvl="1">
              <a:lnSpc>
                <a:spcPct val="90000"/>
              </a:lnSpc>
            </a:pPr>
            <a:r>
              <a:rPr lang="en-US" sz="1400" smtClean="0"/>
              <a:t>Estimate detection capabilities of sensors</a:t>
            </a:r>
          </a:p>
          <a:p>
            <a:pPr>
              <a:lnSpc>
                <a:spcPct val="90000"/>
              </a:lnSpc>
            </a:pPr>
            <a:r>
              <a:rPr lang="en-US" sz="1600" smtClean="0"/>
              <a:t>Update prior location distribution to account for unsuccessful search</a:t>
            </a:r>
          </a:p>
          <a:p>
            <a:pPr lvl="1">
              <a:lnSpc>
                <a:spcPct val="90000"/>
              </a:lnSpc>
            </a:pPr>
            <a:r>
              <a:rPr lang="en-US" sz="1400" smtClean="0"/>
              <a:t>Compute posterior distribution for target location given unsuccessful search</a:t>
            </a:r>
          </a:p>
          <a:p>
            <a:pPr>
              <a:lnSpc>
                <a:spcPct val="90000"/>
              </a:lnSpc>
            </a:pPr>
            <a:r>
              <a:rPr lang="en-US" sz="1600" smtClean="0"/>
              <a:t>Use posterior to plan next phase of search</a:t>
            </a:r>
          </a:p>
          <a:p>
            <a:pPr>
              <a:lnSpc>
                <a:spcPct val="90000"/>
              </a:lnSpc>
            </a:pPr>
            <a:r>
              <a:rPr lang="en-US" sz="1600" smtClean="0"/>
              <a:t>Using the posterior as the prior, repeat last three steps until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3EC9D37-CE9E-45E6-BDDB-6C80EBF2B8E1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Components of SAROPS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Environmental Data Server (EDS) developed by ASA</a:t>
            </a:r>
          </a:p>
          <a:p>
            <a:pPr lvl="1"/>
            <a:r>
              <a:rPr lang="en-US" smtClean="0"/>
              <a:t>Gathers and provides environmental products for SAROPS</a:t>
            </a:r>
          </a:p>
          <a:p>
            <a:r>
              <a:rPr lang="en-US" smtClean="0"/>
              <a:t>Simulation (SIM) developed by Metron</a:t>
            </a:r>
          </a:p>
          <a:p>
            <a:pPr lvl="1"/>
            <a:r>
              <a:rPr lang="en-US" smtClean="0"/>
              <a:t>Produces and updates probability distributions for location of search object</a:t>
            </a:r>
          </a:p>
          <a:p>
            <a:r>
              <a:rPr lang="en-US" smtClean="0"/>
              <a:t>Planner developed by Metron</a:t>
            </a:r>
          </a:p>
          <a:p>
            <a:pPr lvl="1"/>
            <a:r>
              <a:rPr lang="en-US" smtClean="0"/>
              <a:t>Recommends search patterns for ships and aircraft to maximize detection probability (probability of success).</a:t>
            </a:r>
          </a:p>
          <a:p>
            <a:r>
              <a:rPr lang="en-US" smtClean="0"/>
              <a:t>Graphical User Interface (GUI) developed by Northrop Grumman</a:t>
            </a:r>
          </a:p>
          <a:p>
            <a:pPr lvl="1"/>
            <a:r>
              <a:rPr lang="en-US" smtClean="0"/>
              <a:t>Uses a ArcGIS as base for GUI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022FB7F-4D63-4B74-99D7-A66A16C5575C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2209800"/>
            <a:ext cx="4114800" cy="3429000"/>
          </a:xfrm>
          <a:prstGeom prst="rect">
            <a:avLst/>
          </a:prstGeom>
          <a:solidFill>
            <a:srgbClr val="0000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WordArt 3"/>
          <p:cNvSpPr>
            <a:spLocks noChangeArrowheads="1" noChangeShapeType="1" noTextEdit="1"/>
          </p:cNvSpPr>
          <p:nvPr/>
        </p:nvSpPr>
        <p:spPr bwMode="auto">
          <a:xfrm>
            <a:off x="152400" y="5486400"/>
            <a:ext cx="3962400" cy="457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tencil"/>
              </a:rPr>
              <a:t>SAROPS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7010400" y="3200400"/>
            <a:ext cx="1981200" cy="34290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7239000" y="3429000"/>
            <a:ext cx="12192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16" tIns="45708" rIns="91416" bIns="457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Maptech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7162800" y="4343400"/>
            <a:ext cx="1447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16" tIns="45708" rIns="91416" bIns="457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Spatial - A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7162800" y="3886200"/>
            <a:ext cx="15240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16" tIns="45708" rIns="91416" bIns="4570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3D Analyst</a:t>
            </a: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7162800" y="4800600"/>
            <a:ext cx="15240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16" tIns="45708" rIns="91416" bIns="457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GeoStat - A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7086600" y="5257800"/>
            <a:ext cx="16002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16" tIns="45708" rIns="91416" bIns="45708">
            <a:spAutoFit/>
          </a:bodyPr>
          <a:lstStyle/>
          <a:p>
            <a:pPr algn="ctr"/>
            <a:r>
              <a:rPr lang="en-US" sz="1800"/>
              <a:t>WeatherFlow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7162800" y="5715000"/>
            <a:ext cx="15240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16" tIns="45708" rIns="91416" bIns="45708">
            <a:spAutoFit/>
          </a:bodyPr>
          <a:lstStyle/>
          <a:p>
            <a:pPr algn="ctr"/>
            <a:r>
              <a:rPr lang="en-US" sz="1800"/>
              <a:t>C-Map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7162800" y="6172200"/>
            <a:ext cx="1447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1416" tIns="45708" rIns="91416" bIns="45708">
            <a:spAutoFit/>
          </a:bodyPr>
          <a:lstStyle/>
          <a:p>
            <a:pPr algn="ctr"/>
            <a:r>
              <a:rPr lang="en-US" sz="1800"/>
              <a:t>Other…</a:t>
            </a:r>
          </a:p>
        </p:txBody>
      </p:sp>
      <p:sp>
        <p:nvSpPr>
          <p:cNvPr id="14349" name="AutoShape 12"/>
          <p:cNvSpPr>
            <a:spLocks noChangeArrowheads="1"/>
          </p:cNvSpPr>
          <p:nvPr/>
        </p:nvSpPr>
        <p:spPr bwMode="auto">
          <a:xfrm>
            <a:off x="152400" y="2667000"/>
            <a:ext cx="1295400" cy="8382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1371600" y="3962400"/>
            <a:ext cx="25908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1447800" y="4038600"/>
            <a:ext cx="24384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45708" rIns="91416" bIns="457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SAROPS Extension</a:t>
            </a:r>
          </a:p>
          <a:p>
            <a:pPr algn="ctr">
              <a:spcBef>
                <a:spcPct val="50000"/>
              </a:spcBef>
              <a:buFontTx/>
              <a:buChar char="-"/>
            </a:pPr>
            <a:r>
              <a:rPr lang="en-US" sz="1800"/>
              <a:t>GUI</a:t>
            </a:r>
          </a:p>
          <a:p>
            <a:pPr algn="ctr">
              <a:spcBef>
                <a:spcPct val="50000"/>
              </a:spcBef>
              <a:buFontTx/>
              <a:buChar char="-"/>
            </a:pPr>
            <a:r>
              <a:rPr lang="en-US" sz="1800"/>
              <a:t>SIM, Planner</a:t>
            </a:r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381000" y="3048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45708" rIns="91416" bIns="457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EDS</a:t>
            </a:r>
          </a:p>
        </p:txBody>
      </p:sp>
      <p:sp>
        <p:nvSpPr>
          <p:cNvPr id="14353" name="Line 16"/>
          <p:cNvSpPr>
            <a:spLocks noChangeShapeType="1"/>
          </p:cNvSpPr>
          <p:nvPr/>
        </p:nvSpPr>
        <p:spPr bwMode="auto">
          <a:xfrm>
            <a:off x="914400" y="3505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AutoShape 17"/>
          <p:cNvSpPr>
            <a:spLocks noChangeArrowheads="1"/>
          </p:cNvSpPr>
          <p:nvPr/>
        </p:nvSpPr>
        <p:spPr bwMode="auto">
          <a:xfrm>
            <a:off x="0" y="457200"/>
            <a:ext cx="2209800" cy="13716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16" tIns="45708" rIns="91416" bIns="45708"/>
          <a:lstStyle/>
          <a:p>
            <a:pPr algn="ctr"/>
            <a:endParaRPr lang="en-US" sz="1800"/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609600" y="914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45708" rIns="91416" bIns="4570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WWW</a:t>
            </a:r>
          </a:p>
        </p:txBody>
      </p:sp>
      <p:sp>
        <p:nvSpPr>
          <p:cNvPr id="14356" name="Line 19"/>
          <p:cNvSpPr>
            <a:spLocks noChangeShapeType="1"/>
          </p:cNvSpPr>
          <p:nvPr/>
        </p:nvSpPr>
        <p:spPr bwMode="auto">
          <a:xfrm>
            <a:off x="152400" y="2133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Rectangle 20"/>
          <p:cNvSpPr>
            <a:spLocks noChangeArrowheads="1"/>
          </p:cNvSpPr>
          <p:nvPr/>
        </p:nvSpPr>
        <p:spPr bwMode="auto">
          <a:xfrm>
            <a:off x="4343400" y="3962400"/>
            <a:ext cx="25908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4343400" y="4114800"/>
            <a:ext cx="2438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45708" rIns="91416" bIns="457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SAR Tools Extension</a:t>
            </a:r>
          </a:p>
          <a:p>
            <a:pPr algn="ctr">
              <a:spcBef>
                <a:spcPct val="50000"/>
              </a:spcBef>
              <a:buFontTx/>
              <a:buChar char="-"/>
            </a:pPr>
            <a:r>
              <a:rPr lang="en-US" sz="1800"/>
              <a:t> Flares, Patterns, Etc</a:t>
            </a:r>
          </a:p>
        </p:txBody>
      </p:sp>
      <p:sp>
        <p:nvSpPr>
          <p:cNvPr id="14359" name="Line 22"/>
          <p:cNvSpPr>
            <a:spLocks noChangeShapeType="1"/>
          </p:cNvSpPr>
          <p:nvPr/>
        </p:nvSpPr>
        <p:spPr bwMode="auto">
          <a:xfrm>
            <a:off x="39624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3048000" y="533400"/>
            <a:ext cx="3124200" cy="175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3505200" y="685800"/>
            <a:ext cx="2209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45708" rIns="91416" bIns="457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(CMF)</a:t>
            </a:r>
          </a:p>
          <a:p>
            <a:pPr algn="ctr">
              <a:spcBef>
                <a:spcPct val="50000"/>
              </a:spcBef>
            </a:pPr>
            <a:r>
              <a:rPr lang="en-US" sz="1800"/>
              <a:t>CJMTK Mapping Framework</a:t>
            </a:r>
          </a:p>
          <a:p>
            <a:pPr algn="ctr">
              <a:spcBef>
                <a:spcPct val="50000"/>
              </a:spcBef>
            </a:pPr>
            <a:r>
              <a:rPr lang="en-US" sz="1800"/>
              <a:t>(ArcGIS  9.2)</a:t>
            </a:r>
          </a:p>
        </p:txBody>
      </p:sp>
      <p:sp>
        <p:nvSpPr>
          <p:cNvPr id="14362" name="Line 25"/>
          <p:cNvSpPr>
            <a:spLocks noChangeShapeType="1"/>
          </p:cNvSpPr>
          <p:nvPr/>
        </p:nvSpPr>
        <p:spPr bwMode="auto">
          <a:xfrm flipH="1">
            <a:off x="3124200" y="2286000"/>
            <a:ext cx="990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3" name="Line 26"/>
          <p:cNvSpPr>
            <a:spLocks noChangeShapeType="1"/>
          </p:cNvSpPr>
          <p:nvPr/>
        </p:nvSpPr>
        <p:spPr bwMode="auto">
          <a:xfrm>
            <a:off x="4800600" y="2286000"/>
            <a:ext cx="762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4" name="Line 27"/>
          <p:cNvSpPr>
            <a:spLocks noChangeShapeType="1"/>
          </p:cNvSpPr>
          <p:nvPr/>
        </p:nvSpPr>
        <p:spPr bwMode="auto">
          <a:xfrm>
            <a:off x="2209800" y="106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 flipV="1">
            <a:off x="1447800" y="22860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366" name="Group 29"/>
          <p:cNvGrpSpPr>
            <a:grpSpLocks/>
          </p:cNvGrpSpPr>
          <p:nvPr/>
        </p:nvGrpSpPr>
        <p:grpSpPr bwMode="auto">
          <a:xfrm>
            <a:off x="7543800" y="609600"/>
            <a:ext cx="1295400" cy="1828800"/>
            <a:chOff x="4752" y="336"/>
            <a:chExt cx="816" cy="1152"/>
          </a:xfrm>
        </p:grpSpPr>
        <p:sp>
          <p:nvSpPr>
            <p:cNvPr id="14382" name="AutoShape 30"/>
            <p:cNvSpPr>
              <a:spLocks noChangeArrowheads="1"/>
            </p:cNvSpPr>
            <p:nvPr/>
          </p:nvSpPr>
          <p:spPr bwMode="auto">
            <a:xfrm>
              <a:off x="4752" y="336"/>
              <a:ext cx="816" cy="528"/>
            </a:xfrm>
            <a:prstGeom prst="flowChartMagneticDisk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Text Box 31"/>
            <p:cNvSpPr txBox="1">
              <a:spLocks noChangeArrowheads="1"/>
            </p:cNvSpPr>
            <p:nvPr/>
          </p:nvSpPr>
          <p:spPr bwMode="auto">
            <a:xfrm>
              <a:off x="4896" y="528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16" tIns="45708" rIns="91416" bIns="4570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TMS</a:t>
              </a:r>
            </a:p>
          </p:txBody>
        </p:sp>
        <p:sp>
          <p:nvSpPr>
            <p:cNvPr id="14384" name="AutoShape 32"/>
            <p:cNvSpPr>
              <a:spLocks noChangeArrowheads="1"/>
            </p:cNvSpPr>
            <p:nvPr/>
          </p:nvSpPr>
          <p:spPr bwMode="auto">
            <a:xfrm>
              <a:off x="4752" y="960"/>
              <a:ext cx="816" cy="528"/>
            </a:xfrm>
            <a:prstGeom prst="flowChartMagneticDisk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5" name="Text Box 33"/>
            <p:cNvSpPr txBox="1">
              <a:spLocks noChangeArrowheads="1"/>
            </p:cNvSpPr>
            <p:nvPr/>
          </p:nvSpPr>
          <p:spPr bwMode="auto">
            <a:xfrm>
              <a:off x="4800" y="1152"/>
              <a:ext cx="7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16" tIns="45708" rIns="91416" bIns="45708">
              <a:spAutoFit/>
            </a:bodyPr>
            <a:lstStyle/>
            <a:p>
              <a:pPr algn="ctr"/>
              <a:r>
                <a:rPr lang="en-US" sz="1800"/>
                <a:t>GEBASE</a:t>
              </a:r>
            </a:p>
          </p:txBody>
        </p:sp>
      </p:grpSp>
      <p:grpSp>
        <p:nvGrpSpPr>
          <p:cNvPr id="14367" name="Group 34"/>
          <p:cNvGrpSpPr>
            <a:grpSpLocks/>
          </p:cNvGrpSpPr>
          <p:nvPr/>
        </p:nvGrpSpPr>
        <p:grpSpPr bwMode="auto">
          <a:xfrm>
            <a:off x="6781800" y="609600"/>
            <a:ext cx="762000" cy="1905000"/>
            <a:chOff x="4176" y="336"/>
            <a:chExt cx="480" cy="1200"/>
          </a:xfrm>
        </p:grpSpPr>
        <p:sp>
          <p:nvSpPr>
            <p:cNvPr id="14378" name="Rectangle 35"/>
            <p:cNvSpPr>
              <a:spLocks noChangeArrowheads="1"/>
            </p:cNvSpPr>
            <p:nvPr/>
          </p:nvSpPr>
          <p:spPr bwMode="auto">
            <a:xfrm>
              <a:off x="4176" y="336"/>
              <a:ext cx="288" cy="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9" name="Text Box 36"/>
            <p:cNvSpPr txBox="1">
              <a:spLocks noChangeArrowheads="1"/>
            </p:cNvSpPr>
            <p:nvPr/>
          </p:nvSpPr>
          <p:spPr bwMode="auto">
            <a:xfrm>
              <a:off x="4176" y="336"/>
              <a:ext cx="288" cy="1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16" tIns="45708" rIns="91416" bIns="4570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COP</a:t>
              </a:r>
            </a:p>
            <a:p>
              <a:pPr>
                <a:spcBef>
                  <a:spcPct val="50000"/>
                </a:spcBef>
              </a:pPr>
              <a:r>
                <a:rPr lang="en-US" sz="1800"/>
                <a:t>EXT</a:t>
              </a:r>
            </a:p>
          </p:txBody>
        </p:sp>
        <p:sp>
          <p:nvSpPr>
            <p:cNvPr id="14380" name="Line 37"/>
            <p:cNvSpPr>
              <a:spLocks noChangeShapeType="1"/>
            </p:cNvSpPr>
            <p:nvPr/>
          </p:nvSpPr>
          <p:spPr bwMode="auto">
            <a:xfrm flipH="1">
              <a:off x="4464" y="5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Line 38"/>
            <p:cNvSpPr>
              <a:spLocks noChangeShapeType="1"/>
            </p:cNvSpPr>
            <p:nvPr/>
          </p:nvSpPr>
          <p:spPr bwMode="auto">
            <a:xfrm flipH="1">
              <a:off x="4464" y="11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68" name="Line 39"/>
          <p:cNvSpPr>
            <a:spLocks noChangeShapeType="1"/>
          </p:cNvSpPr>
          <p:nvPr/>
        </p:nvSpPr>
        <p:spPr bwMode="auto">
          <a:xfrm>
            <a:off x="6172200" y="144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9" name="Text Box 40"/>
          <p:cNvSpPr txBox="1">
            <a:spLocks noChangeArrowheads="1"/>
          </p:cNvSpPr>
          <p:nvPr/>
        </p:nvSpPr>
        <p:spPr bwMode="auto">
          <a:xfrm>
            <a:off x="8686800" y="3581400"/>
            <a:ext cx="457200" cy="27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45708" rIns="91416" bIns="4570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MORE</a:t>
            </a:r>
          </a:p>
          <a:p>
            <a:pPr>
              <a:spcBef>
                <a:spcPct val="50000"/>
              </a:spcBef>
            </a:pPr>
            <a:r>
              <a:rPr lang="en-US" sz="1800"/>
              <a:t> EXT’S</a:t>
            </a:r>
          </a:p>
        </p:txBody>
      </p:sp>
      <p:sp>
        <p:nvSpPr>
          <p:cNvPr id="14370" name="Rectangle 41"/>
          <p:cNvSpPr>
            <a:spLocks noChangeArrowheads="1"/>
          </p:cNvSpPr>
          <p:nvPr/>
        </p:nvSpPr>
        <p:spPr bwMode="auto">
          <a:xfrm>
            <a:off x="7086600" y="3429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Rectangle 42"/>
          <p:cNvSpPr>
            <a:spLocks noChangeArrowheads="1"/>
          </p:cNvSpPr>
          <p:nvPr/>
        </p:nvSpPr>
        <p:spPr bwMode="auto">
          <a:xfrm>
            <a:off x="7086600" y="38862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Rectangle 43"/>
          <p:cNvSpPr>
            <a:spLocks noChangeArrowheads="1"/>
          </p:cNvSpPr>
          <p:nvPr/>
        </p:nvSpPr>
        <p:spPr bwMode="auto">
          <a:xfrm>
            <a:off x="7086600" y="4343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7086600" y="48006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7086600" y="52578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7086600" y="57150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7086600" y="61722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7" name="Line 48"/>
          <p:cNvSpPr>
            <a:spLocks noChangeShapeType="1"/>
          </p:cNvSpPr>
          <p:nvPr/>
        </p:nvSpPr>
        <p:spPr bwMode="auto">
          <a:xfrm>
            <a:off x="6172200" y="2286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0EAB1F-02EE-4487-AD9F-BBAC5B52F197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15363" name="Rectangle 6"/>
          <p:cNvSpPr txBox="1">
            <a:spLocks noGrp="1" noChangeArrowheads="1"/>
          </p:cNvSpPr>
          <p:nvPr/>
        </p:nvSpPr>
        <p:spPr bwMode="auto">
          <a:xfrm>
            <a:off x="6762750" y="6489700"/>
            <a:ext cx="21336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FB298D69-F0D4-4A34-82D4-79AA49AB0B30}" type="slidenum">
              <a:rPr lang="en-US" sz="1000" b="1"/>
              <a:pPr algn="r" eaLnBrk="1" hangingPunct="1"/>
              <a:t>9</a:t>
            </a:fld>
            <a:endParaRPr lang="en-US" sz="1000" b="1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Goal: Assist in Planning Searches for People Missing at Sea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Three Parts to the Problem</a:t>
            </a:r>
          </a:p>
          <a:p>
            <a:pPr lvl="1"/>
            <a:r>
              <a:rPr lang="en-US" smtClean="0"/>
              <a:t>Gather the information from the user on what is known.</a:t>
            </a:r>
          </a:p>
          <a:p>
            <a:pPr lvl="2"/>
            <a:r>
              <a:rPr lang="en-US" i="1" smtClean="0">
                <a:solidFill>
                  <a:srgbClr val="0000CC"/>
                </a:solidFill>
              </a:rPr>
              <a:t>GUI and EDS</a:t>
            </a:r>
          </a:p>
          <a:p>
            <a:pPr lvl="1"/>
            <a:r>
              <a:rPr lang="en-US" smtClean="0"/>
              <a:t>Compute a probability distribution for the location of the missing person.</a:t>
            </a:r>
          </a:p>
          <a:p>
            <a:pPr lvl="2"/>
            <a:r>
              <a:rPr lang="en-US" i="1" smtClean="0">
                <a:solidFill>
                  <a:srgbClr val="0000CC"/>
                </a:solidFill>
              </a:rPr>
              <a:t>Simulator</a:t>
            </a:r>
            <a:endParaRPr lang="en-US" smtClean="0">
              <a:solidFill>
                <a:srgbClr val="0000CC"/>
              </a:solidFill>
            </a:endParaRPr>
          </a:p>
          <a:p>
            <a:pPr lvl="1"/>
            <a:r>
              <a:rPr lang="en-US" smtClean="0"/>
              <a:t>Given a distribution and Search and Rescue Units (SRUs), recommend deployment of SRUs to maximize our chance of finding the missing person?</a:t>
            </a:r>
          </a:p>
          <a:p>
            <a:pPr lvl="2"/>
            <a:r>
              <a:rPr lang="en-US" i="1" smtClean="0">
                <a:solidFill>
                  <a:srgbClr val="0000CC"/>
                </a:solidFill>
              </a:rPr>
              <a:t>Planner</a:t>
            </a:r>
          </a:p>
          <a:p>
            <a:r>
              <a:rPr lang="en-US" smtClean="0"/>
              <a:t>Focus of this talk is the </a:t>
            </a:r>
            <a:r>
              <a:rPr lang="en-US" i="1" smtClean="0"/>
              <a:t>Simulator</a:t>
            </a:r>
            <a:r>
              <a:rPr lang="en-US" smtClean="0"/>
              <a:t> and </a:t>
            </a:r>
            <a:r>
              <a:rPr lang="en-US" i="1" smtClean="0"/>
              <a:t>Planner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8000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300"/>
      </a:accent6>
      <a:hlink>
        <a:srgbClr val="FF0000"/>
      </a:hlink>
      <a:folHlink>
        <a:srgbClr val="0000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7300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7300"/>
        </a:accent6>
        <a:hlink>
          <a:srgbClr val="FF00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58860</TotalTime>
  <Words>2146</Words>
  <Application>Microsoft Office PowerPoint</Application>
  <PresentationFormat>On-screen Show (4:3)</PresentationFormat>
  <Paragraphs>314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Wingdings</vt:lpstr>
      <vt:lpstr>Times New Roman</vt:lpstr>
      <vt:lpstr>Stencil</vt:lpstr>
      <vt:lpstr>Symbol</vt:lpstr>
      <vt:lpstr>Default Design</vt:lpstr>
      <vt:lpstr>MathType 6.0 Equation</vt:lpstr>
      <vt:lpstr>Search And Rescue Optimal Planning System SAROPS</vt:lpstr>
      <vt:lpstr>History and Background</vt:lpstr>
      <vt:lpstr>History and Background Early CASP Probability Map</vt:lpstr>
      <vt:lpstr>History and Background</vt:lpstr>
      <vt:lpstr>Early SAROPS Success</vt:lpstr>
      <vt:lpstr>SAROPS Methodology - Bayesian</vt:lpstr>
      <vt:lpstr>Basic Components of SAROPS</vt:lpstr>
      <vt:lpstr>Slide 8</vt:lpstr>
      <vt:lpstr>Goal: Assist in Planning Searches for People Missing at Sea</vt:lpstr>
      <vt:lpstr>Simulator</vt:lpstr>
      <vt:lpstr>Example of Scenario </vt:lpstr>
      <vt:lpstr>Example of Scenarios and Object Types</vt:lpstr>
      <vt:lpstr>Example: Prior</vt:lpstr>
      <vt:lpstr>Example of Distribution from Drift</vt:lpstr>
      <vt:lpstr>Updating for Unsuccessful Search</vt:lpstr>
      <vt:lpstr>Updating for Unsuccessful Search</vt:lpstr>
      <vt:lpstr>Planner</vt:lpstr>
      <vt:lpstr>Planner</vt:lpstr>
      <vt:lpstr>Mathematical Formulation</vt:lpstr>
      <vt:lpstr>Computational Strategy(1)</vt:lpstr>
      <vt:lpstr>Computational Strategy(2)</vt:lpstr>
      <vt:lpstr>Basic Algorithm: Initial Placement</vt:lpstr>
      <vt:lpstr>Basic Algorithm: Improve it</vt:lpstr>
      <vt:lpstr>Picture of Planner Solution</vt:lpstr>
      <vt:lpstr>Planner: Remaining Work</vt:lpstr>
      <vt:lpstr>Backup Slides</vt:lpstr>
      <vt:lpstr>History and Background (3)</vt:lpstr>
      <vt:lpstr>Software Component: GUI, EDS, SIM</vt:lpstr>
    </vt:vector>
  </TitlesOfParts>
  <Company>Global InfoTek,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</dc:title>
  <dc:creator>Brad Moskowitz</dc:creator>
  <cp:lastModifiedBy>kratzke</cp:lastModifiedBy>
  <cp:revision>757</cp:revision>
  <dcterms:modified xsi:type="dcterms:W3CDTF">2010-07-23T14:57:31Z</dcterms:modified>
</cp:coreProperties>
</file>