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9" r:id="rId4"/>
    <p:sldId id="259" r:id="rId5"/>
    <p:sldId id="261" r:id="rId6"/>
    <p:sldId id="271" r:id="rId7"/>
    <p:sldId id="272" r:id="rId8"/>
    <p:sldId id="273" r:id="rId9"/>
    <p:sldId id="276" r:id="rId10"/>
    <p:sldId id="275" r:id="rId11"/>
    <p:sldId id="277" r:id="rId12"/>
    <p:sldId id="274" r:id="rId13"/>
    <p:sldId id="318" r:id="rId14"/>
    <p:sldId id="287" r:id="rId15"/>
    <p:sldId id="288" r:id="rId16"/>
    <p:sldId id="290" r:id="rId17"/>
    <p:sldId id="289" r:id="rId18"/>
    <p:sldId id="296" r:id="rId19"/>
    <p:sldId id="299" r:id="rId20"/>
    <p:sldId id="300" r:id="rId21"/>
    <p:sldId id="301" r:id="rId22"/>
    <p:sldId id="294" r:id="rId23"/>
    <p:sldId id="302" r:id="rId24"/>
    <p:sldId id="303" r:id="rId25"/>
    <p:sldId id="304" r:id="rId26"/>
    <p:sldId id="305" r:id="rId27"/>
    <p:sldId id="306" r:id="rId28"/>
    <p:sldId id="309" r:id="rId29"/>
    <p:sldId id="307" r:id="rId30"/>
    <p:sldId id="310" r:id="rId31"/>
    <p:sldId id="311" r:id="rId32"/>
    <p:sldId id="316" r:id="rId33"/>
    <p:sldId id="312" r:id="rId34"/>
    <p:sldId id="315" r:id="rId35"/>
    <p:sldId id="314" r:id="rId36"/>
    <p:sldId id="317" r:id="rId37"/>
    <p:sldId id="29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3904" autoAdjust="0"/>
  </p:normalViewPr>
  <p:slideViewPr>
    <p:cSldViewPr>
      <p:cViewPr varScale="1">
        <p:scale>
          <a:sx n="114" d="100"/>
          <a:sy n="114" d="100"/>
        </p:scale>
        <p:origin x="-5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601847-6012-4F5A-BB17-BCD79DD0725C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24CF6D-FE54-4985-98E2-33837B4EC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5FF5E-F841-43DD-AD63-50F8D966E338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790FA-077F-4075-AAA5-4067242F8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38FE3-F807-499D-A0EF-47D94ED43D1F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FDF9-13FF-44A1-A455-2A8B7C826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63BE-7B63-4DB6-B2EA-EB928861325A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21AC-509C-4650-9AF0-5E1725024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3280-9100-4A7E-BEA3-F3763F905993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C574A-F02A-4C78-9FEC-DB7CCA6E2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750E-D4FB-4E1F-8923-FB89E49F9E6D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9DE10-64C4-4471-9EBD-D8A828131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547A0-D2E2-4F3D-B8C2-DF242C73AFF9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9866-667F-4AF5-BE10-3A747B2F0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20F1D-530E-4E7E-A879-CD6BE9F8EF89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800CD-8DCE-4742-BDEF-B534372E9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2416F-086C-4364-A32D-61A089899FA3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144D-79A6-4BD5-AFD6-D95BE65C1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C9334-3719-44A2-B8BD-F44206D6861A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0AE76-84EF-443E-9642-E8DB234A5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F3D85-C449-433D-885B-8EC9662F1E88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95E3E-D437-4445-B70D-D0C9FECD1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B5766-E673-4AAE-83F8-0F058A837351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CEE5-6305-4143-BF6C-051590598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B68E14-E2A1-4046-B07E-85B19ED0B80C}" type="datetimeFigureOut">
              <a:rPr lang="en-US"/>
              <a:pPr>
                <a:defRPr/>
              </a:pPr>
              <a:t>08/08/2014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027CD6-30D9-4220-8137-0CB862B4D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.A.Allen@uscg.m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rthur.A.Allen@uscg.mil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video" Target="file:///\\rdcms-data2\Users\GHover\Home\7603\ESS%20MVLI%20Post-test%20Brief%201Time%202011-05\6%20Center.mpg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RDCMS-public\Public\Aviation%20Branch%20Projects\7603%20ESS%20Phase%20IV\STK\ESS_STKCombo13(T1)r3.wm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RDCMS-Data3\Users\AAllen\Home\CASP\LRC\PPT_fig\AprilESS_HighFI_edit2.wm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3048000"/>
          </a:xfrm>
        </p:spPr>
        <p:txBody>
          <a:bodyPr/>
          <a:lstStyle/>
          <a:p>
            <a:pPr eaLnBrk="1" hangingPunct="1"/>
            <a:r>
              <a:rPr lang="en-US" dirty="0" smtClean="0"/>
              <a:t>NVG and </a:t>
            </a:r>
            <a:r>
              <a:rPr lang="en-US" smtClean="0"/>
              <a:t>ESS</a:t>
            </a:r>
            <a:br>
              <a:rPr lang="en-US" smtClean="0"/>
            </a:br>
            <a:r>
              <a:rPr lang="en-US" smtClean="0"/>
              <a:t>Lateral </a:t>
            </a:r>
            <a:r>
              <a:rPr lang="en-US" dirty="0" smtClean="0"/>
              <a:t>Range Curves,</a:t>
            </a:r>
            <a:br>
              <a:rPr lang="en-US" dirty="0" smtClean="0"/>
            </a:br>
            <a:r>
              <a:rPr lang="en-US" dirty="0" smtClean="0"/>
              <a:t>Sweep Width,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and </a:t>
            </a:r>
            <a:r>
              <a:rPr lang="en-US" dirty="0" smtClean="0"/>
              <a:t>SAROPS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Art Allen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CG-SAR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Arthur.A.Allen@uscg.mil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4 June 2014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LRC_CombNVG_ESS_SW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2275"/>
            <a:ext cx="9144000" cy="601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 flipH="1">
            <a:off x="2438400" y="3733800"/>
            <a:ext cx="1828800" cy="1676400"/>
          </a:xfrm>
          <a:custGeom>
            <a:avLst/>
            <a:gdLst>
              <a:gd name="connsiteX0" fmla="*/ 1899821 w 2127681"/>
              <a:gd name="connsiteY0" fmla="*/ 0 h 1819923"/>
              <a:gd name="connsiteX1" fmla="*/ 1811044 w 2127681"/>
              <a:gd name="connsiteY1" fmla="*/ 1278385 h 1819923"/>
              <a:gd name="connsiteX2" fmla="*/ 0 w 2127681"/>
              <a:gd name="connsiteY2" fmla="*/ 1819923 h 181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681" h="1819923">
                <a:moveTo>
                  <a:pt x="1899821" y="0"/>
                </a:moveTo>
                <a:cubicBezTo>
                  <a:pt x="2013751" y="487532"/>
                  <a:pt x="2127681" y="975065"/>
                  <a:pt x="1811044" y="1278385"/>
                </a:cubicBezTo>
                <a:cubicBezTo>
                  <a:pt x="1494407" y="1581705"/>
                  <a:pt x="747203" y="1700814"/>
                  <a:pt x="0" y="1819923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3124200" y="3733800"/>
            <a:ext cx="2438400" cy="533400"/>
          </a:xfrm>
          <a:custGeom>
            <a:avLst/>
            <a:gdLst>
              <a:gd name="connsiteX0" fmla="*/ 1899821 w 2127681"/>
              <a:gd name="connsiteY0" fmla="*/ 0 h 1819923"/>
              <a:gd name="connsiteX1" fmla="*/ 1811044 w 2127681"/>
              <a:gd name="connsiteY1" fmla="*/ 1278385 h 1819923"/>
              <a:gd name="connsiteX2" fmla="*/ 0 w 2127681"/>
              <a:gd name="connsiteY2" fmla="*/ 1819923 h 181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681" h="1819923">
                <a:moveTo>
                  <a:pt x="1899821" y="0"/>
                </a:moveTo>
                <a:cubicBezTo>
                  <a:pt x="2013751" y="487532"/>
                  <a:pt x="2127681" y="975065"/>
                  <a:pt x="1811044" y="1278385"/>
                </a:cubicBezTo>
                <a:cubicBezTo>
                  <a:pt x="1494407" y="1581705"/>
                  <a:pt x="747203" y="1700814"/>
                  <a:pt x="0" y="1819923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1371600" y="2514600"/>
            <a:ext cx="2895600" cy="1200150"/>
          </a:xfrm>
          <a:prstGeom prst="rect">
            <a:avLst/>
          </a:prstGeom>
          <a:solidFill>
            <a:schemeClr val="bg2">
              <a:alpha val="5294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Sweep Width is </a:t>
            </a:r>
            <a:r>
              <a:rPr lang="en-US" sz="2400" u="sng">
                <a:latin typeface="Calibri" pitchFamily="34" charset="0"/>
              </a:rPr>
              <a:t>still</a:t>
            </a:r>
            <a:r>
              <a:rPr lang="en-US" sz="2400">
                <a:latin typeface="Calibri" pitchFamily="34" charset="0"/>
              </a:rPr>
              <a:t> the integration of the area under the LRC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143000"/>
            <a:ext cx="4419600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Figure can now be replaced with ‘real’ NVG and </a:t>
            </a:r>
            <a:r>
              <a:rPr lang="en-US" dirty="0" err="1" smtClean="0"/>
              <a:t>ESS</a:t>
            </a:r>
            <a:r>
              <a:rPr lang="en-US" dirty="0" smtClean="0"/>
              <a:t> </a:t>
            </a:r>
            <a:r>
              <a:rPr lang="en-US" dirty="0" err="1" smtClean="0"/>
              <a:t>LRCs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LRC_CombNVG_ESS_SW_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1524000" y="3657600"/>
            <a:ext cx="243840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Combining LRCs assuming 100% independence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219200" y="62484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LRC NVG </a:t>
            </a:r>
            <a:r>
              <a:rPr lang="en-US" dirty="0" err="1">
                <a:latin typeface="Calibri" pitchFamily="34" charset="0"/>
              </a:rPr>
              <a:t>ESS</a:t>
            </a:r>
            <a:r>
              <a:rPr lang="en-US" dirty="0">
                <a:latin typeface="Calibri" pitchFamily="34" charset="0"/>
              </a:rPr>
              <a:t> combined = 1 - (1 – LRC NVG x 1.0).*(1 – LRC </a:t>
            </a:r>
            <a:r>
              <a:rPr lang="en-US" dirty="0" err="1">
                <a:latin typeface="Calibri" pitchFamily="34" charset="0"/>
              </a:rPr>
              <a:t>ESS</a:t>
            </a:r>
            <a:r>
              <a:rPr lang="en-US" dirty="0">
                <a:latin typeface="Calibri" pitchFamily="34" charset="0"/>
              </a:rPr>
              <a:t> x 1.0);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1066800"/>
            <a:ext cx="4419600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Figure can now be replaced with ‘real’ NVG and </a:t>
            </a:r>
            <a:r>
              <a:rPr lang="en-US" dirty="0" err="1" smtClean="0"/>
              <a:t>ESS</a:t>
            </a:r>
            <a:r>
              <a:rPr lang="en-US" dirty="0" smtClean="0"/>
              <a:t> </a:t>
            </a:r>
            <a:r>
              <a:rPr lang="en-US" dirty="0" err="1" smtClean="0"/>
              <a:t>LRCs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LRC_CombNVG_ESS_SW_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19200" y="62484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LRC NVG ESS combined = 1 - (1 – LRC NVG x 0.8).*(1 – LRC ESS x 1.0);</a:t>
            </a: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1524000" y="3657600"/>
            <a:ext cx="243840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Combining LRCs assuming 80% degradation of the NVG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1143000"/>
            <a:ext cx="4419600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Figure can now be replaced with ‘real’ 3 person NVG and </a:t>
            </a:r>
            <a:r>
              <a:rPr lang="en-US" dirty="0" err="1" smtClean="0"/>
              <a:t>ESS</a:t>
            </a:r>
            <a:r>
              <a:rPr lang="en-US" dirty="0" smtClean="0"/>
              <a:t> </a:t>
            </a:r>
            <a:r>
              <a:rPr lang="en-US" dirty="0" err="1" smtClean="0"/>
              <a:t>LRCs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ESS</a:t>
            </a:r>
            <a:r>
              <a:rPr lang="en-US" dirty="0" smtClean="0"/>
              <a:t> Field of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Altitude (ft)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Dep. Angle (deg)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FOV Center (nmi)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Inner FOV (nmi)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Outer FOV (nmi)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SAR-S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2.07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SAR-M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3.65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SAR-L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-2.44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6.82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SAR-S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2.07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SAR-M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-3.31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SAR-L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So, what does this all mean for SAROPS?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304800" y="2057400"/>
            <a:ext cx="86106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SAROPS has 1000’s of particles;  Each particle:</a:t>
            </a:r>
          </a:p>
          <a:p>
            <a:r>
              <a:rPr lang="en-US" sz="3200">
                <a:latin typeface="Calibri" pitchFamily="34" charset="0"/>
              </a:rPr>
              <a:t>1) Represents a potential Search Object 	(L,H,W,RCS)</a:t>
            </a:r>
          </a:p>
          <a:p>
            <a:r>
              <a:rPr lang="en-US" sz="3200">
                <a:latin typeface="Calibri" pitchFamily="34" charset="0"/>
              </a:rPr>
              <a:t>2) Has its own start time and location </a:t>
            </a:r>
          </a:p>
          <a:p>
            <a:r>
              <a:rPr lang="en-US" sz="3200">
                <a:latin typeface="Calibri" pitchFamily="34" charset="0"/>
              </a:rPr>
              <a:t>3) Moves with its own leeway equation &amp; currents</a:t>
            </a:r>
          </a:p>
          <a:p>
            <a:r>
              <a:rPr lang="en-US" sz="3200">
                <a:latin typeface="Calibri" pitchFamily="34" charset="0"/>
              </a:rPr>
              <a:t>4) Has an </a:t>
            </a:r>
            <a:r>
              <a:rPr lang="en-US" sz="3200" u="sng">
                <a:latin typeface="Calibri" pitchFamily="34" charset="0"/>
              </a:rPr>
              <a:t>Scenario Weight</a:t>
            </a:r>
          </a:p>
          <a:p>
            <a:r>
              <a:rPr lang="en-US" sz="3200">
                <a:latin typeface="Calibri" pitchFamily="34" charset="0"/>
              </a:rPr>
              <a:t>5) Has an </a:t>
            </a:r>
            <a:r>
              <a:rPr lang="en-US" sz="3200" u="sng">
                <a:latin typeface="Calibri" pitchFamily="34" charset="0"/>
              </a:rPr>
              <a:t>Search Object Weight</a:t>
            </a:r>
            <a:endParaRPr lang="en-US" sz="3200">
              <a:latin typeface="Calibri" pitchFamily="34" charset="0"/>
            </a:endParaRPr>
          </a:p>
          <a:p>
            <a:r>
              <a:rPr lang="en-US" sz="3200">
                <a:latin typeface="Calibri" pitchFamily="34" charset="0"/>
              </a:rPr>
              <a:t>6) </a:t>
            </a:r>
            <a:r>
              <a:rPr lang="en-US" sz="3200" u="sng">
                <a:latin typeface="Calibri" pitchFamily="34" charset="0"/>
              </a:rPr>
              <a:t>Starts</a:t>
            </a:r>
            <a:r>
              <a:rPr lang="en-US" sz="3200">
                <a:latin typeface="Calibri" pitchFamily="34" charset="0"/>
              </a:rPr>
              <a:t> with a </a:t>
            </a:r>
            <a:r>
              <a:rPr lang="en-US" sz="3200" u="sng">
                <a:latin typeface="Calibri" pitchFamily="34" charset="0"/>
              </a:rPr>
              <a:t>P-Fail value of 1.0 </a:t>
            </a:r>
            <a:r>
              <a:rPr lang="en-US" sz="3200">
                <a:latin typeface="Calibri" pitchFamily="34" charset="0"/>
              </a:rPr>
              <a:t>(or 100%)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1470025"/>
          </a:xfrm>
        </p:spPr>
        <p:txBody>
          <a:bodyPr/>
          <a:lstStyle/>
          <a:p>
            <a:pPr eaLnBrk="1" hangingPunct="1"/>
            <a:r>
              <a:rPr lang="en-US" smtClean="0"/>
              <a:t>And, what does this mean for POS?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0" y="152400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  P-Fail = Probability of Failure to have yet been detected</a:t>
            </a:r>
          </a:p>
          <a:p>
            <a:pPr lvl="1">
              <a:buFont typeface="Arial" charset="0"/>
              <a:buChar char="•"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  POD   = Probability of the SRU to detect the particle</a:t>
            </a:r>
          </a:p>
          <a:p>
            <a:pPr lvl="1">
              <a:buFont typeface="Arial" charset="0"/>
              <a:buChar char="•"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  LRC    = POD as a function of Lateral Range</a:t>
            </a:r>
          </a:p>
          <a:p>
            <a:pPr lvl="1">
              <a:buFont typeface="Arial" charset="0"/>
              <a:buChar char="•"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  RRC   = POD as function of Radial Range</a:t>
            </a:r>
          </a:p>
          <a:p>
            <a:pPr lvl="1">
              <a:buFont typeface="Arial" charset="0"/>
              <a:buChar char="•"/>
            </a:pPr>
            <a:r>
              <a:rPr lang="en-US" sz="280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sz="2800">
                <a:latin typeface="Calibri" pitchFamily="34" charset="0"/>
              </a:rPr>
              <a:t>POS  = 1.0 - ∑ (P-fails) / # of particles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371600"/>
            <a:ext cx="711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954088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Now let’s return to our Visual LRC, and move it along a track line, passing over SAROPS particles.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304800"/>
            <a:ext cx="8077200" cy="954088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As the Lateral Range Curve passes over a particle, the POD at CPA, </a:t>
            </a:r>
            <a:r>
              <a:rPr lang="en-US" sz="2800" u="sng" dirty="0">
                <a:latin typeface="Calibri" pitchFamily="34" charset="0"/>
              </a:rPr>
              <a:t>updates</a:t>
            </a:r>
            <a:r>
              <a:rPr lang="en-US" sz="2800" dirty="0">
                <a:latin typeface="Calibri" pitchFamily="34" charset="0"/>
              </a:rPr>
              <a:t> the P-Fail value of that particle.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Vis_LRC_Pfails_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5"/>
            <a:ext cx="91440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685800" y="0"/>
            <a:ext cx="8077200" cy="1384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 	A Visual LRC moving along a trackline</a:t>
            </a:r>
          </a:p>
          <a:p>
            <a:r>
              <a:rPr lang="en-US" sz="2800">
                <a:latin typeface="Calibri" pitchFamily="34" charset="0"/>
              </a:rPr>
              <a:t>Passing over uniformly distributed 200 Particles, updating their P-fail values that start at 100%</a:t>
            </a:r>
          </a:p>
        </p:txBody>
      </p:sp>
      <p:sp>
        <p:nvSpPr>
          <p:cNvPr id="37892" name="TextBox 9"/>
          <p:cNvSpPr txBox="1">
            <a:spLocks noChangeArrowheads="1"/>
          </p:cNvSpPr>
          <p:nvPr/>
        </p:nvSpPr>
        <p:spPr bwMode="auto">
          <a:xfrm rot="1564790">
            <a:off x="1358900" y="5472113"/>
            <a:ext cx="1873250" cy="369887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Along Track (nm)</a:t>
            </a:r>
          </a:p>
        </p:txBody>
      </p:sp>
      <p:sp>
        <p:nvSpPr>
          <p:cNvPr id="37893" name="TextBox 12"/>
          <p:cNvSpPr txBox="1">
            <a:spLocks noChangeArrowheads="1"/>
          </p:cNvSpPr>
          <p:nvPr/>
        </p:nvSpPr>
        <p:spPr bwMode="auto">
          <a:xfrm rot="-988643">
            <a:off x="6034088" y="5592763"/>
            <a:ext cx="1873250" cy="368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Cross Track (nm)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Vis2_Fig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7" name="Picture 16" descr="Vis2_Fig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8" name="Picture 17" descr="Vis2_Fig_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9" name="Picture 18" descr="Vis2_Fig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20" name="Picture 19" descr="Vis2_Fig_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21" name="Picture 20" descr="Vis2_Fig_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22" name="Picture 21" descr="Vis2_Fig_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3" name="Picture 32" descr="Vis2_Fig_0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4" name="Picture 33" descr="Vis2_Fig_01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5" name="Picture 34" descr="Vis2_Fig_0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8924" name="TextBox 26"/>
          <p:cNvSpPr txBox="1">
            <a:spLocks noChangeArrowheads="1"/>
          </p:cNvSpPr>
          <p:nvPr/>
        </p:nvSpPr>
        <p:spPr bwMode="auto">
          <a:xfrm rot="21307019">
            <a:off x="4965259" y="6251665"/>
            <a:ext cx="1882775" cy="368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Cross Track (nm)</a:t>
            </a:r>
          </a:p>
        </p:txBody>
      </p:sp>
      <p:sp>
        <p:nvSpPr>
          <p:cNvPr id="38927" name="TextBox 28"/>
          <p:cNvSpPr txBox="1">
            <a:spLocks noChangeArrowheads="1"/>
          </p:cNvSpPr>
          <p:nvPr/>
        </p:nvSpPr>
        <p:spPr bwMode="auto">
          <a:xfrm rot="21362362">
            <a:off x="2294776" y="265996"/>
            <a:ext cx="3302000" cy="368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Visual LRC  adjusting P-Fail values</a:t>
            </a:r>
          </a:p>
        </p:txBody>
      </p:sp>
      <p:sp>
        <p:nvSpPr>
          <p:cNvPr id="38925" name="TextBox 9"/>
          <p:cNvSpPr txBox="1">
            <a:spLocks noChangeArrowheads="1"/>
          </p:cNvSpPr>
          <p:nvPr/>
        </p:nvSpPr>
        <p:spPr bwMode="auto">
          <a:xfrm rot="3320178">
            <a:off x="281605" y="5186423"/>
            <a:ext cx="1873250" cy="369887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Along Track (nm)</a:t>
            </a:r>
          </a:p>
        </p:txBody>
      </p:sp>
      <p:sp>
        <p:nvSpPr>
          <p:cNvPr id="38926" name="TextBox 28"/>
          <p:cNvSpPr txBox="1">
            <a:spLocks noChangeArrowheads="1"/>
          </p:cNvSpPr>
          <p:nvPr/>
        </p:nvSpPr>
        <p:spPr bwMode="auto">
          <a:xfrm rot="16200000">
            <a:off x="-995608" y="2181473"/>
            <a:ext cx="3190875" cy="369888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P-Fail of particles, POD of LRC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VG_ESS_Fig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4" name="Picture 3" descr="NVG_ESS_Fig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5" name="Picture 4" descr="NVG_ESS_Fig_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6" name="Picture 5" descr="NVG_ESS_Fig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7" name="Picture 6" descr="NVG_ESS_Fig_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8" name="Picture 7" descr="NVG_ESS_Fig_0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9" name="Picture 8" descr="NVG_ESS_Fig_0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10" name="Picture 9" descr="NVG_ESS_Fig_0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11" name="Picture 10" descr="NVG_ESS_Fig_01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pic>
        <p:nvPicPr>
          <p:cNvPr id="12" name="Picture 11" descr="NVG_ESS_Fig_01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4702" y="686026"/>
            <a:ext cx="7314596" cy="5485947"/>
          </a:xfrm>
          <a:prstGeom prst="rect">
            <a:avLst/>
          </a:prstGeom>
        </p:spPr>
      </p:pic>
      <p:sp>
        <p:nvSpPr>
          <p:cNvPr id="14" name="TextBox 26"/>
          <p:cNvSpPr txBox="1">
            <a:spLocks noChangeArrowheads="1"/>
          </p:cNvSpPr>
          <p:nvPr/>
        </p:nvSpPr>
        <p:spPr bwMode="auto">
          <a:xfrm rot="282011">
            <a:off x="3063079" y="5900054"/>
            <a:ext cx="1882775" cy="368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Cross Track (nm)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 rot="17735235">
            <a:off x="6772815" y="4682796"/>
            <a:ext cx="1641475" cy="338137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Along Track (nm)</a:t>
            </a:r>
          </a:p>
        </p:txBody>
      </p:sp>
      <p:sp>
        <p:nvSpPr>
          <p:cNvPr id="16" name="TextBox 28"/>
          <p:cNvSpPr txBox="1">
            <a:spLocks noChangeArrowheads="1"/>
          </p:cNvSpPr>
          <p:nvPr/>
        </p:nvSpPr>
        <p:spPr bwMode="auto">
          <a:xfrm rot="16200000">
            <a:off x="-572292" y="3391694"/>
            <a:ext cx="3190875" cy="369888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P-Fail of particles, POD of LRC</a:t>
            </a:r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2590800" y="381000"/>
            <a:ext cx="5105400" cy="369332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NVG and </a:t>
            </a:r>
            <a:r>
              <a:rPr lang="en-US" dirty="0" err="1" smtClean="0">
                <a:latin typeface="Calibri" pitchFamily="34" charset="0"/>
              </a:rPr>
              <a:t>ESS</a:t>
            </a:r>
            <a:r>
              <a:rPr lang="en-US" dirty="0" smtClean="0">
                <a:latin typeface="Calibri" pitchFamily="34" charset="0"/>
              </a:rPr>
              <a:t> combined LRC  </a:t>
            </a:r>
            <a:r>
              <a:rPr lang="en-US" dirty="0">
                <a:latin typeface="Calibri" pitchFamily="34" charset="0"/>
              </a:rPr>
              <a:t>adjusting P-Fail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228600" y="304800"/>
          <a:ext cx="4449763" cy="3429000"/>
        </p:xfrm>
        <a:graphic>
          <a:graphicData uri="http://schemas.openxmlformats.org/presentationml/2006/ole">
            <p:oleObj spid="_x0000_s1026" name="Picture" r:id="rId3" imgW="2907792" imgH="2237232" progId="Word.Picture.8">
              <p:embed/>
            </p:oleObj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6096000" y="304800"/>
            <a:ext cx="0" cy="594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5-Point Star 4"/>
          <p:cNvSpPr/>
          <p:nvPr/>
        </p:nvSpPr>
        <p:spPr>
          <a:xfrm>
            <a:off x="7620000" y="914400"/>
            <a:ext cx="304800" cy="2286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7162800" y="1828800"/>
            <a:ext cx="304800" cy="2286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772400" y="3733800"/>
            <a:ext cx="304800" cy="2286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467600" y="2895600"/>
            <a:ext cx="304800" cy="2286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7315200" y="381000"/>
            <a:ext cx="304800" cy="3048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lowchart: Summing Junction 9"/>
          <p:cNvSpPr/>
          <p:nvPr/>
        </p:nvSpPr>
        <p:spPr>
          <a:xfrm>
            <a:off x="7162800" y="1219200"/>
            <a:ext cx="304800" cy="3048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2286000"/>
            <a:ext cx="304800" cy="3048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lowchart: Summing Junction 11"/>
          <p:cNvSpPr/>
          <p:nvPr/>
        </p:nvSpPr>
        <p:spPr>
          <a:xfrm>
            <a:off x="7391400" y="3276600"/>
            <a:ext cx="304800" cy="3048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lowchart: Summing Junction 12"/>
          <p:cNvSpPr/>
          <p:nvPr/>
        </p:nvSpPr>
        <p:spPr>
          <a:xfrm>
            <a:off x="7772400" y="4495800"/>
            <a:ext cx="304800" cy="3048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7543800" y="5029200"/>
            <a:ext cx="304800" cy="30480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6000" y="32004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6000" y="365760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22"/>
          <p:cNvSpPr txBox="1">
            <a:spLocks noChangeArrowheads="1"/>
          </p:cNvSpPr>
          <p:nvPr/>
        </p:nvSpPr>
        <p:spPr bwMode="auto">
          <a:xfrm>
            <a:off x="6858000" y="5562600"/>
            <a:ext cx="2057400" cy="923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          </a:t>
            </a:r>
            <a:r>
              <a:rPr lang="en-US" u="sng">
                <a:latin typeface="Calibri" pitchFamily="34" charset="0"/>
              </a:rPr>
              <a:t>4 hits</a:t>
            </a:r>
          </a:p>
          <a:p>
            <a:r>
              <a:rPr lang="en-US">
                <a:latin typeface="Calibri" pitchFamily="34" charset="0"/>
              </a:rPr>
              <a:t> 10 opportunities</a:t>
            </a:r>
          </a:p>
          <a:p>
            <a:r>
              <a:rPr lang="en-US">
                <a:latin typeface="Calibri" pitchFamily="34" charset="0"/>
              </a:rPr>
              <a:t>    (in this LR bin)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162800" y="0"/>
            <a:ext cx="76200" cy="54864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01000" y="0"/>
            <a:ext cx="76200" cy="54864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33"/>
          <p:cNvSpPr txBox="1">
            <a:spLocks noChangeArrowheads="1"/>
          </p:cNvSpPr>
          <p:nvPr/>
        </p:nvSpPr>
        <p:spPr bwMode="auto">
          <a:xfrm>
            <a:off x="152400" y="4572000"/>
            <a:ext cx="533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CPA = Closest Point of Approach</a:t>
            </a:r>
          </a:p>
          <a:p>
            <a:r>
              <a:rPr lang="en-US" sz="2400">
                <a:latin typeface="Calibri" pitchFamily="34" charset="0"/>
              </a:rPr>
              <a:t>LR = Lateral Range (nm distance to CPA)</a:t>
            </a:r>
          </a:p>
          <a:p>
            <a:r>
              <a:rPr lang="en-US" sz="2400">
                <a:latin typeface="Calibri" pitchFamily="34" charset="0"/>
              </a:rPr>
              <a:t>Search Object = what we are looking for</a:t>
            </a:r>
          </a:p>
          <a:p>
            <a:r>
              <a:rPr lang="en-US" sz="2400">
                <a:latin typeface="Calibri" pitchFamily="34" charset="0"/>
              </a:rPr>
              <a:t>SRU = Search &amp; Rescue Unit </a:t>
            </a:r>
          </a:p>
        </p:txBody>
      </p:sp>
      <p:sp>
        <p:nvSpPr>
          <p:cNvPr id="1044" name="TextBox 34"/>
          <p:cNvSpPr txBox="1">
            <a:spLocks noChangeArrowheads="1"/>
          </p:cNvSpPr>
          <p:nvPr/>
        </p:nvSpPr>
        <p:spPr bwMode="auto">
          <a:xfrm>
            <a:off x="5410200" y="12192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SRU track</a:t>
            </a:r>
          </a:p>
        </p:txBody>
      </p:sp>
      <p:sp>
        <p:nvSpPr>
          <p:cNvPr id="1045" name="TextBox 35"/>
          <p:cNvSpPr txBox="1">
            <a:spLocks noChangeArrowheads="1"/>
          </p:cNvSpPr>
          <p:nvPr/>
        </p:nvSpPr>
        <p:spPr bwMode="auto">
          <a:xfrm>
            <a:off x="6324600" y="3276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CPA</a:t>
            </a:r>
          </a:p>
        </p:txBody>
      </p:sp>
      <p:sp>
        <p:nvSpPr>
          <p:cNvPr id="1046" name="TextBox 21"/>
          <p:cNvSpPr txBox="1">
            <a:spLocks noChangeArrowheads="1"/>
          </p:cNvSpPr>
          <p:nvPr/>
        </p:nvSpPr>
        <p:spPr bwMode="auto">
          <a:xfrm>
            <a:off x="3733800" y="304800"/>
            <a:ext cx="9144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Search Object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VG_ESS_PFail_3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9144000" cy="6572250"/>
          </a:xfrm>
          <a:prstGeom prst="rect">
            <a:avLst/>
          </a:prstGeom>
        </p:spPr>
      </p:pic>
      <p:sp>
        <p:nvSpPr>
          <p:cNvPr id="3" name="TextBox 26"/>
          <p:cNvSpPr txBox="1">
            <a:spLocks noChangeArrowheads="1"/>
          </p:cNvSpPr>
          <p:nvPr/>
        </p:nvSpPr>
        <p:spPr bwMode="auto">
          <a:xfrm>
            <a:off x="4191000" y="6324600"/>
            <a:ext cx="1882775" cy="368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Cross Track (nm)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 rot="15890015">
            <a:off x="-8985" y="4758997"/>
            <a:ext cx="1641475" cy="338137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Along Track (nm)</a:t>
            </a:r>
          </a:p>
        </p:txBody>
      </p:sp>
      <p:sp>
        <p:nvSpPr>
          <p:cNvPr id="5" name="TextBox 28"/>
          <p:cNvSpPr txBox="1">
            <a:spLocks noChangeArrowheads="1"/>
          </p:cNvSpPr>
          <p:nvPr/>
        </p:nvSpPr>
        <p:spPr bwMode="auto">
          <a:xfrm rot="16200000">
            <a:off x="-472173" y="1843773"/>
            <a:ext cx="2047877" cy="646331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latin typeface="Calibri" pitchFamily="34" charset="0"/>
              </a:rPr>
              <a:t>∑(P-Fail </a:t>
            </a:r>
            <a:r>
              <a:rPr lang="en-US" u="sng" dirty="0">
                <a:latin typeface="Calibri" pitchFamily="34" charset="0"/>
              </a:rPr>
              <a:t>of </a:t>
            </a:r>
            <a:r>
              <a:rPr lang="en-US" u="sng" dirty="0" smtClean="0">
                <a:latin typeface="Calibri" pitchFamily="34" charset="0"/>
              </a:rPr>
              <a:t>particles)  </a:t>
            </a:r>
            <a:r>
              <a:rPr lang="en-US" dirty="0" smtClean="0">
                <a:latin typeface="Calibri" pitchFamily="34" charset="0"/>
              </a:rPr>
              <a:t>  # particles in grid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28"/>
          <p:cNvSpPr txBox="1">
            <a:spLocks noChangeArrowheads="1"/>
          </p:cNvSpPr>
          <p:nvPr/>
        </p:nvSpPr>
        <p:spPr bwMode="auto">
          <a:xfrm>
            <a:off x="1143000" y="152400"/>
            <a:ext cx="7239000" cy="369332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NVG and </a:t>
            </a:r>
            <a:r>
              <a:rPr lang="en-US" dirty="0" err="1" smtClean="0">
                <a:latin typeface="Calibri" pitchFamily="34" charset="0"/>
              </a:rPr>
              <a:t>ESS</a:t>
            </a:r>
            <a:r>
              <a:rPr lang="en-US" dirty="0" smtClean="0">
                <a:latin typeface="Calibri" pitchFamily="34" charset="0"/>
              </a:rPr>
              <a:t> combined </a:t>
            </a:r>
            <a:r>
              <a:rPr lang="en-US" dirty="0">
                <a:latin typeface="Calibri" pitchFamily="34" charset="0"/>
              </a:rPr>
              <a:t>LRC  </a:t>
            </a:r>
            <a:r>
              <a:rPr lang="en-US" dirty="0" smtClean="0">
                <a:latin typeface="Calibri" pitchFamily="34" charset="0"/>
              </a:rPr>
              <a:t>adjusted the Probability Density Distribution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VG_ESS_PFail_2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9144000" cy="6572250"/>
          </a:xfrm>
          <a:prstGeom prst="rect">
            <a:avLst/>
          </a:prstGeom>
        </p:spPr>
      </p:pic>
      <p:sp>
        <p:nvSpPr>
          <p:cNvPr id="3" name="TextBox 26"/>
          <p:cNvSpPr txBox="1">
            <a:spLocks noChangeArrowheads="1"/>
          </p:cNvSpPr>
          <p:nvPr/>
        </p:nvSpPr>
        <p:spPr bwMode="auto">
          <a:xfrm>
            <a:off x="3886200" y="6248400"/>
            <a:ext cx="1882775" cy="368300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Cross Track (nm)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 rot="16200000">
            <a:off x="-42069" y="3318669"/>
            <a:ext cx="1641475" cy="338137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Along Track (nm)</a:t>
            </a:r>
          </a:p>
        </p:txBody>
      </p:sp>
      <p:sp>
        <p:nvSpPr>
          <p:cNvPr id="5" name="TextBox 28"/>
          <p:cNvSpPr txBox="1">
            <a:spLocks noChangeArrowheads="1"/>
          </p:cNvSpPr>
          <p:nvPr/>
        </p:nvSpPr>
        <p:spPr bwMode="auto">
          <a:xfrm>
            <a:off x="609600" y="152400"/>
            <a:ext cx="8153400" cy="369332"/>
          </a:xfrm>
          <a:prstGeom prst="rect">
            <a:avLst/>
          </a:prstGeom>
          <a:solidFill>
            <a:srgbClr val="EEECE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NVG and </a:t>
            </a:r>
            <a:r>
              <a:rPr lang="en-US" dirty="0" err="1" smtClean="0">
                <a:latin typeface="Calibri" pitchFamily="34" charset="0"/>
              </a:rPr>
              <a:t>ESS</a:t>
            </a:r>
            <a:r>
              <a:rPr lang="en-US" dirty="0" smtClean="0">
                <a:latin typeface="Calibri" pitchFamily="34" charset="0"/>
              </a:rPr>
              <a:t> combined </a:t>
            </a:r>
            <a:r>
              <a:rPr lang="en-US" dirty="0">
                <a:latin typeface="Calibri" pitchFamily="34" charset="0"/>
              </a:rPr>
              <a:t>LRC  </a:t>
            </a:r>
            <a:r>
              <a:rPr lang="en-US" dirty="0" smtClean="0">
                <a:latin typeface="Calibri" pitchFamily="34" charset="0"/>
              </a:rPr>
              <a:t>adjusted the SAROPS Probability Density Distribution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1470025"/>
          </a:xfrm>
        </p:spPr>
        <p:txBody>
          <a:bodyPr/>
          <a:lstStyle/>
          <a:p>
            <a:pPr eaLnBrk="1" hangingPunct="1"/>
            <a:r>
              <a:rPr lang="en-US" smtClean="0"/>
              <a:t>And, what does this mean for POS?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52400" y="1524000"/>
            <a:ext cx="92964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u="sng" dirty="0">
                <a:latin typeface="+mn-lt"/>
                <a:cs typeface="+mn-cs"/>
              </a:rPr>
              <a:t>An 3 Particle SAROPS Example</a:t>
            </a:r>
            <a:r>
              <a:rPr lang="en-US" sz="2800" dirty="0">
                <a:latin typeface="+mn-lt"/>
                <a:cs typeface="+mn-cs"/>
              </a:rPr>
              <a:t>: 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Particles starts with P-fail of 100% (POS = 0%)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LRC passes over particles with POD at Particle’s CPA       		(POD of 20%, 60% &amp; 40%)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 P-Fail of 1</a:t>
            </a:r>
            <a:r>
              <a:rPr lang="en-US" sz="2800" baseline="30000" dirty="0">
                <a:latin typeface="+mn-lt"/>
                <a:cs typeface="+mn-cs"/>
              </a:rPr>
              <a:t>st</a:t>
            </a:r>
            <a:r>
              <a:rPr lang="en-US" sz="2800" dirty="0">
                <a:latin typeface="+mn-lt"/>
                <a:cs typeface="+mn-cs"/>
              </a:rPr>
              <a:t> particle is now 1.0 -0.20 = 0.80  (80%)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 P-Fails of our 3 particle SAROPS run are now: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		  P-Fails = 0.8, 0.4, 0.6 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latin typeface="+mn-lt"/>
                <a:cs typeface="+mn-cs"/>
              </a:rPr>
              <a:t>POS = 1.0 - ∑ (P-fails) / # of particles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POS = 1.0 - (0.8 + 0.4 + 0.6) /3  = 1.0 – (1.8/3) = 1.0 - 0.6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latin typeface="+mn-lt"/>
                <a:cs typeface="+mn-cs"/>
              </a:rPr>
              <a:t>POS = 0.40 or 40%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How would the GUIs look in SAROPS?</a:t>
            </a:r>
            <a:br>
              <a:rPr lang="en-US" sz="4000" dirty="0" smtClean="0"/>
            </a:br>
            <a:r>
              <a:rPr lang="en-US" sz="4000" dirty="0" smtClean="0"/>
              <a:t>What information is passed in SAROPS?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9296400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2800" dirty="0" smtClean="0">
                <a:latin typeface="+mn-lt"/>
                <a:cs typeface="+mn-cs"/>
              </a:rPr>
              <a:t>SAROPS 1.4 GUIs for Selecting Platform / Sensors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2800" dirty="0" smtClean="0">
                <a:latin typeface="+mn-lt"/>
                <a:cs typeface="+mn-cs"/>
              </a:rPr>
              <a:t>SAROPS 1.4 XML for passing </a:t>
            </a:r>
            <a:r>
              <a:rPr lang="en-US" sz="2800" dirty="0" err="1" smtClean="0">
                <a:latin typeface="+mn-lt"/>
                <a:cs typeface="+mn-cs"/>
              </a:rPr>
              <a:t>LRCs</a:t>
            </a:r>
            <a:r>
              <a:rPr lang="en-US" sz="2800" dirty="0" smtClean="0">
                <a:latin typeface="+mn-lt"/>
                <a:cs typeface="+mn-cs"/>
              </a:rPr>
              <a:t> to </a:t>
            </a:r>
            <a:r>
              <a:rPr lang="en-US" sz="2800" dirty="0" err="1" smtClean="0">
                <a:latin typeface="+mn-lt"/>
                <a:cs typeface="+mn-cs"/>
              </a:rPr>
              <a:t>SIM</a:t>
            </a:r>
            <a:endParaRPr lang="en-US" sz="2800" dirty="0" smtClean="0">
              <a:latin typeface="+mn-lt"/>
              <a:cs typeface="+mn-cs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2800" dirty="0" smtClean="0">
                <a:latin typeface="+mn-lt"/>
                <a:cs typeface="+mn-cs"/>
              </a:rPr>
              <a:t>SAROPS 2.0 GUIs for Selecting </a:t>
            </a:r>
            <a:r>
              <a:rPr lang="en-US" sz="2800" dirty="0" smtClean="0">
                <a:latin typeface="+mn-lt"/>
              </a:rPr>
              <a:t>Platform / Sensors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2800" dirty="0" smtClean="0">
                <a:latin typeface="+mn-lt"/>
                <a:cs typeface="+mn-cs"/>
              </a:rPr>
              <a:t>SAROPS 2.0 XML for passing </a:t>
            </a:r>
            <a:r>
              <a:rPr lang="en-US" sz="2800" dirty="0" err="1" smtClean="0">
                <a:latin typeface="+mn-lt"/>
                <a:cs typeface="+mn-cs"/>
              </a:rPr>
              <a:t>LRCs</a:t>
            </a:r>
            <a:r>
              <a:rPr lang="en-US" sz="2800" dirty="0" smtClean="0">
                <a:latin typeface="+mn-lt"/>
                <a:cs typeface="+mn-cs"/>
              </a:rPr>
              <a:t> to </a:t>
            </a:r>
            <a:r>
              <a:rPr lang="en-US" sz="2800" dirty="0" err="1" smtClean="0">
                <a:latin typeface="+mn-lt"/>
                <a:cs typeface="+mn-cs"/>
              </a:rPr>
              <a:t>SIM</a:t>
            </a:r>
            <a:endParaRPr lang="en-US" sz="2800" dirty="0" smtClean="0">
              <a:latin typeface="+mn-lt"/>
              <a:cs typeface="+mn-cs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2800" dirty="0" smtClean="0">
                <a:latin typeface="+mn-lt"/>
              </a:rPr>
              <a:t>SAROPS 2.1 GUIs for Selecting Platform / Sensors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2800" dirty="0" smtClean="0">
                <a:latin typeface="+mn-lt"/>
              </a:rPr>
              <a:t>SAROPS 2.1 XML for passing </a:t>
            </a:r>
            <a:r>
              <a:rPr lang="en-US" sz="2800" dirty="0" err="1" smtClean="0">
                <a:latin typeface="+mn-lt"/>
              </a:rPr>
              <a:t>LRCs</a:t>
            </a:r>
            <a:r>
              <a:rPr lang="en-US" sz="2800" dirty="0" smtClean="0">
                <a:latin typeface="+mn-lt"/>
              </a:rPr>
              <a:t> to </a:t>
            </a:r>
            <a:r>
              <a:rPr lang="en-US" sz="2800" dirty="0" err="1" smtClean="0">
                <a:latin typeface="+mn-lt"/>
              </a:rPr>
              <a:t>SIM</a:t>
            </a:r>
            <a:endParaRPr lang="en-US" sz="2800" dirty="0" smtClean="0">
              <a:latin typeface="+mn-lt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endParaRPr lang="en-US" sz="2800" dirty="0" smtClean="0">
              <a:latin typeface="+mn-lt"/>
              <a:cs typeface="+mn-cs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endParaRPr lang="en-US" sz="2800" dirty="0" smtClean="0">
              <a:latin typeface="+mn-lt"/>
              <a:cs typeface="+mn-cs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endParaRPr lang="en-US" sz="2800" dirty="0" smtClean="0">
              <a:latin typeface="+mn-lt"/>
              <a:cs typeface="+mn-cs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+mn-lt"/>
                <a:cs typeface="+mn-cs"/>
              </a:rPr>
              <a:t>GUI = a Graphical User Interface page </a:t>
            </a: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19200" y="762000"/>
            <a:ext cx="21336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1) Select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1524000"/>
            <a:ext cx="24384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 Select </a:t>
            </a:r>
            <a:r>
              <a:rPr lang="en-US" b="1" u="sng" dirty="0" smtClean="0">
                <a:solidFill>
                  <a:srgbClr val="FF0000"/>
                </a:solidFill>
              </a:rPr>
              <a:t>one </a:t>
            </a:r>
            <a:r>
              <a:rPr lang="en-US" dirty="0" smtClean="0">
                <a:solidFill>
                  <a:srgbClr val="FF0000"/>
                </a:solidFill>
              </a:rPr>
              <a:t>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76200"/>
            <a:ext cx="28956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1.5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14475"/>
            <a:ext cx="44862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23431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143000"/>
            <a:ext cx="3276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962400"/>
            <a:ext cx="3057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24200" y="152400"/>
            <a:ext cx="30480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3) Select Sensor’s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838200"/>
            <a:ext cx="19050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4) Visual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000" y="609600"/>
            <a:ext cx="22098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4) NVG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762000"/>
            <a:ext cx="6096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 flipV="1">
            <a:off x="4572000" y="946666"/>
            <a:ext cx="533400" cy="7620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5715000" y="838200"/>
            <a:ext cx="762000" cy="10846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61501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 </a:t>
            </a:r>
            <a:r>
              <a:rPr lang="en-US" sz="1200" dirty="0" smtClean="0"/>
              <a:t> </a:t>
            </a:r>
          </a:p>
          <a:p>
            <a:r>
              <a:rPr lang="en-US" sz="1200" b="1" dirty="0" smtClean="0"/>
              <a:t> </a:t>
            </a:r>
            <a:r>
              <a:rPr lang="en-US" sz="12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600" dirty="0" smtClean="0">
                <a:solidFill>
                  <a:srgbClr val="FF0000"/>
                </a:solidFill>
              </a:rPr>
              <a:t> id="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mOfMBeta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140 M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betaOfMBeta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0.7</a:t>
            </a:r>
            <a:r>
              <a:rPr lang="en-US" sz="1600" dirty="0" smtClean="0">
                <a:solidFill>
                  <a:srgbClr val="FF0000"/>
                </a:solidFill>
              </a:rPr>
              <a:t>" /&gt; </a:t>
            </a:r>
          </a:p>
          <a:p>
            <a:r>
              <a:rPr lang="en-US" sz="1200" b="1" dirty="0" smtClean="0"/>
              <a:t> 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8991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&lt;</a:t>
            </a:r>
            <a:r>
              <a:rPr lang="en-US" sz="16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600" dirty="0" smtClean="0">
                <a:solidFill>
                  <a:srgbClr val="FF0000"/>
                </a:solidFill>
              </a:rPr>
              <a:t> id="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sw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0.62 NM</a:t>
            </a:r>
            <a:r>
              <a:rPr lang="en-US" sz="1600" dirty="0" smtClean="0">
                <a:solidFill>
                  <a:srgbClr val="FF0000"/>
                </a:solidFill>
              </a:rPr>
              <a:t>" ap0="</a:t>
            </a:r>
            <a:r>
              <a:rPr lang="en-US" sz="1600" b="1" dirty="0" smtClean="0">
                <a:solidFill>
                  <a:srgbClr val="FF0000"/>
                </a:solidFill>
              </a:rPr>
              <a:t>-1.304359</a:t>
            </a:r>
            <a:r>
              <a:rPr lang="en-US" sz="1600" dirty="0" smtClean="0">
                <a:solidFill>
                  <a:srgbClr val="FF0000"/>
                </a:solidFill>
              </a:rPr>
              <a:t>" a1="</a:t>
            </a:r>
            <a:r>
              <a:rPr lang="en-US" sz="1600" b="1" dirty="0" smtClean="0">
                <a:solidFill>
                  <a:srgbClr val="FF0000"/>
                </a:solidFill>
              </a:rPr>
              <a:t>-0.779469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isActive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yes</a:t>
            </a:r>
            <a:r>
              <a:rPr lang="en-US" sz="1600" dirty="0" smtClean="0">
                <a:solidFill>
                  <a:srgbClr val="FF0000"/>
                </a:solidFill>
              </a:rPr>
              <a:t>" /&gt;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b="1" dirty="0" smtClean="0"/>
              <a:t> </a:t>
            </a:r>
            <a:r>
              <a:rPr lang="en-US" sz="12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600" dirty="0" smtClean="0">
                <a:solidFill>
                  <a:srgbClr val="FF0000"/>
                </a:solidFill>
              </a:rPr>
              <a:t> id="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sw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0.62</a:t>
            </a:r>
            <a:r>
              <a:rPr lang="en-US" sz="1600" dirty="0" smtClean="0">
                <a:solidFill>
                  <a:srgbClr val="FF0000"/>
                </a:solidFill>
              </a:rPr>
              <a:t>" ap0="</a:t>
            </a:r>
            <a:r>
              <a:rPr lang="en-US" sz="1600" b="1" dirty="0" smtClean="0">
                <a:solidFill>
                  <a:srgbClr val="FF0000"/>
                </a:solidFill>
              </a:rPr>
              <a:t>-1.304359</a:t>
            </a:r>
            <a:r>
              <a:rPr lang="en-US" sz="1600" dirty="0" smtClean="0">
                <a:solidFill>
                  <a:srgbClr val="FF0000"/>
                </a:solidFill>
              </a:rPr>
              <a:t>" a1="</a:t>
            </a:r>
            <a:r>
              <a:rPr lang="en-US" sz="1600" b="1" dirty="0" smtClean="0">
                <a:solidFill>
                  <a:srgbClr val="FF0000"/>
                </a:solidFill>
              </a:rPr>
              <a:t>-0.779469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isActive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yes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actualID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otherXML</a:t>
            </a:r>
            <a:r>
              <a:rPr lang="en-US" sz="1600" dirty="0" smtClean="0">
                <a:solidFill>
                  <a:srgbClr val="FF0000"/>
                </a:solidFill>
              </a:rPr>
              <a:t>="" /&gt;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5867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 Beta Search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8382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Visual Search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21336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NVG Search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Ideal Other Search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0" y="426720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 </a:t>
            </a:r>
            <a:r>
              <a:rPr lang="en-US" sz="12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600" dirty="0" smtClean="0">
                <a:solidFill>
                  <a:srgbClr val="FF0000"/>
                </a:solidFill>
              </a:rPr>
              <a:t> id="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sw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" ap0="</a:t>
            </a:r>
            <a:r>
              <a:rPr lang="en-US" sz="1600" b="1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FF0000"/>
                </a:solidFill>
              </a:rPr>
              <a:t>" a1="</a:t>
            </a:r>
            <a:r>
              <a:rPr lang="en-US" sz="1600" b="1" dirty="0" smtClean="0">
                <a:solidFill>
                  <a:srgbClr val="FF0000"/>
                </a:solidFill>
              </a:rPr>
              <a:t>-6.097175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isActive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yes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actualID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otherXML</a:t>
            </a:r>
            <a:r>
              <a:rPr lang="en-US" sz="1600" dirty="0" smtClean="0">
                <a:solidFill>
                  <a:srgbClr val="FF0000"/>
                </a:solidFill>
              </a:rPr>
              <a:t>="" /&gt;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4800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Normal Other Search</a:t>
            </a:r>
            <a:endParaRPr lang="en-US" u="sng" dirty="0"/>
          </a:p>
        </p:txBody>
      </p:sp>
      <p:sp>
        <p:nvSpPr>
          <p:cNvPr id="12" name="Rectangle 11"/>
          <p:cNvSpPr/>
          <p:nvPr/>
        </p:nvSpPr>
        <p:spPr>
          <a:xfrm>
            <a:off x="0" y="53340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&lt;</a:t>
            </a:r>
            <a:r>
              <a:rPr lang="en-US" sz="16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600" dirty="0" smtClean="0">
                <a:solidFill>
                  <a:srgbClr val="FF0000"/>
                </a:solidFill>
              </a:rPr>
              <a:t> id="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sw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0.5</a:t>
            </a:r>
            <a:r>
              <a:rPr lang="en-US" sz="1600" dirty="0" smtClean="0">
                <a:solidFill>
                  <a:srgbClr val="FF0000"/>
                </a:solidFill>
              </a:rPr>
              <a:t>" ap0="</a:t>
            </a:r>
            <a:r>
              <a:rPr lang="en-US" sz="1600" b="1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FF0000"/>
                </a:solidFill>
              </a:rPr>
              <a:t>" a1="</a:t>
            </a:r>
            <a:r>
              <a:rPr lang="en-US" sz="1600" b="1" dirty="0" smtClean="0">
                <a:solidFill>
                  <a:srgbClr val="FF0000"/>
                </a:solidFill>
              </a:rPr>
              <a:t>-2.772589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isActive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yes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actualID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</a:rPr>
              <a:t>otherXML</a:t>
            </a:r>
            <a:r>
              <a:rPr lang="en-US" sz="1600" dirty="0" smtClean="0">
                <a:solidFill>
                  <a:srgbClr val="FF0000"/>
                </a:solidFill>
              </a:rPr>
              <a:t>="" /&gt;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3400" y="1447800"/>
            <a:ext cx="3124200" cy="609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8600" y="2590800"/>
            <a:ext cx="3124200" cy="609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000" y="5181600"/>
            <a:ext cx="1066800" cy="609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4191000"/>
            <a:ext cx="1066800" cy="609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6248400"/>
            <a:ext cx="3886200" cy="609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10000" y="1219200"/>
            <a:ext cx="1979802" cy="369115"/>
          </a:xfrm>
          <a:custGeom>
            <a:avLst/>
            <a:gdLst>
              <a:gd name="connsiteX0" fmla="*/ 1979802 w 1979802"/>
              <a:gd name="connsiteY0" fmla="*/ 218113 h 369115"/>
              <a:gd name="connsiteX1" fmla="*/ 696286 w 1979802"/>
              <a:gd name="connsiteY1" fmla="*/ 25167 h 369115"/>
              <a:gd name="connsiteX2" fmla="*/ 0 w 1979802"/>
              <a:gd name="connsiteY2" fmla="*/ 369115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02" h="369115">
                <a:moveTo>
                  <a:pt x="1979802" y="218113"/>
                </a:moveTo>
                <a:cubicBezTo>
                  <a:pt x="1503027" y="109056"/>
                  <a:pt x="1026253" y="0"/>
                  <a:pt x="696286" y="25167"/>
                </a:cubicBezTo>
                <a:cubicBezTo>
                  <a:pt x="366319" y="50334"/>
                  <a:pt x="183159" y="209724"/>
                  <a:pt x="0" y="369115"/>
                </a:cubicBezTo>
              </a:path>
            </a:pathLst>
          </a:cu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581400" y="2514600"/>
            <a:ext cx="1905000" cy="228600"/>
          </a:xfrm>
          <a:custGeom>
            <a:avLst/>
            <a:gdLst>
              <a:gd name="connsiteX0" fmla="*/ 1979802 w 1979802"/>
              <a:gd name="connsiteY0" fmla="*/ 218113 h 369115"/>
              <a:gd name="connsiteX1" fmla="*/ 696286 w 1979802"/>
              <a:gd name="connsiteY1" fmla="*/ 25167 h 369115"/>
              <a:gd name="connsiteX2" fmla="*/ 0 w 1979802"/>
              <a:gd name="connsiteY2" fmla="*/ 369115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02" h="369115">
                <a:moveTo>
                  <a:pt x="1979802" y="218113"/>
                </a:moveTo>
                <a:cubicBezTo>
                  <a:pt x="1503027" y="109056"/>
                  <a:pt x="1026253" y="0"/>
                  <a:pt x="696286" y="25167"/>
                </a:cubicBezTo>
                <a:cubicBezTo>
                  <a:pt x="366319" y="50334"/>
                  <a:pt x="183159" y="209724"/>
                  <a:pt x="0" y="369115"/>
                </a:cubicBezTo>
              </a:path>
            </a:pathLst>
          </a:cu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276600" y="4038600"/>
            <a:ext cx="1979802" cy="369115"/>
          </a:xfrm>
          <a:custGeom>
            <a:avLst/>
            <a:gdLst>
              <a:gd name="connsiteX0" fmla="*/ 1979802 w 1979802"/>
              <a:gd name="connsiteY0" fmla="*/ 218113 h 369115"/>
              <a:gd name="connsiteX1" fmla="*/ 696286 w 1979802"/>
              <a:gd name="connsiteY1" fmla="*/ 25167 h 369115"/>
              <a:gd name="connsiteX2" fmla="*/ 0 w 1979802"/>
              <a:gd name="connsiteY2" fmla="*/ 369115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02" h="369115">
                <a:moveTo>
                  <a:pt x="1979802" y="218113"/>
                </a:moveTo>
                <a:cubicBezTo>
                  <a:pt x="1503027" y="109056"/>
                  <a:pt x="1026253" y="0"/>
                  <a:pt x="696286" y="25167"/>
                </a:cubicBezTo>
                <a:cubicBezTo>
                  <a:pt x="366319" y="50334"/>
                  <a:pt x="183159" y="209724"/>
                  <a:pt x="0" y="369115"/>
                </a:cubicBezTo>
              </a:path>
            </a:pathLst>
          </a:cu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304990">
            <a:off x="3581400" y="5105400"/>
            <a:ext cx="1979802" cy="369115"/>
          </a:xfrm>
          <a:custGeom>
            <a:avLst/>
            <a:gdLst>
              <a:gd name="connsiteX0" fmla="*/ 1979802 w 1979802"/>
              <a:gd name="connsiteY0" fmla="*/ 218113 h 369115"/>
              <a:gd name="connsiteX1" fmla="*/ 696286 w 1979802"/>
              <a:gd name="connsiteY1" fmla="*/ 25167 h 369115"/>
              <a:gd name="connsiteX2" fmla="*/ 0 w 1979802"/>
              <a:gd name="connsiteY2" fmla="*/ 369115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02" h="369115">
                <a:moveTo>
                  <a:pt x="1979802" y="218113"/>
                </a:moveTo>
                <a:cubicBezTo>
                  <a:pt x="1503027" y="109056"/>
                  <a:pt x="1026253" y="0"/>
                  <a:pt x="696286" y="25167"/>
                </a:cubicBezTo>
                <a:cubicBezTo>
                  <a:pt x="366319" y="50334"/>
                  <a:pt x="183159" y="209724"/>
                  <a:pt x="0" y="369115"/>
                </a:cubicBezTo>
              </a:path>
            </a:pathLst>
          </a:cu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57400" y="304800"/>
            <a:ext cx="47244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1.5 XML examples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812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19200" y="762000"/>
            <a:ext cx="21336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1) Select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1524000"/>
            <a:ext cx="24384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 Select </a:t>
            </a:r>
            <a:r>
              <a:rPr lang="en-US" b="1" u="sng" dirty="0" smtClean="0">
                <a:solidFill>
                  <a:srgbClr val="FF0000"/>
                </a:solidFill>
              </a:rPr>
              <a:t>one </a:t>
            </a:r>
            <a:r>
              <a:rPr lang="en-US" dirty="0" smtClean="0">
                <a:solidFill>
                  <a:srgbClr val="FF0000"/>
                </a:solidFill>
              </a:rPr>
              <a:t>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76200"/>
            <a:ext cx="28956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2.0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057400"/>
            <a:ext cx="1524000" cy="138499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err="1" smtClean="0"/>
              <a:t>SRU</a:t>
            </a:r>
            <a:endParaRPr lang="en-US" sz="1200" dirty="0" smtClean="0"/>
          </a:p>
          <a:p>
            <a:r>
              <a:rPr lang="en-US" sz="1200" dirty="0" smtClean="0"/>
              <a:t>Helo</a:t>
            </a:r>
          </a:p>
          <a:p>
            <a:r>
              <a:rPr lang="en-US" sz="1200" dirty="0" smtClean="0"/>
              <a:t>Fixed Wing</a:t>
            </a:r>
          </a:p>
          <a:p>
            <a:r>
              <a:rPr lang="en-US" sz="1200" dirty="0" smtClean="0"/>
              <a:t>HC-130J</a:t>
            </a:r>
          </a:p>
          <a:p>
            <a:r>
              <a:rPr lang="en-US" sz="1200" dirty="0" smtClean="0"/>
              <a:t>HC-130H</a:t>
            </a:r>
          </a:p>
          <a:p>
            <a:r>
              <a:rPr lang="en-US" sz="1200" dirty="0" smtClean="0"/>
              <a:t>HC-144A</a:t>
            </a:r>
          </a:p>
          <a:p>
            <a:r>
              <a:rPr lang="en-US" sz="1200" dirty="0" smtClean="0"/>
              <a:t>Vessel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657600"/>
            <a:ext cx="1447800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Visual</a:t>
            </a:r>
          </a:p>
          <a:p>
            <a:r>
              <a:rPr lang="en-US" sz="1200" dirty="0" smtClean="0"/>
              <a:t>NVG</a:t>
            </a:r>
          </a:p>
          <a:p>
            <a:r>
              <a:rPr lang="en-US" sz="1200" dirty="0" smtClean="0"/>
              <a:t>Airborne radar</a:t>
            </a:r>
          </a:p>
          <a:p>
            <a:r>
              <a:rPr lang="en-US" sz="1200" dirty="0" smtClean="0"/>
              <a:t>Other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685800"/>
            <a:ext cx="30480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3) Select Radar’s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52400"/>
            <a:ext cx="28956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2.0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81200" y="1219200"/>
            <a:ext cx="4495800" cy="5343525"/>
            <a:chOff x="1143000" y="1066800"/>
            <a:chExt cx="4495800" cy="5343525"/>
          </a:xfrm>
        </p:grpSpPr>
        <p:grpSp>
          <p:nvGrpSpPr>
            <p:cNvPr id="10" name="Group 9"/>
            <p:cNvGrpSpPr/>
            <p:nvPr/>
          </p:nvGrpSpPr>
          <p:grpSpPr>
            <a:xfrm>
              <a:off x="1143000" y="1066800"/>
              <a:ext cx="4495800" cy="5343525"/>
              <a:chOff x="1143000" y="1143000"/>
              <a:chExt cx="4495800" cy="534352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43000" y="1143000"/>
                <a:ext cx="4486275" cy="5343525"/>
                <a:chOff x="1676400" y="685800"/>
                <a:chExt cx="4486275" cy="5343525"/>
              </a:xfrm>
            </p:grpSpPr>
            <p:pic>
              <p:nvPicPr>
                <p:cNvPr id="174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676400" y="685800"/>
                  <a:ext cx="4486275" cy="5343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1752600" y="1295400"/>
                  <a:ext cx="990600" cy="2539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Wind Speed 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743200" y="1295400"/>
                  <a:ext cx="1219200" cy="2539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 smtClean="0"/>
                    <a:t>18 knots</a:t>
                  </a:r>
                </a:p>
              </p:txBody>
            </p:sp>
          </p:grpSp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1649" t="31027" r="19588" b="38439"/>
              <a:stretch>
                <a:fillRect/>
              </a:stretch>
            </p:blipFill>
            <p:spPr bwMode="auto">
              <a:xfrm>
                <a:off x="1143000" y="3048000"/>
                <a:ext cx="4495800" cy="22860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143000" y="1066800"/>
              <a:ext cx="3429000" cy="253916"/>
            </a:xfrm>
            <a:prstGeom prst="rect">
              <a:avLst/>
            </a:prstGeom>
            <a:solidFill>
              <a:schemeClr val="tx2"/>
            </a:solidFill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Select Mode /Display Scale / Altitude combination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9400" y="762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Visual / NVG Search (Symmetrical) 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0" y="11430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LRC_TYPE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LR_Type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Symmetric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LowerLimit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-100 NM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UpperLimit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100nm</a:t>
            </a:r>
            <a:r>
              <a:rPr lang="en-US" sz="1600" dirty="0" smtClean="0">
                <a:solidFill>
                  <a:srgbClr val="FF0000"/>
                </a:solidFill>
              </a:rPr>
              <a:t>”         	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Orientation=“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Platform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PFactor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1.0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ApplyPFactor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“Full”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/&gt;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id="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sw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0.62 NM</a:t>
            </a:r>
            <a:r>
              <a:rPr lang="en-US" sz="1400" dirty="0" smtClean="0">
                <a:solidFill>
                  <a:srgbClr val="FF0000"/>
                </a:solidFill>
              </a:rPr>
              <a:t>" ap0="</a:t>
            </a:r>
            <a:r>
              <a:rPr lang="en-US" sz="1400" b="1" dirty="0" smtClean="0">
                <a:solidFill>
                  <a:srgbClr val="FF0000"/>
                </a:solidFill>
              </a:rPr>
              <a:t>-1.304359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-0.779469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0.0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" /&gt;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id=“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sw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1.62 NM</a:t>
            </a:r>
            <a:r>
              <a:rPr lang="en-US" sz="1400" dirty="0" smtClean="0">
                <a:solidFill>
                  <a:srgbClr val="FF0000"/>
                </a:solidFill>
              </a:rPr>
              <a:t>" ap0=“</a:t>
            </a:r>
            <a:r>
              <a:rPr lang="en-US" sz="1400" b="1" dirty="0" smtClean="0">
                <a:solidFill>
                  <a:srgbClr val="FF0000"/>
                </a:solidFill>
              </a:rPr>
              <a:t>1.4500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-0.779469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0.0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“ /&gt;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Radar</a:t>
            </a:r>
            <a:endParaRPr lang="en-US" u="sng" dirty="0"/>
          </a:p>
        </p:txBody>
      </p:sp>
      <p:sp>
        <p:nvSpPr>
          <p:cNvPr id="19" name="Rectangle 18"/>
          <p:cNvSpPr/>
          <p:nvPr/>
        </p:nvSpPr>
        <p:spPr>
          <a:xfrm>
            <a:off x="0" y="28956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LRC_TYPE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LR_Type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Symmetric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LowerLimit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-30 NM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UpperLimit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30nm</a:t>
            </a:r>
            <a:r>
              <a:rPr lang="en-US" sz="1600" dirty="0" smtClean="0">
                <a:solidFill>
                  <a:srgbClr val="FF0000"/>
                </a:solidFill>
              </a:rPr>
              <a:t>”         	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Orientation=“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Platform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PFactor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1.0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ApplyPFactor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“Full”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/&gt;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id="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sw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23.4 NM</a:t>
            </a:r>
            <a:r>
              <a:rPr lang="en-US" sz="1400" dirty="0" smtClean="0">
                <a:solidFill>
                  <a:srgbClr val="FF0000"/>
                </a:solidFill>
              </a:rPr>
              <a:t>" ap0="</a:t>
            </a:r>
            <a:r>
              <a:rPr lang="en-US" sz="1400" b="1" dirty="0" smtClean="0">
                <a:solidFill>
                  <a:srgbClr val="FF0000"/>
                </a:solidFill>
              </a:rPr>
              <a:t> 1.7507 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 0.0865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-0.0171 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" /&gt;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id=“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sw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21.9 NM</a:t>
            </a:r>
            <a:r>
              <a:rPr lang="en-US" sz="1400" dirty="0" smtClean="0">
                <a:solidFill>
                  <a:srgbClr val="FF0000"/>
                </a:solidFill>
              </a:rPr>
              <a:t>" ap0=“</a:t>
            </a:r>
            <a:r>
              <a:rPr lang="en-US" sz="1400" b="1" dirty="0" smtClean="0">
                <a:solidFill>
                  <a:srgbClr val="FF0000"/>
                </a:solidFill>
              </a:rPr>
              <a:t>1.0449 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 0.1456 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-0.0179 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“ /&gt;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1828800"/>
            <a:ext cx="33528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581400"/>
            <a:ext cx="33528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1143000"/>
            <a:ext cx="41910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57600" y="2895600"/>
            <a:ext cx="41910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62200" y="4343400"/>
            <a:ext cx="41148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Note) One LRC per Search 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152400"/>
            <a:ext cx="47244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2.0 XML examples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24000" y="1143000"/>
            <a:ext cx="20574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14400" y="3200400"/>
            <a:ext cx="25908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1019175"/>
            <a:ext cx="4886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1019175"/>
            <a:ext cx="4886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9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38" y="1019175"/>
            <a:ext cx="4886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4388B-1BF9-4C47-B367-3FC11AF2DF02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5" cstate="print"/>
          <a:srcRect r="29476"/>
          <a:stretch>
            <a:fillRect/>
          </a:stretch>
        </p:blipFill>
        <p:spPr bwMode="auto">
          <a:xfrm>
            <a:off x="6096000" y="1752600"/>
            <a:ext cx="24384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400800" y="10668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SAR Targets Test Area</a:t>
            </a:r>
          </a:p>
        </p:txBody>
      </p:sp>
      <p:sp>
        <p:nvSpPr>
          <p:cNvPr id="13323" name="Rectangle 16"/>
          <p:cNvSpPr>
            <a:spLocks noGrp="1" noChangeArrowheads="1"/>
          </p:cNvSpPr>
          <p:nvPr>
            <p:ph type="title"/>
          </p:nvPr>
        </p:nvSpPr>
        <p:spPr>
          <a:xfrm>
            <a:off x="192088" y="0"/>
            <a:ext cx="8229600" cy="968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Analysis Methods - Determining Lateral Range Curves</a:t>
            </a:r>
          </a:p>
        </p:txBody>
      </p:sp>
      <p:pic>
        <p:nvPicPr>
          <p:cNvPr id="14346" name="Picture 17" descr="RDC Revise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0863" y="152400"/>
            <a:ext cx="768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516438" y="1117600"/>
            <a:ext cx="2239962" cy="2784475"/>
            <a:chOff x="4516438" y="1117600"/>
            <a:chExt cx="2239962" cy="2784475"/>
          </a:xfrm>
        </p:grpSpPr>
        <p:pic>
          <p:nvPicPr>
            <p:cNvPr id="14353" name="Picture 11" descr="MCj0439805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8295842" flipV="1">
              <a:off x="4516438" y="1117600"/>
              <a:ext cx="1479550" cy="278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5076825" y="1533525"/>
              <a:ext cx="16795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/>
                <a:t>Mission-realistic test data</a:t>
              </a:r>
            </a:p>
          </p:txBody>
        </p:sp>
      </p:grpSp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313" y="1004888"/>
            <a:ext cx="4886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85850" y="1847850"/>
            <a:ext cx="3192463" cy="1757363"/>
            <a:chOff x="1085850" y="1847850"/>
            <a:chExt cx="3192455" cy="1757035"/>
          </a:xfrm>
        </p:grpSpPr>
        <p:sp>
          <p:nvSpPr>
            <p:cNvPr id="14350" name="TextBox 19"/>
            <p:cNvSpPr txBox="1">
              <a:spLocks noChangeArrowheads="1"/>
            </p:cNvSpPr>
            <p:nvPr/>
          </p:nvSpPr>
          <p:spPr bwMode="auto">
            <a:xfrm>
              <a:off x="1085850" y="1847850"/>
              <a:ext cx="6158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/>
                <a:t>88/100</a:t>
              </a:r>
            </a:p>
          </p:txBody>
        </p:sp>
        <p:sp>
          <p:nvSpPr>
            <p:cNvPr id="14351" name="TextBox 23"/>
            <p:cNvSpPr txBox="1">
              <a:spLocks noChangeArrowheads="1"/>
            </p:cNvSpPr>
            <p:nvPr/>
          </p:nvSpPr>
          <p:spPr bwMode="auto">
            <a:xfrm>
              <a:off x="3819525" y="3343275"/>
              <a:ext cx="45878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/>
                <a:t>1/11</a:t>
              </a:r>
            </a:p>
          </p:txBody>
        </p:sp>
        <p:sp>
          <p:nvSpPr>
            <p:cNvPr id="14352" name="TextBox 24"/>
            <p:cNvSpPr txBox="1">
              <a:spLocks noChangeArrowheads="1"/>
            </p:cNvSpPr>
            <p:nvPr/>
          </p:nvSpPr>
          <p:spPr bwMode="auto">
            <a:xfrm>
              <a:off x="3057525" y="2533650"/>
              <a:ext cx="53732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/>
                <a:t>26/50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812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19200" y="762000"/>
            <a:ext cx="21336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1) Select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1371600"/>
            <a:ext cx="34290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 Check </a:t>
            </a:r>
            <a:r>
              <a:rPr lang="en-US" b="1" u="sng" dirty="0" smtClean="0">
                <a:solidFill>
                  <a:srgbClr val="FF0000"/>
                </a:solidFill>
              </a:rPr>
              <a:t>all</a:t>
            </a:r>
            <a:r>
              <a:rPr lang="en-US" dirty="0" smtClean="0">
                <a:solidFill>
                  <a:srgbClr val="FF0000"/>
                </a:solidFill>
              </a:rPr>
              <a:t> Sensors that apply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76200"/>
            <a:ext cx="28956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2.1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057400"/>
            <a:ext cx="1524000" cy="138499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err="1" smtClean="0"/>
              <a:t>SRU</a:t>
            </a:r>
            <a:endParaRPr lang="en-US" sz="1200" dirty="0" smtClean="0"/>
          </a:p>
          <a:p>
            <a:r>
              <a:rPr lang="en-US" sz="1200" dirty="0" smtClean="0"/>
              <a:t>Helo</a:t>
            </a:r>
          </a:p>
          <a:p>
            <a:r>
              <a:rPr lang="en-US" sz="1200" dirty="0" smtClean="0"/>
              <a:t>Fixed Wing</a:t>
            </a:r>
          </a:p>
          <a:p>
            <a:r>
              <a:rPr lang="en-US" sz="1200" dirty="0" smtClean="0"/>
              <a:t>HC-130J</a:t>
            </a:r>
          </a:p>
          <a:p>
            <a:r>
              <a:rPr lang="en-US" sz="1200" dirty="0" smtClean="0"/>
              <a:t>HC-130H</a:t>
            </a:r>
          </a:p>
          <a:p>
            <a:r>
              <a:rPr lang="en-US" sz="1200" dirty="0" smtClean="0"/>
              <a:t>HC-144A</a:t>
            </a:r>
          </a:p>
          <a:p>
            <a:r>
              <a:rPr lang="en-US" sz="1200" dirty="0" smtClean="0"/>
              <a:t>Vessel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3657600"/>
            <a:ext cx="1524000" cy="101566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200" dirty="0" smtClean="0"/>
              <a:t>   Visual</a:t>
            </a:r>
          </a:p>
          <a:p>
            <a:r>
              <a:rPr lang="en-US" sz="1200" dirty="0" smtClean="0">
                <a:sym typeface="Wingdings"/>
              </a:rPr>
              <a:t>   </a:t>
            </a:r>
            <a:r>
              <a:rPr lang="en-US" sz="1200" dirty="0" smtClean="0"/>
              <a:t>NVG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  Airborne radar</a:t>
            </a:r>
          </a:p>
          <a:p>
            <a:r>
              <a:rPr lang="en-US" sz="1200" dirty="0" smtClean="0">
                <a:sym typeface="Wingdings"/>
              </a:rPr>
              <a:t>  </a:t>
            </a:r>
            <a:r>
              <a:rPr lang="en-US" sz="1200" dirty="0" err="1" smtClean="0"/>
              <a:t>ESS</a:t>
            </a:r>
            <a:endParaRPr lang="en-US" sz="1200" dirty="0" smtClean="0"/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 Other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286000"/>
            <a:ext cx="1524000" cy="215444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7000" y="152400"/>
            <a:ext cx="37338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3) Select </a:t>
            </a:r>
            <a:r>
              <a:rPr lang="en-US" dirty="0" err="1" smtClean="0">
                <a:solidFill>
                  <a:srgbClr val="FF0000"/>
                </a:solidFill>
              </a:rPr>
              <a:t>ESS’s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 NVG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609600"/>
            <a:ext cx="37338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4) </a:t>
            </a:r>
            <a:r>
              <a:rPr lang="en-US" dirty="0" err="1" smtClean="0">
                <a:solidFill>
                  <a:srgbClr val="FF0000"/>
                </a:solidFill>
              </a:rPr>
              <a:t>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&amp; NVG </a:t>
            </a: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Scene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657600"/>
            <a:ext cx="3048000" cy="646331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5) </a:t>
            </a:r>
            <a:r>
              <a:rPr lang="en-US" dirty="0" err="1" smtClean="0">
                <a:solidFill>
                  <a:srgbClr val="FF0000"/>
                </a:solidFill>
              </a:rPr>
              <a:t>ESS</a:t>
            </a:r>
            <a:r>
              <a:rPr lang="en-US" dirty="0" smtClean="0">
                <a:solidFill>
                  <a:srgbClr val="FF0000"/>
                </a:solidFill>
              </a:rPr>
              <a:t> Mode Air Speed / Altitude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4343400"/>
            <a:ext cx="1981200" cy="64633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200" dirty="0" smtClean="0"/>
              <a:t>  SAR Small @ 70 kts</a:t>
            </a:r>
          </a:p>
          <a:p>
            <a:pPr>
              <a:buFont typeface="Wingdings"/>
              <a:buChar char="þ"/>
            </a:pPr>
            <a:r>
              <a:rPr lang="en-US" sz="1200" dirty="0" smtClean="0">
                <a:sym typeface="Wingdings"/>
              </a:rPr>
              <a:t>  SAR Medium @90 kts</a:t>
            </a:r>
            <a:endParaRPr lang="en-US" sz="1200" dirty="0" smtClean="0"/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 SAR Large @ 90kts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" y="5029200"/>
            <a:ext cx="1981200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/>
              </a:rPr>
              <a:t></a:t>
            </a:r>
            <a:r>
              <a:rPr lang="en-US" sz="1200" dirty="0" smtClean="0"/>
              <a:t> 300 ft altitude 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>
                <a:sym typeface="Wingdings"/>
              </a:rPr>
              <a:t> 500 ft altitude</a:t>
            </a:r>
            <a:endParaRPr lang="en-US" sz="1200" dirty="0" smtClean="0"/>
          </a:p>
        </p:txBody>
      </p:sp>
      <p:sp>
        <p:nvSpPr>
          <p:cNvPr id="12" name="Freeform 11"/>
          <p:cNvSpPr/>
          <p:nvPr/>
        </p:nvSpPr>
        <p:spPr>
          <a:xfrm rot="207065">
            <a:off x="2235562" y="4751170"/>
            <a:ext cx="933742" cy="1470459"/>
          </a:xfrm>
          <a:custGeom>
            <a:avLst/>
            <a:gdLst>
              <a:gd name="connsiteX0" fmla="*/ 0 w 1459684"/>
              <a:gd name="connsiteY0" fmla="*/ 103464 h 1177255"/>
              <a:gd name="connsiteX1" fmla="*/ 906011 w 1459684"/>
              <a:gd name="connsiteY1" fmla="*/ 178965 h 1177255"/>
              <a:gd name="connsiteX2" fmla="*/ 1459684 w 1459684"/>
              <a:gd name="connsiteY2" fmla="*/ 1177255 h 117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684" h="1177255">
                <a:moveTo>
                  <a:pt x="0" y="103464"/>
                </a:moveTo>
                <a:cubicBezTo>
                  <a:pt x="331365" y="51732"/>
                  <a:pt x="662730" y="0"/>
                  <a:pt x="906011" y="178965"/>
                </a:cubicBezTo>
                <a:cubicBezTo>
                  <a:pt x="1149292" y="357930"/>
                  <a:pt x="1304488" y="767592"/>
                  <a:pt x="1459684" y="1177255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0813" y="6235936"/>
            <a:ext cx="18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Speed back fills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4419600"/>
            <a:ext cx="2057400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/>
              <a:buChar char="þ"/>
            </a:pPr>
            <a:r>
              <a:rPr lang="en-US" sz="1200" dirty="0" smtClean="0">
                <a:sym typeface="Wingdings"/>
              </a:rPr>
              <a:t> Down Creep Orientation</a:t>
            </a:r>
          </a:p>
          <a:p>
            <a:pPr>
              <a:buFont typeface="Wingdings" pitchFamily="2" charset="2"/>
              <a:buChar char="q"/>
            </a:pPr>
            <a:r>
              <a:rPr lang="en-US" sz="1200" strike="sngStrike" dirty="0" smtClean="0">
                <a:sym typeface="Wingdings"/>
              </a:rPr>
              <a:t> Up Creep Orientation</a:t>
            </a:r>
            <a:endParaRPr lang="en-US" sz="1200" strike="sngStrike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381000" y="5486400"/>
            <a:ext cx="2286000" cy="461665"/>
            <a:chOff x="6477000" y="4191000"/>
            <a:chExt cx="22860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6477000" y="4191000"/>
              <a:ext cx="2286000" cy="46166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ym typeface="Wingdings"/>
                </a:rPr>
                <a:t>	Air- Temp(</a:t>
              </a:r>
              <a:r>
                <a:rPr lang="en-US" sz="1200" baseline="30000" dirty="0" err="1" smtClean="0">
                  <a:sym typeface="Wingdings"/>
                </a:rPr>
                <a:t>o</a:t>
              </a:r>
              <a:r>
                <a:rPr lang="en-US" sz="1200" dirty="0" err="1" smtClean="0">
                  <a:sym typeface="Wingdings"/>
                </a:rPr>
                <a:t>F</a:t>
              </a:r>
              <a:r>
                <a:rPr lang="en-US" sz="1200" dirty="0" smtClean="0">
                  <a:sym typeface="Wingdings"/>
                </a:rPr>
                <a:t>/</a:t>
              </a:r>
              <a:r>
                <a:rPr lang="en-US" sz="1200" baseline="30000" dirty="0" err="1" smtClean="0">
                  <a:sym typeface="Wingdings"/>
                </a:rPr>
                <a:t>o</a:t>
              </a:r>
              <a:r>
                <a:rPr lang="en-US" sz="1200" dirty="0" err="1" smtClean="0">
                  <a:sym typeface="Wingdings"/>
                </a:rPr>
                <a:t>C</a:t>
              </a:r>
              <a:r>
                <a:rPr lang="en-US" sz="1200" dirty="0" smtClean="0">
                  <a:sym typeface="Wingdings"/>
                </a:rPr>
                <a:t>)</a:t>
              </a:r>
              <a:endParaRPr lang="en-US" sz="1200" dirty="0" smtClean="0">
                <a:sym typeface="Wingdings"/>
              </a:endParaRPr>
            </a:p>
            <a:p>
              <a:r>
                <a:rPr lang="en-US" sz="1200" dirty="0" smtClean="0">
                  <a:sym typeface="Wingdings"/>
                </a:rPr>
                <a:t>                  </a:t>
              </a:r>
              <a:r>
                <a:rPr lang="en-US" sz="1200" dirty="0" smtClean="0">
                  <a:sym typeface="Wingdings"/>
                </a:rPr>
                <a:t>Water Temp (</a:t>
              </a:r>
              <a:r>
                <a:rPr lang="en-US" sz="1200" baseline="30000" dirty="0" err="1" smtClean="0">
                  <a:sym typeface="Wingdings"/>
                </a:rPr>
                <a:t>o</a:t>
              </a:r>
              <a:r>
                <a:rPr lang="en-US" sz="1200" dirty="0" err="1" smtClean="0">
                  <a:sym typeface="Wingdings"/>
                </a:rPr>
                <a:t>F</a:t>
              </a:r>
              <a:r>
                <a:rPr lang="en-US" sz="1200" dirty="0" smtClean="0">
                  <a:sym typeface="Wingdings"/>
                </a:rPr>
                <a:t>/</a:t>
              </a:r>
              <a:r>
                <a:rPr lang="en-US" sz="1200" baseline="30000" dirty="0" err="1" smtClean="0">
                  <a:sym typeface="Wingdings"/>
                </a:rPr>
                <a:t>o</a:t>
              </a:r>
              <a:r>
                <a:rPr lang="en-US" sz="1200" dirty="0" err="1" smtClean="0">
                  <a:sym typeface="Wingdings"/>
                </a:rPr>
                <a:t>C</a:t>
              </a:r>
              <a:r>
                <a:rPr lang="en-US" sz="1200" dirty="0" smtClean="0">
                  <a:sym typeface="Wingdings"/>
                </a:rPr>
                <a:t>)</a:t>
              </a:r>
              <a:endParaRPr lang="en-US" sz="1200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4419600"/>
              <a:ext cx="609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new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4191000"/>
              <a:ext cx="609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new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67000" y="4876800"/>
            <a:ext cx="2286000" cy="276999"/>
            <a:chOff x="6553200" y="5029200"/>
            <a:chExt cx="2286000" cy="276999"/>
          </a:xfrm>
        </p:grpSpPr>
        <p:sp>
          <p:nvSpPr>
            <p:cNvPr id="22" name="TextBox 21"/>
            <p:cNvSpPr txBox="1"/>
            <p:nvPr/>
          </p:nvSpPr>
          <p:spPr>
            <a:xfrm>
              <a:off x="6553200" y="5029200"/>
              <a:ext cx="2286000" cy="27699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ym typeface="Wingdings"/>
                </a:rPr>
                <a:t>	Boat Length (Ft)</a:t>
              </a:r>
              <a:endParaRPr lang="en-US" sz="1200" dirty="0" smtClean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05600" y="5029200"/>
              <a:ext cx="6858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have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" y="1066800"/>
            <a:ext cx="3276600" cy="2486025"/>
            <a:chOff x="533400" y="1295400"/>
            <a:chExt cx="3276600" cy="2486025"/>
          </a:xfrm>
        </p:grpSpPr>
        <p:pic>
          <p:nvPicPr>
            <p:cNvPr id="16391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371600"/>
              <a:ext cx="3276600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533400" y="1295400"/>
              <a:ext cx="2743200" cy="246221"/>
            </a:xfrm>
            <a:prstGeom prst="rect">
              <a:avLst/>
            </a:prstGeom>
            <a:solidFill>
              <a:schemeClr val="tx2"/>
            </a:solidFill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On Scene Weather (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ESS</a:t>
              </a:r>
              <a:r>
                <a:rPr lang="en-US" sz="1000" dirty="0" smtClean="0">
                  <a:solidFill>
                    <a:schemeClr val="bg1"/>
                  </a:solidFill>
                </a:rPr>
                <a:t> Helo)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09600" y="2133600"/>
              <a:ext cx="3124200" cy="1143000"/>
              <a:chOff x="609600" y="2133600"/>
              <a:chExt cx="3124200" cy="1143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95600" y="2133600"/>
                <a:ext cx="762000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10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9800" y="2590800"/>
                <a:ext cx="1524000" cy="685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09600" y="2133600"/>
                <a:ext cx="1371600" cy="228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Wind Speed (kts)</a:t>
                </a:r>
                <a:endParaRPr lang="en-US" sz="1200" dirty="0"/>
              </a:p>
            </p:txBody>
          </p:sp>
        </p:grpSp>
      </p:grpSp>
      <p:cxnSp>
        <p:nvCxnSpPr>
          <p:cNvPr id="32" name="Straight Arrow Connector 31"/>
          <p:cNvCxnSpPr/>
          <p:nvPr/>
        </p:nvCxnSpPr>
        <p:spPr>
          <a:xfrm flipH="1" flipV="1">
            <a:off x="3505200" y="1524000"/>
            <a:ext cx="2133600" cy="38100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505200" y="1676400"/>
            <a:ext cx="2133600" cy="45720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581400" y="2209800"/>
            <a:ext cx="2057400" cy="22860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133600" y="2667000"/>
            <a:ext cx="3505200" cy="175260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905000" y="2819400"/>
            <a:ext cx="3733800" cy="236220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019800" y="3276601"/>
            <a:ext cx="2438400" cy="276999"/>
            <a:chOff x="5791200" y="2590796"/>
            <a:chExt cx="2438400" cy="419557"/>
          </a:xfrm>
        </p:grpSpPr>
        <p:sp>
          <p:nvSpPr>
            <p:cNvPr id="43" name="TextBox 42"/>
            <p:cNvSpPr txBox="1"/>
            <p:nvPr/>
          </p:nvSpPr>
          <p:spPr>
            <a:xfrm>
              <a:off x="5791200" y="2590796"/>
              <a:ext cx="2438400" cy="41955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ym typeface="Wingdings"/>
                </a:rPr>
                <a:t> </a:t>
              </a:r>
              <a:r>
                <a:rPr lang="en-US" sz="1200" dirty="0" smtClean="0">
                  <a:sym typeface="Wingdings"/>
                </a:rPr>
                <a:t>             Searchers on </a:t>
              </a:r>
              <a:r>
                <a:rPr lang="en-US" sz="1200" dirty="0" err="1" smtClean="0">
                  <a:sym typeface="Wingdings"/>
                </a:rPr>
                <a:t>NVGs</a:t>
              </a:r>
              <a:endParaRPr lang="en-US" sz="1200" dirty="0" smtClean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1200" y="2590798"/>
              <a:ext cx="609600" cy="348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/4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562600" y="762000"/>
            <a:ext cx="3124200" cy="646331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6) NVG additional inputs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(full slant range Logit model)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752600"/>
            <a:ext cx="3057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42005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219200" y="762000"/>
            <a:ext cx="21336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1) Select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1371600"/>
            <a:ext cx="3429000" cy="369332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 Check all Sensors that apply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1800" y="76200"/>
            <a:ext cx="28956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2.1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2057400"/>
            <a:ext cx="1524000" cy="138499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err="1" smtClean="0"/>
              <a:t>SRU</a:t>
            </a:r>
            <a:endParaRPr lang="en-US" sz="1200" dirty="0" smtClean="0"/>
          </a:p>
          <a:p>
            <a:r>
              <a:rPr lang="en-US" sz="1200" dirty="0" smtClean="0"/>
              <a:t>Helo</a:t>
            </a:r>
          </a:p>
          <a:p>
            <a:r>
              <a:rPr lang="en-US" sz="1200" dirty="0" smtClean="0"/>
              <a:t>Fixed Wing</a:t>
            </a:r>
          </a:p>
          <a:p>
            <a:r>
              <a:rPr lang="en-US" sz="1200" dirty="0" smtClean="0"/>
              <a:t>HC-130J</a:t>
            </a:r>
          </a:p>
          <a:p>
            <a:r>
              <a:rPr lang="en-US" sz="1200" dirty="0" smtClean="0"/>
              <a:t>HC-130H</a:t>
            </a:r>
          </a:p>
          <a:p>
            <a:r>
              <a:rPr lang="en-US" sz="1200" dirty="0" smtClean="0"/>
              <a:t>HC-144A</a:t>
            </a:r>
          </a:p>
          <a:p>
            <a:r>
              <a:rPr lang="en-US" sz="1200" dirty="0" smtClean="0"/>
              <a:t>Vessel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3657600"/>
            <a:ext cx="1524000" cy="101566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200" dirty="0" smtClean="0"/>
              <a:t>   Visual</a:t>
            </a:r>
          </a:p>
          <a:p>
            <a:r>
              <a:rPr lang="en-US" sz="1200" dirty="0" smtClean="0">
                <a:sym typeface="Wingdings"/>
              </a:rPr>
              <a:t>   </a:t>
            </a:r>
            <a:r>
              <a:rPr lang="en-US" sz="1200" dirty="0" smtClean="0"/>
              <a:t>NVG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  Airborne radar</a:t>
            </a:r>
          </a:p>
          <a:p>
            <a:r>
              <a:rPr lang="en-US" sz="1200" dirty="0" smtClean="0">
                <a:sym typeface="Wingdings"/>
              </a:rPr>
              <a:t>  </a:t>
            </a:r>
            <a:r>
              <a:rPr lang="en-US" sz="1200" dirty="0" err="1" smtClean="0"/>
              <a:t>ESS</a:t>
            </a:r>
            <a:endParaRPr lang="en-US" sz="1200" dirty="0" smtClean="0"/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  Other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286000"/>
            <a:ext cx="1524000" cy="215444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0" name="Freeform 9"/>
          <p:cNvSpPr/>
          <p:nvPr/>
        </p:nvSpPr>
        <p:spPr>
          <a:xfrm rot="6756264">
            <a:off x="7446827" y="2083848"/>
            <a:ext cx="1832853" cy="1177255"/>
          </a:xfrm>
          <a:custGeom>
            <a:avLst/>
            <a:gdLst>
              <a:gd name="connsiteX0" fmla="*/ 0 w 1459684"/>
              <a:gd name="connsiteY0" fmla="*/ 103464 h 1177255"/>
              <a:gd name="connsiteX1" fmla="*/ 906011 w 1459684"/>
              <a:gd name="connsiteY1" fmla="*/ 178965 h 1177255"/>
              <a:gd name="connsiteX2" fmla="*/ 1459684 w 1459684"/>
              <a:gd name="connsiteY2" fmla="*/ 1177255 h 117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9684" h="1177255">
                <a:moveTo>
                  <a:pt x="0" y="103464"/>
                </a:moveTo>
                <a:cubicBezTo>
                  <a:pt x="331365" y="51732"/>
                  <a:pt x="662730" y="0"/>
                  <a:pt x="906011" y="178965"/>
                </a:cubicBezTo>
                <a:cubicBezTo>
                  <a:pt x="1149292" y="357930"/>
                  <a:pt x="1304488" y="767592"/>
                  <a:pt x="1459684" y="1177255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447724">
            <a:off x="7621564" y="2461185"/>
            <a:ext cx="173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 Speed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57600" y="60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ESS</a:t>
            </a:r>
            <a:r>
              <a:rPr lang="en-US" u="sng" dirty="0" smtClean="0"/>
              <a:t>   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0" y="990600"/>
            <a:ext cx="89916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LRC_TYPE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LR_Type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DownCreep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LowerLimit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0.52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UpperLimit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2.07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        	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ApplyCrossLegs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“False”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/&gt;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id="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 1.2507 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 0.0865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-0.102 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" /&gt;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id=“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1.0469 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 0.1456 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-0.134 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“ /&gt;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2362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ESS</a:t>
            </a:r>
            <a:r>
              <a:rPr lang="en-US" u="sng" dirty="0" smtClean="0"/>
              <a:t> combined with NVG  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0" y="28956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LRC_TYPE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LR_Type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DownCreep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LowerLimit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0.52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UpperLimit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2.07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        	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ApplyCrossLegs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“False”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/&gt; /&gt;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id="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 1.2507 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 0.0865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-0.102 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" /&gt;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id=“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1.0469 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 0.1456 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-0.134 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“ /&gt;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1910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LRC_TYPE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LR_Type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RightPlatform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LowerLimit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</a:rPr>
              <a:t>10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UpperLimit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10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        	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ApplyCrossLegs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“True”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/&gt;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/&gt;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id="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-1.304359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-0.779469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0.0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" /&gt;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id=“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1.4500</a:t>
            </a:r>
            <a:r>
              <a:rPr lang="en-US" sz="1400" dirty="0" smtClean="0">
                <a:solidFill>
                  <a:srgbClr val="FF0000"/>
                </a:solidFill>
              </a:rPr>
              <a:t>" a1="</a:t>
            </a:r>
            <a:r>
              <a:rPr lang="en-US" sz="1400" b="1" dirty="0" smtClean="0">
                <a:solidFill>
                  <a:srgbClr val="FF0000"/>
                </a:solidFill>
              </a:rPr>
              <a:t>-0.779469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0.0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“ /&gt;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3600" y="152400"/>
            <a:ext cx="4724400" cy="400110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SAROPS Version 2.1 XML examples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43000" y="914400"/>
            <a:ext cx="26670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4600" y="4191000"/>
            <a:ext cx="14478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54864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LRC_TYPE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 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LR_Type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=“</a:t>
            </a:r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LeftPlatform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LowerLimit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</a:rPr>
              <a:t>10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UpperLimit</a:t>
            </a:r>
            <a:r>
              <a:rPr lang="en-US" sz="1600" dirty="0" smtClean="0">
                <a:solidFill>
                  <a:srgbClr val="FF0000"/>
                </a:solidFill>
              </a:rPr>
              <a:t>= “</a:t>
            </a:r>
            <a:r>
              <a:rPr lang="en-US" sz="1600" b="1" dirty="0" smtClean="0">
                <a:solidFill>
                  <a:srgbClr val="FF0000"/>
                </a:solidFill>
              </a:rPr>
              <a:t>10 </a:t>
            </a:r>
            <a:r>
              <a:rPr lang="en-US" sz="1600" b="1" dirty="0" smtClean="0">
                <a:solidFill>
                  <a:srgbClr val="FF0000"/>
                </a:solidFill>
              </a:rPr>
              <a:t>NM</a:t>
            </a:r>
            <a:r>
              <a:rPr lang="en-US" sz="1600" dirty="0" smtClean="0">
                <a:solidFill>
                  <a:srgbClr val="FF0000"/>
                </a:solidFill>
              </a:rPr>
              <a:t>”         	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ApplyCrossLegs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“True”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/&gt;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/&gt;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id="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-1.304359</a:t>
            </a:r>
            <a:r>
              <a:rPr lang="en-US" sz="1400" dirty="0" smtClean="0">
                <a:solidFill>
                  <a:srgbClr val="FF0000"/>
                </a:solidFill>
              </a:rPr>
              <a:t>" a1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-1.579469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0.0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" /&gt;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  &lt;</a:t>
            </a:r>
            <a:r>
              <a:rPr lang="en-US" sz="1400" dirty="0" err="1" smtClean="0">
                <a:solidFill>
                  <a:srgbClr val="FF0000"/>
                </a:solidFill>
              </a:rPr>
              <a:t>COMP_OBJECT_TYPE</a:t>
            </a:r>
            <a:r>
              <a:rPr lang="en-US" sz="1400" dirty="0" smtClean="0">
                <a:solidFill>
                  <a:srgbClr val="FF0000"/>
                </a:solidFill>
              </a:rPr>
              <a:t> id=“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FF0000"/>
                </a:solidFill>
              </a:rPr>
              <a:t>ap0</a:t>
            </a:r>
            <a:r>
              <a:rPr lang="en-US" sz="1400" dirty="0" smtClean="0">
                <a:solidFill>
                  <a:srgbClr val="FF0000"/>
                </a:solidFill>
              </a:rPr>
              <a:t>=“</a:t>
            </a:r>
            <a:r>
              <a:rPr lang="en-US" sz="1400" b="1" dirty="0" smtClean="0">
                <a:solidFill>
                  <a:srgbClr val="FF0000"/>
                </a:solidFill>
              </a:rPr>
              <a:t>1.4500</a:t>
            </a:r>
            <a:r>
              <a:rPr lang="en-US" sz="1400" dirty="0" smtClean="0">
                <a:solidFill>
                  <a:srgbClr val="FF0000"/>
                </a:solidFill>
              </a:rPr>
              <a:t>" a1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-1.69469</a:t>
            </a:r>
            <a:r>
              <a:rPr lang="en-US" sz="1400" dirty="0" smtClean="0">
                <a:solidFill>
                  <a:srgbClr val="FF0000"/>
                </a:solidFill>
              </a:rPr>
              <a:t>“  a2=“</a:t>
            </a:r>
            <a:r>
              <a:rPr lang="en-US" sz="1400" b="1" dirty="0" smtClean="0">
                <a:solidFill>
                  <a:srgbClr val="FF0000"/>
                </a:solidFill>
              </a:rPr>
              <a:t>0.0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</a:rPr>
              <a:t>isActive</a:t>
            </a:r>
            <a:r>
              <a:rPr lang="en-US" sz="1400" dirty="0" smtClean="0">
                <a:solidFill>
                  <a:srgbClr val="FF0000"/>
                </a:solidFill>
              </a:rPr>
              <a:t>="</a:t>
            </a:r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r>
              <a:rPr lang="en-US" sz="1400" dirty="0" smtClean="0">
                <a:solidFill>
                  <a:srgbClr val="FF0000"/>
                </a:solidFill>
              </a:rPr>
              <a:t>“ /&gt; 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90800" y="5486400"/>
            <a:ext cx="14478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600" y="1295400"/>
            <a:ext cx="26670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" y="4495800"/>
            <a:ext cx="2971800" cy="3810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"/>
            <a:ext cx="37719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267200" y="381000"/>
            <a:ext cx="4724400" cy="707886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SAROPS Version 1.5 Other Sensor GUI inputs and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 l="7667" t="2667" r="7042" b="4000"/>
          <a:stretch>
            <a:fillRect/>
          </a:stretch>
        </p:blipFill>
        <p:spPr bwMode="auto">
          <a:xfrm>
            <a:off x="3429000" y="2286000"/>
            <a:ext cx="5334000" cy="419528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 rot="2014995" flipV="1">
            <a:off x="2305159" y="2735976"/>
            <a:ext cx="4146420" cy="1044973"/>
          </a:xfrm>
          <a:custGeom>
            <a:avLst/>
            <a:gdLst>
              <a:gd name="connsiteX0" fmla="*/ 1979802 w 1979802"/>
              <a:gd name="connsiteY0" fmla="*/ 218113 h 369115"/>
              <a:gd name="connsiteX1" fmla="*/ 696286 w 1979802"/>
              <a:gd name="connsiteY1" fmla="*/ 25167 h 369115"/>
              <a:gd name="connsiteX2" fmla="*/ 0 w 1979802"/>
              <a:gd name="connsiteY2" fmla="*/ 369115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02" h="369115">
                <a:moveTo>
                  <a:pt x="1979802" y="218113"/>
                </a:moveTo>
                <a:cubicBezTo>
                  <a:pt x="1503027" y="109056"/>
                  <a:pt x="1026253" y="0"/>
                  <a:pt x="696286" y="25167"/>
                </a:cubicBezTo>
                <a:cubicBezTo>
                  <a:pt x="366319" y="50334"/>
                  <a:pt x="183159" y="209724"/>
                  <a:pt x="0" y="369115"/>
                </a:cubicBezTo>
              </a:path>
            </a:pathLst>
          </a:cu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150593" flipV="1">
            <a:off x="1949769" y="2339046"/>
            <a:ext cx="4119853" cy="504586"/>
          </a:xfrm>
          <a:custGeom>
            <a:avLst/>
            <a:gdLst>
              <a:gd name="connsiteX0" fmla="*/ 1979802 w 1979802"/>
              <a:gd name="connsiteY0" fmla="*/ 218113 h 369115"/>
              <a:gd name="connsiteX1" fmla="*/ 696286 w 1979802"/>
              <a:gd name="connsiteY1" fmla="*/ 25167 h 369115"/>
              <a:gd name="connsiteX2" fmla="*/ 0 w 1979802"/>
              <a:gd name="connsiteY2" fmla="*/ 369115 h 36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802" h="369115">
                <a:moveTo>
                  <a:pt x="1979802" y="218113"/>
                </a:moveTo>
                <a:cubicBezTo>
                  <a:pt x="1503027" y="109056"/>
                  <a:pt x="1026253" y="0"/>
                  <a:pt x="696286" y="25167"/>
                </a:cubicBezTo>
                <a:cubicBezTo>
                  <a:pt x="366319" y="50334"/>
                  <a:pt x="183159" y="209724"/>
                  <a:pt x="0" y="369115"/>
                </a:cubicBezTo>
              </a:path>
            </a:pathLst>
          </a:cu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RC_examp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3236119"/>
            <a:ext cx="5257800" cy="37790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914400"/>
            <a:ext cx="8991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u="sng" dirty="0" smtClean="0">
                <a:latin typeface="+mn-lt"/>
              </a:rPr>
              <a:t>Input Fields:</a:t>
            </a:r>
            <a:r>
              <a:rPr lang="en-US" sz="2400" dirty="0" smtClean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		</a:t>
            </a:r>
            <a:r>
              <a:rPr lang="en-US" sz="2400" b="1" u="sng" dirty="0" smtClean="0">
                <a:solidFill>
                  <a:srgbClr val="FF0000"/>
                </a:solidFill>
                <a:latin typeface="+mn-lt"/>
              </a:rPr>
              <a:t>(Choices)</a:t>
            </a:r>
            <a:r>
              <a:rPr lang="en-US" sz="2000" dirty="0" smtClean="0">
                <a:latin typeface="+mn-lt"/>
              </a:rPr>
              <a:t>	</a:t>
            </a:r>
          </a:p>
          <a:p>
            <a:pPr lvl="0"/>
            <a:endParaRPr lang="en-US" sz="2000" dirty="0" smtClean="0">
              <a:latin typeface="+mn-lt"/>
            </a:endParaRPr>
          </a:p>
          <a:p>
            <a:pPr lvl="0"/>
            <a:r>
              <a:rPr lang="en-US" sz="2000" dirty="0" smtClean="0">
                <a:latin typeface="+mn-lt"/>
              </a:rPr>
              <a:t>	</a:t>
            </a:r>
            <a:r>
              <a:rPr lang="en-US" sz="2000" b="1" u="sng" dirty="0" smtClean="0">
                <a:latin typeface="+mn-lt"/>
              </a:rPr>
              <a:t>Per Sensor:</a:t>
            </a:r>
          </a:p>
          <a:p>
            <a:pPr lvl="0"/>
            <a:r>
              <a:rPr lang="en-US" sz="2000" dirty="0" err="1" smtClean="0">
                <a:latin typeface="+mn-lt"/>
              </a:rPr>
              <a:t>LRC_TYPE</a:t>
            </a:r>
            <a:r>
              <a:rPr lang="en-US" sz="2000" dirty="0" smtClean="0">
                <a:latin typeface="+mn-lt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 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 ‘Symmetrical’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cs typeface="Consolas" pitchFamily="49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“Nonsymmetrical”, ”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MBeta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”, “Double 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MBeta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, “Radial” </a:t>
            </a:r>
          </a:p>
          <a:p>
            <a:pPr lvl="0"/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Orientation: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“Platform”, ”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DownCreep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”, ”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UpCreep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”, “</a:t>
            </a:r>
            <a:r>
              <a:rPr lang="en-US" sz="2000" b="1" dirty="0" err="1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DoubleLook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”,  ”Static”</a:t>
            </a:r>
          </a:p>
          <a:p>
            <a:pPr lvl="0"/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	</a:t>
            </a:r>
          </a:p>
          <a:p>
            <a:pPr lvl="0"/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Lower limit: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 “NM”, ”M”, ”KM”, ”Deg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”</a:t>
            </a:r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Upper limit: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 “NM”, ”M”, ”KM”, ”Deg”</a:t>
            </a: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Performance Factor: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(2.0 to 0.0)</a:t>
            </a: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Apply Performance Factor: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“Full”, ”Left”, ”Right”,</a:t>
            </a:r>
            <a:endParaRPr lang="en-US" sz="2000" dirty="0" smtClean="0">
              <a:solidFill>
                <a:srgbClr val="FF0000"/>
              </a:solidFill>
              <a:latin typeface="+mn-lt"/>
              <a:ea typeface="Calibri" pitchFamily="34" charset="0"/>
              <a:cs typeface="Consolas" pitchFamily="49" charset="0"/>
            </a:endParaRPr>
          </a:p>
          <a:p>
            <a:r>
              <a:rPr lang="en-US" sz="2000" b="1" dirty="0" smtClean="0">
                <a:latin typeface="+mn-lt"/>
                <a:ea typeface="Calibri" pitchFamily="34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          </a:t>
            </a:r>
            <a:r>
              <a:rPr lang="en-US" sz="2000" b="1" u="sng" dirty="0" smtClean="0">
                <a:latin typeface="+mn-lt"/>
                <a:ea typeface="Calibri" pitchFamily="34" charset="0"/>
                <a:cs typeface="Consolas" pitchFamily="49" charset="0"/>
              </a:rPr>
              <a:t>Per Search Object:</a:t>
            </a: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Sweep Width: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 “NM”, ”M”, ”KM”</a:t>
            </a:r>
            <a:r>
              <a:rPr lang="en-US" sz="2000" b="1" dirty="0" smtClean="0">
                <a:latin typeface="+mn-lt"/>
                <a:ea typeface="Calibri" pitchFamily="34" charset="0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POD Constant: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</a:t>
            </a:r>
            <a:endParaRPr lang="en-US" sz="2000" dirty="0" smtClean="0">
              <a:latin typeface="+mn-lt"/>
              <a:ea typeface="Calibri" pitchFamily="34" charset="0"/>
              <a:cs typeface="Consolas" pitchFamily="49" charset="0"/>
            </a:endParaRP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POD Slope: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</a:t>
            </a:r>
            <a:endParaRPr lang="en-US" sz="2000" dirty="0" smtClean="0">
              <a:latin typeface="+mn-lt"/>
              <a:ea typeface="Calibri" pitchFamily="34" charset="0"/>
              <a:cs typeface="Consolas" pitchFamily="49" charset="0"/>
            </a:endParaRPr>
          </a:p>
          <a:p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POD 2</a:t>
            </a:r>
            <a:r>
              <a:rPr lang="en-US" sz="2000" baseline="30000" dirty="0" smtClean="0">
                <a:latin typeface="+mn-lt"/>
                <a:ea typeface="Calibri" pitchFamily="34" charset="0"/>
                <a:cs typeface="Consolas" pitchFamily="49" charset="0"/>
              </a:rPr>
              <a:t>nd</a:t>
            </a:r>
            <a:r>
              <a:rPr lang="en-US" sz="2000" dirty="0" smtClean="0">
                <a:latin typeface="+mn-lt"/>
                <a:ea typeface="Calibri" pitchFamily="34" charset="0"/>
                <a:cs typeface="Consolas" pitchFamily="49" charset="0"/>
              </a:rPr>
              <a:t> Order Term: </a:t>
            </a:r>
            <a:r>
              <a:rPr lang="en-US" sz="2000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Consolas" pitchFamily="49" charset="0"/>
              </a:rPr>
              <a:t>_____</a:t>
            </a:r>
          </a:p>
          <a:p>
            <a:endParaRPr lang="en-US" sz="1600" dirty="0" smtClean="0">
              <a:solidFill>
                <a:srgbClr val="FF0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endParaRPr lang="en-US" sz="1600" dirty="0" smtClean="0">
              <a:solidFill>
                <a:srgbClr val="FF0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/>
            <a:endParaRPr lang="en-US" sz="1600" dirty="0" smtClean="0">
              <a:solidFill>
                <a:srgbClr val="FF0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152400"/>
            <a:ext cx="4724400" cy="707886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SAROPS Version 2.1 Other Sensor GUI inputs and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487680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29200" y="381000"/>
            <a:ext cx="3962400" cy="1015663"/>
          </a:xfrm>
          <a:prstGeom prst="rect">
            <a:avLst/>
          </a:prstGeom>
          <a:solidFill>
            <a:schemeClr val="accent1">
              <a:alpha val="43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SAROPS Version 2.1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Other Sensor GUI inputs and selections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2438400"/>
            <a:ext cx="1676400" cy="89255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/>
              </a:rPr>
              <a:t>  </a:t>
            </a:r>
            <a:r>
              <a:rPr lang="en-US" sz="1000" dirty="0" smtClean="0"/>
              <a:t>Platform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ym typeface="Wingdings"/>
              </a:rPr>
              <a:t>   </a:t>
            </a:r>
            <a:r>
              <a:rPr lang="en-US" sz="1000" dirty="0" smtClean="0"/>
              <a:t>Down Creep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  Up Creep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  Double-look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  Static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524000"/>
            <a:ext cx="13716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LRC Type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8400" y="1524000"/>
            <a:ext cx="1600200" cy="92333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/>
              </a:rPr>
              <a:t> </a:t>
            </a:r>
            <a:r>
              <a:rPr lang="en-US" sz="1000" dirty="0" smtClean="0">
                <a:sym typeface="Wingdings"/>
              </a:rPr>
              <a:t>Symmetrical</a:t>
            </a:r>
            <a:endParaRPr lang="en-US" sz="1200" dirty="0" smtClean="0">
              <a:sym typeface="Wingdings"/>
            </a:endParaRPr>
          </a:p>
          <a:p>
            <a:pPr>
              <a:buFont typeface="Wingdings" pitchFamily="2" charset="2"/>
              <a:buChar char="q"/>
            </a:pPr>
            <a:r>
              <a:rPr lang="en-US" sz="1200" dirty="0" smtClean="0">
                <a:sym typeface="Wingdings"/>
              </a:rPr>
              <a:t> </a:t>
            </a:r>
            <a:r>
              <a:rPr lang="en-US" sz="1000" dirty="0" smtClean="0"/>
              <a:t>Nonsymmetrical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 M Beta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Double M Beta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ym typeface="Wingdings"/>
              </a:rPr>
              <a:t> </a:t>
            </a:r>
            <a:r>
              <a:rPr lang="en-US" sz="1000" dirty="0" smtClean="0"/>
              <a:t>Radial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352800"/>
            <a:ext cx="1600200" cy="1015663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ym typeface="Wingdings"/>
              </a:rPr>
              <a:t>  </a:t>
            </a:r>
            <a:r>
              <a:rPr lang="en-US" sz="1000" dirty="0" smtClean="0"/>
              <a:t>Nautical Mile 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ym typeface="Wingdings"/>
              </a:rPr>
              <a:t>  </a:t>
            </a:r>
            <a:r>
              <a:rPr lang="en-US" sz="1000" dirty="0" smtClean="0"/>
              <a:t>Km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 Meter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ym typeface="Wingdings"/>
              </a:rPr>
              <a:t>  </a:t>
            </a:r>
            <a:r>
              <a:rPr lang="en-US" sz="1000" dirty="0" smtClean="0"/>
              <a:t>Statute Mile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 Feet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Degrees True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5486400"/>
            <a:ext cx="1143000" cy="215444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Constant Term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5486400"/>
            <a:ext cx="990600" cy="215444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2</a:t>
            </a:r>
            <a:r>
              <a:rPr lang="en-US" sz="800" baseline="30000" dirty="0" smtClean="0"/>
              <a:t>nd</a:t>
            </a:r>
            <a:r>
              <a:rPr lang="en-US" sz="800" dirty="0" smtClean="0"/>
              <a:t> Order Term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5486400"/>
            <a:ext cx="914400" cy="215444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Slope Term</a:t>
            </a:r>
            <a:endParaRPr lang="en-US" sz="800" dirty="0"/>
          </a:p>
        </p:txBody>
      </p:sp>
      <p:sp>
        <p:nvSpPr>
          <p:cNvPr id="23" name="Down Arrow 22"/>
          <p:cNvSpPr/>
          <p:nvPr/>
        </p:nvSpPr>
        <p:spPr>
          <a:xfrm>
            <a:off x="3810000" y="1524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0600" y="2438400"/>
            <a:ext cx="13716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LRC Orientation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1828800"/>
            <a:ext cx="13716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30" name="Down Arrow 29"/>
          <p:cNvSpPr/>
          <p:nvPr/>
        </p:nvSpPr>
        <p:spPr>
          <a:xfrm>
            <a:off x="3810000" y="24384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600" y="2057400"/>
            <a:ext cx="13716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90600" y="3429000"/>
            <a:ext cx="2286000" cy="246221"/>
            <a:chOff x="914400" y="3581400"/>
            <a:chExt cx="2286000" cy="246221"/>
          </a:xfrm>
        </p:grpSpPr>
        <p:sp>
          <p:nvSpPr>
            <p:cNvPr id="26" name="TextBox 25"/>
            <p:cNvSpPr txBox="1"/>
            <p:nvPr/>
          </p:nvSpPr>
          <p:spPr>
            <a:xfrm>
              <a:off x="914400" y="3581400"/>
              <a:ext cx="1371600" cy="2154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Lower Limit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62200" y="3581400"/>
              <a:ext cx="838200" cy="2462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endParaRPr lang="en-US" sz="1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90600" y="3733800"/>
            <a:ext cx="2286000" cy="246221"/>
            <a:chOff x="914400" y="3962400"/>
            <a:chExt cx="2286000" cy="246221"/>
          </a:xfrm>
        </p:grpSpPr>
        <p:sp>
          <p:nvSpPr>
            <p:cNvPr id="27" name="TextBox 26"/>
            <p:cNvSpPr txBox="1"/>
            <p:nvPr/>
          </p:nvSpPr>
          <p:spPr>
            <a:xfrm>
              <a:off x="914400" y="3962400"/>
              <a:ext cx="1371600" cy="2154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Upper Limit</a:t>
              </a:r>
              <a:endParaRPr lang="en-US" sz="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200" y="3962400"/>
              <a:ext cx="838200" cy="24622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q"/>
              </a:pPr>
              <a:endParaRPr lang="en-US" sz="1000" dirty="0"/>
            </a:p>
          </p:txBody>
        </p:sp>
      </p:grpSp>
      <p:sp>
        <p:nvSpPr>
          <p:cNvPr id="34" name="Down Arrow 33"/>
          <p:cNvSpPr/>
          <p:nvPr/>
        </p:nvSpPr>
        <p:spPr>
          <a:xfrm>
            <a:off x="4724400" y="3352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14400" y="4419600"/>
            <a:ext cx="2362200" cy="261611"/>
            <a:chOff x="914400" y="4648200"/>
            <a:chExt cx="2362200" cy="261611"/>
          </a:xfrm>
        </p:grpSpPr>
        <p:sp>
          <p:nvSpPr>
            <p:cNvPr id="28" name="TextBox 27"/>
            <p:cNvSpPr txBox="1"/>
            <p:nvPr/>
          </p:nvSpPr>
          <p:spPr>
            <a:xfrm>
              <a:off x="914400" y="4648200"/>
              <a:ext cx="1371600" cy="2154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Performance Factor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8400" y="4648201"/>
              <a:ext cx="838200" cy="26161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1.0</a:t>
              </a:r>
              <a:endParaRPr lang="en-US" sz="11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14400" y="4724400"/>
            <a:ext cx="1371600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Apply Performance Factor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4724400"/>
            <a:ext cx="838200" cy="5539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ym typeface="Wingdings"/>
              </a:rPr>
              <a:t></a:t>
            </a:r>
            <a:r>
              <a:rPr lang="en-US" sz="1000" dirty="0" smtClean="0"/>
              <a:t> Full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ym typeface="Wingdings"/>
              </a:rPr>
              <a:t> Left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 Right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8200" y="5867400"/>
            <a:ext cx="914400" cy="24622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5867400"/>
            <a:ext cx="914400" cy="24622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429000" y="5867400"/>
            <a:ext cx="914400" cy="24622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1000" dirty="0"/>
          </a:p>
        </p:txBody>
      </p:sp>
      <p:sp>
        <p:nvSpPr>
          <p:cNvPr id="49" name="Down Arrow 48"/>
          <p:cNvSpPr/>
          <p:nvPr/>
        </p:nvSpPr>
        <p:spPr>
          <a:xfrm>
            <a:off x="3048000" y="47244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29000" y="4495800"/>
            <a:ext cx="838200" cy="215444"/>
          </a:xfrm>
          <a:prstGeom prst="rect">
            <a:avLst/>
          </a:prstGeom>
          <a:solidFill>
            <a:schemeClr val="tx1">
              <a:lumMod val="65000"/>
              <a:lumOff val="35000"/>
              <a:alpha val="3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(0.0 to 2.0)</a:t>
            </a:r>
            <a:endParaRPr 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MtRainier 087"/>
          <p:cNvPicPr>
            <a:picLocks noChangeAspect="1" noChangeArrowheads="1"/>
          </p:cNvPicPr>
          <p:nvPr/>
        </p:nvPicPr>
        <p:blipFill>
          <a:blip r:embed="rId2" cstate="print"/>
          <a:srcRect t="6250"/>
          <a:stretch>
            <a:fillRect/>
          </a:stretch>
        </p:blipFill>
        <p:spPr bwMode="auto">
          <a:xfrm>
            <a:off x="1981200" y="0"/>
            <a:ext cx="548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2209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Art Allen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CG-SAR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Arthur.A.Allen@uscg.mil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6 May 2014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8128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6"/>
          <p:cNvSpPr txBox="1">
            <a:spLocks noChangeArrowheads="1"/>
          </p:cNvSpPr>
          <p:nvPr/>
        </p:nvSpPr>
        <p:spPr>
          <a:xfrm>
            <a:off x="914400" y="228600"/>
            <a:ext cx="7620000" cy="1752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POD at Lateral Range for a specific: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Platform / Sensor / Search Object / Environmental Conditions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401638"/>
            <a:ext cx="8202083" cy="615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4767263" y="2947988"/>
            <a:ext cx="2127250" cy="1819275"/>
          </a:xfrm>
          <a:custGeom>
            <a:avLst/>
            <a:gdLst>
              <a:gd name="connsiteX0" fmla="*/ 1899821 w 2127681"/>
              <a:gd name="connsiteY0" fmla="*/ 0 h 1819923"/>
              <a:gd name="connsiteX1" fmla="*/ 1811044 w 2127681"/>
              <a:gd name="connsiteY1" fmla="*/ 1278385 h 1819923"/>
              <a:gd name="connsiteX2" fmla="*/ 0 w 2127681"/>
              <a:gd name="connsiteY2" fmla="*/ 1819923 h 181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681" h="1819923">
                <a:moveTo>
                  <a:pt x="1899821" y="0"/>
                </a:moveTo>
                <a:cubicBezTo>
                  <a:pt x="2013751" y="487532"/>
                  <a:pt x="2127681" y="975065"/>
                  <a:pt x="1811044" y="1278385"/>
                </a:cubicBezTo>
                <a:cubicBezTo>
                  <a:pt x="1494407" y="1581705"/>
                  <a:pt x="747203" y="1700814"/>
                  <a:pt x="0" y="1819923"/>
                </a:cubicBezTo>
              </a:path>
            </a:pathLst>
          </a:cu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105400" y="1981200"/>
            <a:ext cx="2743200" cy="12001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Sweep Width is the integration of the area under the LRC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6 Center.m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8575" y="1676400"/>
            <a:ext cx="276225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483" name="Group 22"/>
          <p:cNvGrpSpPr>
            <a:grpSpLocks/>
          </p:cNvGrpSpPr>
          <p:nvPr/>
        </p:nvGrpSpPr>
        <p:grpSpPr bwMode="auto">
          <a:xfrm>
            <a:off x="5486400" y="1447800"/>
            <a:ext cx="3305175" cy="3810000"/>
            <a:chOff x="2391736" y="2773340"/>
            <a:chExt cx="3727937" cy="3400414"/>
          </a:xfrm>
        </p:grpSpPr>
        <p:pic>
          <p:nvPicPr>
            <p:cNvPr id="20488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91736" y="2923073"/>
              <a:ext cx="3727937" cy="3250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Picture 10" descr="helicopt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5628507" y="2773340"/>
              <a:ext cx="451435" cy="228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89916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Palatino Linotype" pitchFamily="18" charset="0"/>
              </a:rPr>
              <a:t>Electro-Optical Sensor System (</a:t>
            </a:r>
            <a:r>
              <a:rPr lang="en-US" b="1" dirty="0" err="1" smtClean="0">
                <a:latin typeface="Palatino Linotype" pitchFamily="18" charset="0"/>
              </a:rPr>
              <a:t>ESS</a:t>
            </a:r>
            <a:r>
              <a:rPr lang="en-US" b="1" dirty="0" smtClean="0">
                <a:latin typeface="Palatino Linotype" pitchFamily="18" charset="0"/>
              </a:rPr>
              <a:t>)</a:t>
            </a:r>
            <a:br>
              <a:rPr lang="en-US" b="1" dirty="0" smtClean="0">
                <a:latin typeface="Palatino Linotype" pitchFamily="18" charset="0"/>
              </a:rPr>
            </a:br>
            <a:r>
              <a:rPr lang="en-US" b="1" dirty="0" smtClean="0">
                <a:latin typeface="Palatino Linotype" pitchFamily="18" charset="0"/>
              </a:rPr>
              <a:t>HH-65 and HH-60 </a:t>
            </a:r>
            <a:br>
              <a:rPr lang="en-US" b="1" dirty="0" smtClean="0">
                <a:latin typeface="Palatino Linotype" pitchFamily="18" charset="0"/>
              </a:rPr>
            </a:br>
            <a:r>
              <a:rPr lang="en-US" b="1" dirty="0" smtClean="0">
                <a:latin typeface="Palatino Linotype" pitchFamily="18" charset="0"/>
              </a:rPr>
              <a:t>Field tests just completed</a:t>
            </a:r>
            <a:endParaRPr lang="en-US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 rot="1127790">
            <a:off x="4422775" y="4394200"/>
            <a:ext cx="42973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X           </a:t>
            </a:r>
            <a:r>
              <a:rPr lang="en-US" sz="2400" b="1" dirty="0" err="1">
                <a:solidFill>
                  <a:srgbClr val="DB1F0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X</a:t>
            </a:r>
            <a:r>
              <a:rPr lang="en-US" sz="2400" b="1" dirty="0">
                <a:solidFill>
                  <a:srgbClr val="DB1F0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          </a:t>
            </a:r>
            <a:r>
              <a:rPr lang="en-US" sz="2400" b="1" dirty="0" err="1">
                <a:solidFill>
                  <a:srgbClr val="DB1F0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X</a:t>
            </a:r>
            <a:r>
              <a:rPr lang="en-US" sz="2400" b="1" dirty="0">
                <a:solidFill>
                  <a:srgbClr val="DB1F0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            </a:t>
            </a:r>
            <a:r>
              <a:rPr lang="en-US" sz="2400" b="1" dirty="0" err="1">
                <a:solidFill>
                  <a:srgbClr val="5891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X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Target Field</a:t>
            </a:r>
          </a:p>
        </p:txBody>
      </p:sp>
      <p:pic>
        <p:nvPicPr>
          <p:cNvPr id="20486" name="Picture 10"/>
          <p:cNvPicPr>
            <a:picLocks noChangeAspect="1" noChangeArrowheads="1"/>
          </p:cNvPicPr>
          <p:nvPr/>
        </p:nvPicPr>
        <p:blipFill>
          <a:blip r:embed="rId6" cstate="print"/>
          <a:srcRect l="18858" t="4424" r="20071" b="4634"/>
          <a:stretch>
            <a:fillRect/>
          </a:stretch>
        </p:blipFill>
        <p:spPr bwMode="auto">
          <a:xfrm>
            <a:off x="806450" y="3352800"/>
            <a:ext cx="26987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6" descr="Illuminato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4953000"/>
            <a:ext cx="2668588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S_STKCombo13(T1)r3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14500"/>
            <a:ext cx="10668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prilESS_HighFI_edit2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LRC_CombNVG_ES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9144000" cy="604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2286000" y="2590800"/>
            <a:ext cx="190500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NVG LRC</a:t>
            </a:r>
          </a:p>
          <a:p>
            <a:pPr algn="ctr"/>
            <a:r>
              <a:rPr lang="en-US">
                <a:latin typeface="Calibri" pitchFamily="34" charset="0"/>
              </a:rPr>
              <a:t>(Symmetric,</a:t>
            </a:r>
          </a:p>
          <a:p>
            <a:pPr algn="ctr"/>
            <a:r>
              <a:rPr lang="en-US">
                <a:latin typeface="Calibri" pitchFamily="34" charset="0"/>
              </a:rPr>
              <a:t> Track orientated) 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114800" y="1219200"/>
            <a:ext cx="38862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ESS LRC  (One-sided, Creep orientated)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1600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3124200"/>
            <a:ext cx="533400" cy="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3962400"/>
            <a:ext cx="4419600" cy="646331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Figure can now be replaced with ‘real’ NVG and </a:t>
            </a:r>
            <a:r>
              <a:rPr lang="en-US" dirty="0" err="1" smtClean="0"/>
              <a:t>ESS</a:t>
            </a:r>
            <a:r>
              <a:rPr lang="en-US" dirty="0" smtClean="0"/>
              <a:t> </a:t>
            </a:r>
            <a:r>
              <a:rPr lang="en-US" dirty="0" err="1" smtClean="0"/>
              <a:t>LRCs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1085</Words>
  <Application>Microsoft Office PowerPoint</Application>
  <PresentationFormat>On-screen Show (4:3)</PresentationFormat>
  <Paragraphs>319</Paragraphs>
  <Slides>37</Slides>
  <Notes>0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Picture</vt:lpstr>
      <vt:lpstr>NVG and ESS Lateral Range Curves, Sweep Width, and SAROPS</vt:lpstr>
      <vt:lpstr>Slide 2</vt:lpstr>
      <vt:lpstr>Analysis Methods - Determining Lateral Range Curves</vt:lpstr>
      <vt:lpstr>Slide 4</vt:lpstr>
      <vt:lpstr>Slide 5</vt:lpstr>
      <vt:lpstr>Electro-Optical Sensor System (ESS) HH-65 and HH-60  Field tests just completed</vt:lpstr>
      <vt:lpstr>Slide 7</vt:lpstr>
      <vt:lpstr>Slide 8</vt:lpstr>
      <vt:lpstr>Slide 9</vt:lpstr>
      <vt:lpstr>Slide 10</vt:lpstr>
      <vt:lpstr>Slide 11</vt:lpstr>
      <vt:lpstr>Slide 12</vt:lpstr>
      <vt:lpstr>ESS Field of View</vt:lpstr>
      <vt:lpstr>So, what does this all mean for SAROPS?</vt:lpstr>
      <vt:lpstr>And, what does this mean for POS?</vt:lpstr>
      <vt:lpstr>Slide 16</vt:lpstr>
      <vt:lpstr>Slide 17</vt:lpstr>
      <vt:lpstr>Slide 18</vt:lpstr>
      <vt:lpstr>Slide 19</vt:lpstr>
      <vt:lpstr>Slide 20</vt:lpstr>
      <vt:lpstr>Slide 21</vt:lpstr>
      <vt:lpstr>And, what does this mean for POS?</vt:lpstr>
      <vt:lpstr>How would the GUIs look in SAROPS? What information is passed in SAROPS?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Questions?</vt:lpstr>
    </vt:vector>
  </TitlesOfParts>
  <Company>United States Coast 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Lateral Range Curves, Sweep Widths, Sensors, and SAROPS</dc:title>
  <dc:creator>AAAllen</dc:creator>
  <cp:lastModifiedBy>AAAllen</cp:lastModifiedBy>
  <cp:revision>259</cp:revision>
  <dcterms:created xsi:type="dcterms:W3CDTF">2014-02-19T16:14:36Z</dcterms:created>
  <dcterms:modified xsi:type="dcterms:W3CDTF">2014-08-08T18:44:29Z</dcterms:modified>
</cp:coreProperties>
</file>