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7.xml"/><Relationship Id="rId22" Type="http://schemas.openxmlformats.org/officeDocument/2006/relationships/font" Target="fonts/Nunito-boldItalic.fntdata"/><Relationship Id="rId10" Type="http://schemas.openxmlformats.org/officeDocument/2006/relationships/slide" Target="slides/slide6.xml"/><Relationship Id="rId21" Type="http://schemas.openxmlformats.org/officeDocument/2006/relationships/font" Target="fonts/Nunito-italic.fntdata"/><Relationship Id="rId13" Type="http://schemas.openxmlformats.org/officeDocument/2006/relationships/slide" Target="slides/slide9.xml"/><Relationship Id="rId24" Type="http://schemas.openxmlformats.org/officeDocument/2006/relationships/font" Target="fonts/MavenPro-bold.fntdata"/><Relationship Id="rId12" Type="http://schemas.openxmlformats.org/officeDocument/2006/relationships/slide" Target="slides/slide8.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9" name="Google Shape;279;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80" name="Google Shape;280;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thesai.org/Publications/ViewPaper?Volume=11&amp;Iss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ctrTitle"/>
          </p:nvPr>
        </p:nvSpPr>
        <p:spPr>
          <a:xfrm>
            <a:off x="1524000" y="0"/>
            <a:ext cx="9144000" cy="4527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Credit Card Fraud Detection Using Machine  </a:t>
            </a:r>
            <a:r>
              <a:rPr lang="en-US" sz="4000"/>
              <a:t>Learning</a:t>
            </a:r>
            <a:br>
              <a:rPr lang="en-US"/>
            </a:br>
            <a:endParaRPr/>
          </a:p>
          <a:p>
            <a:pPr indent="0" lvl="0" marL="0" rtl="0" algn="ctr">
              <a:lnSpc>
                <a:spcPct val="90000"/>
              </a:lnSpc>
              <a:spcBef>
                <a:spcPts val="0"/>
              </a:spcBef>
              <a:spcAft>
                <a:spcPts val="0"/>
              </a:spcAft>
              <a:buClr>
                <a:schemeClr val="dk1"/>
              </a:buClr>
              <a:buSzPts val="4000"/>
              <a:buFont typeface="Calibri"/>
              <a:buNone/>
            </a:pPr>
            <a:br>
              <a:rPr lang="en-US" sz="4000"/>
            </a:br>
            <a:endParaRPr/>
          </a:p>
        </p:txBody>
      </p:sp>
      <p:sp>
        <p:nvSpPr>
          <p:cNvPr id="288" name="Google Shape;288;p14"/>
          <p:cNvSpPr txBox="1"/>
          <p:nvPr>
            <p:ph idx="1" type="subTitle"/>
          </p:nvPr>
        </p:nvSpPr>
        <p:spPr>
          <a:xfrm>
            <a:off x="1307175" y="3555548"/>
            <a:ext cx="4905000" cy="274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14285"/>
              <a:buNone/>
            </a:pPr>
            <a:r>
              <a:t/>
            </a:r>
            <a:endParaRPr/>
          </a:p>
        </p:txBody>
      </p:sp>
      <p:sp>
        <p:nvSpPr>
          <p:cNvPr id="289" name="Google Shape;289;p14"/>
          <p:cNvSpPr txBox="1"/>
          <p:nvPr/>
        </p:nvSpPr>
        <p:spPr>
          <a:xfrm>
            <a:off x="7249212" y="3829754"/>
            <a:ext cx="3550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latin typeface="Calibri"/>
                <a:ea typeface="Calibri"/>
                <a:cs typeface="Calibri"/>
                <a:sym typeface="Calibri"/>
              </a:rPr>
              <a:t>BY</a:t>
            </a:r>
            <a:endParaRPr b="1" sz="2000">
              <a:latin typeface="Calibri"/>
              <a:ea typeface="Calibri"/>
              <a:cs typeface="Calibri"/>
              <a:sym typeface="Calibri"/>
            </a:endParaRPr>
          </a:p>
          <a:p>
            <a:pPr indent="0" lvl="0" marL="0" marR="0" rtl="0" algn="l">
              <a:spcBef>
                <a:spcPts val="0"/>
              </a:spcBef>
              <a:spcAft>
                <a:spcPts val="0"/>
              </a:spcAft>
              <a:buNone/>
            </a:pPr>
            <a:r>
              <a:rPr b="1" lang="en-US" sz="2000">
                <a:latin typeface="Calibri"/>
                <a:ea typeface="Calibri"/>
                <a:cs typeface="Calibri"/>
                <a:sym typeface="Calibri"/>
              </a:rPr>
              <a:t>THONTLA KASIREDDY</a:t>
            </a:r>
            <a:endParaRPr b="1" sz="2000">
              <a:latin typeface="Calibri"/>
              <a:ea typeface="Calibri"/>
              <a:cs typeface="Calibri"/>
              <a:sym typeface="Calibri"/>
            </a:endParaRPr>
          </a:p>
          <a:p>
            <a:pPr indent="0" lvl="0" marL="0" marR="0" rtl="0" algn="l">
              <a:spcBef>
                <a:spcPts val="0"/>
              </a:spcBef>
              <a:spcAft>
                <a:spcPts val="0"/>
              </a:spcAft>
              <a:buNone/>
            </a:pPr>
            <a:r>
              <a:rPr b="1" lang="en-US" sz="2000">
                <a:latin typeface="Calibri"/>
                <a:ea typeface="Calibri"/>
                <a:cs typeface="Calibri"/>
                <a:sym typeface="Calibri"/>
              </a:rPr>
              <a:t>CSE-RGUKT-SKLM</a:t>
            </a:r>
            <a:endParaRPr b="1"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838200" y="365125"/>
            <a:ext cx="10515600" cy="8537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a:t>
            </a:r>
            <a:endParaRPr/>
          </a:p>
        </p:txBody>
      </p:sp>
      <p:sp>
        <p:nvSpPr>
          <p:cNvPr id="352" name="Google Shape;352;p23"/>
          <p:cNvSpPr txBox="1"/>
          <p:nvPr>
            <p:ph idx="1" type="body"/>
          </p:nvPr>
        </p:nvSpPr>
        <p:spPr>
          <a:xfrm>
            <a:off x="838200" y="1140017"/>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Support Vector Machine (SVM):</a:t>
            </a:r>
            <a:endParaRPr/>
          </a:p>
          <a:p>
            <a:pPr indent="0" lvl="0" marL="0" rtl="0" algn="l">
              <a:lnSpc>
                <a:spcPct val="90000"/>
              </a:lnSpc>
              <a:spcBef>
                <a:spcPts val="1000"/>
              </a:spcBef>
              <a:spcAft>
                <a:spcPts val="1600"/>
              </a:spcAft>
              <a:buClr>
                <a:schemeClr val="dk1"/>
              </a:buClr>
              <a:buSzPts val="1800"/>
              <a:buNone/>
            </a:pPr>
            <a:r>
              <a:rPr lang="en-US" sz="1800">
                <a:latin typeface="Times New Roman"/>
                <a:ea typeface="Times New Roman"/>
                <a:cs typeface="Times New Roman"/>
                <a:sym typeface="Times New Roman"/>
              </a:rPr>
              <a:t>The model Support Vector Machine, as shown in blew Figure , scored 97.59% for the Accuracy.</a:t>
            </a:r>
            <a:endParaRPr/>
          </a:p>
        </p:txBody>
      </p:sp>
      <p:pic>
        <p:nvPicPr>
          <p:cNvPr id="353" name="Google Shape;353;p23"/>
          <p:cNvPicPr preferRelativeResize="0"/>
          <p:nvPr/>
        </p:nvPicPr>
        <p:blipFill rotWithShape="1">
          <a:blip r:embed="rId3">
            <a:alphaModFix/>
          </a:blip>
          <a:srcRect b="0" l="0" r="0" t="0"/>
          <a:stretch/>
        </p:blipFill>
        <p:spPr>
          <a:xfrm>
            <a:off x="1599649" y="2361645"/>
            <a:ext cx="3467652" cy="2687431"/>
          </a:xfrm>
          <a:prstGeom prst="rect">
            <a:avLst/>
          </a:prstGeom>
          <a:noFill/>
          <a:ln>
            <a:noFill/>
          </a:ln>
        </p:spPr>
      </p:pic>
      <p:sp>
        <p:nvSpPr>
          <p:cNvPr id="354" name="Google Shape;354;p23"/>
          <p:cNvSpPr txBox="1"/>
          <p:nvPr/>
        </p:nvSpPr>
        <p:spPr>
          <a:xfrm>
            <a:off x="1257576" y="5868590"/>
            <a:ext cx="2628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SVM Confusion Matrix</a:t>
            </a:r>
            <a:endParaRPr/>
          </a:p>
        </p:txBody>
      </p:sp>
      <p:pic>
        <p:nvPicPr>
          <p:cNvPr id="355" name="Google Shape;355;p23"/>
          <p:cNvPicPr preferRelativeResize="0"/>
          <p:nvPr/>
        </p:nvPicPr>
        <p:blipFill rotWithShape="1">
          <a:blip r:embed="rId4">
            <a:alphaModFix/>
          </a:blip>
          <a:srcRect b="0" l="0" r="0" t="0"/>
          <a:stretch/>
        </p:blipFill>
        <p:spPr>
          <a:xfrm>
            <a:off x="6393180" y="2213881"/>
            <a:ext cx="3982403" cy="29829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838200" y="365125"/>
            <a:ext cx="10515600" cy="7702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a:t>
            </a:r>
            <a:endParaRPr/>
          </a:p>
        </p:txBody>
      </p:sp>
      <p:sp>
        <p:nvSpPr>
          <p:cNvPr id="361" name="Google Shape;361;p24"/>
          <p:cNvSpPr txBox="1"/>
          <p:nvPr>
            <p:ph idx="1" type="body"/>
          </p:nvPr>
        </p:nvSpPr>
        <p:spPr>
          <a:xfrm>
            <a:off x="975360" y="113538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Decision Tree (D.T.):</a:t>
            </a:r>
            <a:endParaRPr/>
          </a:p>
          <a:p>
            <a:pPr indent="0" lvl="0" marL="0" rtl="0" algn="l">
              <a:lnSpc>
                <a:spcPct val="90000"/>
              </a:lnSpc>
              <a:spcBef>
                <a:spcPts val="1000"/>
              </a:spcBef>
              <a:spcAft>
                <a:spcPts val="1600"/>
              </a:spcAft>
              <a:buClr>
                <a:schemeClr val="dk1"/>
              </a:buClr>
              <a:buSzPts val="2800"/>
              <a:buNone/>
            </a:pPr>
            <a:r>
              <a:t/>
            </a:r>
            <a:endParaRPr/>
          </a:p>
        </p:txBody>
      </p:sp>
      <p:pic>
        <p:nvPicPr>
          <p:cNvPr id="362" name="Google Shape;362;p24"/>
          <p:cNvPicPr preferRelativeResize="0"/>
          <p:nvPr/>
        </p:nvPicPr>
        <p:blipFill rotWithShape="1">
          <a:blip r:embed="rId3">
            <a:alphaModFix/>
          </a:blip>
          <a:srcRect b="0" l="0" r="0" t="0"/>
          <a:stretch/>
        </p:blipFill>
        <p:spPr>
          <a:xfrm>
            <a:off x="4472643" y="1211580"/>
            <a:ext cx="4259877" cy="4697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838200" y="365125"/>
            <a:ext cx="10515600" cy="10521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a:t>
            </a:r>
            <a:endParaRPr/>
          </a:p>
        </p:txBody>
      </p:sp>
      <p:pic>
        <p:nvPicPr>
          <p:cNvPr id="368" name="Google Shape;368;p25"/>
          <p:cNvPicPr preferRelativeResize="0"/>
          <p:nvPr>
            <p:ph idx="1" type="body"/>
          </p:nvPr>
        </p:nvPicPr>
        <p:blipFill rotWithShape="1">
          <a:blip r:embed="rId3">
            <a:alphaModFix/>
          </a:blip>
          <a:srcRect b="0" l="0" r="0" t="0"/>
          <a:stretch/>
        </p:blipFill>
        <p:spPr>
          <a:xfrm>
            <a:off x="2037397" y="1674971"/>
            <a:ext cx="7400925" cy="2343150"/>
          </a:xfrm>
          <a:prstGeom prst="rect">
            <a:avLst/>
          </a:prstGeom>
          <a:noFill/>
          <a:ln>
            <a:noFill/>
          </a:ln>
        </p:spPr>
      </p:pic>
      <p:sp>
        <p:nvSpPr>
          <p:cNvPr id="369" name="Google Shape;369;p25"/>
          <p:cNvSpPr txBox="1"/>
          <p:nvPr/>
        </p:nvSpPr>
        <p:spPr>
          <a:xfrm>
            <a:off x="4829757" y="4275772"/>
            <a:ext cx="1816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Table of Accuracy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375" name="Google Shape;375;p26"/>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lang="en-US" sz="1200">
                <a:latin typeface="Times New Roman"/>
                <a:ea typeface="Times New Roman"/>
                <a:cs typeface="Times New Roman"/>
                <a:sym typeface="Times New Roman"/>
              </a:rPr>
              <a:t>[1] . A. N. O. Alenzi, H. Z., “Fraud detection in credit cards using logistic regression. </a:t>
            </a:r>
            <a:endParaRPr/>
          </a:p>
          <a:p>
            <a:pPr indent="0" lvl="0" marL="0" rtl="0" algn="l">
              <a:lnSpc>
                <a:spcPct val="9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a:t>
            </a:r>
            <a:r>
              <a:rPr lang="en-US" sz="1200" u="sng">
                <a:solidFill>
                  <a:schemeClr val="hlink"/>
                </a:solidFill>
                <a:latin typeface="Times New Roman"/>
                <a:ea typeface="Times New Roman"/>
                <a:cs typeface="Times New Roman"/>
                <a:sym typeface="Times New Roman"/>
                <a:hlinkClick r:id="rId3"/>
              </a:rPr>
              <a:t>https://thesai.org/Publications/ViewPaper?Volume=11&amp;Issue=</a:t>
            </a:r>
            <a:r>
              <a:rPr lang="en-US" sz="1200">
                <a:latin typeface="Times New Roman"/>
                <a:ea typeface="Times New Roman"/>
                <a:cs typeface="Times New Roman"/>
                <a:sym typeface="Times New Roman"/>
              </a:rPr>
              <a:t> 12&amp;Code=IJACSA&amp;SerialNo=65, 2020</a:t>
            </a:r>
            <a:endParaRPr/>
          </a:p>
          <a:p>
            <a:pPr indent="0" lvl="0" marL="0" rtl="0" algn="l">
              <a:lnSpc>
                <a:spcPct val="9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[2]. P. S. . K. S. Dighe, D., “Detection of credit card fraud transactions using machine learning algorithms and neural networks.” </a:t>
            </a:r>
            <a:endParaRPr/>
          </a:p>
          <a:p>
            <a:pPr indent="0" lvl="0" marL="0" rtl="0" algn="l">
              <a:lnSpc>
                <a:spcPct val="9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https://doi.org/10.1109/iccubea. </a:t>
            </a:r>
            <a:endParaRPr/>
          </a:p>
          <a:p>
            <a:pPr indent="0" lvl="0" marL="0" rtl="0" algn="l">
              <a:lnSpc>
                <a:spcPct val="9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[3] . D. E. . Sahin, Y., “Detecting credit card fraud by decision trees and support vector machines,” 2011. Accessed: 23-oct-2023.</a:t>
            </a:r>
            <a:endParaRPr/>
          </a:p>
          <a:p>
            <a:pPr indent="0" lvl="0" marL="0" rtl="0" algn="l">
              <a:lnSpc>
                <a:spcPct val="9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[4] . S. A. A. S. . S. S. D. Maniraj, S. P., “Credit card fraud detection using machine learning and data science.” </a:t>
            </a:r>
            <a:endParaRPr/>
          </a:p>
          <a:p>
            <a:pPr indent="0" lvl="0" marL="0" rtl="0" algn="l">
              <a:lnSpc>
                <a:spcPct val="9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https://doi.org/10.17577/ijertv8is090031, 2019. Accessed: 25-oct-2023.</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nvSpPr>
        <p:spPr>
          <a:xfrm>
            <a:off x="4808226" y="2049775"/>
            <a:ext cx="4207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295" name="Google Shape;29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000"/>
              <a:buNone/>
            </a:pPr>
            <a:r>
              <a:rPr b="1" lang="en-US" sz="2000"/>
              <a:t>Problem statement: </a:t>
            </a:r>
            <a:r>
              <a:rPr lang="en-US" sz="2000">
                <a:latin typeface="Times New Roman"/>
                <a:ea typeface="Times New Roman"/>
                <a:cs typeface="Times New Roman"/>
                <a:sym typeface="Times New Roman"/>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Project Goal: </a:t>
            </a:r>
            <a:r>
              <a:rPr lang="en-US" sz="2000">
                <a:latin typeface="Times New Roman"/>
                <a:ea typeface="Times New Roman"/>
                <a:cs typeface="Times New Roman"/>
                <a:sym typeface="Times New Roman"/>
              </a:rPr>
              <a:t>The main aim of this project is the detection of fraudulent credit card transactions, as it is essential to figure out the fraudulent transactions so that customers do not get charged for the purchase of products that they did not buy.</a:t>
            </a:r>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1600"/>
              </a:spcAft>
              <a:buClr>
                <a:schemeClr val="dk1"/>
              </a:buClr>
              <a:buSzPts val="2000"/>
              <a:buNone/>
            </a:pPr>
            <a:r>
              <a:rPr b="1" lang="en-US" sz="2000">
                <a:latin typeface="Times New Roman"/>
                <a:ea typeface="Times New Roman"/>
                <a:cs typeface="Times New Roman"/>
                <a:sym typeface="Times New Roman"/>
              </a:rPr>
              <a:t>Research question: </a:t>
            </a:r>
            <a:r>
              <a:rPr lang="en-US" sz="2000">
                <a:latin typeface="Times New Roman"/>
                <a:ea typeface="Times New Roman"/>
                <a:cs typeface="Times New Roman"/>
                <a:sym typeface="Times New Roman"/>
              </a:rPr>
              <a:t>What machine learning model is most suited for detecting fraudulent credit card transactions?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Literature Review</a:t>
            </a:r>
            <a:endParaRPr/>
          </a:p>
        </p:txBody>
      </p:sp>
      <p:sp>
        <p:nvSpPr>
          <p:cNvPr id="301" name="Google Shape;30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model used by Alenzi and Aljehane to detect Fraud in credit cards was Logis- tic Regression. Their model scored 97.2% in Accuracy, 97% sensitivity and 2.8% Error Rate.[1]</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Dighe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Sahin and Duman used four Support Vector Machine methods in detecting credit card fraud. (SVM) Support Vector Machine with RBF, Polynomial, Sigmoid, and Linear Kernel,all models scored 99.87% in the training model and 83.02% in the test- ing part of the model.[3]</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Maniraj’s team built a model to recognize if any new transaction is Fraud or non- fraud. Their goal was to get 100% in detecting fraudulent transactions andtry to minimize the incorrectly classified fraud instances. Their model has performed well as they got 99.7% of the fraudulent transactions.[4]</a:t>
            </a:r>
            <a:endParaRPr/>
          </a:p>
          <a:p>
            <a:pPr indent="-127000" lvl="0" marL="228600" rtl="0" algn="l">
              <a:lnSpc>
                <a:spcPct val="90000"/>
              </a:lnSpc>
              <a:spcBef>
                <a:spcPts val="1000"/>
              </a:spcBef>
              <a:spcAft>
                <a:spcPts val="1600"/>
              </a:spcAft>
              <a:buClr>
                <a:schemeClr val="dk1"/>
              </a:buClr>
              <a:buSzPts val="16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Description</a:t>
            </a:r>
            <a:endParaRPr/>
          </a:p>
        </p:txBody>
      </p:sp>
      <p:sp>
        <p:nvSpPr>
          <p:cNvPr id="307" name="Google Shape;307;p17"/>
          <p:cNvSpPr txBox="1"/>
          <p:nvPr>
            <p:ph idx="1" type="body"/>
          </p:nvPr>
        </p:nvSpPr>
        <p:spPr>
          <a:xfrm>
            <a:off x="838200" y="1847691"/>
            <a:ext cx="10515600" cy="29376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b="1" lang="en-US" sz="1600">
                <a:latin typeface="Times New Roman"/>
                <a:ea typeface="Times New Roman"/>
                <a:cs typeface="Times New Roman"/>
                <a:sym typeface="Times New Roman"/>
              </a:rPr>
              <a:t>Data Description: </a:t>
            </a:r>
            <a:r>
              <a:rPr lang="en-US" sz="1400">
                <a:latin typeface="Times New Roman"/>
                <a:ea typeface="Times New Roman"/>
                <a:cs typeface="Times New Roman"/>
                <a:sym typeface="Times New Roman"/>
              </a:rPr>
              <a:t>The dataset was retrieved from an open-source website, Kaggle.com. It con- tains data on transactions made in 2013 by European credit card users in two days only. The dataset consists of 31 attributes and 284,808 rows.</a:t>
            </a:r>
            <a:endParaRPr/>
          </a:p>
          <a:p>
            <a:pPr indent="-127000" lvl="0" marL="22860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Twenty-eight attributes are numeric variables that, due to the confidentiality and privacy of the customers.</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Time: which contains the elapsed seconds between the first and other transactions of each Attribute.</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Amount : Which is the amount of each transaction</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Class : which contains binary variables where</a:t>
            </a:r>
            <a:r>
              <a:rPr b="1" lang="en-US" sz="1200">
                <a:latin typeface="Times New Roman"/>
                <a:ea typeface="Times New Roman"/>
                <a:cs typeface="Times New Roman"/>
                <a:sym typeface="Times New Roman"/>
              </a:rPr>
              <a:t> 1 </a:t>
            </a:r>
            <a:r>
              <a:rPr lang="en-US" sz="1200">
                <a:latin typeface="Times New Roman"/>
                <a:ea typeface="Times New Roman"/>
                <a:cs typeface="Times New Roman"/>
                <a:sym typeface="Times New Roman"/>
              </a:rPr>
              <a:t>is a case of fraudulent transaction, and </a:t>
            </a:r>
            <a:r>
              <a:rPr b="1" lang="en-US" sz="1200">
                <a:latin typeface="Times New Roman"/>
                <a:ea typeface="Times New Roman"/>
                <a:cs typeface="Times New Roman"/>
                <a:sym typeface="Times New Roman"/>
              </a:rPr>
              <a:t>0</a:t>
            </a:r>
            <a:r>
              <a:rPr lang="en-US" sz="1200">
                <a:latin typeface="Times New Roman"/>
                <a:ea typeface="Times New Roman"/>
                <a:cs typeface="Times New Roman"/>
                <a:sym typeface="Times New Roman"/>
              </a:rPr>
              <a:t> is not as case of fraudulent transaction.</a:t>
            </a:r>
            <a:endParaRPr/>
          </a:p>
          <a:p>
            <a:pPr indent="0" lvl="1" marL="457200" rtl="0" algn="l">
              <a:lnSpc>
                <a:spcPct val="90000"/>
              </a:lnSpc>
              <a:spcBef>
                <a:spcPts val="500"/>
              </a:spcBef>
              <a:spcAft>
                <a:spcPts val="0"/>
              </a:spcAft>
              <a:buClr>
                <a:schemeClr val="dk1"/>
              </a:buClr>
              <a:buSzPts val="1200"/>
              <a:buNone/>
            </a:pPr>
            <a:r>
              <a:t/>
            </a:r>
            <a:endParaRPr sz="1200">
              <a:latin typeface="Times New Roman"/>
              <a:ea typeface="Times New Roman"/>
              <a:cs typeface="Times New Roman"/>
              <a:sym typeface="Times New Roman"/>
            </a:endParaRPr>
          </a:p>
          <a:p>
            <a:pPr indent="-228600" lvl="0" marL="228600" rtl="0" algn="l">
              <a:lnSpc>
                <a:spcPct val="90000"/>
              </a:lnSpc>
              <a:spcBef>
                <a:spcPts val="1000"/>
              </a:spcBef>
              <a:spcAft>
                <a:spcPts val="1600"/>
              </a:spcAft>
              <a:buClr>
                <a:schemeClr val="dk1"/>
              </a:buClr>
              <a:buSzPts val="1600"/>
              <a:buChar char="●"/>
            </a:pPr>
            <a:r>
              <a:rPr b="1" lang="en-US" sz="1600">
                <a:latin typeface="Times New Roman"/>
                <a:ea typeface="Times New Roman"/>
                <a:cs typeface="Times New Roman"/>
                <a:sym typeface="Times New Roman"/>
              </a:rPr>
              <a:t>Dataset : </a:t>
            </a:r>
            <a:r>
              <a:rPr lang="en-US" sz="1600">
                <a:latin typeface="Times New Roman"/>
                <a:ea typeface="Times New Roman"/>
                <a:cs typeface="Times New Roman"/>
                <a:sym typeface="Times New Roman"/>
              </a:rPr>
              <a:t>https://www.kaggle.com/datasets/mlg-ulb/creditcardfraud</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784860" y="395605"/>
            <a:ext cx="10515600" cy="8616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Analysis </a:t>
            </a:r>
            <a:endParaRPr/>
          </a:p>
        </p:txBody>
      </p:sp>
      <p:sp>
        <p:nvSpPr>
          <p:cNvPr id="313" name="Google Shape;313;p18"/>
          <p:cNvSpPr txBox="1"/>
          <p:nvPr>
            <p:ph idx="1" type="body"/>
          </p:nvPr>
        </p:nvSpPr>
        <p:spPr>
          <a:xfrm>
            <a:off x="1165860" y="5250179"/>
            <a:ext cx="3375660" cy="410449"/>
          </a:xfrm>
          <a:prstGeom prst="rect">
            <a:avLst/>
          </a:prstGeom>
          <a:noFill/>
          <a:ln>
            <a:noFill/>
          </a:ln>
        </p:spPr>
        <p:txBody>
          <a:bodyPr anchorCtr="0" anchor="t" bIns="45700" lIns="91425" spcFirstLastPara="1" rIns="91425" wrap="square" tIns="45700">
            <a:normAutofit fontScale="47500" lnSpcReduction="20000"/>
          </a:bodyPr>
          <a:lstStyle/>
          <a:p>
            <a:pPr indent="0" lvl="0" marL="0" rtl="0" algn="ctr">
              <a:lnSpc>
                <a:spcPct val="90000"/>
              </a:lnSpc>
              <a:spcBef>
                <a:spcPts val="0"/>
              </a:spcBef>
              <a:spcAft>
                <a:spcPts val="0"/>
              </a:spcAft>
              <a:buClr>
                <a:schemeClr val="dk1"/>
              </a:buClr>
              <a:buSzPct val="100000"/>
              <a:buNone/>
            </a:pPr>
            <a:r>
              <a:rPr lang="en-US" sz="1800"/>
              <a:t>Check Null Data</a:t>
            </a:r>
            <a:endParaRPr/>
          </a:p>
          <a:p>
            <a:pPr indent="0" lvl="0" marL="0" rtl="0" algn="l">
              <a:lnSpc>
                <a:spcPct val="90000"/>
              </a:lnSpc>
              <a:spcBef>
                <a:spcPts val="1000"/>
              </a:spcBef>
              <a:spcAft>
                <a:spcPts val="1600"/>
              </a:spcAft>
              <a:buClr>
                <a:schemeClr val="dk1"/>
              </a:buClr>
              <a:buSzPct val="100000"/>
              <a:buNone/>
            </a:pPr>
            <a:r>
              <a:t/>
            </a:r>
            <a:endParaRPr sz="1800"/>
          </a:p>
        </p:txBody>
      </p:sp>
      <p:pic>
        <p:nvPicPr>
          <p:cNvPr id="314" name="Google Shape;314;p18"/>
          <p:cNvPicPr preferRelativeResize="0"/>
          <p:nvPr/>
        </p:nvPicPr>
        <p:blipFill rotWithShape="1">
          <a:blip r:embed="rId3">
            <a:alphaModFix/>
          </a:blip>
          <a:srcRect b="0" l="0" r="0" t="0"/>
          <a:stretch/>
        </p:blipFill>
        <p:spPr>
          <a:xfrm>
            <a:off x="929640" y="1368424"/>
            <a:ext cx="4000546" cy="3698875"/>
          </a:xfrm>
          <a:prstGeom prst="rect">
            <a:avLst/>
          </a:prstGeom>
          <a:noFill/>
          <a:ln>
            <a:noFill/>
          </a:ln>
        </p:spPr>
      </p:pic>
      <p:pic>
        <p:nvPicPr>
          <p:cNvPr id="315" name="Google Shape;315;p18"/>
          <p:cNvPicPr preferRelativeResize="0"/>
          <p:nvPr/>
        </p:nvPicPr>
        <p:blipFill rotWithShape="1">
          <a:blip r:embed="rId4">
            <a:alphaModFix/>
          </a:blip>
          <a:srcRect b="0" l="0" r="0" t="0"/>
          <a:stretch/>
        </p:blipFill>
        <p:spPr>
          <a:xfrm>
            <a:off x="6042660" y="1368424"/>
            <a:ext cx="4959319" cy="3698875"/>
          </a:xfrm>
          <a:prstGeom prst="rect">
            <a:avLst/>
          </a:prstGeom>
          <a:noFill/>
          <a:ln>
            <a:noFill/>
          </a:ln>
        </p:spPr>
      </p:pic>
      <p:sp>
        <p:nvSpPr>
          <p:cNvPr id="316" name="Google Shape;316;p18"/>
          <p:cNvSpPr txBox="1"/>
          <p:nvPr/>
        </p:nvSpPr>
        <p:spPr>
          <a:xfrm>
            <a:off x="7790799" y="5250179"/>
            <a:ext cx="22250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Data Correlation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838200" y="365125"/>
            <a:ext cx="10515600" cy="11741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a:t>
            </a:r>
            <a:endParaRPr/>
          </a:p>
        </p:txBody>
      </p:sp>
      <p:pic>
        <p:nvPicPr>
          <p:cNvPr id="322" name="Google Shape;322;p19"/>
          <p:cNvPicPr preferRelativeResize="0"/>
          <p:nvPr>
            <p:ph idx="1" type="body"/>
          </p:nvPr>
        </p:nvPicPr>
        <p:blipFill rotWithShape="1">
          <a:blip r:embed="rId3">
            <a:alphaModFix/>
          </a:blip>
          <a:srcRect b="0" l="0" r="0" t="0"/>
          <a:stretch/>
        </p:blipFill>
        <p:spPr>
          <a:xfrm>
            <a:off x="1854517" y="1781016"/>
            <a:ext cx="8239125"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838200" y="365125"/>
            <a:ext cx="10515600" cy="10140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a:t>
            </a:r>
            <a:endParaRPr/>
          </a:p>
        </p:txBody>
      </p:sp>
      <p:pic>
        <p:nvPicPr>
          <p:cNvPr id="328" name="Google Shape;328;p20"/>
          <p:cNvPicPr preferRelativeResize="0"/>
          <p:nvPr>
            <p:ph idx="1" type="body"/>
          </p:nvPr>
        </p:nvPicPr>
        <p:blipFill rotWithShape="1">
          <a:blip r:embed="rId3">
            <a:alphaModFix/>
          </a:blip>
          <a:srcRect b="0" l="0" r="0" t="0"/>
          <a:stretch/>
        </p:blipFill>
        <p:spPr>
          <a:xfrm>
            <a:off x="7414260" y="1980089"/>
            <a:ext cx="4347605" cy="3011011"/>
          </a:xfrm>
          <a:prstGeom prst="rect">
            <a:avLst/>
          </a:prstGeom>
          <a:noFill/>
          <a:ln>
            <a:noFill/>
          </a:ln>
        </p:spPr>
      </p:pic>
      <p:sp>
        <p:nvSpPr>
          <p:cNvPr id="329" name="Google Shape;329;p20"/>
          <p:cNvSpPr txBox="1"/>
          <p:nvPr/>
        </p:nvSpPr>
        <p:spPr>
          <a:xfrm>
            <a:off x="906780" y="1379220"/>
            <a:ext cx="7193280" cy="41395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Data collection: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The first phase will involve collecting a dataset of historical credit card transactions. The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data will be collected from various sources, including banks, credit card companies, and</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merchants.</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Data Cleaning:</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Impute the missing values with the column's mean, median, or mode.</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Drop the rows with missing values.</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Use a machine learning model to predict the missing values like isnull() and heatmap().</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Normalize the data:</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Normalization is scaling the data so that all features have similar values. This can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improve the performance of machine learning models by making the parts more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comparable.</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Model training:</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The second phase will involve training the machine learning model on the collected data.</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The model will be prepared using a supervised learning algorithm like SVM.</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Model evaluation: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The third phase will involve evaluating the machine learning model's performance on a</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holdout dataset of unseen transactions. The model's performance will be evaluated using</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accuracy, precision, and recall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sp>
        <p:nvSpPr>
          <p:cNvPr id="335" name="Google Shape;335;p21"/>
          <p:cNvSpPr txBox="1"/>
          <p:nvPr>
            <p:ph idx="1" type="body"/>
          </p:nvPr>
        </p:nvSpPr>
        <p:spPr>
          <a:xfrm>
            <a:off x="838200" y="1825625"/>
            <a:ext cx="3954780" cy="399605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K-Nearest Neighbor (KNN):</a:t>
            </a:r>
            <a:endParaRPr/>
          </a:p>
          <a:p>
            <a:pPr indent="0" lvl="0" marL="0" rtl="0" algn="just">
              <a:lnSpc>
                <a:spcPct val="90000"/>
              </a:lnSpc>
              <a:spcBef>
                <a:spcPts val="1000"/>
              </a:spcBef>
              <a:spcAft>
                <a:spcPts val="0"/>
              </a:spcAft>
              <a:buClr>
                <a:schemeClr val="dk1"/>
              </a:buClr>
              <a:buSzPts val="1300"/>
              <a:buNone/>
            </a:pPr>
            <a:r>
              <a:rPr lang="en-US" sz="1300"/>
              <a:t>Two Ks were used to determine the best KNN model, K=3 and K =7.</a:t>
            </a:r>
            <a:endParaRPr/>
          </a:p>
          <a:p>
            <a:pPr indent="-234823" lvl="0" marL="228600" rtl="0" algn="just">
              <a:lnSpc>
                <a:spcPct val="90000"/>
              </a:lnSpc>
              <a:spcBef>
                <a:spcPts val="1000"/>
              </a:spcBef>
              <a:spcAft>
                <a:spcPts val="0"/>
              </a:spcAft>
              <a:buClr>
                <a:schemeClr val="dk1"/>
              </a:buClr>
              <a:buSzPts val="1300"/>
              <a:buChar char="●"/>
            </a:pPr>
            <a:r>
              <a:rPr lang="en-US" sz="1300"/>
              <a:t> K = 3 While making the KNN model, We created two models: K =3 and K =7. </a:t>
            </a:r>
            <a:endParaRPr/>
          </a:p>
          <a:p>
            <a:pPr indent="0" lvl="0" marL="0" rtl="0" algn="just">
              <a:lnSpc>
                <a:spcPct val="90000"/>
              </a:lnSpc>
              <a:spcBef>
                <a:spcPts val="1000"/>
              </a:spcBef>
              <a:spcAft>
                <a:spcPts val="0"/>
              </a:spcAft>
              <a:buClr>
                <a:schemeClr val="dk1"/>
              </a:buClr>
              <a:buSzPts val="1300"/>
              <a:buNone/>
            </a:pPr>
            <a:r>
              <a:rPr lang="en-US" sz="1300"/>
              <a:t>    Figure 5 shows the model created in Jupiter Notebook; the model scored an accuracy </a:t>
            </a:r>
            <a:endParaRPr/>
          </a:p>
          <a:p>
            <a:pPr indent="0" lvl="0" marL="0" rtl="0" algn="just">
              <a:lnSpc>
                <a:spcPct val="90000"/>
              </a:lnSpc>
              <a:spcBef>
                <a:spcPts val="1000"/>
              </a:spcBef>
              <a:spcAft>
                <a:spcPts val="0"/>
              </a:spcAft>
              <a:buClr>
                <a:schemeClr val="dk1"/>
              </a:buClr>
              <a:buSzPts val="1300"/>
              <a:buNone/>
            </a:pPr>
            <a:r>
              <a:rPr lang="en-US" sz="1300"/>
              <a:t>    of 100% and identified 85,443 transactions correctly and missed 131.</a:t>
            </a:r>
            <a:endParaRPr/>
          </a:p>
          <a:p>
            <a:pPr indent="0" lvl="0" marL="0" rtl="0" algn="just">
              <a:lnSpc>
                <a:spcPct val="90000"/>
              </a:lnSpc>
              <a:spcBef>
                <a:spcPts val="1000"/>
              </a:spcBef>
              <a:spcAft>
                <a:spcPts val="0"/>
              </a:spcAft>
              <a:buClr>
                <a:schemeClr val="dk1"/>
              </a:buClr>
              <a:buSzPts val="1300"/>
              <a:buNone/>
            </a:pPr>
            <a:r>
              <a:rPr lang="en-US" sz="1300"/>
              <a:t>•   K=7</a:t>
            </a:r>
            <a:endParaRPr/>
          </a:p>
          <a:p>
            <a:pPr indent="0" lvl="0" marL="0" rtl="0" algn="just">
              <a:lnSpc>
                <a:spcPct val="90000"/>
              </a:lnSpc>
              <a:spcBef>
                <a:spcPts val="1000"/>
              </a:spcBef>
              <a:spcAft>
                <a:spcPts val="0"/>
              </a:spcAft>
              <a:buClr>
                <a:schemeClr val="dk1"/>
              </a:buClr>
              <a:buSzPts val="1300"/>
              <a:buNone/>
            </a:pPr>
            <a:r>
              <a:rPr lang="en-US" sz="1300"/>
              <a:t>There was a slight decrease in the Accuracy of the model created in Jupiter Note- </a:t>
            </a:r>
            <a:endParaRPr/>
          </a:p>
          <a:p>
            <a:pPr indent="0" lvl="0" marL="0" rtl="0" algn="just">
              <a:lnSpc>
                <a:spcPct val="90000"/>
              </a:lnSpc>
              <a:spcBef>
                <a:spcPts val="1000"/>
              </a:spcBef>
              <a:spcAft>
                <a:spcPts val="0"/>
              </a:spcAft>
              <a:buClr>
                <a:schemeClr val="dk1"/>
              </a:buClr>
              <a:buSzPts val="1300"/>
              <a:buNone/>
            </a:pPr>
            <a:r>
              <a:rPr lang="en-US" sz="1300"/>
              <a:t>book as it scored 100% when K is 7, and the model miss classified 131 fraudulent transactions as no fraudulent. As for the Accuracy is the same as K=3 </a:t>
            </a:r>
            <a:endParaRPr/>
          </a:p>
          <a:p>
            <a:pPr indent="0" lvl="0" marL="0" rtl="0" algn="just">
              <a:lnSpc>
                <a:spcPct val="90000"/>
              </a:lnSpc>
              <a:spcBef>
                <a:spcPts val="1000"/>
              </a:spcBef>
              <a:spcAft>
                <a:spcPts val="1600"/>
              </a:spcAft>
              <a:buClr>
                <a:schemeClr val="dk1"/>
              </a:buClr>
              <a:buSzPts val="1300"/>
              <a:buNone/>
            </a:pPr>
            <a:r>
              <a:rPr lang="en-US" sz="1300"/>
              <a:t>100% with 52 misclassified transactions </a:t>
            </a:r>
            <a:r>
              <a:rPr lang="en-US" sz="1500"/>
              <a:t>.</a:t>
            </a:r>
            <a:endParaRPr/>
          </a:p>
        </p:txBody>
      </p:sp>
      <p:pic>
        <p:nvPicPr>
          <p:cNvPr id="336" name="Google Shape;336;p21"/>
          <p:cNvPicPr preferRelativeResize="0"/>
          <p:nvPr/>
        </p:nvPicPr>
        <p:blipFill rotWithShape="1">
          <a:blip r:embed="rId3">
            <a:alphaModFix/>
          </a:blip>
          <a:srcRect b="0" l="0" r="0" t="0"/>
          <a:stretch/>
        </p:blipFill>
        <p:spPr>
          <a:xfrm>
            <a:off x="8164606" y="3077529"/>
            <a:ext cx="3585333" cy="2134552"/>
          </a:xfrm>
          <a:prstGeom prst="rect">
            <a:avLst/>
          </a:prstGeom>
          <a:noFill/>
          <a:ln>
            <a:noFill/>
          </a:ln>
        </p:spPr>
      </p:pic>
      <p:pic>
        <p:nvPicPr>
          <p:cNvPr id="337" name="Google Shape;337;p21"/>
          <p:cNvPicPr preferRelativeResize="0"/>
          <p:nvPr/>
        </p:nvPicPr>
        <p:blipFill rotWithShape="1">
          <a:blip r:embed="rId4">
            <a:alphaModFix/>
          </a:blip>
          <a:srcRect b="0" l="0" r="0" t="0"/>
          <a:stretch/>
        </p:blipFill>
        <p:spPr>
          <a:xfrm>
            <a:off x="4960620" y="2234565"/>
            <a:ext cx="3036346" cy="1964055"/>
          </a:xfrm>
          <a:prstGeom prst="rect">
            <a:avLst/>
          </a:prstGeom>
          <a:noFill/>
          <a:ln>
            <a:noFill/>
          </a:ln>
        </p:spPr>
      </p:pic>
      <p:pic>
        <p:nvPicPr>
          <p:cNvPr id="338" name="Google Shape;338;p21"/>
          <p:cNvPicPr preferRelativeResize="0"/>
          <p:nvPr/>
        </p:nvPicPr>
        <p:blipFill rotWithShape="1">
          <a:blip r:embed="rId5">
            <a:alphaModFix/>
          </a:blip>
          <a:srcRect b="0" l="0" r="0" t="0"/>
          <a:stretch/>
        </p:blipFill>
        <p:spPr>
          <a:xfrm>
            <a:off x="5085587" y="4198620"/>
            <a:ext cx="2766192" cy="16525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a:t>
            </a:r>
            <a:endParaRPr/>
          </a:p>
        </p:txBody>
      </p:sp>
      <p:sp>
        <p:nvSpPr>
          <p:cNvPr id="344" name="Google Shape;34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000"/>
              <a:buNone/>
            </a:pPr>
            <a:r>
              <a:rPr b="1" lang="en-US" sz="2000"/>
              <a:t>Logistic Regression (L.R.):</a:t>
            </a:r>
            <a:endParaRPr/>
          </a:p>
          <a:p>
            <a:pPr indent="-228600" lvl="1" marL="685800" rtl="0" algn="l">
              <a:lnSpc>
                <a:spcPct val="90000"/>
              </a:lnSpc>
              <a:spcBef>
                <a:spcPts val="500"/>
              </a:spcBef>
              <a:spcAft>
                <a:spcPts val="0"/>
              </a:spcAft>
              <a:buClr>
                <a:schemeClr val="dk1"/>
              </a:buClr>
              <a:buSzPts val="1600"/>
              <a:buChar char="○"/>
            </a:pPr>
            <a:r>
              <a:rPr lang="en-US" sz="1600"/>
              <a:t>The last model created using Jupiter Notebook is Logistic Regression; the model managed to score an Accuracy on Training data of 93.51% , while it scored an Accuracy score on Test Data of 91.88%, as presented in blew Figure.</a:t>
            </a:r>
            <a:endParaRPr/>
          </a:p>
          <a:p>
            <a:pPr indent="-127000" lvl="1" marL="685800" rtl="0" algn="l">
              <a:lnSpc>
                <a:spcPct val="90000"/>
              </a:lnSpc>
              <a:spcBef>
                <a:spcPts val="500"/>
              </a:spcBef>
              <a:spcAft>
                <a:spcPts val="1600"/>
              </a:spcAft>
              <a:buClr>
                <a:schemeClr val="dk1"/>
              </a:buClr>
              <a:buSzPts val="1600"/>
              <a:buNone/>
            </a:pPr>
            <a:r>
              <a:t/>
            </a:r>
            <a:endParaRPr sz="1600"/>
          </a:p>
        </p:txBody>
      </p:sp>
      <p:pic>
        <p:nvPicPr>
          <p:cNvPr id="345" name="Google Shape;345;p22"/>
          <p:cNvPicPr preferRelativeResize="0"/>
          <p:nvPr/>
        </p:nvPicPr>
        <p:blipFill rotWithShape="1">
          <a:blip r:embed="rId3">
            <a:alphaModFix/>
          </a:blip>
          <a:srcRect b="0" l="0" r="0" t="0"/>
          <a:stretch/>
        </p:blipFill>
        <p:spPr>
          <a:xfrm>
            <a:off x="3169920" y="2596357"/>
            <a:ext cx="5530837" cy="1346833"/>
          </a:xfrm>
          <a:prstGeom prst="rect">
            <a:avLst/>
          </a:prstGeom>
          <a:noFill/>
          <a:ln>
            <a:noFill/>
          </a:ln>
        </p:spPr>
      </p:pic>
      <p:pic>
        <p:nvPicPr>
          <p:cNvPr id="346" name="Google Shape;346;p22"/>
          <p:cNvPicPr preferRelativeResize="0"/>
          <p:nvPr/>
        </p:nvPicPr>
        <p:blipFill rotWithShape="1">
          <a:blip r:embed="rId4">
            <a:alphaModFix/>
          </a:blip>
          <a:srcRect b="0" l="0" r="0" t="0"/>
          <a:stretch/>
        </p:blipFill>
        <p:spPr>
          <a:xfrm>
            <a:off x="3169920" y="4315221"/>
            <a:ext cx="6000750" cy="101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