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odec Pro" panose="020B0604020202020204" charset="0"/>
      <p:regular r:id="rId13"/>
    </p:embeddedFont>
    <p:embeddedFont>
      <p:font typeface="Codec Pro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417775" y="567484"/>
            <a:ext cx="18735059" cy="9231274"/>
          </a:xfrm>
          <a:custGeom>
            <a:avLst/>
            <a:gdLst/>
            <a:ahLst/>
            <a:cxnLst/>
            <a:rect l="l" t="t" r="r" b="b"/>
            <a:pathLst>
              <a:path w="18735059" h="9231274">
                <a:moveTo>
                  <a:pt x="18735059" y="0"/>
                </a:moveTo>
                <a:lnTo>
                  <a:pt x="0" y="0"/>
                </a:lnTo>
                <a:lnTo>
                  <a:pt x="0" y="9231275"/>
                </a:lnTo>
                <a:lnTo>
                  <a:pt x="18735059" y="9231275"/>
                </a:lnTo>
                <a:lnTo>
                  <a:pt x="18735059" y="0"/>
                </a:lnTo>
                <a:close/>
              </a:path>
            </a:pathLst>
          </a:custGeom>
          <a:blipFill>
            <a:blip r:embed="rId2">
              <a:alphaModFix amt="4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1184232"/>
            <a:ext cx="12655463" cy="12655463"/>
          </a:xfrm>
          <a:custGeom>
            <a:avLst/>
            <a:gdLst/>
            <a:ahLst/>
            <a:cxnLst/>
            <a:rect l="l" t="t" r="r" b="b"/>
            <a:pathLst>
              <a:path w="12655463" h="12655463">
                <a:moveTo>
                  <a:pt x="0" y="0"/>
                </a:moveTo>
                <a:lnTo>
                  <a:pt x="12655463" y="0"/>
                </a:lnTo>
                <a:lnTo>
                  <a:pt x="12655463" y="12655464"/>
                </a:lnTo>
                <a:lnTo>
                  <a:pt x="0" y="126554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aphicFrame>
        <p:nvGraphicFramePr>
          <p:cNvPr id="4" name="Table 4"/>
          <p:cNvGraphicFramePr>
            <a:graphicFrameLocks noGrp="1"/>
          </p:cNvGraphicFramePr>
          <p:nvPr/>
        </p:nvGraphicFramePr>
        <p:xfrm>
          <a:off x="1066800" y="8257996"/>
          <a:ext cx="16192500" cy="990779"/>
        </p:xfrm>
        <a:graphic>
          <a:graphicData uri="http://schemas.openxmlformats.org/drawingml/2006/table">
            <a:tbl>
              <a:tblPr/>
              <a:tblGrid>
                <a:gridCol w="13524735">
                  <a:extLst>
                    <a:ext uri="{9D8B030D-6E8A-4147-A177-3AD203B41FA5}">
                      <a16:colId xmlns:a16="http://schemas.microsoft.com/office/drawing/2014/main" val="20000"/>
                    </a:ext>
                  </a:extLst>
                </a:gridCol>
                <a:gridCol w="2553465">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990779">
                <a:tc>
                  <a:txBody>
                    <a:bodyPr/>
                    <a:lstStyle/>
                    <a:p>
                      <a:pPr algn="l">
                        <a:lnSpc>
                          <a:spcPts val="3359"/>
                        </a:lnSpc>
                        <a:defRPr/>
                      </a:pPr>
                      <a:r>
                        <a:rPr lang="en-US" sz="2399">
                          <a:solidFill>
                            <a:srgbClr val="FFFFFF"/>
                          </a:solidFill>
                          <a:latin typeface="Codec Pro Bold"/>
                        </a:rPr>
                        <a:t>Presented By  TEAM QUAD</a:t>
                      </a:r>
                      <a:endParaRPr lang="en-US" sz="1100"/>
                    </a:p>
                  </a:txBody>
                  <a:tcPr marL="0" marR="0" marT="0" marB="0" anchor="b">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2799"/>
                        </a:lnSpc>
                        <a:defRPr/>
                      </a:pPr>
                      <a:r>
                        <a:rPr lang="en-US" sz="1999">
                          <a:solidFill>
                            <a:srgbClr val="FFFFFF"/>
                          </a:solidFill>
                          <a:latin typeface="Codec Pro"/>
                        </a:rPr>
                        <a:t>19/06/2024</a:t>
                      </a:r>
                      <a:endParaRPr lang="en-US" sz="1100"/>
                    </a:p>
                  </a:txBody>
                  <a:tcPr marL="0" marR="0" marT="0" marB="0" anchor="b">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r">
                        <a:lnSpc>
                          <a:spcPts val="2519"/>
                        </a:lnSpc>
                        <a:defRPr/>
                      </a:pPr>
                      <a:endParaRPr lang="en-US" sz="1100"/>
                    </a:p>
                  </a:txBody>
                  <a:tcPr marL="0" marR="0" marT="0" marB="0" anchor="b">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5" name="Group 5"/>
          <p:cNvGrpSpPr/>
          <p:nvPr/>
        </p:nvGrpSpPr>
        <p:grpSpPr>
          <a:xfrm>
            <a:off x="1066800" y="1028700"/>
            <a:ext cx="4169586" cy="592007"/>
            <a:chOff x="0" y="0"/>
            <a:chExt cx="5559448" cy="789342"/>
          </a:xfrm>
        </p:grpSpPr>
        <p:sp>
          <p:nvSpPr>
            <p:cNvPr id="6" name="Freeform 6"/>
            <p:cNvSpPr/>
            <p:nvPr/>
          </p:nvSpPr>
          <p:spPr>
            <a:xfrm>
              <a:off x="0" y="0"/>
              <a:ext cx="957125" cy="789342"/>
            </a:xfrm>
            <a:custGeom>
              <a:avLst/>
              <a:gdLst/>
              <a:ahLst/>
              <a:cxnLst/>
              <a:rect l="l" t="t" r="r" b="b"/>
              <a:pathLst>
                <a:path w="957125" h="789342">
                  <a:moveTo>
                    <a:pt x="0" y="0"/>
                  </a:moveTo>
                  <a:lnTo>
                    <a:pt x="957125" y="0"/>
                  </a:lnTo>
                  <a:lnTo>
                    <a:pt x="957125" y="789342"/>
                  </a:lnTo>
                  <a:lnTo>
                    <a:pt x="0" y="7893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TextBox 7"/>
            <p:cNvSpPr txBox="1"/>
            <p:nvPr/>
          </p:nvSpPr>
          <p:spPr>
            <a:xfrm>
              <a:off x="1233052" y="95395"/>
              <a:ext cx="4326396" cy="522353"/>
            </a:xfrm>
            <a:prstGeom prst="rect">
              <a:avLst/>
            </a:prstGeom>
          </p:spPr>
          <p:txBody>
            <a:bodyPr lIns="0" tIns="0" rIns="0" bIns="0" rtlCol="0" anchor="t">
              <a:spAutoFit/>
            </a:bodyPr>
            <a:lstStyle/>
            <a:p>
              <a:pPr algn="l">
                <a:lnSpc>
                  <a:spcPts val="3081"/>
                </a:lnSpc>
                <a:spcBef>
                  <a:spcPct val="0"/>
                </a:spcBef>
              </a:pPr>
              <a:r>
                <a:rPr lang="en-US" sz="2201">
                  <a:solidFill>
                    <a:srgbClr val="FFFFFF"/>
                  </a:solidFill>
                  <a:latin typeface="Codec Pro Bold"/>
                </a:rPr>
                <a:t>RGUKT IIIT SRIKAKULAM</a:t>
              </a:r>
            </a:p>
          </p:txBody>
        </p:sp>
      </p:grpSp>
      <p:sp>
        <p:nvSpPr>
          <p:cNvPr id="8" name="TextBox 8"/>
          <p:cNvSpPr txBox="1"/>
          <p:nvPr/>
        </p:nvSpPr>
        <p:spPr>
          <a:xfrm>
            <a:off x="1028700" y="3938874"/>
            <a:ext cx="16230600" cy="1619892"/>
          </a:xfrm>
          <a:prstGeom prst="rect">
            <a:avLst/>
          </a:prstGeom>
        </p:spPr>
        <p:txBody>
          <a:bodyPr lIns="0" tIns="0" rIns="0" bIns="0" rtlCol="0" anchor="t">
            <a:spAutoFit/>
          </a:bodyPr>
          <a:lstStyle/>
          <a:p>
            <a:pPr algn="l">
              <a:lnSpc>
                <a:spcPts val="10900"/>
              </a:lnSpc>
            </a:pPr>
            <a:r>
              <a:rPr lang="en-US" sz="10900" dirty="0">
                <a:solidFill>
                  <a:srgbClr val="FFFFFF"/>
                </a:solidFill>
                <a:latin typeface="Codec Pro Bold"/>
              </a:rPr>
              <a:t>IMPULSE TO INSIGHT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1651658" y="7812263"/>
            <a:ext cx="14984685" cy="5421731"/>
          </a:xfrm>
          <a:custGeom>
            <a:avLst/>
            <a:gdLst/>
            <a:ahLst/>
            <a:cxnLst/>
            <a:rect l="l" t="t" r="r" b="b"/>
            <a:pathLst>
              <a:path w="14984685" h="5421731">
                <a:moveTo>
                  <a:pt x="0" y="0"/>
                </a:moveTo>
                <a:lnTo>
                  <a:pt x="14984684" y="0"/>
                </a:lnTo>
                <a:lnTo>
                  <a:pt x="14984684" y="5421731"/>
                </a:lnTo>
                <a:lnTo>
                  <a:pt x="0" y="5421731"/>
                </a:lnTo>
                <a:lnTo>
                  <a:pt x="0" y="0"/>
                </a:lnTo>
                <a:close/>
              </a:path>
            </a:pathLst>
          </a:custGeom>
          <a:blipFill>
            <a:blip r:embed="rId2">
              <a:alphaModFix amt="27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0"/>
            <a:ext cx="10371446" cy="10371446"/>
          </a:xfrm>
          <a:custGeom>
            <a:avLst/>
            <a:gdLst/>
            <a:ahLst/>
            <a:cxnLst/>
            <a:rect l="l" t="t" r="r" b="b"/>
            <a:pathLst>
              <a:path w="10371446" h="10371446">
                <a:moveTo>
                  <a:pt x="0" y="0"/>
                </a:moveTo>
                <a:lnTo>
                  <a:pt x="10371446" y="0"/>
                </a:lnTo>
                <a:lnTo>
                  <a:pt x="10371446" y="10371446"/>
                </a:lnTo>
                <a:lnTo>
                  <a:pt x="0" y="10371446"/>
                </a:lnTo>
                <a:lnTo>
                  <a:pt x="0" y="0"/>
                </a:lnTo>
                <a:close/>
              </a:path>
            </a:pathLst>
          </a:custGeom>
          <a:blipFill>
            <a:blip r:embed="rId4">
              <a:alphaModFix amt="86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028700" y="1028700"/>
            <a:ext cx="16594662" cy="1524951"/>
            <a:chOff x="0" y="0"/>
            <a:chExt cx="22126216" cy="2033268"/>
          </a:xfrm>
        </p:grpSpPr>
        <p:sp>
          <p:nvSpPr>
            <p:cNvPr id="5" name="TextBox 5"/>
            <p:cNvSpPr txBox="1"/>
            <p:nvPr/>
          </p:nvSpPr>
          <p:spPr>
            <a:xfrm>
              <a:off x="0" y="1470023"/>
              <a:ext cx="22126216" cy="563244"/>
            </a:xfrm>
            <a:prstGeom prst="rect">
              <a:avLst/>
            </a:prstGeom>
          </p:spPr>
          <p:txBody>
            <a:bodyPr lIns="0" tIns="0" rIns="0" bIns="0" rtlCol="0" anchor="t">
              <a:spAutoFit/>
            </a:bodyPr>
            <a:lstStyle/>
            <a:p>
              <a:pPr marL="0" lvl="0" indent="0" algn="l">
                <a:lnSpc>
                  <a:spcPts val="3360"/>
                </a:lnSpc>
                <a:spcBef>
                  <a:spcPct val="0"/>
                </a:spcBef>
              </a:pPr>
              <a:endParaRPr/>
            </a:p>
          </p:txBody>
        </p:sp>
        <p:sp>
          <p:nvSpPr>
            <p:cNvPr id="6" name="TextBox 6"/>
            <p:cNvSpPr txBox="1"/>
            <p:nvPr/>
          </p:nvSpPr>
          <p:spPr>
            <a:xfrm>
              <a:off x="0" y="-38100"/>
              <a:ext cx="22126216" cy="1354667"/>
            </a:xfrm>
            <a:prstGeom prst="rect">
              <a:avLst/>
            </a:prstGeom>
          </p:spPr>
          <p:txBody>
            <a:bodyPr lIns="0" tIns="0" rIns="0" bIns="0" rtlCol="0" anchor="t">
              <a:spAutoFit/>
            </a:bodyPr>
            <a:lstStyle/>
            <a:p>
              <a:pPr algn="l">
                <a:lnSpc>
                  <a:spcPts val="7150"/>
                </a:lnSpc>
              </a:pPr>
              <a:r>
                <a:rPr lang="en-US" sz="6500" u="sng" dirty="0">
                  <a:solidFill>
                    <a:srgbClr val="FFFFFF"/>
                  </a:solidFill>
                  <a:latin typeface="Codec Pro Bold"/>
                </a:rPr>
                <a:t>CONCLUSION:</a:t>
              </a:r>
            </a:p>
          </p:txBody>
        </p:sp>
      </p:grpSp>
      <p:sp>
        <p:nvSpPr>
          <p:cNvPr id="7" name="TextBox 7"/>
          <p:cNvSpPr txBox="1"/>
          <p:nvPr/>
        </p:nvSpPr>
        <p:spPr>
          <a:xfrm>
            <a:off x="1651658" y="2687001"/>
            <a:ext cx="14662036" cy="4604385"/>
          </a:xfrm>
          <a:prstGeom prst="rect">
            <a:avLst/>
          </a:prstGeom>
        </p:spPr>
        <p:txBody>
          <a:bodyPr lIns="0" tIns="0" rIns="0" bIns="0" rtlCol="0" anchor="t">
            <a:spAutoFit/>
          </a:bodyPr>
          <a:lstStyle/>
          <a:p>
            <a:pPr algn="l">
              <a:lnSpc>
                <a:spcPts val="5220"/>
              </a:lnSpc>
            </a:pPr>
            <a:r>
              <a:rPr lang="en-US" sz="3000" dirty="0">
                <a:solidFill>
                  <a:srgbClr val="FFFFFF"/>
                </a:solidFill>
                <a:latin typeface="Codec Pro Bold"/>
              </a:rPr>
              <a:t>              Our project introduces a system for transforming English audio into accurate transcriptions and concise summaries. By combining advanced Automatic Speech Recognition (ASR) and Natural Language Processing (NLP), we offer a streamlined solution that enhances productivity and accessibility across diverse fields. With user-friendly features and potential for future enhancements, our system aims to revolutionize how organizations manage and extract insights from spoken content.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417775" y="567484"/>
            <a:ext cx="18735059" cy="9231274"/>
          </a:xfrm>
          <a:custGeom>
            <a:avLst/>
            <a:gdLst/>
            <a:ahLst/>
            <a:cxnLst/>
            <a:rect l="l" t="t" r="r" b="b"/>
            <a:pathLst>
              <a:path w="18735059" h="9231274">
                <a:moveTo>
                  <a:pt x="18735059" y="0"/>
                </a:moveTo>
                <a:lnTo>
                  <a:pt x="0" y="0"/>
                </a:lnTo>
                <a:lnTo>
                  <a:pt x="0" y="9231275"/>
                </a:lnTo>
                <a:lnTo>
                  <a:pt x="18735059" y="9231275"/>
                </a:lnTo>
                <a:lnTo>
                  <a:pt x="18735059" y="0"/>
                </a:lnTo>
                <a:close/>
              </a:path>
            </a:pathLst>
          </a:custGeom>
          <a:blipFill>
            <a:blip r:embed="rId2">
              <a:alphaModFix amt="4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1184232"/>
            <a:ext cx="12655463" cy="12655463"/>
          </a:xfrm>
          <a:custGeom>
            <a:avLst/>
            <a:gdLst/>
            <a:ahLst/>
            <a:cxnLst/>
            <a:rect l="l" t="t" r="r" b="b"/>
            <a:pathLst>
              <a:path w="12655463" h="12655463">
                <a:moveTo>
                  <a:pt x="0" y="0"/>
                </a:moveTo>
                <a:lnTo>
                  <a:pt x="12655463" y="0"/>
                </a:lnTo>
                <a:lnTo>
                  <a:pt x="12655463" y="12655464"/>
                </a:lnTo>
                <a:lnTo>
                  <a:pt x="0" y="126554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aphicFrame>
        <p:nvGraphicFramePr>
          <p:cNvPr id="4" name="Table 4"/>
          <p:cNvGraphicFramePr>
            <a:graphicFrameLocks noGrp="1"/>
          </p:cNvGraphicFramePr>
          <p:nvPr/>
        </p:nvGraphicFramePr>
        <p:xfrm>
          <a:off x="1066800" y="8257996"/>
          <a:ext cx="16192500" cy="990779"/>
        </p:xfrm>
        <a:graphic>
          <a:graphicData uri="http://schemas.openxmlformats.org/drawingml/2006/table">
            <a:tbl>
              <a:tblPr/>
              <a:tblGrid>
                <a:gridCol w="5701987">
                  <a:extLst>
                    <a:ext uri="{9D8B030D-6E8A-4147-A177-3AD203B41FA5}">
                      <a16:colId xmlns:a16="http://schemas.microsoft.com/office/drawing/2014/main" val="20000"/>
                    </a:ext>
                  </a:extLst>
                </a:gridCol>
                <a:gridCol w="4842000">
                  <a:extLst>
                    <a:ext uri="{9D8B030D-6E8A-4147-A177-3AD203B41FA5}">
                      <a16:colId xmlns:a16="http://schemas.microsoft.com/office/drawing/2014/main" val="20001"/>
                    </a:ext>
                  </a:extLst>
                </a:gridCol>
                <a:gridCol w="5648513">
                  <a:extLst>
                    <a:ext uri="{9D8B030D-6E8A-4147-A177-3AD203B41FA5}">
                      <a16:colId xmlns:a16="http://schemas.microsoft.com/office/drawing/2014/main" val="20002"/>
                    </a:ext>
                  </a:extLst>
                </a:gridCol>
              </a:tblGrid>
              <a:tr h="990779">
                <a:tc>
                  <a:txBody>
                    <a:bodyPr/>
                    <a:lstStyle/>
                    <a:p>
                      <a:pPr algn="l">
                        <a:lnSpc>
                          <a:spcPts val="3359"/>
                        </a:lnSpc>
                        <a:defRPr/>
                      </a:pPr>
                      <a:endParaRPr lang="en-US" sz="1100"/>
                    </a:p>
                  </a:txBody>
                  <a:tcPr marL="0" marR="0" marT="0" marB="0" anchor="b">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2799"/>
                        </a:lnSpc>
                        <a:defRPr/>
                      </a:pPr>
                      <a:endParaRPr lang="en-US" sz="1100"/>
                    </a:p>
                  </a:txBody>
                  <a:tcPr marL="0" marR="0" marT="0" marB="0" anchor="b">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r">
                        <a:lnSpc>
                          <a:spcPts val="2519"/>
                        </a:lnSpc>
                        <a:defRPr/>
                      </a:pPr>
                      <a:endParaRPr lang="en-US" sz="1100"/>
                    </a:p>
                  </a:txBody>
                  <a:tcPr marL="0" marR="0" marT="0" marB="0" anchor="b">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5"/>
          <p:cNvSpPr txBox="1"/>
          <p:nvPr/>
        </p:nvSpPr>
        <p:spPr>
          <a:xfrm>
            <a:off x="1028700" y="4115679"/>
            <a:ext cx="16230600" cy="1619892"/>
          </a:xfrm>
          <a:prstGeom prst="rect">
            <a:avLst/>
          </a:prstGeom>
        </p:spPr>
        <p:txBody>
          <a:bodyPr lIns="0" tIns="0" rIns="0" bIns="0" rtlCol="0" anchor="t">
            <a:spAutoFit/>
          </a:bodyPr>
          <a:lstStyle/>
          <a:p>
            <a:pPr algn="l">
              <a:lnSpc>
                <a:spcPts val="10900"/>
              </a:lnSpc>
            </a:pPr>
            <a:r>
              <a:rPr lang="en-US" sz="10900" dirty="0">
                <a:solidFill>
                  <a:srgbClr val="FFFFFF"/>
                </a:solidFill>
                <a:latin typeface="Codec Pro Bold"/>
              </a:rPr>
              <a:t>THANK YOU</a:t>
            </a:r>
          </a:p>
        </p:txBody>
      </p:sp>
      <p:sp>
        <p:nvSpPr>
          <p:cNvPr id="6" name="TextBox 6"/>
          <p:cNvSpPr txBox="1"/>
          <p:nvPr/>
        </p:nvSpPr>
        <p:spPr>
          <a:xfrm>
            <a:off x="11237343" y="6130746"/>
            <a:ext cx="4200823" cy="2651125"/>
          </a:xfrm>
          <a:prstGeom prst="rect">
            <a:avLst/>
          </a:prstGeom>
        </p:spPr>
        <p:txBody>
          <a:bodyPr lIns="0" tIns="0" rIns="0" bIns="0" rtlCol="0" anchor="t">
            <a:spAutoFit/>
          </a:bodyPr>
          <a:lstStyle/>
          <a:p>
            <a:pPr algn="ctr">
              <a:lnSpc>
                <a:spcPts val="3499"/>
              </a:lnSpc>
            </a:pPr>
            <a:r>
              <a:rPr lang="en-US" sz="2499" dirty="0">
                <a:solidFill>
                  <a:srgbClr val="FFFFFF"/>
                </a:solidFill>
                <a:latin typeface="Codec Pro Bold"/>
              </a:rPr>
              <a:t>PREASENTED BY:</a:t>
            </a:r>
          </a:p>
          <a:p>
            <a:pPr algn="ctr">
              <a:lnSpc>
                <a:spcPts val="3499"/>
              </a:lnSpc>
            </a:pPr>
            <a:r>
              <a:rPr lang="en-US" sz="2499" dirty="0">
                <a:solidFill>
                  <a:srgbClr val="FFFFFF"/>
                </a:solidFill>
                <a:latin typeface="Codec Pro Bold"/>
              </a:rPr>
              <a:t>TEAM NUMBER: 25</a:t>
            </a:r>
          </a:p>
          <a:p>
            <a:pPr algn="ctr">
              <a:lnSpc>
                <a:spcPts val="3499"/>
              </a:lnSpc>
            </a:pPr>
            <a:r>
              <a:rPr lang="en-US" sz="2499" dirty="0">
                <a:solidFill>
                  <a:srgbClr val="FFFFFF"/>
                </a:solidFill>
                <a:latin typeface="Codec Pro Bold"/>
              </a:rPr>
              <a:t>PATNANA GAYATHRI</a:t>
            </a:r>
          </a:p>
          <a:p>
            <a:pPr algn="ctr">
              <a:lnSpc>
                <a:spcPts val="3499"/>
              </a:lnSpc>
            </a:pPr>
            <a:r>
              <a:rPr lang="en-US" sz="2499" dirty="0">
                <a:solidFill>
                  <a:srgbClr val="FFFFFF"/>
                </a:solidFill>
                <a:latin typeface="Codec Pro Bold"/>
              </a:rPr>
              <a:t>LEBAKA PAVAN NAGA SAI</a:t>
            </a:r>
          </a:p>
          <a:p>
            <a:pPr algn="ctr">
              <a:lnSpc>
                <a:spcPts val="3499"/>
              </a:lnSpc>
            </a:pPr>
            <a:r>
              <a:rPr lang="en-US" sz="2499" dirty="0">
                <a:solidFill>
                  <a:srgbClr val="FFFFFF"/>
                </a:solidFill>
                <a:latin typeface="Codec Pro Bold"/>
              </a:rPr>
              <a:t>THONTLA KASI REDDY</a:t>
            </a:r>
          </a:p>
          <a:p>
            <a:pPr algn="ctr">
              <a:lnSpc>
                <a:spcPts val="3499"/>
              </a:lnSpc>
              <a:spcBef>
                <a:spcPct val="0"/>
              </a:spcBef>
            </a:pPr>
            <a:r>
              <a:rPr lang="en-US" sz="2499" dirty="0">
                <a:solidFill>
                  <a:srgbClr val="FFFFFF"/>
                </a:solidFill>
                <a:latin typeface="Codec Pro Bold"/>
              </a:rPr>
              <a:t>VADLAMURI MANI SANDEEP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flipH="1">
            <a:off x="-7738414" y="1992805"/>
            <a:ext cx="18708883" cy="9558538"/>
          </a:xfrm>
          <a:custGeom>
            <a:avLst/>
            <a:gdLst/>
            <a:ahLst/>
            <a:cxnLst/>
            <a:rect l="l" t="t" r="r" b="b"/>
            <a:pathLst>
              <a:path w="18708883" h="9558538">
                <a:moveTo>
                  <a:pt x="18708883" y="0"/>
                </a:moveTo>
                <a:lnTo>
                  <a:pt x="0" y="0"/>
                </a:lnTo>
                <a:lnTo>
                  <a:pt x="0" y="9558538"/>
                </a:lnTo>
                <a:lnTo>
                  <a:pt x="18708883" y="9558538"/>
                </a:lnTo>
                <a:lnTo>
                  <a:pt x="1870888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3" name="Table 3"/>
          <p:cNvGraphicFramePr>
            <a:graphicFrameLocks noGrp="1"/>
          </p:cNvGraphicFramePr>
          <p:nvPr/>
        </p:nvGraphicFramePr>
        <p:xfrm>
          <a:off x="10092000" y="1778068"/>
          <a:ext cx="6330805" cy="6921954"/>
        </p:xfrm>
        <a:graphic>
          <a:graphicData uri="http://schemas.openxmlformats.org/drawingml/2006/table">
            <a:tbl>
              <a:tblPr/>
              <a:tblGrid>
                <a:gridCol w="5534131">
                  <a:extLst>
                    <a:ext uri="{9D8B030D-6E8A-4147-A177-3AD203B41FA5}">
                      <a16:colId xmlns:a16="http://schemas.microsoft.com/office/drawing/2014/main" val="20000"/>
                    </a:ext>
                  </a:extLst>
                </a:gridCol>
                <a:gridCol w="796674">
                  <a:extLst>
                    <a:ext uri="{9D8B030D-6E8A-4147-A177-3AD203B41FA5}">
                      <a16:colId xmlns:a16="http://schemas.microsoft.com/office/drawing/2014/main" val="20001"/>
                    </a:ext>
                  </a:extLst>
                </a:gridCol>
              </a:tblGrid>
              <a:tr h="981180">
                <a:tc>
                  <a:txBody>
                    <a:bodyPr/>
                    <a:lstStyle/>
                    <a:p>
                      <a:pPr algn="l">
                        <a:lnSpc>
                          <a:spcPts val="3359"/>
                        </a:lnSpc>
                        <a:defRPr/>
                      </a:pPr>
                      <a:r>
                        <a:rPr lang="en-US" sz="2399">
                          <a:solidFill>
                            <a:srgbClr val="FFFFFF"/>
                          </a:solidFill>
                          <a:latin typeface="Codec Pro"/>
                        </a:rPr>
                        <a:t>ABSTRACT</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3</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0"/>
                  </a:ext>
                </a:extLst>
              </a:tr>
              <a:tr h="1019175">
                <a:tc>
                  <a:txBody>
                    <a:bodyPr/>
                    <a:lstStyle/>
                    <a:p>
                      <a:pPr algn="l">
                        <a:lnSpc>
                          <a:spcPts val="3359"/>
                        </a:lnSpc>
                        <a:defRPr/>
                      </a:pPr>
                      <a:r>
                        <a:rPr lang="en-US" sz="2399">
                          <a:solidFill>
                            <a:srgbClr val="FFFFFF"/>
                          </a:solidFill>
                          <a:latin typeface="Codec Pro"/>
                        </a:rPr>
                        <a:t>EXISTING SYSTEM AND ITS DISADVANTAGES</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4</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1"/>
                  </a:ext>
                </a:extLst>
              </a:tr>
              <a:tr h="1019175">
                <a:tc>
                  <a:txBody>
                    <a:bodyPr/>
                    <a:lstStyle/>
                    <a:p>
                      <a:pPr algn="l">
                        <a:lnSpc>
                          <a:spcPts val="3359"/>
                        </a:lnSpc>
                        <a:defRPr/>
                      </a:pPr>
                      <a:r>
                        <a:rPr lang="en-US" sz="2399">
                          <a:solidFill>
                            <a:srgbClr val="FFFFFF"/>
                          </a:solidFill>
                          <a:latin typeface="Codec Pro"/>
                        </a:rPr>
                        <a:t>PROPOSED SYSTEM AND ITS ADVANTAGES</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6</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2"/>
                  </a:ext>
                </a:extLst>
              </a:tr>
              <a:tr h="973748">
                <a:tc>
                  <a:txBody>
                    <a:bodyPr/>
                    <a:lstStyle/>
                    <a:p>
                      <a:pPr algn="l">
                        <a:lnSpc>
                          <a:spcPts val="3359"/>
                        </a:lnSpc>
                        <a:defRPr/>
                      </a:pPr>
                      <a:r>
                        <a:rPr lang="en-US" sz="2399">
                          <a:solidFill>
                            <a:srgbClr val="FFFFFF"/>
                          </a:solidFill>
                          <a:latin typeface="Codec Pro"/>
                        </a:rPr>
                        <a:t>ALGORITHMS AND LIBRARIES USED</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7</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3"/>
                  </a:ext>
                </a:extLst>
              </a:tr>
              <a:tr h="981180">
                <a:tc>
                  <a:txBody>
                    <a:bodyPr/>
                    <a:lstStyle/>
                    <a:p>
                      <a:pPr algn="l">
                        <a:lnSpc>
                          <a:spcPts val="3359"/>
                        </a:lnSpc>
                        <a:defRPr/>
                      </a:pPr>
                      <a:r>
                        <a:rPr lang="en-US" sz="2399">
                          <a:solidFill>
                            <a:srgbClr val="FFFFFF"/>
                          </a:solidFill>
                          <a:latin typeface="Codec Pro"/>
                        </a:rPr>
                        <a:t>FUTURE ENHANCEMENTS</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8</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4"/>
                  </a:ext>
                </a:extLst>
              </a:tr>
              <a:tr h="973748">
                <a:tc>
                  <a:txBody>
                    <a:bodyPr/>
                    <a:lstStyle/>
                    <a:p>
                      <a:pPr algn="l">
                        <a:lnSpc>
                          <a:spcPts val="3359"/>
                        </a:lnSpc>
                        <a:defRPr/>
                      </a:pPr>
                      <a:r>
                        <a:rPr lang="en-US" sz="2399">
                          <a:solidFill>
                            <a:srgbClr val="FFFFFF"/>
                          </a:solidFill>
                          <a:latin typeface="Codec Pro"/>
                        </a:rPr>
                        <a:t>WORK FLOW</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9</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5"/>
                  </a:ext>
                </a:extLst>
              </a:tr>
              <a:tr h="973748">
                <a:tc>
                  <a:txBody>
                    <a:bodyPr/>
                    <a:lstStyle/>
                    <a:p>
                      <a:pPr algn="l">
                        <a:lnSpc>
                          <a:spcPts val="3359"/>
                        </a:lnSpc>
                        <a:defRPr/>
                      </a:pPr>
                      <a:r>
                        <a:rPr lang="en-US" sz="2399">
                          <a:solidFill>
                            <a:srgbClr val="FFFFFF"/>
                          </a:solidFill>
                          <a:latin typeface="Codec Pro"/>
                        </a:rPr>
                        <a:t>CONCLUSION</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10</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TextBox 4"/>
          <p:cNvSpPr txBox="1"/>
          <p:nvPr/>
        </p:nvSpPr>
        <p:spPr>
          <a:xfrm>
            <a:off x="1865195" y="1816168"/>
            <a:ext cx="7278805" cy="1254124"/>
          </a:xfrm>
          <a:prstGeom prst="rect">
            <a:avLst/>
          </a:prstGeom>
        </p:spPr>
        <p:txBody>
          <a:bodyPr lIns="0" tIns="0" rIns="0" bIns="0" rtlCol="0" anchor="t">
            <a:spAutoFit/>
          </a:bodyPr>
          <a:lstStyle/>
          <a:p>
            <a:pPr algn="l">
              <a:lnSpc>
                <a:spcPts val="8499"/>
              </a:lnSpc>
            </a:pPr>
            <a:r>
              <a:rPr lang="en-US" sz="8499">
                <a:solidFill>
                  <a:srgbClr val="FFFFFF"/>
                </a:solidFill>
                <a:latin typeface="Codec Pro Bold"/>
              </a:rPr>
              <a:t>SYNOPSIS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1651658" y="7812263"/>
            <a:ext cx="14984685" cy="5421731"/>
          </a:xfrm>
          <a:custGeom>
            <a:avLst/>
            <a:gdLst/>
            <a:ahLst/>
            <a:cxnLst/>
            <a:rect l="l" t="t" r="r" b="b"/>
            <a:pathLst>
              <a:path w="14984685" h="5421731">
                <a:moveTo>
                  <a:pt x="0" y="0"/>
                </a:moveTo>
                <a:lnTo>
                  <a:pt x="14984684" y="0"/>
                </a:lnTo>
                <a:lnTo>
                  <a:pt x="14984684" y="5421731"/>
                </a:lnTo>
                <a:lnTo>
                  <a:pt x="0" y="5421731"/>
                </a:lnTo>
                <a:lnTo>
                  <a:pt x="0" y="0"/>
                </a:lnTo>
                <a:close/>
              </a:path>
            </a:pathLst>
          </a:custGeom>
          <a:blipFill>
            <a:blip r:embed="rId2">
              <a:alphaModFix amt="27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0"/>
            <a:ext cx="10371446" cy="10371446"/>
          </a:xfrm>
          <a:custGeom>
            <a:avLst/>
            <a:gdLst/>
            <a:ahLst/>
            <a:cxnLst/>
            <a:rect l="l" t="t" r="r" b="b"/>
            <a:pathLst>
              <a:path w="10371446" h="10371446">
                <a:moveTo>
                  <a:pt x="0" y="0"/>
                </a:moveTo>
                <a:lnTo>
                  <a:pt x="10371446" y="0"/>
                </a:lnTo>
                <a:lnTo>
                  <a:pt x="10371446" y="10371446"/>
                </a:lnTo>
                <a:lnTo>
                  <a:pt x="0" y="10371446"/>
                </a:lnTo>
                <a:lnTo>
                  <a:pt x="0" y="0"/>
                </a:lnTo>
                <a:close/>
              </a:path>
            </a:pathLst>
          </a:custGeom>
          <a:blipFill>
            <a:blip r:embed="rId4">
              <a:alphaModFix amt="86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028700" y="1028700"/>
            <a:ext cx="7367832" cy="1680526"/>
            <a:chOff x="0" y="0"/>
            <a:chExt cx="9823776" cy="2240701"/>
          </a:xfrm>
        </p:grpSpPr>
        <p:sp>
          <p:nvSpPr>
            <p:cNvPr id="5" name="TextBox 5"/>
            <p:cNvSpPr txBox="1"/>
            <p:nvPr/>
          </p:nvSpPr>
          <p:spPr>
            <a:xfrm>
              <a:off x="0" y="1677457"/>
              <a:ext cx="9823776" cy="563244"/>
            </a:xfrm>
            <a:prstGeom prst="rect">
              <a:avLst/>
            </a:prstGeom>
          </p:spPr>
          <p:txBody>
            <a:bodyPr lIns="0" tIns="0" rIns="0" bIns="0" rtlCol="0" anchor="t">
              <a:spAutoFit/>
            </a:bodyPr>
            <a:lstStyle/>
            <a:p>
              <a:pPr marL="0" lvl="0" indent="0" algn="l">
                <a:lnSpc>
                  <a:spcPts val="3360"/>
                </a:lnSpc>
                <a:spcBef>
                  <a:spcPct val="0"/>
                </a:spcBef>
              </a:pPr>
              <a:endParaRPr/>
            </a:p>
          </p:txBody>
        </p:sp>
        <p:sp>
          <p:nvSpPr>
            <p:cNvPr id="6" name="TextBox 6"/>
            <p:cNvSpPr txBox="1"/>
            <p:nvPr/>
          </p:nvSpPr>
          <p:spPr>
            <a:xfrm>
              <a:off x="0" y="-47625"/>
              <a:ext cx="9823776" cy="1571625"/>
            </a:xfrm>
            <a:prstGeom prst="rect">
              <a:avLst/>
            </a:prstGeom>
          </p:spPr>
          <p:txBody>
            <a:bodyPr lIns="0" tIns="0" rIns="0" bIns="0" rtlCol="0" anchor="t">
              <a:spAutoFit/>
            </a:bodyPr>
            <a:lstStyle/>
            <a:p>
              <a:pPr algn="l">
                <a:lnSpc>
                  <a:spcPts val="8250"/>
                </a:lnSpc>
              </a:pPr>
              <a:r>
                <a:rPr lang="en-US" sz="7500" u="sng" dirty="0">
                  <a:solidFill>
                    <a:srgbClr val="FFFFFF"/>
                  </a:solidFill>
                  <a:latin typeface="Codec Pro Bold"/>
                </a:rPr>
                <a:t>ABSTRACT:</a:t>
              </a:r>
            </a:p>
          </p:txBody>
        </p:sp>
      </p:grpSp>
      <p:sp>
        <p:nvSpPr>
          <p:cNvPr id="7" name="TextBox 7"/>
          <p:cNvSpPr txBox="1"/>
          <p:nvPr/>
        </p:nvSpPr>
        <p:spPr>
          <a:xfrm>
            <a:off x="1331050" y="2705864"/>
            <a:ext cx="16211927" cy="6438900"/>
          </a:xfrm>
          <a:prstGeom prst="rect">
            <a:avLst/>
          </a:prstGeom>
        </p:spPr>
        <p:txBody>
          <a:bodyPr lIns="0" tIns="0" rIns="0" bIns="0" rtlCol="0" anchor="t">
            <a:spAutoFit/>
          </a:bodyPr>
          <a:lstStyle/>
          <a:p>
            <a:pPr algn="l">
              <a:lnSpc>
                <a:spcPts val="4200"/>
              </a:lnSpc>
            </a:pPr>
            <a:r>
              <a:rPr lang="en-US" sz="3000" dirty="0">
                <a:solidFill>
                  <a:srgbClr val="FFFFFF"/>
                </a:solidFill>
                <a:latin typeface="Codec Pro Bold"/>
              </a:rPr>
              <a:t>                 In today's world of information overload, extracting key insights from spoken content is crucial. Our project introduces a state-of-the-art system that converts speech into text with good accuracy. By leveraging advanced technologies like Automatic Speech Recognition (ASR) and speaker </a:t>
            </a:r>
            <a:r>
              <a:rPr lang="en-US" sz="3000" dirty="0" err="1">
                <a:solidFill>
                  <a:srgbClr val="FFFFFF"/>
                </a:solidFill>
                <a:latin typeface="Codec Pro Bold"/>
              </a:rPr>
              <a:t>diarization</a:t>
            </a:r>
            <a:r>
              <a:rPr lang="en-US" sz="3000" dirty="0">
                <a:solidFill>
                  <a:srgbClr val="FFFFFF"/>
                </a:solidFill>
                <a:latin typeface="Codec Pro Bold"/>
              </a:rPr>
              <a:t>, it not only transcribes speech but also identifies different speakers.</a:t>
            </a:r>
          </a:p>
          <a:p>
            <a:pPr algn="l">
              <a:lnSpc>
                <a:spcPts val="4200"/>
              </a:lnSpc>
            </a:pPr>
            <a:endParaRPr lang="en-US" sz="3000" dirty="0">
              <a:solidFill>
                <a:srgbClr val="FFFFFF"/>
              </a:solidFill>
              <a:latin typeface="Codec Pro Bold"/>
            </a:endParaRPr>
          </a:p>
          <a:p>
            <a:pPr algn="l">
              <a:lnSpc>
                <a:spcPts val="4200"/>
              </a:lnSpc>
              <a:spcBef>
                <a:spcPct val="0"/>
              </a:spcBef>
            </a:pPr>
            <a:r>
              <a:rPr lang="en-US" sz="3000" dirty="0">
                <a:solidFill>
                  <a:srgbClr val="FFFFFF"/>
                </a:solidFill>
                <a:latin typeface="Codec Pro"/>
              </a:rPr>
              <a:t>                </a:t>
            </a:r>
            <a:r>
              <a:rPr lang="en-US" sz="3000" dirty="0">
                <a:solidFill>
                  <a:srgbClr val="FFFFFF"/>
                </a:solidFill>
                <a:latin typeface="Codec Pro Bold"/>
              </a:rPr>
              <a:t>Using Natural Language Processing (NLP), specifically tools like Transformers, the system then condenses this transcribed text into clear and concise summaries. This capability saves time and enhances productivity, making it easier to manage large volumes of audio information in fields such as business, education, and media. Our system represents a significant advancement in speech processing technology, designed to streamline information processing and improve accessibility.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2176101" y="4893573"/>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014836" y="1157082"/>
            <a:ext cx="8366899" cy="2330449"/>
          </a:xfrm>
          <a:prstGeom prst="rect">
            <a:avLst/>
          </a:prstGeom>
        </p:spPr>
        <p:txBody>
          <a:bodyPr lIns="0" tIns="0" rIns="0" bIns="0" rtlCol="0" anchor="t">
            <a:spAutoFit/>
          </a:bodyPr>
          <a:lstStyle/>
          <a:p>
            <a:pPr algn="l">
              <a:lnSpc>
                <a:spcPts val="8499"/>
              </a:lnSpc>
            </a:pPr>
            <a:r>
              <a:rPr lang="en-US" sz="8499" u="sng" dirty="0">
                <a:solidFill>
                  <a:srgbClr val="FFFFFF"/>
                </a:solidFill>
                <a:latin typeface="Codec Pro Bold"/>
              </a:rPr>
              <a:t>EXISTING</a:t>
            </a:r>
          </a:p>
          <a:p>
            <a:pPr algn="l">
              <a:lnSpc>
                <a:spcPts val="8499"/>
              </a:lnSpc>
            </a:pPr>
            <a:r>
              <a:rPr lang="en-US" sz="8499" u="sng" dirty="0">
                <a:solidFill>
                  <a:srgbClr val="FFFFFF"/>
                </a:solidFill>
                <a:latin typeface="Codec Pro Bold"/>
              </a:rPr>
              <a:t>SYSTEMS:</a:t>
            </a:r>
          </a:p>
        </p:txBody>
      </p:sp>
      <p:graphicFrame>
        <p:nvGraphicFramePr>
          <p:cNvPr id="4" name="Table 4"/>
          <p:cNvGraphicFramePr>
            <a:graphicFrameLocks noGrp="1"/>
          </p:cNvGraphicFramePr>
          <p:nvPr/>
        </p:nvGraphicFramePr>
        <p:xfrm>
          <a:off x="9144000" y="1372981"/>
          <a:ext cx="6727092" cy="1209740"/>
        </p:xfrm>
        <a:graphic>
          <a:graphicData uri="http://schemas.openxmlformats.org/drawingml/2006/table">
            <a:tbl>
              <a:tblPr/>
              <a:tblGrid>
                <a:gridCol w="6727092">
                  <a:extLst>
                    <a:ext uri="{9D8B030D-6E8A-4147-A177-3AD203B41FA5}">
                      <a16:colId xmlns:a16="http://schemas.microsoft.com/office/drawing/2014/main" val="20000"/>
                    </a:ext>
                  </a:extLst>
                </a:gridCol>
              </a:tblGrid>
              <a:tr h="1209740">
                <a:tc>
                  <a:txBody>
                    <a:bodyPr/>
                    <a:lstStyle/>
                    <a:p>
                      <a:pPr algn="ctr">
                        <a:lnSpc>
                          <a:spcPts val="2800"/>
                        </a:lnSpc>
                        <a:defRPr/>
                      </a:pPr>
                      <a:r>
                        <a:rPr lang="en-US" sz="2000" dirty="0">
                          <a:solidFill>
                            <a:srgbClr val="1B131B"/>
                          </a:solidFill>
                          <a:latin typeface="Codec Pro Bold"/>
                        </a:rPr>
                        <a:t>1.GOOGLE SPEECH-TO-TEXT (FORMERLY GOOGLE CLOUD SPEECH API)</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graphicFrame>
        <p:nvGraphicFramePr>
          <p:cNvPr id="5" name="Table 5"/>
          <p:cNvGraphicFramePr>
            <a:graphicFrameLocks noGrp="1"/>
          </p:cNvGraphicFramePr>
          <p:nvPr/>
        </p:nvGraphicFramePr>
        <p:xfrm>
          <a:off x="9144000" y="3487531"/>
          <a:ext cx="6727092" cy="759646"/>
        </p:xfrm>
        <a:graphic>
          <a:graphicData uri="http://schemas.openxmlformats.org/drawingml/2006/table">
            <a:tbl>
              <a:tblPr/>
              <a:tblGrid>
                <a:gridCol w="6727092">
                  <a:extLst>
                    <a:ext uri="{9D8B030D-6E8A-4147-A177-3AD203B41FA5}">
                      <a16:colId xmlns:a16="http://schemas.microsoft.com/office/drawing/2014/main" val="20000"/>
                    </a:ext>
                  </a:extLst>
                </a:gridCol>
              </a:tblGrid>
              <a:tr h="759646">
                <a:tc>
                  <a:txBody>
                    <a:bodyPr/>
                    <a:lstStyle/>
                    <a:p>
                      <a:pPr algn="ctr">
                        <a:lnSpc>
                          <a:spcPts val="2800"/>
                        </a:lnSpc>
                        <a:defRPr/>
                      </a:pPr>
                      <a:r>
                        <a:rPr lang="en-US" sz="2000" dirty="0">
                          <a:solidFill>
                            <a:srgbClr val="1B131B"/>
                          </a:solidFill>
                          <a:latin typeface="Codec Pro Bold"/>
                        </a:rPr>
                        <a:t>2.MICROSOFT AZURE SPEECH SERVICES</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nvGraphicFramePr>
        <p:xfrm>
          <a:off x="9144000" y="5347459"/>
          <a:ext cx="6727092" cy="759646"/>
        </p:xfrm>
        <a:graphic>
          <a:graphicData uri="http://schemas.openxmlformats.org/drawingml/2006/table">
            <a:tbl>
              <a:tblPr/>
              <a:tblGrid>
                <a:gridCol w="6727092">
                  <a:extLst>
                    <a:ext uri="{9D8B030D-6E8A-4147-A177-3AD203B41FA5}">
                      <a16:colId xmlns:a16="http://schemas.microsoft.com/office/drawing/2014/main" val="20000"/>
                    </a:ext>
                  </a:extLst>
                </a:gridCol>
              </a:tblGrid>
              <a:tr h="759646">
                <a:tc>
                  <a:txBody>
                    <a:bodyPr/>
                    <a:lstStyle/>
                    <a:p>
                      <a:pPr algn="ctr">
                        <a:lnSpc>
                          <a:spcPts val="2800"/>
                        </a:lnSpc>
                        <a:defRPr/>
                      </a:pPr>
                      <a:r>
                        <a:rPr lang="en-US" sz="2000" dirty="0">
                          <a:solidFill>
                            <a:srgbClr val="1B131B"/>
                          </a:solidFill>
                          <a:latin typeface="Codec Pro Bold"/>
                        </a:rPr>
                        <a:t>3.IBM WATSON SPEECH TO TEXT</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9144000" y="7207387"/>
          <a:ext cx="6727092" cy="759646"/>
        </p:xfrm>
        <a:graphic>
          <a:graphicData uri="http://schemas.openxmlformats.org/drawingml/2006/table">
            <a:tbl>
              <a:tblPr/>
              <a:tblGrid>
                <a:gridCol w="6727092">
                  <a:extLst>
                    <a:ext uri="{9D8B030D-6E8A-4147-A177-3AD203B41FA5}">
                      <a16:colId xmlns:a16="http://schemas.microsoft.com/office/drawing/2014/main" val="20000"/>
                    </a:ext>
                  </a:extLst>
                </a:gridCol>
              </a:tblGrid>
              <a:tr h="759646">
                <a:tc>
                  <a:txBody>
                    <a:bodyPr/>
                    <a:lstStyle/>
                    <a:p>
                      <a:pPr algn="ctr">
                        <a:lnSpc>
                          <a:spcPts val="2800"/>
                        </a:lnSpc>
                        <a:defRPr/>
                      </a:pPr>
                      <a:r>
                        <a:rPr lang="en-US" sz="2000" dirty="0">
                          <a:solidFill>
                            <a:srgbClr val="1B131B"/>
                          </a:solidFill>
                          <a:latin typeface="Codec Pro Bold"/>
                        </a:rPr>
                        <a:t>4.DRAGON NATURALLYSPEAKING (NUANCE)</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1651658" y="7812263"/>
            <a:ext cx="14984685" cy="5421731"/>
          </a:xfrm>
          <a:custGeom>
            <a:avLst/>
            <a:gdLst/>
            <a:ahLst/>
            <a:cxnLst/>
            <a:rect l="l" t="t" r="r" b="b"/>
            <a:pathLst>
              <a:path w="14984685" h="5421731">
                <a:moveTo>
                  <a:pt x="0" y="0"/>
                </a:moveTo>
                <a:lnTo>
                  <a:pt x="14984684" y="0"/>
                </a:lnTo>
                <a:lnTo>
                  <a:pt x="14984684" y="5421731"/>
                </a:lnTo>
                <a:lnTo>
                  <a:pt x="0" y="5421731"/>
                </a:lnTo>
                <a:lnTo>
                  <a:pt x="0" y="0"/>
                </a:lnTo>
                <a:close/>
              </a:path>
            </a:pathLst>
          </a:custGeom>
          <a:blipFill>
            <a:blip r:embed="rId2">
              <a:alphaModFix amt="27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0"/>
            <a:ext cx="10371446" cy="10371446"/>
          </a:xfrm>
          <a:custGeom>
            <a:avLst/>
            <a:gdLst/>
            <a:ahLst/>
            <a:cxnLst/>
            <a:rect l="l" t="t" r="r" b="b"/>
            <a:pathLst>
              <a:path w="10371446" h="10371446">
                <a:moveTo>
                  <a:pt x="0" y="0"/>
                </a:moveTo>
                <a:lnTo>
                  <a:pt x="10371446" y="0"/>
                </a:lnTo>
                <a:lnTo>
                  <a:pt x="10371446" y="10371446"/>
                </a:lnTo>
                <a:lnTo>
                  <a:pt x="0" y="10371446"/>
                </a:lnTo>
                <a:lnTo>
                  <a:pt x="0" y="0"/>
                </a:lnTo>
                <a:close/>
              </a:path>
            </a:pathLst>
          </a:custGeom>
          <a:blipFill>
            <a:blip r:embed="rId4">
              <a:alphaModFix amt="86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028700" y="1028700"/>
            <a:ext cx="16881209" cy="1524951"/>
            <a:chOff x="0" y="0"/>
            <a:chExt cx="22508279" cy="2033268"/>
          </a:xfrm>
        </p:grpSpPr>
        <p:sp>
          <p:nvSpPr>
            <p:cNvPr id="5" name="TextBox 5"/>
            <p:cNvSpPr txBox="1"/>
            <p:nvPr/>
          </p:nvSpPr>
          <p:spPr>
            <a:xfrm>
              <a:off x="0" y="1470023"/>
              <a:ext cx="22508279" cy="563244"/>
            </a:xfrm>
            <a:prstGeom prst="rect">
              <a:avLst/>
            </a:prstGeom>
          </p:spPr>
          <p:txBody>
            <a:bodyPr lIns="0" tIns="0" rIns="0" bIns="0" rtlCol="0" anchor="t">
              <a:spAutoFit/>
            </a:bodyPr>
            <a:lstStyle/>
            <a:p>
              <a:pPr marL="0" lvl="0" indent="0" algn="l">
                <a:lnSpc>
                  <a:spcPts val="3360"/>
                </a:lnSpc>
                <a:spcBef>
                  <a:spcPct val="0"/>
                </a:spcBef>
              </a:pPr>
              <a:endParaRPr/>
            </a:p>
          </p:txBody>
        </p:sp>
        <p:sp>
          <p:nvSpPr>
            <p:cNvPr id="6" name="TextBox 6"/>
            <p:cNvSpPr txBox="1"/>
            <p:nvPr/>
          </p:nvSpPr>
          <p:spPr>
            <a:xfrm>
              <a:off x="0" y="-38100"/>
              <a:ext cx="22508279" cy="1354667"/>
            </a:xfrm>
            <a:prstGeom prst="rect">
              <a:avLst/>
            </a:prstGeom>
          </p:spPr>
          <p:txBody>
            <a:bodyPr lIns="0" tIns="0" rIns="0" bIns="0" rtlCol="0" anchor="t">
              <a:spAutoFit/>
            </a:bodyPr>
            <a:lstStyle/>
            <a:p>
              <a:pPr algn="l">
                <a:lnSpc>
                  <a:spcPts val="7150"/>
                </a:lnSpc>
              </a:pPr>
              <a:r>
                <a:rPr lang="en-US" sz="6500" u="sng" dirty="0">
                  <a:solidFill>
                    <a:srgbClr val="FFFFFF"/>
                  </a:solidFill>
                  <a:latin typeface="Codec Pro Bold"/>
                </a:rPr>
                <a:t>EXISTING SYSTEM DISADVANTAGES:</a:t>
              </a:r>
            </a:p>
          </p:txBody>
        </p:sp>
      </p:grpSp>
      <p:sp>
        <p:nvSpPr>
          <p:cNvPr id="7" name="TextBox 7"/>
          <p:cNvSpPr txBox="1"/>
          <p:nvPr/>
        </p:nvSpPr>
        <p:spPr>
          <a:xfrm>
            <a:off x="1331050" y="2518723"/>
            <a:ext cx="15305293" cy="5409494"/>
          </a:xfrm>
          <a:prstGeom prst="rect">
            <a:avLst/>
          </a:prstGeom>
        </p:spPr>
        <p:txBody>
          <a:bodyPr lIns="0" tIns="0" rIns="0" bIns="0" rtlCol="0" anchor="t">
            <a:spAutoFit/>
          </a:bodyPr>
          <a:lstStyle/>
          <a:p>
            <a:pPr marL="647700" lvl="1" indent="-323850" algn="l">
              <a:lnSpc>
                <a:spcPct val="200000"/>
              </a:lnSpc>
              <a:buAutoNum type="arabicPeriod"/>
            </a:pPr>
            <a:r>
              <a:rPr lang="en-US" sz="3000" u="sng" dirty="0">
                <a:solidFill>
                  <a:srgbClr val="FFFFFF"/>
                </a:solidFill>
                <a:latin typeface="Codec Pro Bold"/>
              </a:rPr>
              <a:t>Privacy and Data Security:</a:t>
            </a:r>
            <a:r>
              <a:rPr lang="en-US" sz="3000" dirty="0">
                <a:solidFill>
                  <a:srgbClr val="FFFFFF"/>
                </a:solidFill>
                <a:latin typeface="Codec Pro Bold"/>
              </a:rPr>
              <a:t> Users may have concerns about their audio data being stored on third-party servers and potential risks of data breaches.</a:t>
            </a:r>
          </a:p>
          <a:p>
            <a:pPr marL="647700" lvl="1" indent="-323850" algn="l">
              <a:lnSpc>
                <a:spcPct val="200000"/>
              </a:lnSpc>
              <a:buAutoNum type="arabicPeriod"/>
            </a:pPr>
            <a:r>
              <a:rPr lang="en-US" sz="3000" u="sng" dirty="0">
                <a:solidFill>
                  <a:srgbClr val="FFFFFF"/>
                </a:solidFill>
                <a:latin typeface="Codec Pro Bold"/>
              </a:rPr>
              <a:t>Cost:</a:t>
            </a:r>
            <a:r>
              <a:rPr lang="en-US" sz="3000" dirty="0">
                <a:solidFill>
                  <a:srgbClr val="FFFFFF"/>
                </a:solidFill>
                <a:latin typeface="Codec Pro Bold"/>
              </a:rPr>
              <a:t> Some services can be costly, particularly for high volumes of usage or additional features beyond basic transcription.</a:t>
            </a:r>
          </a:p>
          <a:p>
            <a:pPr marL="647700" lvl="1" indent="-323850" algn="l">
              <a:lnSpc>
                <a:spcPct val="200000"/>
              </a:lnSpc>
              <a:buAutoNum type="arabicPeriod"/>
            </a:pPr>
            <a:r>
              <a:rPr lang="en-US" sz="3000" u="sng" dirty="0">
                <a:solidFill>
                  <a:srgbClr val="FFFFFF"/>
                </a:solidFill>
                <a:latin typeface="Codec Pro Bold"/>
              </a:rPr>
              <a:t>User Interface and Accessibility:</a:t>
            </a:r>
            <a:r>
              <a:rPr lang="en-US" sz="3000" dirty="0">
                <a:solidFill>
                  <a:srgbClr val="FFFFFF"/>
                </a:solidFill>
                <a:latin typeface="Codec Pro Bold"/>
              </a:rPr>
              <a:t> The usability of these systems can vary, affecting user experience and adoption rates.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1651658" y="7812263"/>
            <a:ext cx="14984685" cy="5421731"/>
          </a:xfrm>
          <a:custGeom>
            <a:avLst/>
            <a:gdLst/>
            <a:ahLst/>
            <a:cxnLst/>
            <a:rect l="l" t="t" r="r" b="b"/>
            <a:pathLst>
              <a:path w="14984685" h="5421731">
                <a:moveTo>
                  <a:pt x="0" y="0"/>
                </a:moveTo>
                <a:lnTo>
                  <a:pt x="14984684" y="0"/>
                </a:lnTo>
                <a:lnTo>
                  <a:pt x="14984684" y="5421731"/>
                </a:lnTo>
                <a:lnTo>
                  <a:pt x="0" y="5421731"/>
                </a:lnTo>
                <a:lnTo>
                  <a:pt x="0" y="0"/>
                </a:lnTo>
                <a:close/>
              </a:path>
            </a:pathLst>
          </a:custGeom>
          <a:blipFill>
            <a:blip r:embed="rId2">
              <a:alphaModFix amt="27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0"/>
            <a:ext cx="10371446" cy="10371446"/>
          </a:xfrm>
          <a:custGeom>
            <a:avLst/>
            <a:gdLst/>
            <a:ahLst/>
            <a:cxnLst/>
            <a:rect l="l" t="t" r="r" b="b"/>
            <a:pathLst>
              <a:path w="10371446" h="10371446">
                <a:moveTo>
                  <a:pt x="0" y="0"/>
                </a:moveTo>
                <a:lnTo>
                  <a:pt x="10371446" y="0"/>
                </a:lnTo>
                <a:lnTo>
                  <a:pt x="10371446" y="10371446"/>
                </a:lnTo>
                <a:lnTo>
                  <a:pt x="0" y="10371446"/>
                </a:lnTo>
                <a:lnTo>
                  <a:pt x="0" y="0"/>
                </a:lnTo>
                <a:close/>
              </a:path>
            </a:pathLst>
          </a:custGeom>
          <a:blipFill>
            <a:blip r:embed="rId4">
              <a:alphaModFix amt="86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028700" y="1028700"/>
            <a:ext cx="16594662" cy="1524951"/>
            <a:chOff x="0" y="0"/>
            <a:chExt cx="22126216" cy="2033268"/>
          </a:xfrm>
        </p:grpSpPr>
        <p:sp>
          <p:nvSpPr>
            <p:cNvPr id="5" name="TextBox 5"/>
            <p:cNvSpPr txBox="1"/>
            <p:nvPr/>
          </p:nvSpPr>
          <p:spPr>
            <a:xfrm>
              <a:off x="0" y="1470023"/>
              <a:ext cx="22126216" cy="563244"/>
            </a:xfrm>
            <a:prstGeom prst="rect">
              <a:avLst/>
            </a:prstGeom>
          </p:spPr>
          <p:txBody>
            <a:bodyPr lIns="0" tIns="0" rIns="0" bIns="0" rtlCol="0" anchor="t">
              <a:spAutoFit/>
            </a:bodyPr>
            <a:lstStyle/>
            <a:p>
              <a:pPr marL="0" lvl="0" indent="0" algn="l">
                <a:lnSpc>
                  <a:spcPts val="3360"/>
                </a:lnSpc>
                <a:spcBef>
                  <a:spcPct val="0"/>
                </a:spcBef>
              </a:pPr>
              <a:endParaRPr/>
            </a:p>
          </p:txBody>
        </p:sp>
        <p:sp>
          <p:nvSpPr>
            <p:cNvPr id="6" name="TextBox 6"/>
            <p:cNvSpPr txBox="1"/>
            <p:nvPr/>
          </p:nvSpPr>
          <p:spPr>
            <a:xfrm>
              <a:off x="0" y="-38100"/>
              <a:ext cx="22126216" cy="1354667"/>
            </a:xfrm>
            <a:prstGeom prst="rect">
              <a:avLst/>
            </a:prstGeom>
          </p:spPr>
          <p:txBody>
            <a:bodyPr lIns="0" tIns="0" rIns="0" bIns="0" rtlCol="0" anchor="t">
              <a:spAutoFit/>
            </a:bodyPr>
            <a:lstStyle/>
            <a:p>
              <a:pPr algn="l">
                <a:lnSpc>
                  <a:spcPts val="7150"/>
                </a:lnSpc>
              </a:pPr>
              <a:r>
                <a:rPr lang="en-US" sz="6500" u="sng" dirty="0">
                  <a:solidFill>
                    <a:srgbClr val="FFFFFF"/>
                  </a:solidFill>
                  <a:latin typeface="Codec Pro Bold"/>
                </a:rPr>
                <a:t>PROPOSED SYSTEM ADVANTAGES:</a:t>
              </a:r>
            </a:p>
          </p:txBody>
        </p:sp>
      </p:grpSp>
      <p:sp>
        <p:nvSpPr>
          <p:cNvPr id="7" name="TextBox 7"/>
          <p:cNvSpPr txBox="1"/>
          <p:nvPr/>
        </p:nvSpPr>
        <p:spPr>
          <a:xfrm>
            <a:off x="1331050" y="2788372"/>
            <a:ext cx="15305293" cy="5335905"/>
          </a:xfrm>
          <a:prstGeom prst="rect">
            <a:avLst/>
          </a:prstGeom>
        </p:spPr>
        <p:txBody>
          <a:bodyPr lIns="0" tIns="0" rIns="0" bIns="0" rtlCol="0" anchor="t">
            <a:spAutoFit/>
          </a:bodyPr>
          <a:lstStyle/>
          <a:p>
            <a:pPr marL="647700" lvl="1" indent="-323850" algn="l">
              <a:lnSpc>
                <a:spcPts val="5310"/>
              </a:lnSpc>
              <a:buAutoNum type="arabicPeriod"/>
            </a:pPr>
            <a:r>
              <a:rPr lang="en-US" sz="3000" u="sng">
                <a:solidFill>
                  <a:srgbClr val="FFFFFF"/>
                </a:solidFill>
                <a:latin typeface="Codec Pro Bold"/>
              </a:rPr>
              <a:t>Integrated Functionality:</a:t>
            </a:r>
            <a:r>
              <a:rPr lang="en-US" sz="3000">
                <a:solidFill>
                  <a:srgbClr val="FFFFFF"/>
                </a:solidFill>
                <a:latin typeface="Codec Pro Bold"/>
              </a:rPr>
              <a:t> Combines transcription and summarization in one platform for streamlined workflow.</a:t>
            </a:r>
          </a:p>
          <a:p>
            <a:pPr marL="647700" lvl="1" indent="-323850" algn="l">
              <a:lnSpc>
                <a:spcPts val="5310"/>
              </a:lnSpc>
              <a:buAutoNum type="arabicPeriod"/>
            </a:pPr>
            <a:r>
              <a:rPr lang="en-US" sz="3000" u="sng">
                <a:solidFill>
                  <a:srgbClr val="FFFFFF"/>
                </a:solidFill>
                <a:latin typeface="Codec Pro Bold"/>
              </a:rPr>
              <a:t>Cost-effectiveness:</a:t>
            </a:r>
            <a:r>
              <a:rPr lang="en-US" sz="3000">
                <a:solidFill>
                  <a:srgbClr val="FFFFFF"/>
                </a:solidFill>
                <a:latin typeface="Codec Pro Bold"/>
              </a:rPr>
              <a:t> Offers a cost-effective solution with potential savings on operational expenses.</a:t>
            </a:r>
          </a:p>
          <a:p>
            <a:pPr marL="647700" lvl="1" indent="-323850" algn="l">
              <a:lnSpc>
                <a:spcPts val="5310"/>
              </a:lnSpc>
              <a:buAutoNum type="arabicPeriod"/>
            </a:pPr>
            <a:r>
              <a:rPr lang="en-US" sz="3000" u="sng">
                <a:solidFill>
                  <a:srgbClr val="FFFFFF"/>
                </a:solidFill>
                <a:latin typeface="Codec Pro Bold"/>
              </a:rPr>
              <a:t>User-friendly Interface:</a:t>
            </a:r>
            <a:r>
              <a:rPr lang="en-US" sz="3000">
                <a:solidFill>
                  <a:srgbClr val="FFFFFF"/>
                </a:solidFill>
                <a:latin typeface="Codec Pro Bold"/>
              </a:rPr>
              <a:t> Features an intuitive interface for easy navigation and accessibility.</a:t>
            </a:r>
          </a:p>
          <a:p>
            <a:pPr marL="647700" lvl="1" indent="-323850" algn="l">
              <a:lnSpc>
                <a:spcPts val="5310"/>
              </a:lnSpc>
              <a:buAutoNum type="arabicPeriod"/>
            </a:pPr>
            <a:r>
              <a:rPr lang="en-US" sz="3000" u="sng">
                <a:solidFill>
                  <a:srgbClr val="FFFFFF"/>
                </a:solidFill>
                <a:latin typeface="Codec Pro Bold"/>
              </a:rPr>
              <a:t>User-friendly Output:</a:t>
            </a:r>
            <a:r>
              <a:rPr lang="en-US" sz="3000">
                <a:solidFill>
                  <a:srgbClr val="FFFFFF"/>
                </a:solidFill>
                <a:latin typeface="Codec Pro Bold"/>
              </a:rPr>
              <a:t> Users can easily copy the produced transcriptions and summaries from the system's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11275854" y="6058919"/>
            <a:ext cx="14024293" cy="6910152"/>
          </a:xfrm>
          <a:custGeom>
            <a:avLst/>
            <a:gdLst/>
            <a:ahLst/>
            <a:cxnLst/>
            <a:rect l="l" t="t" r="r" b="b"/>
            <a:pathLst>
              <a:path w="14024293" h="6910152">
                <a:moveTo>
                  <a:pt x="14024292" y="0"/>
                </a:moveTo>
                <a:lnTo>
                  <a:pt x="0" y="0"/>
                </a:lnTo>
                <a:lnTo>
                  <a:pt x="0" y="6910151"/>
                </a:lnTo>
                <a:lnTo>
                  <a:pt x="14024292" y="6910151"/>
                </a:lnTo>
                <a:lnTo>
                  <a:pt x="14024292"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211599" flipH="1">
            <a:off x="4591499" y="5409832"/>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211599" flipH="1">
            <a:off x="-2176101" y="4893573"/>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559277" y="1157082"/>
            <a:ext cx="8366899" cy="1025525"/>
          </a:xfrm>
          <a:prstGeom prst="rect">
            <a:avLst/>
          </a:prstGeom>
        </p:spPr>
        <p:txBody>
          <a:bodyPr lIns="0" tIns="0" rIns="0" bIns="0" rtlCol="0" anchor="t">
            <a:spAutoFit/>
          </a:bodyPr>
          <a:lstStyle/>
          <a:p>
            <a:pPr algn="l">
              <a:lnSpc>
                <a:spcPts val="6999"/>
              </a:lnSpc>
            </a:pPr>
            <a:r>
              <a:rPr lang="en-US" sz="6999" u="sng" dirty="0">
                <a:solidFill>
                  <a:srgbClr val="FFFFFF"/>
                </a:solidFill>
                <a:latin typeface="Codec Pro Bold"/>
              </a:rPr>
              <a:t>LIBRARIES</a:t>
            </a:r>
          </a:p>
        </p:txBody>
      </p:sp>
      <p:graphicFrame>
        <p:nvGraphicFramePr>
          <p:cNvPr id="6" name="Table 6"/>
          <p:cNvGraphicFramePr>
            <a:graphicFrameLocks noGrp="1"/>
          </p:cNvGraphicFramePr>
          <p:nvPr/>
        </p:nvGraphicFramePr>
        <p:xfrm>
          <a:off x="1028700" y="2382591"/>
          <a:ext cx="6727092" cy="752255"/>
        </p:xfrm>
        <a:graphic>
          <a:graphicData uri="http://schemas.openxmlformats.org/drawingml/2006/table">
            <a:tbl>
              <a:tblPr/>
              <a:tblGrid>
                <a:gridCol w="6727092">
                  <a:extLst>
                    <a:ext uri="{9D8B030D-6E8A-4147-A177-3AD203B41FA5}">
                      <a16:colId xmlns:a16="http://schemas.microsoft.com/office/drawing/2014/main" val="20000"/>
                    </a:ext>
                  </a:extLst>
                </a:gridCol>
              </a:tblGrid>
              <a:tr h="752255">
                <a:tc>
                  <a:txBody>
                    <a:bodyPr/>
                    <a:lstStyle/>
                    <a:p>
                      <a:pPr algn="ctr">
                        <a:lnSpc>
                          <a:spcPts val="2800"/>
                        </a:lnSpc>
                        <a:defRPr/>
                      </a:pPr>
                      <a:r>
                        <a:rPr lang="en-US" sz="2000">
                          <a:solidFill>
                            <a:srgbClr val="1B131B"/>
                          </a:solidFill>
                          <a:latin typeface="Codec Pro Bold"/>
                        </a:rPr>
                        <a:t>1.SPEECH_RECOGNITION</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1028700" y="3978155"/>
          <a:ext cx="6727092" cy="759646"/>
        </p:xfrm>
        <a:graphic>
          <a:graphicData uri="http://schemas.openxmlformats.org/drawingml/2006/table">
            <a:tbl>
              <a:tblPr/>
              <a:tblGrid>
                <a:gridCol w="6727092">
                  <a:extLst>
                    <a:ext uri="{9D8B030D-6E8A-4147-A177-3AD203B41FA5}">
                      <a16:colId xmlns:a16="http://schemas.microsoft.com/office/drawing/2014/main" val="20000"/>
                    </a:ext>
                  </a:extLst>
                </a:gridCol>
              </a:tblGrid>
              <a:tr h="759646">
                <a:tc>
                  <a:txBody>
                    <a:bodyPr/>
                    <a:lstStyle/>
                    <a:p>
                      <a:pPr algn="ctr">
                        <a:lnSpc>
                          <a:spcPts val="2800"/>
                        </a:lnSpc>
                        <a:defRPr/>
                      </a:pPr>
                      <a:r>
                        <a:rPr lang="en-US" sz="2000">
                          <a:solidFill>
                            <a:srgbClr val="1B131B"/>
                          </a:solidFill>
                          <a:latin typeface="Codec Pro Bold"/>
                        </a:rPr>
                        <a:t>2.PYAUDIOANALYSIS</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graphicFrame>
        <p:nvGraphicFramePr>
          <p:cNvPr id="8" name="Table 8"/>
          <p:cNvGraphicFramePr>
            <a:graphicFrameLocks noGrp="1"/>
          </p:cNvGraphicFramePr>
          <p:nvPr/>
        </p:nvGraphicFramePr>
        <p:xfrm>
          <a:off x="1028700" y="5578526"/>
          <a:ext cx="6727092" cy="759646"/>
        </p:xfrm>
        <a:graphic>
          <a:graphicData uri="http://schemas.openxmlformats.org/drawingml/2006/table">
            <a:tbl>
              <a:tblPr/>
              <a:tblGrid>
                <a:gridCol w="6727092">
                  <a:extLst>
                    <a:ext uri="{9D8B030D-6E8A-4147-A177-3AD203B41FA5}">
                      <a16:colId xmlns:a16="http://schemas.microsoft.com/office/drawing/2014/main" val="20000"/>
                    </a:ext>
                  </a:extLst>
                </a:gridCol>
              </a:tblGrid>
              <a:tr h="759646">
                <a:tc>
                  <a:txBody>
                    <a:bodyPr/>
                    <a:lstStyle/>
                    <a:p>
                      <a:pPr algn="ctr">
                        <a:lnSpc>
                          <a:spcPts val="2800"/>
                        </a:lnSpc>
                        <a:defRPr/>
                      </a:pPr>
                      <a:r>
                        <a:rPr lang="en-US" sz="2000">
                          <a:solidFill>
                            <a:srgbClr val="1B131B"/>
                          </a:solidFill>
                          <a:latin typeface="Codec Pro Bold"/>
                        </a:rPr>
                        <a:t>3.PYDUB</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graphicFrame>
        <p:nvGraphicFramePr>
          <p:cNvPr id="9" name="Table 9"/>
          <p:cNvGraphicFramePr>
            <a:graphicFrameLocks noGrp="1"/>
          </p:cNvGraphicFramePr>
          <p:nvPr/>
        </p:nvGraphicFramePr>
        <p:xfrm>
          <a:off x="1028700" y="7178897"/>
          <a:ext cx="6727092" cy="759646"/>
        </p:xfrm>
        <a:graphic>
          <a:graphicData uri="http://schemas.openxmlformats.org/drawingml/2006/table">
            <a:tbl>
              <a:tblPr/>
              <a:tblGrid>
                <a:gridCol w="6727092">
                  <a:extLst>
                    <a:ext uri="{9D8B030D-6E8A-4147-A177-3AD203B41FA5}">
                      <a16:colId xmlns:a16="http://schemas.microsoft.com/office/drawing/2014/main" val="20000"/>
                    </a:ext>
                  </a:extLst>
                </a:gridCol>
              </a:tblGrid>
              <a:tr h="759646">
                <a:tc>
                  <a:txBody>
                    <a:bodyPr/>
                    <a:lstStyle/>
                    <a:p>
                      <a:pPr algn="ctr">
                        <a:lnSpc>
                          <a:spcPts val="2800"/>
                        </a:lnSpc>
                        <a:defRPr/>
                      </a:pPr>
                      <a:r>
                        <a:rPr lang="en-US" sz="2000">
                          <a:solidFill>
                            <a:srgbClr val="1B131B"/>
                          </a:solidFill>
                          <a:latin typeface="Codec Pro Bold"/>
                        </a:rPr>
                        <a:t>4.WAVE</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sp>
        <p:nvSpPr>
          <p:cNvPr id="10" name="TextBox 10"/>
          <p:cNvSpPr txBox="1"/>
          <p:nvPr/>
        </p:nvSpPr>
        <p:spPr>
          <a:xfrm>
            <a:off x="11363134" y="893557"/>
            <a:ext cx="5667226" cy="1289050"/>
          </a:xfrm>
          <a:prstGeom prst="rect">
            <a:avLst/>
          </a:prstGeom>
        </p:spPr>
        <p:txBody>
          <a:bodyPr lIns="0" tIns="0" rIns="0" bIns="0" rtlCol="0" anchor="t">
            <a:spAutoFit/>
          </a:bodyPr>
          <a:lstStyle/>
          <a:p>
            <a:pPr algn="ctr">
              <a:lnSpc>
                <a:spcPts val="9799"/>
              </a:lnSpc>
              <a:spcBef>
                <a:spcPct val="0"/>
              </a:spcBef>
            </a:pPr>
            <a:r>
              <a:rPr lang="en-US" sz="6999" u="sng" dirty="0">
                <a:solidFill>
                  <a:srgbClr val="FFFFFF"/>
                </a:solidFill>
                <a:latin typeface="Codec Pro Bold"/>
              </a:rPr>
              <a:t>ALGORITHMS</a:t>
            </a:r>
          </a:p>
        </p:txBody>
      </p:sp>
      <p:graphicFrame>
        <p:nvGraphicFramePr>
          <p:cNvPr id="11" name="Table 11"/>
          <p:cNvGraphicFramePr>
            <a:graphicFrameLocks noGrp="1"/>
          </p:cNvGraphicFramePr>
          <p:nvPr/>
        </p:nvGraphicFramePr>
        <p:xfrm>
          <a:off x="10532208" y="2739905"/>
          <a:ext cx="6727092" cy="752255"/>
        </p:xfrm>
        <a:graphic>
          <a:graphicData uri="http://schemas.openxmlformats.org/drawingml/2006/table">
            <a:tbl>
              <a:tblPr/>
              <a:tblGrid>
                <a:gridCol w="6727092">
                  <a:extLst>
                    <a:ext uri="{9D8B030D-6E8A-4147-A177-3AD203B41FA5}">
                      <a16:colId xmlns:a16="http://schemas.microsoft.com/office/drawing/2014/main" val="20000"/>
                    </a:ext>
                  </a:extLst>
                </a:gridCol>
              </a:tblGrid>
              <a:tr h="752255">
                <a:tc>
                  <a:txBody>
                    <a:bodyPr/>
                    <a:lstStyle/>
                    <a:p>
                      <a:pPr algn="ctr">
                        <a:lnSpc>
                          <a:spcPts val="2800"/>
                        </a:lnSpc>
                        <a:defRPr/>
                      </a:pPr>
                      <a:r>
                        <a:rPr lang="en-US" sz="2000">
                          <a:solidFill>
                            <a:srgbClr val="1B131B"/>
                          </a:solidFill>
                          <a:latin typeface="Codec Pro Bold"/>
                        </a:rPr>
                        <a:t>SPEAKER DIARIZATION</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graphicFrame>
        <p:nvGraphicFramePr>
          <p:cNvPr id="12" name="Table 12"/>
          <p:cNvGraphicFramePr>
            <a:graphicFrameLocks noGrp="1"/>
          </p:cNvGraphicFramePr>
          <p:nvPr/>
        </p:nvGraphicFramePr>
        <p:xfrm>
          <a:off x="10532208" y="4496795"/>
          <a:ext cx="6727092" cy="755960"/>
        </p:xfrm>
        <a:graphic>
          <a:graphicData uri="http://schemas.openxmlformats.org/drawingml/2006/table">
            <a:tbl>
              <a:tblPr/>
              <a:tblGrid>
                <a:gridCol w="6727092">
                  <a:extLst>
                    <a:ext uri="{9D8B030D-6E8A-4147-A177-3AD203B41FA5}">
                      <a16:colId xmlns:a16="http://schemas.microsoft.com/office/drawing/2014/main" val="20000"/>
                    </a:ext>
                  </a:extLst>
                </a:gridCol>
              </a:tblGrid>
              <a:tr h="755960">
                <a:tc>
                  <a:txBody>
                    <a:bodyPr/>
                    <a:lstStyle/>
                    <a:p>
                      <a:pPr algn="ctr">
                        <a:lnSpc>
                          <a:spcPts val="2800"/>
                        </a:lnSpc>
                        <a:defRPr/>
                      </a:pPr>
                      <a:r>
                        <a:rPr lang="en-US" sz="2000">
                          <a:solidFill>
                            <a:srgbClr val="1B131B"/>
                          </a:solidFill>
                          <a:latin typeface="Codec Pro Bold"/>
                        </a:rPr>
                        <a:t>AUDIO SEGMENTATION</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graphicFrame>
        <p:nvGraphicFramePr>
          <p:cNvPr id="13" name="Table 13"/>
          <p:cNvGraphicFramePr>
            <a:graphicFrameLocks noGrp="1"/>
          </p:cNvGraphicFramePr>
          <p:nvPr/>
        </p:nvGraphicFramePr>
        <p:xfrm>
          <a:off x="10532208" y="6226140"/>
          <a:ext cx="6727092" cy="755960"/>
        </p:xfrm>
        <a:graphic>
          <a:graphicData uri="http://schemas.openxmlformats.org/drawingml/2006/table">
            <a:tbl>
              <a:tblPr/>
              <a:tblGrid>
                <a:gridCol w="6727092">
                  <a:extLst>
                    <a:ext uri="{9D8B030D-6E8A-4147-A177-3AD203B41FA5}">
                      <a16:colId xmlns:a16="http://schemas.microsoft.com/office/drawing/2014/main" val="20000"/>
                    </a:ext>
                  </a:extLst>
                </a:gridCol>
              </a:tblGrid>
              <a:tr h="755960">
                <a:tc>
                  <a:txBody>
                    <a:bodyPr/>
                    <a:lstStyle/>
                    <a:p>
                      <a:pPr algn="ctr">
                        <a:lnSpc>
                          <a:spcPts val="2800"/>
                        </a:lnSpc>
                        <a:defRPr/>
                      </a:pPr>
                      <a:r>
                        <a:rPr lang="en-US" sz="2000">
                          <a:solidFill>
                            <a:srgbClr val="1B131B"/>
                          </a:solidFill>
                          <a:latin typeface="Codec Pro Bold"/>
                        </a:rPr>
                        <a:t>SPEECH RECOGNITION</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graphicFrame>
        <p:nvGraphicFramePr>
          <p:cNvPr id="14" name="Table 14"/>
          <p:cNvGraphicFramePr>
            <a:graphicFrameLocks noGrp="1"/>
          </p:cNvGraphicFramePr>
          <p:nvPr/>
        </p:nvGraphicFramePr>
        <p:xfrm>
          <a:off x="10532208" y="7860407"/>
          <a:ext cx="6727092" cy="1245141"/>
        </p:xfrm>
        <a:graphic>
          <a:graphicData uri="http://schemas.openxmlformats.org/drawingml/2006/table">
            <a:tbl>
              <a:tblPr/>
              <a:tblGrid>
                <a:gridCol w="6727092">
                  <a:extLst>
                    <a:ext uri="{9D8B030D-6E8A-4147-A177-3AD203B41FA5}">
                      <a16:colId xmlns:a16="http://schemas.microsoft.com/office/drawing/2014/main" val="20000"/>
                    </a:ext>
                  </a:extLst>
                </a:gridCol>
              </a:tblGrid>
              <a:tr h="1245141">
                <a:tc>
                  <a:txBody>
                    <a:bodyPr/>
                    <a:lstStyle/>
                    <a:p>
                      <a:pPr algn="ctr">
                        <a:lnSpc>
                          <a:spcPts val="2800"/>
                        </a:lnSpc>
                        <a:defRPr/>
                      </a:pPr>
                      <a:r>
                        <a:rPr lang="en-US" sz="2000">
                          <a:solidFill>
                            <a:srgbClr val="1B131B"/>
                          </a:solidFill>
                          <a:latin typeface="Codec Pro Bold"/>
                        </a:rPr>
                        <a:t>BART (BIDIRECTIONAL AND AUTO-REGRESSIVE TRANSFORMERS)</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graphicFrame>
        <p:nvGraphicFramePr>
          <p:cNvPr id="15" name="Table 15"/>
          <p:cNvGraphicFramePr>
            <a:graphicFrameLocks noGrp="1"/>
          </p:cNvGraphicFramePr>
          <p:nvPr/>
        </p:nvGraphicFramePr>
        <p:xfrm>
          <a:off x="1028700" y="8779269"/>
          <a:ext cx="6727092" cy="755960"/>
        </p:xfrm>
        <a:graphic>
          <a:graphicData uri="http://schemas.openxmlformats.org/drawingml/2006/table">
            <a:tbl>
              <a:tblPr/>
              <a:tblGrid>
                <a:gridCol w="6727092">
                  <a:extLst>
                    <a:ext uri="{9D8B030D-6E8A-4147-A177-3AD203B41FA5}">
                      <a16:colId xmlns:a16="http://schemas.microsoft.com/office/drawing/2014/main" val="20000"/>
                    </a:ext>
                  </a:extLst>
                </a:gridCol>
              </a:tblGrid>
              <a:tr h="755960">
                <a:tc>
                  <a:txBody>
                    <a:bodyPr/>
                    <a:lstStyle/>
                    <a:p>
                      <a:pPr algn="ctr">
                        <a:lnSpc>
                          <a:spcPts val="2800"/>
                        </a:lnSpc>
                        <a:defRPr/>
                      </a:pPr>
                      <a:r>
                        <a:rPr lang="en-US" sz="2000">
                          <a:solidFill>
                            <a:srgbClr val="1B131B"/>
                          </a:solidFill>
                          <a:latin typeface="Codec Pro Bold"/>
                        </a:rPr>
                        <a:t>5.TRANSFORMERS</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1651658" y="7812263"/>
            <a:ext cx="14984685" cy="5421731"/>
          </a:xfrm>
          <a:custGeom>
            <a:avLst/>
            <a:gdLst/>
            <a:ahLst/>
            <a:cxnLst/>
            <a:rect l="l" t="t" r="r" b="b"/>
            <a:pathLst>
              <a:path w="14984685" h="5421731">
                <a:moveTo>
                  <a:pt x="0" y="0"/>
                </a:moveTo>
                <a:lnTo>
                  <a:pt x="14984684" y="0"/>
                </a:lnTo>
                <a:lnTo>
                  <a:pt x="14984684" y="5421731"/>
                </a:lnTo>
                <a:lnTo>
                  <a:pt x="0" y="5421731"/>
                </a:lnTo>
                <a:lnTo>
                  <a:pt x="0" y="0"/>
                </a:lnTo>
                <a:close/>
              </a:path>
            </a:pathLst>
          </a:custGeom>
          <a:blipFill>
            <a:blip r:embed="rId2">
              <a:alphaModFix amt="27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0"/>
            <a:ext cx="10371446" cy="10371446"/>
          </a:xfrm>
          <a:custGeom>
            <a:avLst/>
            <a:gdLst/>
            <a:ahLst/>
            <a:cxnLst/>
            <a:rect l="l" t="t" r="r" b="b"/>
            <a:pathLst>
              <a:path w="10371446" h="10371446">
                <a:moveTo>
                  <a:pt x="0" y="0"/>
                </a:moveTo>
                <a:lnTo>
                  <a:pt x="10371446" y="0"/>
                </a:lnTo>
                <a:lnTo>
                  <a:pt x="10371446" y="10371446"/>
                </a:lnTo>
                <a:lnTo>
                  <a:pt x="0" y="10371446"/>
                </a:lnTo>
                <a:lnTo>
                  <a:pt x="0" y="0"/>
                </a:lnTo>
                <a:close/>
              </a:path>
            </a:pathLst>
          </a:custGeom>
          <a:blipFill>
            <a:blip r:embed="rId4">
              <a:alphaModFix amt="86000"/>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028700" y="1028700"/>
            <a:ext cx="16594662" cy="1524951"/>
            <a:chOff x="0" y="0"/>
            <a:chExt cx="22126216" cy="2033268"/>
          </a:xfrm>
        </p:grpSpPr>
        <p:sp>
          <p:nvSpPr>
            <p:cNvPr id="5" name="TextBox 5"/>
            <p:cNvSpPr txBox="1"/>
            <p:nvPr/>
          </p:nvSpPr>
          <p:spPr>
            <a:xfrm>
              <a:off x="0" y="1470023"/>
              <a:ext cx="22126216" cy="563244"/>
            </a:xfrm>
            <a:prstGeom prst="rect">
              <a:avLst/>
            </a:prstGeom>
          </p:spPr>
          <p:txBody>
            <a:bodyPr lIns="0" tIns="0" rIns="0" bIns="0" rtlCol="0" anchor="t">
              <a:spAutoFit/>
            </a:bodyPr>
            <a:lstStyle/>
            <a:p>
              <a:pPr marL="0" lvl="0" indent="0" algn="l">
                <a:lnSpc>
                  <a:spcPts val="3360"/>
                </a:lnSpc>
                <a:spcBef>
                  <a:spcPct val="0"/>
                </a:spcBef>
              </a:pPr>
              <a:endParaRPr/>
            </a:p>
          </p:txBody>
        </p:sp>
        <p:sp>
          <p:nvSpPr>
            <p:cNvPr id="6" name="TextBox 6"/>
            <p:cNvSpPr txBox="1"/>
            <p:nvPr/>
          </p:nvSpPr>
          <p:spPr>
            <a:xfrm>
              <a:off x="0" y="-38100"/>
              <a:ext cx="22126216" cy="1354667"/>
            </a:xfrm>
            <a:prstGeom prst="rect">
              <a:avLst/>
            </a:prstGeom>
          </p:spPr>
          <p:txBody>
            <a:bodyPr lIns="0" tIns="0" rIns="0" bIns="0" rtlCol="0" anchor="t">
              <a:spAutoFit/>
            </a:bodyPr>
            <a:lstStyle/>
            <a:p>
              <a:pPr algn="l">
                <a:lnSpc>
                  <a:spcPts val="7150"/>
                </a:lnSpc>
              </a:pPr>
              <a:r>
                <a:rPr lang="en-US" sz="6500" u="sng" dirty="0">
                  <a:solidFill>
                    <a:srgbClr val="FFFFFF"/>
                  </a:solidFill>
                  <a:latin typeface="Codec Pro Bold"/>
                </a:rPr>
                <a:t>FUTURE ENHANCEMENTS:</a:t>
              </a:r>
            </a:p>
          </p:txBody>
        </p:sp>
      </p:grpSp>
      <p:sp>
        <p:nvSpPr>
          <p:cNvPr id="7" name="TextBox 7"/>
          <p:cNvSpPr txBox="1"/>
          <p:nvPr/>
        </p:nvSpPr>
        <p:spPr>
          <a:xfrm>
            <a:off x="557372" y="2239326"/>
            <a:ext cx="17303678" cy="7437120"/>
          </a:xfrm>
          <a:prstGeom prst="rect">
            <a:avLst/>
          </a:prstGeom>
        </p:spPr>
        <p:txBody>
          <a:bodyPr lIns="0" tIns="0" rIns="0" bIns="0" rtlCol="0" anchor="t">
            <a:spAutoFit/>
          </a:bodyPr>
          <a:lstStyle/>
          <a:p>
            <a:pPr marL="647700" lvl="1" indent="-323850" algn="l">
              <a:lnSpc>
                <a:spcPts val="4890"/>
              </a:lnSpc>
              <a:buAutoNum type="arabicPeriod"/>
            </a:pPr>
            <a:r>
              <a:rPr lang="en-US" sz="3000" u="sng">
                <a:solidFill>
                  <a:srgbClr val="FFFFFF"/>
                </a:solidFill>
                <a:latin typeface="Codec Pro Bold"/>
              </a:rPr>
              <a:t>Multi-language Support:</a:t>
            </a:r>
            <a:r>
              <a:rPr lang="en-US" sz="3000">
                <a:solidFill>
                  <a:srgbClr val="FFFFFF"/>
                </a:solidFill>
                <a:latin typeface="Codec Pro Bold"/>
              </a:rPr>
              <a:t> Extend support beyond English to include other languages commonly spoken globally, enhancing the system's versatility and appeal to a broader user base.</a:t>
            </a:r>
          </a:p>
          <a:p>
            <a:pPr marL="647700" lvl="1" indent="-323850" algn="l">
              <a:lnSpc>
                <a:spcPts val="4890"/>
              </a:lnSpc>
              <a:buAutoNum type="arabicPeriod"/>
            </a:pPr>
            <a:r>
              <a:rPr lang="en-US" sz="3000" u="sng">
                <a:solidFill>
                  <a:srgbClr val="FFFFFF"/>
                </a:solidFill>
                <a:latin typeface="Codec Pro Bold"/>
              </a:rPr>
              <a:t>Customizable Summarization Length:</a:t>
            </a:r>
            <a:r>
              <a:rPr lang="en-US" sz="3000">
                <a:solidFill>
                  <a:srgbClr val="FFFFFF"/>
                </a:solidFill>
                <a:latin typeface="Codec Pro Bold"/>
              </a:rPr>
              <a:t> Allow users to specify the desired length or level of detail for summaries, catering to different needs such as detailed analysis or concise overviews.</a:t>
            </a:r>
          </a:p>
          <a:p>
            <a:pPr marL="647700" lvl="1" indent="-323850" algn="l">
              <a:lnSpc>
                <a:spcPts val="4890"/>
              </a:lnSpc>
              <a:buAutoNum type="arabicPeriod"/>
            </a:pPr>
            <a:r>
              <a:rPr lang="en-US" sz="3000" u="sng">
                <a:solidFill>
                  <a:srgbClr val="FFFFFF"/>
                </a:solidFill>
                <a:latin typeface="Codec Pro Bold"/>
              </a:rPr>
              <a:t>Enhanced Audio Processing:</a:t>
            </a:r>
            <a:r>
              <a:rPr lang="en-US" sz="3000">
                <a:solidFill>
                  <a:srgbClr val="FFFFFF"/>
                </a:solidFill>
                <a:latin typeface="Codec Pro Bold"/>
              </a:rPr>
              <a:t> Improve audio preprocessing techniques to handle various audio qualities and environmental noise, ensuring robust performance and accuracy in transcription.</a:t>
            </a:r>
          </a:p>
          <a:p>
            <a:pPr marL="647700" lvl="1" indent="-323850" algn="l">
              <a:lnSpc>
                <a:spcPts val="4890"/>
              </a:lnSpc>
              <a:buAutoNum type="arabicPeriod"/>
            </a:pPr>
            <a:r>
              <a:rPr lang="en-US" sz="3000" u="sng">
                <a:solidFill>
                  <a:srgbClr val="FFFFFF"/>
                </a:solidFill>
                <a:latin typeface="Codec Pro Bold"/>
              </a:rPr>
              <a:t>Automatic Topic Identification:</a:t>
            </a:r>
            <a:r>
              <a:rPr lang="en-US" sz="3000">
                <a:solidFill>
                  <a:srgbClr val="FFFFFF"/>
                </a:solidFill>
                <a:latin typeface="Codec Pro Bold"/>
              </a:rPr>
              <a:t> Implement algorithms to automatically identify and categorize topics discussed in the audio, enabling structured organization and retrieval of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grpSp>
        <p:nvGrpSpPr>
          <p:cNvPr id="2" name="Group 2"/>
          <p:cNvGrpSpPr/>
          <p:nvPr/>
        </p:nvGrpSpPr>
        <p:grpSpPr>
          <a:xfrm>
            <a:off x="3429846" y="1085622"/>
            <a:ext cx="11428307" cy="1680526"/>
            <a:chOff x="0" y="0"/>
            <a:chExt cx="15237743" cy="2240701"/>
          </a:xfrm>
        </p:grpSpPr>
        <p:sp>
          <p:nvSpPr>
            <p:cNvPr id="3" name="TextBox 3"/>
            <p:cNvSpPr txBox="1"/>
            <p:nvPr/>
          </p:nvSpPr>
          <p:spPr>
            <a:xfrm>
              <a:off x="0" y="1677457"/>
              <a:ext cx="15237743" cy="563244"/>
            </a:xfrm>
            <a:prstGeom prst="rect">
              <a:avLst/>
            </a:prstGeom>
          </p:spPr>
          <p:txBody>
            <a:bodyPr lIns="0" tIns="0" rIns="0" bIns="0" rtlCol="0" anchor="t">
              <a:spAutoFit/>
            </a:bodyPr>
            <a:lstStyle/>
            <a:p>
              <a:pPr marL="0" lvl="0" indent="0" algn="ctr">
                <a:lnSpc>
                  <a:spcPts val="3360"/>
                </a:lnSpc>
                <a:spcBef>
                  <a:spcPct val="0"/>
                </a:spcBef>
              </a:pPr>
              <a:endParaRPr/>
            </a:p>
          </p:txBody>
        </p:sp>
        <p:sp>
          <p:nvSpPr>
            <p:cNvPr id="4" name="TextBox 4"/>
            <p:cNvSpPr txBox="1"/>
            <p:nvPr/>
          </p:nvSpPr>
          <p:spPr>
            <a:xfrm>
              <a:off x="0" y="-47625"/>
              <a:ext cx="15237743" cy="1571625"/>
            </a:xfrm>
            <a:prstGeom prst="rect">
              <a:avLst/>
            </a:prstGeom>
          </p:spPr>
          <p:txBody>
            <a:bodyPr lIns="0" tIns="0" rIns="0" bIns="0" rtlCol="0" anchor="t">
              <a:spAutoFit/>
            </a:bodyPr>
            <a:lstStyle/>
            <a:p>
              <a:pPr algn="ctr">
                <a:lnSpc>
                  <a:spcPts val="8250"/>
                </a:lnSpc>
              </a:pPr>
              <a:r>
                <a:rPr lang="en-US" sz="7500" u="sng">
                  <a:solidFill>
                    <a:srgbClr val="FFFFFF"/>
                  </a:solidFill>
                  <a:latin typeface="Codec Pro Bold"/>
                </a:rPr>
                <a:t>WORKING</a:t>
              </a:r>
            </a:p>
          </p:txBody>
        </p:sp>
      </p:grpSp>
      <p:sp>
        <p:nvSpPr>
          <p:cNvPr id="5" name="Freeform 5"/>
          <p:cNvSpPr/>
          <p:nvPr/>
        </p:nvSpPr>
        <p:spPr>
          <a:xfrm flipH="1" flipV="1">
            <a:off x="-1380193" y="7044158"/>
            <a:ext cx="19849827" cy="7182028"/>
          </a:xfrm>
          <a:custGeom>
            <a:avLst/>
            <a:gdLst/>
            <a:ahLst/>
            <a:cxnLst/>
            <a:rect l="l" t="t" r="r" b="b"/>
            <a:pathLst>
              <a:path w="19849827" h="7182028">
                <a:moveTo>
                  <a:pt x="19849827" y="7182028"/>
                </a:moveTo>
                <a:lnTo>
                  <a:pt x="0" y="7182028"/>
                </a:lnTo>
                <a:lnTo>
                  <a:pt x="0" y="0"/>
                </a:lnTo>
                <a:lnTo>
                  <a:pt x="19849827" y="0"/>
                </a:lnTo>
                <a:lnTo>
                  <a:pt x="19849827" y="7182028"/>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2725492" y="2968400"/>
            <a:ext cx="3393583" cy="1358190"/>
            <a:chOff x="0" y="-52485"/>
            <a:chExt cx="821369" cy="328731"/>
          </a:xfrm>
        </p:grpSpPr>
        <p:sp>
          <p:nvSpPr>
            <p:cNvPr id="7" name="Freeform 7"/>
            <p:cNvSpPr/>
            <p:nvPr/>
          </p:nvSpPr>
          <p:spPr>
            <a:xfrm>
              <a:off x="0" y="0"/>
              <a:ext cx="821369" cy="243006"/>
            </a:xfrm>
            <a:custGeom>
              <a:avLst/>
              <a:gdLst/>
              <a:ahLst/>
              <a:cxnLst/>
              <a:rect l="l" t="t" r="r" b="b"/>
              <a:pathLst>
                <a:path w="821369" h="243006">
                  <a:moveTo>
                    <a:pt x="31939" y="0"/>
                  </a:moveTo>
                  <a:lnTo>
                    <a:pt x="789430" y="0"/>
                  </a:lnTo>
                  <a:cubicBezTo>
                    <a:pt x="807070" y="0"/>
                    <a:pt x="821369" y="14299"/>
                    <a:pt x="821369" y="31939"/>
                  </a:cubicBezTo>
                  <a:lnTo>
                    <a:pt x="821369" y="211067"/>
                  </a:lnTo>
                  <a:cubicBezTo>
                    <a:pt x="821369" y="228706"/>
                    <a:pt x="807070" y="243006"/>
                    <a:pt x="789430" y="243006"/>
                  </a:cubicBezTo>
                  <a:lnTo>
                    <a:pt x="31939" y="243006"/>
                  </a:lnTo>
                  <a:cubicBezTo>
                    <a:pt x="14299" y="243006"/>
                    <a:pt x="0" y="228706"/>
                    <a:pt x="0" y="211067"/>
                  </a:cubicBezTo>
                  <a:lnTo>
                    <a:pt x="0" y="31939"/>
                  </a:lnTo>
                  <a:cubicBezTo>
                    <a:pt x="0" y="14299"/>
                    <a:pt x="14299" y="0"/>
                    <a:pt x="31939" y="0"/>
                  </a:cubicBezTo>
                  <a:close/>
                </a:path>
              </a:pathLst>
            </a:custGeom>
            <a:solidFill>
              <a:srgbClr val="2667FF"/>
            </a:solidFill>
          </p:spPr>
          <p:txBody>
            <a:bodyPr/>
            <a:lstStyle/>
            <a:p>
              <a:endParaRPr lang="en-US"/>
            </a:p>
          </p:txBody>
        </p:sp>
        <p:sp>
          <p:nvSpPr>
            <p:cNvPr id="8" name="TextBox 8"/>
            <p:cNvSpPr txBox="1"/>
            <p:nvPr/>
          </p:nvSpPr>
          <p:spPr>
            <a:xfrm>
              <a:off x="0" y="-52485"/>
              <a:ext cx="821369" cy="328731"/>
            </a:xfrm>
            <a:prstGeom prst="rect">
              <a:avLst/>
            </a:prstGeom>
          </p:spPr>
          <p:txBody>
            <a:bodyPr lIns="254000" tIns="254000" rIns="254000" bIns="254000" rtlCol="0" anchor="ctr"/>
            <a:lstStyle/>
            <a:p>
              <a:pPr algn="ctr">
                <a:lnSpc>
                  <a:spcPts val="3499"/>
                </a:lnSpc>
              </a:pPr>
              <a:r>
                <a:rPr lang="en-US" sz="2499" dirty="0">
                  <a:solidFill>
                    <a:srgbClr val="FFFFFF"/>
                  </a:solidFill>
                  <a:latin typeface="Codec Pro Bold"/>
                </a:rPr>
                <a:t>INPUT AUDIO FILE</a:t>
              </a:r>
            </a:p>
          </p:txBody>
        </p:sp>
      </p:grpSp>
      <p:grpSp>
        <p:nvGrpSpPr>
          <p:cNvPr id="9" name="Group 9"/>
          <p:cNvGrpSpPr/>
          <p:nvPr/>
        </p:nvGrpSpPr>
        <p:grpSpPr>
          <a:xfrm>
            <a:off x="12210682" y="2611990"/>
            <a:ext cx="3347667" cy="1796340"/>
            <a:chOff x="-3704" y="-85725"/>
            <a:chExt cx="810256" cy="434779"/>
          </a:xfrm>
        </p:grpSpPr>
        <p:sp>
          <p:nvSpPr>
            <p:cNvPr id="10" name="Freeform 10"/>
            <p:cNvSpPr/>
            <p:nvPr/>
          </p:nvSpPr>
          <p:spPr>
            <a:xfrm>
              <a:off x="-3704" y="-43071"/>
              <a:ext cx="806552" cy="349054"/>
            </a:xfrm>
            <a:custGeom>
              <a:avLst/>
              <a:gdLst/>
              <a:ahLst/>
              <a:cxnLst/>
              <a:rect l="l" t="t" r="r" b="b"/>
              <a:pathLst>
                <a:path w="806552" h="349054">
                  <a:moveTo>
                    <a:pt x="32526" y="0"/>
                  </a:moveTo>
                  <a:lnTo>
                    <a:pt x="774026" y="0"/>
                  </a:lnTo>
                  <a:cubicBezTo>
                    <a:pt x="791990" y="0"/>
                    <a:pt x="806552" y="14562"/>
                    <a:pt x="806552" y="32526"/>
                  </a:cubicBezTo>
                  <a:lnTo>
                    <a:pt x="806552" y="316528"/>
                  </a:lnTo>
                  <a:cubicBezTo>
                    <a:pt x="806552" y="325155"/>
                    <a:pt x="803125" y="333428"/>
                    <a:pt x="797025" y="339527"/>
                  </a:cubicBezTo>
                  <a:cubicBezTo>
                    <a:pt x="790926" y="345627"/>
                    <a:pt x="782653" y="349054"/>
                    <a:pt x="774026" y="349054"/>
                  </a:cubicBezTo>
                  <a:lnTo>
                    <a:pt x="32526" y="349054"/>
                  </a:lnTo>
                  <a:cubicBezTo>
                    <a:pt x="23899" y="349054"/>
                    <a:pt x="15626" y="345627"/>
                    <a:pt x="9527" y="339527"/>
                  </a:cubicBezTo>
                  <a:cubicBezTo>
                    <a:pt x="3427" y="333428"/>
                    <a:pt x="0" y="325155"/>
                    <a:pt x="0" y="316528"/>
                  </a:cubicBezTo>
                  <a:lnTo>
                    <a:pt x="0" y="32526"/>
                  </a:lnTo>
                  <a:cubicBezTo>
                    <a:pt x="0" y="23899"/>
                    <a:pt x="3427" y="15626"/>
                    <a:pt x="9527" y="9527"/>
                  </a:cubicBezTo>
                  <a:cubicBezTo>
                    <a:pt x="15626" y="3427"/>
                    <a:pt x="23899" y="0"/>
                    <a:pt x="32526" y="0"/>
                  </a:cubicBezTo>
                  <a:close/>
                </a:path>
              </a:pathLst>
            </a:custGeom>
            <a:solidFill>
              <a:srgbClr val="2667FF"/>
            </a:solidFill>
          </p:spPr>
          <p:txBody>
            <a:bodyPr/>
            <a:lstStyle/>
            <a:p>
              <a:endParaRPr lang="en-US"/>
            </a:p>
          </p:txBody>
        </p:sp>
        <p:sp>
          <p:nvSpPr>
            <p:cNvPr id="11" name="TextBox 11"/>
            <p:cNvSpPr txBox="1"/>
            <p:nvPr/>
          </p:nvSpPr>
          <p:spPr>
            <a:xfrm>
              <a:off x="0" y="-85725"/>
              <a:ext cx="806552" cy="434779"/>
            </a:xfrm>
            <a:prstGeom prst="rect">
              <a:avLst/>
            </a:prstGeom>
          </p:spPr>
          <p:txBody>
            <a:bodyPr lIns="254000" tIns="254000" rIns="254000" bIns="254000" rtlCol="0" anchor="ctr"/>
            <a:lstStyle/>
            <a:p>
              <a:pPr algn="ctr">
                <a:lnSpc>
                  <a:spcPts val="3499"/>
                </a:lnSpc>
              </a:pPr>
              <a:r>
                <a:rPr lang="en-US" sz="2499" dirty="0">
                  <a:solidFill>
                    <a:srgbClr val="FFFFFF"/>
                  </a:solidFill>
                  <a:latin typeface="Codec Pro Bold"/>
                </a:rPr>
                <a:t>PERFORM SPEAKER DIARIZATION</a:t>
              </a:r>
            </a:p>
          </p:txBody>
        </p:sp>
      </p:grpSp>
      <p:sp>
        <p:nvSpPr>
          <p:cNvPr id="12" name="AutoShape 12"/>
          <p:cNvSpPr/>
          <p:nvPr/>
        </p:nvSpPr>
        <p:spPr>
          <a:xfrm flipV="1">
            <a:off x="6119075" y="3687252"/>
            <a:ext cx="1328134" cy="0"/>
          </a:xfrm>
          <a:prstGeom prst="line">
            <a:avLst/>
          </a:prstGeom>
          <a:ln w="9525" cap="flat">
            <a:solidFill>
              <a:srgbClr val="FFFFFF"/>
            </a:solidFill>
            <a:prstDash val="solid"/>
            <a:headEnd type="none" w="sm" len="sm"/>
            <a:tailEnd type="triangle" w="lg" len="med"/>
          </a:ln>
        </p:spPr>
        <p:txBody>
          <a:bodyPr/>
          <a:lstStyle/>
          <a:p>
            <a:endParaRPr lang="en-US"/>
          </a:p>
        </p:txBody>
      </p:sp>
      <p:sp>
        <p:nvSpPr>
          <p:cNvPr id="13" name="AutoShape 13"/>
          <p:cNvSpPr/>
          <p:nvPr/>
        </p:nvSpPr>
        <p:spPr>
          <a:xfrm>
            <a:off x="10840792" y="3687252"/>
            <a:ext cx="1385195" cy="0"/>
          </a:xfrm>
          <a:prstGeom prst="line">
            <a:avLst/>
          </a:prstGeom>
          <a:ln w="9525" cap="flat">
            <a:solidFill>
              <a:srgbClr val="FFFFFF"/>
            </a:solidFill>
            <a:prstDash val="solid"/>
            <a:headEnd type="none" w="sm" len="sm"/>
            <a:tailEnd type="triangle" w="lg" len="med"/>
          </a:ln>
        </p:spPr>
        <p:txBody>
          <a:bodyPr/>
          <a:lstStyle/>
          <a:p>
            <a:endParaRPr lang="en-US"/>
          </a:p>
        </p:txBody>
      </p:sp>
      <p:grpSp>
        <p:nvGrpSpPr>
          <p:cNvPr id="14" name="Group 14"/>
          <p:cNvGrpSpPr/>
          <p:nvPr/>
        </p:nvGrpSpPr>
        <p:grpSpPr>
          <a:xfrm>
            <a:off x="12164767" y="4967427"/>
            <a:ext cx="3393583" cy="1796340"/>
            <a:chOff x="0" y="-42616"/>
            <a:chExt cx="821369" cy="434779"/>
          </a:xfrm>
        </p:grpSpPr>
        <p:sp>
          <p:nvSpPr>
            <p:cNvPr id="15" name="Freeform 15"/>
            <p:cNvSpPr/>
            <p:nvPr/>
          </p:nvSpPr>
          <p:spPr>
            <a:xfrm>
              <a:off x="0" y="0"/>
              <a:ext cx="821369" cy="349054"/>
            </a:xfrm>
            <a:custGeom>
              <a:avLst/>
              <a:gdLst/>
              <a:ahLst/>
              <a:cxnLst/>
              <a:rect l="l" t="t" r="r" b="b"/>
              <a:pathLst>
                <a:path w="821369" h="349054">
                  <a:moveTo>
                    <a:pt x="31939" y="0"/>
                  </a:moveTo>
                  <a:lnTo>
                    <a:pt x="789430" y="0"/>
                  </a:lnTo>
                  <a:cubicBezTo>
                    <a:pt x="807070" y="0"/>
                    <a:pt x="821369" y="14299"/>
                    <a:pt x="821369" y="31939"/>
                  </a:cubicBezTo>
                  <a:lnTo>
                    <a:pt x="821369" y="317115"/>
                  </a:lnTo>
                  <a:cubicBezTo>
                    <a:pt x="821369" y="334754"/>
                    <a:pt x="807070" y="349054"/>
                    <a:pt x="789430" y="349054"/>
                  </a:cubicBezTo>
                  <a:lnTo>
                    <a:pt x="31939" y="349054"/>
                  </a:lnTo>
                  <a:cubicBezTo>
                    <a:pt x="14299" y="349054"/>
                    <a:pt x="0" y="334754"/>
                    <a:pt x="0" y="317115"/>
                  </a:cubicBezTo>
                  <a:lnTo>
                    <a:pt x="0" y="31939"/>
                  </a:lnTo>
                  <a:cubicBezTo>
                    <a:pt x="0" y="14299"/>
                    <a:pt x="14299" y="0"/>
                    <a:pt x="31939" y="0"/>
                  </a:cubicBezTo>
                  <a:close/>
                </a:path>
              </a:pathLst>
            </a:custGeom>
            <a:solidFill>
              <a:srgbClr val="2667FF"/>
            </a:solidFill>
          </p:spPr>
          <p:txBody>
            <a:bodyPr/>
            <a:lstStyle/>
            <a:p>
              <a:endParaRPr lang="en-US"/>
            </a:p>
          </p:txBody>
        </p:sp>
        <p:sp>
          <p:nvSpPr>
            <p:cNvPr id="16" name="TextBox 16"/>
            <p:cNvSpPr txBox="1"/>
            <p:nvPr/>
          </p:nvSpPr>
          <p:spPr>
            <a:xfrm>
              <a:off x="0" y="-42616"/>
              <a:ext cx="821369" cy="434779"/>
            </a:xfrm>
            <a:prstGeom prst="rect">
              <a:avLst/>
            </a:prstGeom>
          </p:spPr>
          <p:txBody>
            <a:bodyPr lIns="254000" tIns="254000" rIns="254000" bIns="254000" rtlCol="0" anchor="ctr"/>
            <a:lstStyle/>
            <a:p>
              <a:pPr algn="ctr">
                <a:lnSpc>
                  <a:spcPts val="3499"/>
                </a:lnSpc>
              </a:pPr>
              <a:r>
                <a:rPr lang="en-US" sz="2499" dirty="0">
                  <a:solidFill>
                    <a:srgbClr val="FFFFFF"/>
                  </a:solidFill>
                  <a:latin typeface="Codec Pro Bold"/>
                </a:rPr>
                <a:t>SPLIT AUDIO BY SPEAKER</a:t>
              </a:r>
            </a:p>
          </p:txBody>
        </p:sp>
      </p:grpSp>
      <p:grpSp>
        <p:nvGrpSpPr>
          <p:cNvPr id="17" name="Group 17"/>
          <p:cNvGrpSpPr/>
          <p:nvPr/>
        </p:nvGrpSpPr>
        <p:grpSpPr>
          <a:xfrm>
            <a:off x="2725492" y="5143500"/>
            <a:ext cx="3393583" cy="1442157"/>
            <a:chOff x="0" y="0"/>
            <a:chExt cx="821369" cy="349054"/>
          </a:xfrm>
        </p:grpSpPr>
        <p:sp>
          <p:nvSpPr>
            <p:cNvPr id="18" name="Freeform 18"/>
            <p:cNvSpPr/>
            <p:nvPr/>
          </p:nvSpPr>
          <p:spPr>
            <a:xfrm>
              <a:off x="0" y="0"/>
              <a:ext cx="821369" cy="349054"/>
            </a:xfrm>
            <a:custGeom>
              <a:avLst/>
              <a:gdLst/>
              <a:ahLst/>
              <a:cxnLst/>
              <a:rect l="l" t="t" r="r" b="b"/>
              <a:pathLst>
                <a:path w="821369" h="349054">
                  <a:moveTo>
                    <a:pt x="31939" y="0"/>
                  </a:moveTo>
                  <a:lnTo>
                    <a:pt x="789430" y="0"/>
                  </a:lnTo>
                  <a:cubicBezTo>
                    <a:pt x="807070" y="0"/>
                    <a:pt x="821369" y="14299"/>
                    <a:pt x="821369" y="31939"/>
                  </a:cubicBezTo>
                  <a:lnTo>
                    <a:pt x="821369" y="317115"/>
                  </a:lnTo>
                  <a:cubicBezTo>
                    <a:pt x="821369" y="334754"/>
                    <a:pt x="807070" y="349054"/>
                    <a:pt x="789430" y="349054"/>
                  </a:cubicBezTo>
                  <a:lnTo>
                    <a:pt x="31939" y="349054"/>
                  </a:lnTo>
                  <a:cubicBezTo>
                    <a:pt x="14299" y="349054"/>
                    <a:pt x="0" y="334754"/>
                    <a:pt x="0" y="317115"/>
                  </a:cubicBezTo>
                  <a:lnTo>
                    <a:pt x="0" y="31939"/>
                  </a:lnTo>
                  <a:cubicBezTo>
                    <a:pt x="0" y="14299"/>
                    <a:pt x="14299" y="0"/>
                    <a:pt x="31939" y="0"/>
                  </a:cubicBezTo>
                  <a:close/>
                </a:path>
              </a:pathLst>
            </a:custGeom>
            <a:solidFill>
              <a:srgbClr val="2667FF"/>
            </a:solidFill>
          </p:spPr>
          <p:txBody>
            <a:bodyPr/>
            <a:lstStyle/>
            <a:p>
              <a:endParaRPr lang="en-US"/>
            </a:p>
          </p:txBody>
        </p:sp>
        <p:sp>
          <p:nvSpPr>
            <p:cNvPr id="19" name="TextBox 19"/>
            <p:cNvSpPr txBox="1"/>
            <p:nvPr/>
          </p:nvSpPr>
          <p:spPr>
            <a:xfrm>
              <a:off x="0" y="-85725"/>
              <a:ext cx="821369" cy="434779"/>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COMPILE TRANSCRIPT</a:t>
              </a:r>
            </a:p>
          </p:txBody>
        </p:sp>
      </p:grpSp>
      <p:grpSp>
        <p:nvGrpSpPr>
          <p:cNvPr id="20" name="Group 20"/>
          <p:cNvGrpSpPr/>
          <p:nvPr/>
        </p:nvGrpSpPr>
        <p:grpSpPr>
          <a:xfrm>
            <a:off x="7447208" y="5143500"/>
            <a:ext cx="3393583" cy="1442157"/>
            <a:chOff x="0" y="0"/>
            <a:chExt cx="821369" cy="349054"/>
          </a:xfrm>
        </p:grpSpPr>
        <p:sp>
          <p:nvSpPr>
            <p:cNvPr id="21" name="Freeform 21"/>
            <p:cNvSpPr/>
            <p:nvPr/>
          </p:nvSpPr>
          <p:spPr>
            <a:xfrm>
              <a:off x="0" y="0"/>
              <a:ext cx="821369" cy="349054"/>
            </a:xfrm>
            <a:custGeom>
              <a:avLst/>
              <a:gdLst/>
              <a:ahLst/>
              <a:cxnLst/>
              <a:rect l="l" t="t" r="r" b="b"/>
              <a:pathLst>
                <a:path w="821369" h="349054">
                  <a:moveTo>
                    <a:pt x="31939" y="0"/>
                  </a:moveTo>
                  <a:lnTo>
                    <a:pt x="789430" y="0"/>
                  </a:lnTo>
                  <a:cubicBezTo>
                    <a:pt x="807070" y="0"/>
                    <a:pt x="821369" y="14299"/>
                    <a:pt x="821369" y="31939"/>
                  </a:cubicBezTo>
                  <a:lnTo>
                    <a:pt x="821369" y="317115"/>
                  </a:lnTo>
                  <a:cubicBezTo>
                    <a:pt x="821369" y="334754"/>
                    <a:pt x="807070" y="349054"/>
                    <a:pt x="789430" y="349054"/>
                  </a:cubicBezTo>
                  <a:lnTo>
                    <a:pt x="31939" y="349054"/>
                  </a:lnTo>
                  <a:cubicBezTo>
                    <a:pt x="14299" y="349054"/>
                    <a:pt x="0" y="334754"/>
                    <a:pt x="0" y="317115"/>
                  </a:cubicBezTo>
                  <a:lnTo>
                    <a:pt x="0" y="31939"/>
                  </a:lnTo>
                  <a:cubicBezTo>
                    <a:pt x="0" y="14299"/>
                    <a:pt x="14299" y="0"/>
                    <a:pt x="31939" y="0"/>
                  </a:cubicBezTo>
                  <a:close/>
                </a:path>
              </a:pathLst>
            </a:custGeom>
            <a:solidFill>
              <a:srgbClr val="2667FF"/>
            </a:solidFill>
          </p:spPr>
          <p:txBody>
            <a:bodyPr/>
            <a:lstStyle/>
            <a:p>
              <a:endParaRPr lang="en-US"/>
            </a:p>
          </p:txBody>
        </p:sp>
        <p:sp>
          <p:nvSpPr>
            <p:cNvPr id="22" name="TextBox 22"/>
            <p:cNvSpPr txBox="1"/>
            <p:nvPr/>
          </p:nvSpPr>
          <p:spPr>
            <a:xfrm>
              <a:off x="0" y="-85725"/>
              <a:ext cx="821369" cy="434779"/>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TRANSCRIBE CONVERSATION</a:t>
              </a:r>
            </a:p>
          </p:txBody>
        </p:sp>
      </p:grpSp>
      <p:sp>
        <p:nvSpPr>
          <p:cNvPr id="23" name="AutoShape 23"/>
          <p:cNvSpPr/>
          <p:nvPr/>
        </p:nvSpPr>
        <p:spPr>
          <a:xfrm>
            <a:off x="10840792" y="5864578"/>
            <a:ext cx="1323975" cy="0"/>
          </a:xfrm>
          <a:prstGeom prst="line">
            <a:avLst/>
          </a:prstGeom>
          <a:ln w="9525" cap="flat">
            <a:solidFill>
              <a:srgbClr val="FFFFFF"/>
            </a:solidFill>
            <a:prstDash val="solid"/>
            <a:headEnd type="triangle" w="lg" len="med"/>
            <a:tailEnd type="none" w="sm" len="sm"/>
          </a:ln>
        </p:spPr>
        <p:txBody>
          <a:bodyPr/>
          <a:lstStyle/>
          <a:p>
            <a:endParaRPr lang="en-US"/>
          </a:p>
        </p:txBody>
      </p:sp>
      <p:sp>
        <p:nvSpPr>
          <p:cNvPr id="24" name="AutoShape 24"/>
          <p:cNvSpPr/>
          <p:nvPr/>
        </p:nvSpPr>
        <p:spPr>
          <a:xfrm flipH="1">
            <a:off x="13861558" y="4408330"/>
            <a:ext cx="30610" cy="735170"/>
          </a:xfrm>
          <a:prstGeom prst="line">
            <a:avLst/>
          </a:prstGeom>
          <a:ln w="9525" cap="flat">
            <a:solidFill>
              <a:srgbClr val="FFFFFF"/>
            </a:solidFill>
            <a:prstDash val="solid"/>
            <a:headEnd type="none" w="sm" len="sm"/>
            <a:tailEnd type="triangle" w="lg" len="med"/>
          </a:ln>
        </p:spPr>
        <p:txBody>
          <a:bodyPr/>
          <a:lstStyle/>
          <a:p>
            <a:endParaRPr lang="en-US"/>
          </a:p>
        </p:txBody>
      </p:sp>
      <p:sp>
        <p:nvSpPr>
          <p:cNvPr id="25" name="AutoShape 25"/>
          <p:cNvSpPr/>
          <p:nvPr/>
        </p:nvSpPr>
        <p:spPr>
          <a:xfrm>
            <a:off x="6119075" y="5864578"/>
            <a:ext cx="1328134" cy="0"/>
          </a:xfrm>
          <a:prstGeom prst="line">
            <a:avLst/>
          </a:prstGeom>
          <a:ln w="9525" cap="flat">
            <a:solidFill>
              <a:srgbClr val="FFFFFF"/>
            </a:solidFill>
            <a:prstDash val="solid"/>
            <a:headEnd type="triangle" w="lg" len="med"/>
            <a:tailEnd type="none" w="sm" len="sm"/>
          </a:ln>
        </p:spPr>
        <p:txBody>
          <a:bodyPr/>
          <a:lstStyle/>
          <a:p>
            <a:endParaRPr lang="en-US"/>
          </a:p>
        </p:txBody>
      </p:sp>
      <p:grpSp>
        <p:nvGrpSpPr>
          <p:cNvPr id="26" name="Group 26"/>
          <p:cNvGrpSpPr/>
          <p:nvPr/>
        </p:nvGrpSpPr>
        <p:grpSpPr>
          <a:xfrm>
            <a:off x="7432338" y="2611990"/>
            <a:ext cx="3408453" cy="1796340"/>
            <a:chOff x="-3599" y="-85725"/>
            <a:chExt cx="824968" cy="434779"/>
          </a:xfrm>
        </p:grpSpPr>
        <p:sp>
          <p:nvSpPr>
            <p:cNvPr id="27" name="Freeform 27"/>
            <p:cNvSpPr/>
            <p:nvPr/>
          </p:nvSpPr>
          <p:spPr>
            <a:xfrm>
              <a:off x="-3599" y="-37913"/>
              <a:ext cx="821369" cy="349054"/>
            </a:xfrm>
            <a:custGeom>
              <a:avLst/>
              <a:gdLst/>
              <a:ahLst/>
              <a:cxnLst/>
              <a:rect l="l" t="t" r="r" b="b"/>
              <a:pathLst>
                <a:path w="821369" h="349054">
                  <a:moveTo>
                    <a:pt x="31939" y="0"/>
                  </a:moveTo>
                  <a:lnTo>
                    <a:pt x="789430" y="0"/>
                  </a:lnTo>
                  <a:cubicBezTo>
                    <a:pt x="807070" y="0"/>
                    <a:pt x="821369" y="14299"/>
                    <a:pt x="821369" y="31939"/>
                  </a:cubicBezTo>
                  <a:lnTo>
                    <a:pt x="821369" y="317115"/>
                  </a:lnTo>
                  <a:cubicBezTo>
                    <a:pt x="821369" y="334754"/>
                    <a:pt x="807070" y="349054"/>
                    <a:pt x="789430" y="349054"/>
                  </a:cubicBezTo>
                  <a:lnTo>
                    <a:pt x="31939" y="349054"/>
                  </a:lnTo>
                  <a:cubicBezTo>
                    <a:pt x="14299" y="349054"/>
                    <a:pt x="0" y="334754"/>
                    <a:pt x="0" y="317115"/>
                  </a:cubicBezTo>
                  <a:lnTo>
                    <a:pt x="0" y="31939"/>
                  </a:lnTo>
                  <a:cubicBezTo>
                    <a:pt x="0" y="14299"/>
                    <a:pt x="14299" y="0"/>
                    <a:pt x="31939" y="0"/>
                  </a:cubicBezTo>
                  <a:close/>
                </a:path>
              </a:pathLst>
            </a:custGeom>
            <a:solidFill>
              <a:srgbClr val="2667FF"/>
            </a:solidFill>
          </p:spPr>
          <p:txBody>
            <a:bodyPr/>
            <a:lstStyle/>
            <a:p>
              <a:endParaRPr lang="en-US"/>
            </a:p>
          </p:txBody>
        </p:sp>
        <p:sp>
          <p:nvSpPr>
            <p:cNvPr id="28" name="TextBox 28"/>
            <p:cNvSpPr txBox="1"/>
            <p:nvPr/>
          </p:nvSpPr>
          <p:spPr>
            <a:xfrm>
              <a:off x="0" y="-85725"/>
              <a:ext cx="821369" cy="434779"/>
            </a:xfrm>
            <a:prstGeom prst="rect">
              <a:avLst/>
            </a:prstGeom>
          </p:spPr>
          <p:txBody>
            <a:bodyPr lIns="254000" tIns="254000" rIns="254000" bIns="254000" rtlCol="0" anchor="ctr"/>
            <a:lstStyle/>
            <a:p>
              <a:pPr algn="ctr">
                <a:lnSpc>
                  <a:spcPts val="3499"/>
                </a:lnSpc>
              </a:pPr>
              <a:r>
                <a:rPr lang="en-US" sz="2499" dirty="0">
                  <a:solidFill>
                    <a:srgbClr val="FFFFFF"/>
                  </a:solidFill>
                  <a:latin typeface="Codec Pro Bold"/>
                </a:rPr>
                <a:t>PERFORM SPEAKER DIARIZATION</a:t>
              </a:r>
            </a:p>
          </p:txBody>
        </p:sp>
      </p:grpSp>
      <p:grpSp>
        <p:nvGrpSpPr>
          <p:cNvPr id="29" name="Group 29"/>
          <p:cNvGrpSpPr/>
          <p:nvPr/>
        </p:nvGrpSpPr>
        <p:grpSpPr>
          <a:xfrm>
            <a:off x="2721877" y="7276378"/>
            <a:ext cx="3397198" cy="1358190"/>
            <a:chOff x="-875" y="-63360"/>
            <a:chExt cx="822244" cy="328731"/>
          </a:xfrm>
        </p:grpSpPr>
        <p:sp>
          <p:nvSpPr>
            <p:cNvPr id="30" name="Freeform 30"/>
            <p:cNvSpPr/>
            <p:nvPr/>
          </p:nvSpPr>
          <p:spPr>
            <a:xfrm>
              <a:off x="-875" y="-20497"/>
              <a:ext cx="821369" cy="243006"/>
            </a:xfrm>
            <a:custGeom>
              <a:avLst/>
              <a:gdLst/>
              <a:ahLst/>
              <a:cxnLst/>
              <a:rect l="l" t="t" r="r" b="b"/>
              <a:pathLst>
                <a:path w="821369" h="243006">
                  <a:moveTo>
                    <a:pt x="31939" y="0"/>
                  </a:moveTo>
                  <a:lnTo>
                    <a:pt x="789430" y="0"/>
                  </a:lnTo>
                  <a:cubicBezTo>
                    <a:pt x="807070" y="0"/>
                    <a:pt x="821369" y="14299"/>
                    <a:pt x="821369" y="31939"/>
                  </a:cubicBezTo>
                  <a:lnTo>
                    <a:pt x="821369" y="211067"/>
                  </a:lnTo>
                  <a:cubicBezTo>
                    <a:pt x="821369" y="228706"/>
                    <a:pt x="807070" y="243006"/>
                    <a:pt x="789430" y="243006"/>
                  </a:cubicBezTo>
                  <a:lnTo>
                    <a:pt x="31939" y="243006"/>
                  </a:lnTo>
                  <a:cubicBezTo>
                    <a:pt x="14299" y="243006"/>
                    <a:pt x="0" y="228706"/>
                    <a:pt x="0" y="211067"/>
                  </a:cubicBezTo>
                  <a:lnTo>
                    <a:pt x="0" y="31939"/>
                  </a:lnTo>
                  <a:cubicBezTo>
                    <a:pt x="0" y="14299"/>
                    <a:pt x="14299" y="0"/>
                    <a:pt x="31939" y="0"/>
                  </a:cubicBezTo>
                  <a:close/>
                </a:path>
              </a:pathLst>
            </a:custGeom>
            <a:solidFill>
              <a:srgbClr val="2667FF"/>
            </a:solidFill>
          </p:spPr>
          <p:txBody>
            <a:bodyPr/>
            <a:lstStyle/>
            <a:p>
              <a:endParaRPr lang="en-US"/>
            </a:p>
          </p:txBody>
        </p:sp>
        <p:sp>
          <p:nvSpPr>
            <p:cNvPr id="31" name="TextBox 31"/>
            <p:cNvSpPr txBox="1"/>
            <p:nvPr/>
          </p:nvSpPr>
          <p:spPr>
            <a:xfrm>
              <a:off x="0" y="-63360"/>
              <a:ext cx="821369" cy="328731"/>
            </a:xfrm>
            <a:prstGeom prst="rect">
              <a:avLst/>
            </a:prstGeom>
          </p:spPr>
          <p:txBody>
            <a:bodyPr lIns="254000" tIns="254000" rIns="254000" bIns="254000" rtlCol="0" anchor="ctr"/>
            <a:lstStyle/>
            <a:p>
              <a:pPr algn="ctr">
                <a:lnSpc>
                  <a:spcPts val="3499"/>
                </a:lnSpc>
              </a:pPr>
              <a:r>
                <a:rPr lang="en-US" sz="2499" dirty="0">
                  <a:solidFill>
                    <a:srgbClr val="FFFFFF"/>
                  </a:solidFill>
                  <a:latin typeface="Codec Pro Bold"/>
                </a:rPr>
                <a:t>PIPELINE CREATION</a:t>
              </a:r>
            </a:p>
          </p:txBody>
        </p:sp>
      </p:grpSp>
      <p:grpSp>
        <p:nvGrpSpPr>
          <p:cNvPr id="32" name="Group 32"/>
          <p:cNvGrpSpPr/>
          <p:nvPr/>
        </p:nvGrpSpPr>
        <p:grpSpPr>
          <a:xfrm>
            <a:off x="7447208" y="7538157"/>
            <a:ext cx="3393583" cy="1004007"/>
            <a:chOff x="0" y="0"/>
            <a:chExt cx="821369" cy="243006"/>
          </a:xfrm>
        </p:grpSpPr>
        <p:sp>
          <p:nvSpPr>
            <p:cNvPr id="33" name="Freeform 33"/>
            <p:cNvSpPr/>
            <p:nvPr/>
          </p:nvSpPr>
          <p:spPr>
            <a:xfrm>
              <a:off x="0" y="0"/>
              <a:ext cx="821369" cy="243006"/>
            </a:xfrm>
            <a:custGeom>
              <a:avLst/>
              <a:gdLst/>
              <a:ahLst/>
              <a:cxnLst/>
              <a:rect l="l" t="t" r="r" b="b"/>
              <a:pathLst>
                <a:path w="821369" h="243006">
                  <a:moveTo>
                    <a:pt x="31939" y="0"/>
                  </a:moveTo>
                  <a:lnTo>
                    <a:pt x="789430" y="0"/>
                  </a:lnTo>
                  <a:cubicBezTo>
                    <a:pt x="807070" y="0"/>
                    <a:pt x="821369" y="14299"/>
                    <a:pt x="821369" y="31939"/>
                  </a:cubicBezTo>
                  <a:lnTo>
                    <a:pt x="821369" y="211067"/>
                  </a:lnTo>
                  <a:cubicBezTo>
                    <a:pt x="821369" y="228706"/>
                    <a:pt x="807070" y="243006"/>
                    <a:pt x="789430" y="243006"/>
                  </a:cubicBezTo>
                  <a:lnTo>
                    <a:pt x="31939" y="243006"/>
                  </a:lnTo>
                  <a:cubicBezTo>
                    <a:pt x="14299" y="243006"/>
                    <a:pt x="0" y="228706"/>
                    <a:pt x="0" y="211067"/>
                  </a:cubicBezTo>
                  <a:lnTo>
                    <a:pt x="0" y="31939"/>
                  </a:lnTo>
                  <a:cubicBezTo>
                    <a:pt x="0" y="14299"/>
                    <a:pt x="14299" y="0"/>
                    <a:pt x="31939" y="0"/>
                  </a:cubicBezTo>
                  <a:close/>
                </a:path>
              </a:pathLst>
            </a:custGeom>
            <a:solidFill>
              <a:srgbClr val="2667FF"/>
            </a:solidFill>
          </p:spPr>
          <p:txBody>
            <a:bodyPr/>
            <a:lstStyle/>
            <a:p>
              <a:endParaRPr lang="en-US"/>
            </a:p>
          </p:txBody>
        </p:sp>
        <p:sp>
          <p:nvSpPr>
            <p:cNvPr id="34" name="TextBox 34"/>
            <p:cNvSpPr txBox="1"/>
            <p:nvPr/>
          </p:nvSpPr>
          <p:spPr>
            <a:xfrm>
              <a:off x="0" y="-85725"/>
              <a:ext cx="821369" cy="328731"/>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SUMMARIZATION</a:t>
              </a:r>
            </a:p>
          </p:txBody>
        </p:sp>
      </p:grpSp>
      <p:grpSp>
        <p:nvGrpSpPr>
          <p:cNvPr id="35" name="Group 35"/>
          <p:cNvGrpSpPr/>
          <p:nvPr/>
        </p:nvGrpSpPr>
        <p:grpSpPr>
          <a:xfrm>
            <a:off x="12164767" y="7183974"/>
            <a:ext cx="3393583" cy="1358190"/>
            <a:chOff x="0" y="-85725"/>
            <a:chExt cx="821369" cy="328731"/>
          </a:xfrm>
        </p:grpSpPr>
        <p:sp>
          <p:nvSpPr>
            <p:cNvPr id="36" name="Freeform 36"/>
            <p:cNvSpPr/>
            <p:nvPr/>
          </p:nvSpPr>
          <p:spPr>
            <a:xfrm>
              <a:off x="0" y="-32089"/>
              <a:ext cx="821369" cy="243006"/>
            </a:xfrm>
            <a:custGeom>
              <a:avLst/>
              <a:gdLst/>
              <a:ahLst/>
              <a:cxnLst/>
              <a:rect l="l" t="t" r="r" b="b"/>
              <a:pathLst>
                <a:path w="821369" h="243006">
                  <a:moveTo>
                    <a:pt x="31939" y="0"/>
                  </a:moveTo>
                  <a:lnTo>
                    <a:pt x="789430" y="0"/>
                  </a:lnTo>
                  <a:cubicBezTo>
                    <a:pt x="807070" y="0"/>
                    <a:pt x="821369" y="14299"/>
                    <a:pt x="821369" y="31939"/>
                  </a:cubicBezTo>
                  <a:lnTo>
                    <a:pt x="821369" y="211067"/>
                  </a:lnTo>
                  <a:cubicBezTo>
                    <a:pt x="821369" y="228706"/>
                    <a:pt x="807070" y="243006"/>
                    <a:pt x="789430" y="243006"/>
                  </a:cubicBezTo>
                  <a:lnTo>
                    <a:pt x="31939" y="243006"/>
                  </a:lnTo>
                  <a:cubicBezTo>
                    <a:pt x="14299" y="243006"/>
                    <a:pt x="0" y="228706"/>
                    <a:pt x="0" y="211067"/>
                  </a:cubicBezTo>
                  <a:lnTo>
                    <a:pt x="0" y="31939"/>
                  </a:lnTo>
                  <a:cubicBezTo>
                    <a:pt x="0" y="14299"/>
                    <a:pt x="14299" y="0"/>
                    <a:pt x="31939" y="0"/>
                  </a:cubicBezTo>
                  <a:close/>
                </a:path>
              </a:pathLst>
            </a:custGeom>
            <a:solidFill>
              <a:srgbClr val="2667FF"/>
            </a:solidFill>
          </p:spPr>
          <p:txBody>
            <a:bodyPr/>
            <a:lstStyle/>
            <a:p>
              <a:endParaRPr lang="en-US" dirty="0"/>
            </a:p>
          </p:txBody>
        </p:sp>
        <p:sp>
          <p:nvSpPr>
            <p:cNvPr id="37" name="TextBox 37"/>
            <p:cNvSpPr txBox="1"/>
            <p:nvPr/>
          </p:nvSpPr>
          <p:spPr>
            <a:xfrm>
              <a:off x="0" y="-85725"/>
              <a:ext cx="821369" cy="328731"/>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OUTPUT</a:t>
              </a:r>
            </a:p>
          </p:txBody>
        </p:sp>
      </p:grpSp>
      <p:sp>
        <p:nvSpPr>
          <p:cNvPr id="38" name="AutoShape 38"/>
          <p:cNvSpPr/>
          <p:nvPr/>
        </p:nvSpPr>
        <p:spPr>
          <a:xfrm flipV="1">
            <a:off x="4422283" y="6585657"/>
            <a:ext cx="0" cy="952500"/>
          </a:xfrm>
          <a:prstGeom prst="line">
            <a:avLst/>
          </a:prstGeom>
          <a:ln w="9525" cap="flat">
            <a:solidFill>
              <a:srgbClr val="FFFFFF"/>
            </a:solidFill>
            <a:prstDash val="solid"/>
            <a:headEnd type="triangle" w="lg" len="med"/>
            <a:tailEnd type="none" w="sm" len="sm"/>
          </a:ln>
        </p:spPr>
        <p:txBody>
          <a:bodyPr/>
          <a:lstStyle/>
          <a:p>
            <a:endParaRPr lang="en-US"/>
          </a:p>
        </p:txBody>
      </p:sp>
      <p:sp>
        <p:nvSpPr>
          <p:cNvPr id="39" name="AutoShape 39"/>
          <p:cNvSpPr/>
          <p:nvPr/>
        </p:nvSpPr>
        <p:spPr>
          <a:xfrm flipV="1">
            <a:off x="6119075" y="8035398"/>
            <a:ext cx="1328134" cy="0"/>
          </a:xfrm>
          <a:prstGeom prst="line">
            <a:avLst/>
          </a:prstGeom>
          <a:ln w="9525" cap="flat">
            <a:solidFill>
              <a:srgbClr val="FFFFFF"/>
            </a:solidFill>
            <a:prstDash val="solid"/>
            <a:headEnd type="none" w="sm" len="sm"/>
            <a:tailEnd type="triangle" w="lg" len="med"/>
          </a:ln>
        </p:spPr>
        <p:txBody>
          <a:bodyPr/>
          <a:lstStyle/>
          <a:p>
            <a:endParaRPr lang="en-US"/>
          </a:p>
        </p:txBody>
      </p:sp>
      <p:sp>
        <p:nvSpPr>
          <p:cNvPr id="40" name="AutoShape 40"/>
          <p:cNvSpPr/>
          <p:nvPr/>
        </p:nvSpPr>
        <p:spPr>
          <a:xfrm>
            <a:off x="10840792" y="8030635"/>
            <a:ext cx="1323975" cy="9525"/>
          </a:xfrm>
          <a:prstGeom prst="line">
            <a:avLst/>
          </a:prstGeom>
          <a:ln w="9525" cap="flat">
            <a:solidFill>
              <a:srgbClr val="FFFFFF"/>
            </a:solidFill>
            <a:prstDash val="solid"/>
            <a:headEnd type="none" w="sm" len="sm"/>
            <a:tailEnd type="triangle" w="lg"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2" presetClass="entr" presetSubtype="8"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par>
                                <p:cTn id="23" presetID="22" presetClass="entr" presetSubtype="8"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par>
                                <p:cTn id="26" presetID="22" presetClass="entr" presetSubtype="8"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597</Words>
  <Application>Microsoft Office PowerPoint</Application>
  <PresentationFormat>Custom</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Codec Pro Bold</vt:lpstr>
      <vt:lpstr>Arial</vt:lpstr>
      <vt:lpstr>Codec Pro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Impulse to insight</dc:title>
  <cp:lastModifiedBy>Gayathri P</cp:lastModifiedBy>
  <cp:revision>9</cp:revision>
  <dcterms:created xsi:type="dcterms:W3CDTF">2006-08-16T00:00:00Z</dcterms:created>
  <dcterms:modified xsi:type="dcterms:W3CDTF">2024-07-10T04:33:50Z</dcterms:modified>
  <dc:identifier>DAGIgciJw1o</dc:identifier>
</cp:coreProperties>
</file>