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tkreddy626/kasireddy_project.git" TargetMode="External"/><Relationship Id="rId4" Type="http://schemas.openxmlformats.org/officeDocument/2006/relationships/hyperlink" Target="https://github.com/tkreddy626/kasireddy_project.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txBox="1"/>
          <p:nvPr/>
        </p:nvSpPr>
        <p:spPr>
          <a:xfrm>
            <a:off x="5274366" y="2819400"/>
            <a:ext cx="4953000" cy="44323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chemeClr val="dk1"/>
                </a:solidFill>
                <a:latin typeface="Calibri"/>
                <a:ea typeface="Calibri"/>
                <a:cs typeface="Calibri"/>
                <a:sym typeface="Calibri"/>
              </a:rPr>
              <a:t>KEYLOGGER AND SECURITY</a:t>
            </a:r>
            <a:endParaRPr b="1" sz="2800">
              <a:solidFill>
                <a:schemeClr val="dk1"/>
              </a:solidFill>
              <a:latin typeface="Calibri"/>
              <a:ea typeface="Calibri"/>
              <a:cs typeface="Calibri"/>
              <a:sym typeface="Calibri"/>
            </a:endParaRPr>
          </a:p>
        </p:txBody>
      </p:sp>
      <p:pic>
        <p:nvPicPr>
          <p:cNvPr id="59" name="Google Shape;59;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0" name="Google Shape;60;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1" name="Google Shape;61;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2" name="Google Shape;62;p7"/>
          <p:cNvSpPr txBox="1"/>
          <p:nvPr>
            <p:ph type="ctrTitle"/>
          </p:nvPr>
        </p:nvSpPr>
        <p:spPr>
          <a:xfrm>
            <a:off x="5393221" y="2293263"/>
            <a:ext cx="5800800" cy="431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2800">
                <a:solidFill>
                  <a:schemeClr val="dk2"/>
                </a:solidFill>
                <a:latin typeface="Calibri"/>
                <a:ea typeface="Calibri"/>
                <a:cs typeface="Calibri"/>
                <a:sym typeface="Calibri"/>
              </a:rPr>
              <a:t>THONTLA KASIREDDY</a:t>
            </a:r>
            <a:endParaRPr b="1" sz="2800">
              <a:solidFill>
                <a:schemeClr val="dk2"/>
              </a:solidFill>
              <a:latin typeface="Calibri"/>
              <a:ea typeface="Calibri"/>
              <a:cs typeface="Calibri"/>
              <a:sym typeface="Calibri"/>
            </a:endParaRPr>
          </a:p>
        </p:txBody>
      </p:sp>
      <p:sp>
        <p:nvSpPr>
          <p:cNvPr id="63" name="Google Shape;63;p7"/>
          <p:cNvSpPr txBox="1"/>
          <p:nvPr/>
        </p:nvSpPr>
        <p:spPr>
          <a:xfrm>
            <a:off x="3081020" y="3496310"/>
            <a:ext cx="6825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mail:codewithtkreddy@gmail.com</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4" name="Google Shape;204;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7" name="Google Shape;207;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8" name="Google Shape;208;p16"/>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9" name="Google Shape;209;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0" name="Google Shape;210;p16"/>
          <p:cNvSpPr txBox="1"/>
          <p:nvPr/>
        </p:nvSpPr>
        <p:spPr>
          <a:xfrm>
            <a:off x="493416" y="1359202"/>
            <a:ext cx="9677400" cy="413959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Enhanced Detection</a:t>
            </a:r>
            <a:r>
              <a:rPr b="0" i="0" lang="en-US" sz="20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Improved capability to identify and mitigate keylogger threats promptly.</a:t>
            </a:r>
            <a:endParaRPr b="0" i="0" sz="1800" u="none" cap="none" strike="noStrike">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Reduced Vulnerabilities</a:t>
            </a:r>
            <a:r>
              <a:rPr lang="en-US" sz="1800">
                <a:solidFill>
                  <a:schemeClr val="dk1"/>
                </a:solidFill>
                <a:latin typeface="Calibri"/>
                <a:ea typeface="Calibri"/>
                <a:cs typeface="Calibri"/>
                <a:sym typeface="Calibri"/>
              </a:rPr>
              <a:t>: Minimized risk of data breaches and unauthorized access.</a:t>
            </a:r>
            <a:endParaRPr sz="18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Improved Compliance</a:t>
            </a:r>
            <a:r>
              <a:rPr lang="en-US" sz="20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Ensured adherence to legal and ethical standards in monitoring practices</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Heightened Awareness</a:t>
            </a:r>
            <a:r>
              <a:rPr lang="en-US" sz="20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Increased</a:t>
            </a:r>
            <a:r>
              <a:rPr lang="en-US" sz="2000">
                <a:solidFill>
                  <a:schemeClr val="dk1"/>
                </a:solidFill>
                <a:latin typeface="Calibri"/>
                <a:ea typeface="Calibri"/>
                <a:cs typeface="Calibri"/>
                <a:sym typeface="Calibri"/>
              </a:rPr>
              <a:t> knowledge and vigilance among users regarding keylogger risks and preventive measures.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6"/>
          <p:cNvSpPr/>
          <p:nvPr/>
        </p:nvSpPr>
        <p:spPr>
          <a:xfrm>
            <a:off x="0" y="-323165"/>
            <a:ext cx="264816" cy="6463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2" name="Google Shape;212;p16"/>
          <p:cNvSpPr/>
          <p:nvPr/>
        </p:nvSpPr>
        <p:spPr>
          <a:xfrm>
            <a:off x="550566" y="4902974"/>
            <a:ext cx="8802984" cy="1200329"/>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These outcomes contribute to a safer digital environment, protecting sensitive information and bolstering trust in cybersecurity measures.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type="title"/>
          </p:nvPr>
        </p:nvSpPr>
        <p:spPr>
          <a:xfrm>
            <a:off x="755332" y="385444"/>
            <a:ext cx="10681335" cy="67710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4400">
                <a:solidFill>
                  <a:schemeClr val="dk2"/>
                </a:solidFill>
                <a:latin typeface="Calibri"/>
                <a:ea typeface="Calibri"/>
                <a:cs typeface="Calibri"/>
                <a:sym typeface="Calibri"/>
              </a:rPr>
              <a:t>Project link</a:t>
            </a:r>
            <a:endParaRPr sz="4400">
              <a:solidFill>
                <a:schemeClr val="dk2"/>
              </a:solidFill>
              <a:latin typeface="Calibri"/>
              <a:ea typeface="Calibri"/>
              <a:cs typeface="Calibri"/>
              <a:sym typeface="Calibri"/>
            </a:endParaRPr>
          </a:p>
        </p:txBody>
      </p:sp>
      <p:sp>
        <p:nvSpPr>
          <p:cNvPr id="218" name="Google Shape;218;p17">
            <a:hlinkClick r:id="rId3"/>
          </p:cNvPr>
          <p:cNvSpPr txBox="1"/>
          <p:nvPr/>
        </p:nvSpPr>
        <p:spPr>
          <a:xfrm flipH="1">
            <a:off x="2362825" y="2186380"/>
            <a:ext cx="5438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4"/>
              </a:rPr>
              <a:t>https://github.com/tkreddy626/kasireddy_project.git</a:t>
            </a:r>
            <a:endParaRPr sz="1800">
              <a:solidFill>
                <a:schemeClr val="dk1"/>
              </a:solidFill>
              <a:latin typeface="Calibri"/>
              <a:ea typeface="Calibri"/>
              <a:cs typeface="Calibri"/>
              <a:sym typeface="Calibri"/>
            </a:endParaRPr>
          </a:p>
        </p:txBody>
      </p:sp>
      <p:sp>
        <p:nvSpPr>
          <p:cNvPr id="219" name="Google Shape;219;p17"/>
          <p:cNvSpPr txBox="1"/>
          <p:nvPr/>
        </p:nvSpPr>
        <p:spPr>
          <a:xfrm>
            <a:off x="2828290" y="4338320"/>
            <a:ext cx="5782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8"/>
          <p:cNvSpPr/>
          <p:nvPr/>
        </p:nvSpPr>
        <p:spPr>
          <a:xfrm>
            <a:off x="0" y="-17808"/>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txBox="1"/>
          <p:nvPr>
            <p:ph type="title"/>
          </p:nvPr>
        </p:nvSpPr>
        <p:spPr>
          <a:xfrm>
            <a:off x="250521" y="596360"/>
            <a:ext cx="7010399" cy="50911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solidFill>
                  <a:schemeClr val="dk2"/>
                </a:solidFill>
                <a:latin typeface="Calibri"/>
                <a:ea typeface="Calibri"/>
                <a:cs typeface="Calibri"/>
                <a:sym typeface="Calibri"/>
              </a:rPr>
              <a:t>KEYLOGGER AND SECURITY</a:t>
            </a:r>
            <a:endParaRPr sz="3200">
              <a:solidFill>
                <a:schemeClr val="dk2"/>
              </a:solidFill>
              <a:latin typeface="Calibri"/>
              <a:ea typeface="Calibri"/>
              <a:cs typeface="Calibri"/>
              <a:sym typeface="Calibri"/>
            </a:endParaRPr>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8" name="Google Shape;88;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9" name="Google Shape;89;p8"/>
          <p:cNvSpPr txBox="1"/>
          <p:nvPr/>
        </p:nvSpPr>
        <p:spPr>
          <a:xfrm>
            <a:off x="104554" y="2032620"/>
            <a:ext cx="9801446"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A keylogger, or keystroke logger, is a type of surveillance software or hardware that records every keystroke made on a computer or mobile device. While keyloggers can be used for legitimate purposes, such as monitoring employee activity or tracking usage on a child's device, they are often associated with malicious activities, including stealing sensitive information such as passwords, credit card numbers, and other personal data</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9"/>
          <p:cNvSpPr/>
          <p:nvPr/>
        </p:nvSpPr>
        <p:spPr>
          <a:xfrm>
            <a:off x="0" y="-28579"/>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5" name="Google Shape;95;p9"/>
          <p:cNvGrpSpPr/>
          <p:nvPr/>
        </p:nvGrpSpPr>
        <p:grpSpPr>
          <a:xfrm>
            <a:off x="7448612" y="0"/>
            <a:ext cx="4743796" cy="6858466"/>
            <a:chOff x="7448612" y="0"/>
            <a:chExt cx="4743796" cy="6858466"/>
          </a:xfrm>
        </p:grpSpPr>
        <p:sp>
          <p:nvSpPr>
            <p:cNvPr id="96" name="Google Shape;96;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5" name="Google Shape;105;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7" name="Google Shape;107;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9" name="Google Shape;109;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0" name="Google Shape;110;p9"/>
          <p:cNvGrpSpPr/>
          <p:nvPr/>
        </p:nvGrpSpPr>
        <p:grpSpPr>
          <a:xfrm>
            <a:off x="47625" y="3819523"/>
            <a:ext cx="4124325" cy="3009898"/>
            <a:chOff x="47625" y="3819523"/>
            <a:chExt cx="4124325" cy="3009898"/>
          </a:xfrm>
        </p:grpSpPr>
        <p:pic>
          <p:nvPicPr>
            <p:cNvPr id="111" name="Google Shape;111;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2" name="Google Shape;112;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3" name="Google Shape;113;p9"/>
          <p:cNvSpPr txBox="1"/>
          <p:nvPr>
            <p:ph type="title"/>
          </p:nvPr>
        </p:nvSpPr>
        <p:spPr>
          <a:xfrm>
            <a:off x="494472" y="447675"/>
            <a:ext cx="2357120"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solidFill>
                  <a:schemeClr val="dk2"/>
                </a:solidFill>
                <a:latin typeface="Calibri"/>
                <a:ea typeface="Calibri"/>
                <a:cs typeface="Calibri"/>
                <a:sym typeface="Calibri"/>
              </a:rPr>
              <a:t>AGENDA</a:t>
            </a:r>
            <a:endParaRPr sz="4400">
              <a:solidFill>
                <a:schemeClr val="dk2"/>
              </a:solidFill>
              <a:latin typeface="Calibri"/>
              <a:ea typeface="Calibri"/>
              <a:cs typeface="Calibri"/>
              <a:sym typeface="Calibri"/>
            </a:endParaRPr>
          </a:p>
        </p:txBody>
      </p:sp>
      <p:sp>
        <p:nvSpPr>
          <p:cNvPr id="114" name="Google Shape;114;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5" name="Google Shape;115;p9"/>
          <p:cNvSpPr txBox="1"/>
          <p:nvPr/>
        </p:nvSpPr>
        <p:spPr>
          <a:xfrm>
            <a:off x="590896" y="1498627"/>
            <a:ext cx="8467379"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Security Risks</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Detection Methods</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Prevention Strategies</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Legal and Ethical  Considerations</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Responding to Keylogger Detection</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Best Practices for Organizations </a:t>
            </a:r>
            <a:endParaRPr b="1" sz="2400">
              <a:solidFill>
                <a:schemeClr val="dk1"/>
              </a:solidFill>
              <a:latin typeface="Calibri"/>
              <a:ea typeface="Calibri"/>
              <a:cs typeface="Calibri"/>
              <a:sym typeface="Calibri"/>
            </a:endParaRPr>
          </a:p>
        </p:txBody>
      </p:sp>
      <p:sp>
        <p:nvSpPr>
          <p:cNvPr id="116" name="Google Shape;116;p9"/>
          <p:cNvSpPr txBox="1"/>
          <p:nvPr/>
        </p:nvSpPr>
        <p:spPr>
          <a:xfrm>
            <a:off x="1990725" y="4648200"/>
            <a:ext cx="4924487" cy="962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9"/>
          <p:cNvSpPr/>
          <p:nvPr/>
        </p:nvSpPr>
        <p:spPr>
          <a:xfrm>
            <a:off x="1561130" y="4148468"/>
            <a:ext cx="8733680" cy="193899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a:t>
            </a:r>
            <a:r>
              <a:rPr b="1" i="0" lang="en-US" sz="2400" u="none" cap="none" strike="noStrike">
                <a:solidFill>
                  <a:schemeClr val="dk1"/>
                </a:solidFill>
                <a:latin typeface="Calibri"/>
                <a:ea typeface="Calibri"/>
                <a:cs typeface="Calibri"/>
                <a:sym typeface="Calibri"/>
              </a:rPr>
              <a:t>This agenda provides a structured approach to understanding and addressing the risks associated with keyloggers, ensuring comprehensive coverage of detection, prevention, and response strategies.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304800" y="575055"/>
            <a:ext cx="6166167" cy="6937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400">
                <a:solidFill>
                  <a:schemeClr val="dk2"/>
                </a:solidFill>
                <a:latin typeface="Calibri"/>
                <a:ea typeface="Calibri"/>
                <a:cs typeface="Calibri"/>
                <a:sym typeface="Calibri"/>
              </a:rPr>
              <a:t>PROBLE</a:t>
            </a:r>
            <a:r>
              <a:rPr lang="en-US" sz="4000">
                <a:solidFill>
                  <a:schemeClr val="dk2"/>
                </a:solidFill>
                <a:latin typeface="Calibri"/>
                <a:ea typeface="Calibri"/>
                <a:cs typeface="Calibri"/>
                <a:sym typeface="Calibri"/>
              </a:rPr>
              <a:t>M STATEMENT</a:t>
            </a:r>
            <a:endParaRPr sz="4000">
              <a:solidFill>
                <a:schemeClr val="dk2"/>
              </a:solidFill>
              <a:latin typeface="Calibri"/>
              <a:ea typeface="Calibri"/>
              <a:cs typeface="Calibri"/>
              <a:sym typeface="Calibri"/>
            </a:endParaRPr>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30" name="Google Shape;130;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1" name="Google Shape;131;p10"/>
          <p:cNvSpPr txBox="1"/>
          <p:nvPr/>
        </p:nvSpPr>
        <p:spPr>
          <a:xfrm>
            <a:off x="152400" y="1329435"/>
            <a:ext cx="96012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The proliferation of keyloggers, both software and hardware, poses significant threats to personal and organizational cybersecurity. These malicious tools can capture every keystroke made on a device, leading to severe consequences such as data theft, privacy invasion, identity theft, and corporate espionage. Despite the availability of various security measures, many individuals and organizations remain vulnerable to keylogger attacks due to a lack of awareness, inadequate protective measures, and evolving sophistication of these tools.</a:t>
            </a:r>
            <a:endParaRPr b="1" sz="1800">
              <a:solidFill>
                <a:schemeClr val="dk1"/>
              </a:solidFill>
              <a:latin typeface="Calibri"/>
              <a:ea typeface="Calibri"/>
              <a:cs typeface="Calibri"/>
              <a:sym typeface="Calibri"/>
            </a:endParaRPr>
          </a:p>
        </p:txBody>
      </p:sp>
      <p:sp>
        <p:nvSpPr>
          <p:cNvPr id="132" name="Google Shape;132;p10"/>
          <p:cNvSpPr txBox="1"/>
          <p:nvPr/>
        </p:nvSpPr>
        <p:spPr>
          <a:xfrm>
            <a:off x="502754" y="3083761"/>
            <a:ext cx="8896350"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Objectives:</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Identify and categorize keyloggers.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Assess security risks.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Develop detection and prevention strategies.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Explore legal and ethical considerations.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Create a response framework.</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Challenges:</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Detection Complexity.</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Evolving Threats.</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User Awareness.</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Balance security and privacy.</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Legal compliance.</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11"/>
          <p:cNvGrpSpPr/>
          <p:nvPr/>
        </p:nvGrpSpPr>
        <p:grpSpPr>
          <a:xfrm>
            <a:off x="8658225" y="2647950"/>
            <a:ext cx="3533775" cy="3810000"/>
            <a:chOff x="8658225" y="2647950"/>
            <a:chExt cx="3533775" cy="3810000"/>
          </a:xfrm>
        </p:grpSpPr>
        <p:sp>
          <p:nvSpPr>
            <p:cNvPr id="138" name="Google Shape;138;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0" name="Google Shape;140;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1" name="Google Shape;141;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1"/>
          <p:cNvSpPr txBox="1"/>
          <p:nvPr>
            <p:ph type="title"/>
          </p:nvPr>
        </p:nvSpPr>
        <p:spPr>
          <a:xfrm>
            <a:off x="533400" y="337007"/>
            <a:ext cx="5263515" cy="6937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400">
                <a:solidFill>
                  <a:schemeClr val="dk2"/>
                </a:solidFill>
                <a:latin typeface="Calibri"/>
                <a:ea typeface="Calibri"/>
                <a:cs typeface="Calibri"/>
                <a:sym typeface="Calibri"/>
              </a:rPr>
              <a:t>PROJECT OVERVIEW</a:t>
            </a:r>
            <a:endParaRPr sz="4400">
              <a:solidFill>
                <a:schemeClr val="dk2"/>
              </a:solidFill>
              <a:latin typeface="Calibri"/>
              <a:ea typeface="Calibri"/>
              <a:cs typeface="Calibri"/>
              <a:sym typeface="Calibri"/>
            </a:endParaRPr>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5" name="Google Shape;145;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6" name="Google Shape;146;p11"/>
          <p:cNvSpPr txBox="1"/>
          <p:nvPr/>
        </p:nvSpPr>
        <p:spPr>
          <a:xfrm>
            <a:off x="457200" y="1362171"/>
            <a:ext cx="8782049" cy="53860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Objective: </a:t>
            </a:r>
            <a:r>
              <a:rPr lang="en-US" sz="1800">
                <a:solidFill>
                  <a:schemeClr val="dk1"/>
                </a:solidFill>
                <a:latin typeface="Calibri"/>
                <a:ea typeface="Calibri"/>
                <a:cs typeface="Calibri"/>
                <a:sym typeface="Calibri"/>
              </a:rPr>
              <a:t>To understand, detect, and prevent keylogger attacks, enhancing cybersecurity and protecting sensitive data for individuals and organizations.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Scope:</a:t>
            </a:r>
            <a:endParaRPr b="1" sz="2000">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Identify Keyloggers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Categorize types: software (application-based, kernel-based, hypervisor-based) and hardware (inline devices, wireless keyloggers).</a:t>
            </a:r>
            <a:endParaRPr b="0" i="0" sz="1800" u="none" cap="none" strike="noStrike">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Assess Risks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Examine impacts: data theft, privacy invasion, identity theft, corporate espionage.</a:t>
            </a:r>
            <a:endParaRPr b="0" i="0" sz="1800" u="none" cap="none" strike="noStrike">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Develop Strategies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Detection: Use of anti-malware, network monitoring, hardware inspection.</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Prevention: Regular updates, two-factor authentication, virtual keyboards, user education.</a:t>
            </a:r>
            <a:endParaRPr b="0" i="0" sz="1800" u="none" cap="none" strike="noStrike">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Legal and Ethical Considerations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Ensure informed consent, limit monitoring scope, secure data protection.</a:t>
            </a:r>
            <a:endParaRPr b="0" i="0" sz="1800" u="none" cap="none" strike="noStrike">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Response Framework</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Steps upon detection: disconnect from internet, run full system scans, change passwords, seek professional help.</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2"/>
          <p:cNvSpPr txBox="1"/>
          <p:nvPr>
            <p:ph type="title"/>
          </p:nvPr>
        </p:nvSpPr>
        <p:spPr>
          <a:xfrm>
            <a:off x="609600" y="891793"/>
            <a:ext cx="7086600" cy="63222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000">
                <a:solidFill>
                  <a:schemeClr val="dk2"/>
                </a:solidFill>
                <a:latin typeface="Calibri"/>
                <a:ea typeface="Calibri"/>
                <a:cs typeface="Calibri"/>
                <a:sym typeface="Calibri"/>
              </a:rPr>
              <a:t>WHO ARE THE END USERS?</a:t>
            </a:r>
            <a:endParaRPr sz="4000">
              <a:solidFill>
                <a:schemeClr val="dk2"/>
              </a:solidFill>
              <a:latin typeface="Calibri"/>
              <a:ea typeface="Calibri"/>
              <a:cs typeface="Calibri"/>
              <a:sym typeface="Calibri"/>
            </a:endParaRPr>
          </a:p>
        </p:txBody>
      </p:sp>
      <p:pic>
        <p:nvPicPr>
          <p:cNvPr id="155" name="Google Shape;155;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6" name="Google Shape;156;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57" name="Google Shape;157;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8" name="Google Shape;158;p12"/>
          <p:cNvSpPr txBox="1"/>
          <p:nvPr/>
        </p:nvSpPr>
        <p:spPr>
          <a:xfrm>
            <a:off x="609600" y="2023229"/>
            <a:ext cx="6705600" cy="3447098"/>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Individuals</a:t>
            </a:r>
            <a:endParaRPr b="1" sz="2000">
              <a:solidFill>
                <a:schemeClr val="dk1"/>
              </a:solidFill>
              <a:latin typeface="Calibri"/>
              <a:ea typeface="Calibri"/>
              <a:cs typeface="Calibri"/>
              <a:sym typeface="Calibri"/>
            </a:endParaRPr>
          </a:p>
          <a:p>
            <a:pPr indent="-285750" lvl="0" marL="285750" marR="0" rtl="0" algn="l">
              <a:lnSpc>
                <a:spcPct val="2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Businesses and Organizations</a:t>
            </a:r>
            <a:endParaRPr b="1" sz="2000">
              <a:solidFill>
                <a:schemeClr val="dk1"/>
              </a:solidFill>
              <a:latin typeface="Calibri"/>
              <a:ea typeface="Calibri"/>
              <a:cs typeface="Calibri"/>
              <a:sym typeface="Calibri"/>
            </a:endParaRPr>
          </a:p>
          <a:p>
            <a:pPr indent="-285750" lvl="0" marL="285750" marR="0" rtl="0" algn="l">
              <a:lnSpc>
                <a:spcPct val="2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IT and Cybersecurity Professionals</a:t>
            </a:r>
            <a:endParaRPr b="1" sz="2000">
              <a:solidFill>
                <a:schemeClr val="dk1"/>
              </a:solidFill>
              <a:latin typeface="Calibri"/>
              <a:ea typeface="Calibri"/>
              <a:cs typeface="Calibri"/>
              <a:sym typeface="Calibri"/>
            </a:endParaRPr>
          </a:p>
          <a:p>
            <a:pPr indent="-285750" lvl="0" marL="285750" marR="0" rtl="0" algn="l">
              <a:lnSpc>
                <a:spcPct val="2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Government Agencies</a:t>
            </a:r>
            <a:endParaRPr b="1" sz="2000">
              <a:solidFill>
                <a:schemeClr val="dk1"/>
              </a:solidFill>
              <a:latin typeface="Calibri"/>
              <a:ea typeface="Calibri"/>
              <a:cs typeface="Calibri"/>
              <a:sym typeface="Calibri"/>
            </a:endParaRPr>
          </a:p>
          <a:p>
            <a:pPr indent="-285750" lvl="0" marL="285750" marR="0" rtl="0" algn="l">
              <a:lnSpc>
                <a:spcPct val="2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Educational Institutions</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4" name="Google Shape;164;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3"/>
          <p:cNvSpPr txBox="1"/>
          <p:nvPr>
            <p:ph type="title"/>
          </p:nvPr>
        </p:nvSpPr>
        <p:spPr>
          <a:xfrm>
            <a:off x="152400" y="293163"/>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solidFill>
                  <a:schemeClr val="dk2"/>
                </a:solidFill>
                <a:latin typeface="Calibri"/>
                <a:ea typeface="Calibri"/>
                <a:cs typeface="Calibri"/>
                <a:sym typeface="Calibri"/>
              </a:rPr>
              <a:t>YOUR SOLUTION AND ITS VALUE PROPOSITION</a:t>
            </a:r>
            <a:endParaRPr sz="3600">
              <a:solidFill>
                <a:schemeClr val="dk2"/>
              </a:solidFill>
              <a:latin typeface="Calibri"/>
              <a:ea typeface="Calibri"/>
              <a:cs typeface="Calibri"/>
              <a:sym typeface="Calibri"/>
            </a:endParaRPr>
          </a:p>
        </p:txBody>
      </p:sp>
      <p:pic>
        <p:nvPicPr>
          <p:cNvPr id="168" name="Google Shape;168;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9" name="Google Shape;169;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0" name="Google Shape;170;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1" name="Google Shape;171;p13"/>
          <p:cNvSpPr txBox="1"/>
          <p:nvPr/>
        </p:nvSpPr>
        <p:spPr>
          <a:xfrm>
            <a:off x="2832652" y="2039592"/>
            <a:ext cx="7391400" cy="40626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Solution:</a:t>
            </a:r>
            <a:r>
              <a:rPr lang="en-US" sz="1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Implement a comprehensive cybersecurity strategy including detection, prevention, and response protocols tailored to combat keylogger threats.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Value Proposition</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Enhanced security.</a:t>
            </a:r>
            <a:endParaRPr sz="24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Peace of mind.</a:t>
            </a:r>
            <a:endParaRPr sz="24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Compliance and ethics.</a:t>
            </a:r>
            <a:endParaRPr sz="24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Efficiency.</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7" name="Google Shape;177;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0" name="Google Shape;180;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1" name="Google Shape;181;p14"/>
          <p:cNvSpPr txBox="1"/>
          <p:nvPr>
            <p:ph type="title"/>
          </p:nvPr>
        </p:nvSpPr>
        <p:spPr>
          <a:xfrm>
            <a:off x="739775" y="654938"/>
            <a:ext cx="7543165" cy="6937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400">
                <a:solidFill>
                  <a:schemeClr val="dk2"/>
                </a:solidFill>
                <a:latin typeface="Calibri"/>
                <a:ea typeface="Calibri"/>
                <a:cs typeface="Calibri"/>
                <a:sym typeface="Calibri"/>
              </a:rPr>
              <a:t>THE WOW IN YOUR SOLUTION</a:t>
            </a:r>
            <a:endParaRPr sz="4400">
              <a:solidFill>
                <a:schemeClr val="dk2"/>
              </a:solidFill>
              <a:latin typeface="Calibri"/>
              <a:ea typeface="Calibri"/>
              <a:cs typeface="Calibri"/>
              <a:sym typeface="Calibri"/>
            </a:endParaRPr>
          </a:p>
        </p:txBody>
      </p:sp>
      <p:sp>
        <p:nvSpPr>
          <p:cNvPr id="182" name="Google Shape;182;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3" name="Google Shape;183;p14"/>
          <p:cNvSpPr txBox="1"/>
          <p:nvPr/>
        </p:nvSpPr>
        <p:spPr>
          <a:xfrm>
            <a:off x="2286000" y="1640785"/>
            <a:ext cx="8001000" cy="335906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Cutting-edge Detection.</a:t>
            </a:r>
            <a:endParaRPr b="1" sz="24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Comprehensive Prevention.</a:t>
            </a:r>
            <a:endParaRPr b="1" sz="24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User-Centric Approach.</a:t>
            </a:r>
            <a:endParaRPr b="1" sz="24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Ethical Standards.</a:t>
            </a:r>
            <a:endParaRPr b="1" sz="2400">
              <a:solidFill>
                <a:schemeClr val="dk1"/>
              </a:solidFill>
              <a:latin typeface="Calibri"/>
              <a:ea typeface="Calibri"/>
              <a:cs typeface="Calibri"/>
              <a:sym typeface="Calibri"/>
            </a:endParaRPr>
          </a:p>
          <a:p>
            <a:pPr indent="-190500" lvl="0" marL="342900" marR="0" rtl="0" algn="l">
              <a:lnSpc>
                <a:spcPct val="150000"/>
              </a:lnSpc>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190500" lvl="0" marL="342900" marR="0" rtl="0" algn="l">
              <a:lnSpc>
                <a:spcPct val="150000"/>
              </a:lnSpc>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p:txBody>
      </p:sp>
      <p:sp>
        <p:nvSpPr>
          <p:cNvPr id="184" name="Google Shape;184;p14"/>
          <p:cNvSpPr/>
          <p:nvPr/>
        </p:nvSpPr>
        <p:spPr>
          <a:xfrm>
            <a:off x="2526030" y="4126214"/>
            <a:ext cx="7524750" cy="184665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Calibri"/>
                <a:ea typeface="Calibri"/>
                <a:cs typeface="Calibri"/>
                <a:sym typeface="Calibri"/>
              </a:rPr>
              <a:t>This approach not only secures against keylogger risks but also sets a new standard in proactive cybersecurity, instilling confidence and peace of mind in our clients.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0" name="Google Shape;190;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3" name="Google Shape;193;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4" name="Google Shape;194;p15"/>
          <p:cNvSpPr txBox="1"/>
          <p:nvPr/>
        </p:nvSpPr>
        <p:spPr>
          <a:xfrm>
            <a:off x="739775" y="1367853"/>
            <a:ext cx="281178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5" name="Google Shape;195;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6" name="Google Shape;196;p15"/>
          <p:cNvSpPr txBox="1"/>
          <p:nvPr/>
        </p:nvSpPr>
        <p:spPr>
          <a:xfrm>
            <a:off x="381000" y="291147"/>
            <a:ext cx="3662679" cy="690574"/>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400">
                <a:solidFill>
                  <a:schemeClr val="dk2"/>
                </a:solidFill>
                <a:latin typeface="Calibri"/>
                <a:ea typeface="Calibri"/>
                <a:cs typeface="Calibri"/>
                <a:sym typeface="Calibri"/>
              </a:rPr>
              <a:t>MODELLING</a:t>
            </a:r>
            <a:endParaRPr sz="4400">
              <a:solidFill>
                <a:schemeClr val="dk2"/>
              </a:solidFill>
              <a:latin typeface="Calibri"/>
              <a:ea typeface="Calibri"/>
              <a:cs typeface="Calibri"/>
              <a:sym typeface="Calibri"/>
            </a:endParaRPr>
          </a:p>
        </p:txBody>
      </p:sp>
      <p:sp>
        <p:nvSpPr>
          <p:cNvPr id="197" name="Google Shape;197;p15"/>
          <p:cNvSpPr txBox="1"/>
          <p:nvPr/>
        </p:nvSpPr>
        <p:spPr>
          <a:xfrm>
            <a:off x="228600" y="1828800"/>
            <a:ext cx="10058400" cy="22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5"/>
          <p:cNvSpPr/>
          <p:nvPr/>
        </p:nvSpPr>
        <p:spPr>
          <a:xfrm>
            <a:off x="381000" y="1610713"/>
            <a:ext cx="9601200" cy="3231654"/>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Threat Modeling</a:t>
            </a:r>
            <a:r>
              <a:rPr b="0" i="0" lang="en-US" sz="1800" u="none" cap="none" strike="noStrike">
                <a:solidFill>
                  <a:schemeClr val="dk1"/>
                </a:solidFill>
                <a:latin typeface="Arial"/>
                <a:ea typeface="Arial"/>
                <a:cs typeface="Arial"/>
                <a:sym typeface="Arial"/>
              </a:rPr>
              <a:t>: Identify potential vulnerabilities and attack vectors keyloggers may exploit.</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Detection Model</a:t>
            </a:r>
            <a:r>
              <a:rPr lang="en-US" sz="1800">
                <a:solidFill>
                  <a:schemeClr val="dk1"/>
                </a:solidFill>
                <a:latin typeface="Calibri"/>
                <a:ea typeface="Calibri"/>
                <a:cs typeface="Calibri"/>
                <a:sym typeface="Calibri"/>
              </a:rPr>
              <a:t>: Implement algorithms and tools to detect keylogger presence based on behavioral patterns and anomalies.</a:t>
            </a:r>
            <a:endParaRPr sz="1800">
              <a:solidFill>
                <a:schemeClr val="dk1"/>
              </a:solidFill>
              <a:latin typeface="Calibri"/>
              <a:ea typeface="Calibri"/>
              <a:cs typeface="Calibri"/>
              <a:sym typeface="Calibri"/>
            </a:endParaRPr>
          </a:p>
          <a:p>
            <a:pPr indent="-114300" lvl="0" marL="0" marR="0" rtl="0" algn="l">
              <a:lnSpc>
                <a:spcPct val="10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Prevention Model</a:t>
            </a:r>
            <a:r>
              <a:rPr lang="en-US" sz="1800">
                <a:solidFill>
                  <a:schemeClr val="dk1"/>
                </a:solidFill>
                <a:latin typeface="Calibri"/>
                <a:ea typeface="Calibri"/>
                <a:cs typeface="Calibri"/>
                <a:sym typeface="Calibri"/>
              </a:rPr>
              <a:t>: Develop strategies such as software updates, network monitoring, and user education to prevent keylogger installation and operation.</a:t>
            </a:r>
            <a:endParaRPr sz="1800">
              <a:solidFill>
                <a:schemeClr val="dk1"/>
              </a:solidFill>
              <a:latin typeface="Calibri"/>
              <a:ea typeface="Calibri"/>
              <a:cs typeface="Calibri"/>
              <a:sym typeface="Calibri"/>
            </a:endParaRPr>
          </a:p>
          <a:p>
            <a:pPr indent="-114300" lvl="0" marL="0" marR="0" rtl="0" algn="l">
              <a:lnSpc>
                <a:spcPct val="10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Response Model</a:t>
            </a:r>
            <a:r>
              <a:rPr lang="en-US" sz="1800">
                <a:solidFill>
                  <a:schemeClr val="dk1"/>
                </a:solidFill>
                <a:latin typeface="Calibri"/>
                <a:ea typeface="Calibri"/>
                <a:cs typeface="Calibri"/>
                <a:sym typeface="Calibri"/>
              </a:rPr>
              <a:t>: Establish protocols for immediate action upon keylogger detection, including isolation, removal, and system recovery.</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This modeling framework ensures a proactive and comprehensive approach to mitigating keylogger threats , enhancing overall cybersecurity posture.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000">
                <a:solidFill>
                  <a:schemeClr val="dk1"/>
                </a:solidFill>
                <a:latin typeface="Calibri"/>
                <a:ea typeface="Calibri"/>
                <a:cs typeface="Calibri"/>
                <a:sym typeface="Calibri"/>
              </a:rPr>
              <a:t>threats, enhancing overall cybersecurity posture.</a:t>
            </a:r>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