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League Spartan"/>
      <p:regular r:id="rId22"/>
      <p:bold r:id="rId23"/>
    </p:embeddedFont>
    <p:embeddedFont>
      <p:font typeface="Lato"/>
      <p:bold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agueSpartan-regular.fntdata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tkreddy626/kasireddy_sentiment_analysis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2625951" y="1661795"/>
            <a:ext cx="15079178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SENTIMENT ANALYSIS OF  RESTAURENT REVIEWS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4470722" y="-1028700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3498800" y="4749725"/>
            <a:ext cx="470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5271FF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lang="en-US" sz="3399">
                <a:solidFill>
                  <a:srgbClr val="5271FF"/>
                </a:solidFill>
              </a:rPr>
              <a:t>  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498800" y="5633750"/>
            <a:ext cx="100914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THONTLA KASIREDDY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RAJIV GANDHI UNIVERSITY OF </a:t>
            </a:r>
            <a:r>
              <a:rPr lang="en-US" sz="3399"/>
              <a:t>KNOWLEDGE TECHNOLOGIES-SRIKAKULAM</a:t>
            </a:r>
            <a:endParaRPr sz="3399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/>
              <a:t>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793650" y="267900"/>
            <a:ext cx="15946800" cy="11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Input:</a:t>
            </a:r>
            <a:endParaRPr/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algorithms utilize the preprocessed text data from the 'Cleaned_Review' column. Each review has undergone text cleaning to remove stopwords, punctuation, and non-alphabetic characters.</a:t>
            </a:r>
            <a:endParaRPr/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Process:</a:t>
            </a:r>
            <a:endParaRPr/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Bayes: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Vectorization: The text data is transformed into TF-IDF vectors, capturing the importance of words in distinguishing sentiment.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Training: Trained using Multinomial Naive Bayes classifier on the TF-IDF vectors of the training set (X_train_tfidf).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Machines (SVM):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Vectorization: Similar TF-IDF vectorization is applied to convert text into numerical features.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Training: SVM with a linear kernel is trained on the TF-IDF vectors of the training data (X_train_tfidf).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Process: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training, both models predict sentiment for new reviews</a:t>
            </a:r>
            <a:endParaRPr/>
          </a:p>
          <a:p>
            <a:pPr indent="0" lvl="0" marL="0" marR="0" rtl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2"/>
          <p:cNvGrpSpPr/>
          <p:nvPr/>
        </p:nvGrpSpPr>
        <p:grpSpPr>
          <a:xfrm>
            <a:off x="16984572" y="-180826"/>
            <a:ext cx="1303428" cy="10467826"/>
            <a:chOff x="0" y="-47625"/>
            <a:chExt cx="343290" cy="2756958"/>
          </a:xfrm>
        </p:grpSpPr>
        <p:sp>
          <p:nvSpPr>
            <p:cNvPr id="172" name="Google Shape;172;p22"/>
            <p:cNvSpPr/>
            <p:nvPr/>
          </p:nvSpPr>
          <p:spPr>
            <a:xfrm>
              <a:off x="0" y="0"/>
              <a:ext cx="343290" cy="2709333"/>
            </a:xfrm>
            <a:custGeom>
              <a:rect b="b" l="l" r="r" t="t"/>
              <a:pathLst>
                <a:path extrusionOk="0" h="2709333" w="343290">
                  <a:moveTo>
                    <a:pt x="0" y="0"/>
                  </a:moveTo>
                  <a:lnTo>
                    <a:pt x="343290" y="0"/>
                  </a:lnTo>
                  <a:lnTo>
                    <a:pt x="3432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73" name="Google Shape;173;p22"/>
            <p:cNvSpPr txBox="1"/>
            <p:nvPr/>
          </p:nvSpPr>
          <p:spPr>
            <a:xfrm>
              <a:off x="0" y="-47625"/>
              <a:ext cx="34329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830246" y="2232847"/>
            <a:ext cx="13340152" cy="7138330"/>
          </a:xfrm>
          <a:custGeom>
            <a:rect b="b" l="l" r="r" t="t"/>
            <a:pathLst>
              <a:path extrusionOk="0" h="7138330" w="13340152">
                <a:moveTo>
                  <a:pt x="0" y="0"/>
                </a:moveTo>
                <a:lnTo>
                  <a:pt x="13340152" y="0"/>
                </a:lnTo>
                <a:lnTo>
                  <a:pt x="13340152" y="7138329"/>
                </a:lnTo>
                <a:lnTo>
                  <a:pt x="0" y="7138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8" l="-768" r="0" t="-406"/>
            </a:stretch>
          </a:blipFill>
          <a:ln>
            <a:noFill/>
          </a:ln>
        </p:spPr>
      </p:sp>
      <p:sp>
        <p:nvSpPr>
          <p:cNvPr id="179" name="Google Shape;179;p23"/>
          <p:cNvSpPr txBox="1"/>
          <p:nvPr/>
        </p:nvSpPr>
        <p:spPr>
          <a:xfrm>
            <a:off x="830246" y="271332"/>
            <a:ext cx="23416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30246" y="1309557"/>
            <a:ext cx="312211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383369" y="1858328"/>
            <a:ext cx="7807345" cy="6009101"/>
          </a:xfrm>
          <a:custGeom>
            <a:rect b="b" l="l" r="r" t="t"/>
            <a:pathLst>
              <a:path extrusionOk="0" h="6009101" w="7807345">
                <a:moveTo>
                  <a:pt x="0" y="0"/>
                </a:moveTo>
                <a:lnTo>
                  <a:pt x="7807346" y="0"/>
                </a:lnTo>
                <a:lnTo>
                  <a:pt x="7807346" y="6009101"/>
                </a:lnTo>
                <a:lnTo>
                  <a:pt x="0" y="6009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75" l="-1538" r="0" t="-1653"/>
            </a:stretch>
          </a:blipFill>
          <a:ln>
            <a:noFill/>
          </a:ln>
        </p:spPr>
      </p:sp>
      <p:sp>
        <p:nvSpPr>
          <p:cNvPr id="186" name="Google Shape;186;p24"/>
          <p:cNvSpPr/>
          <p:nvPr/>
        </p:nvSpPr>
        <p:spPr>
          <a:xfrm>
            <a:off x="9891703" y="2260178"/>
            <a:ext cx="7314022" cy="6009101"/>
          </a:xfrm>
          <a:custGeom>
            <a:rect b="b" l="l" r="r" t="t"/>
            <a:pathLst>
              <a:path extrusionOk="0" h="6009101" w="7314022">
                <a:moveTo>
                  <a:pt x="0" y="0"/>
                </a:moveTo>
                <a:lnTo>
                  <a:pt x="7314022" y="0"/>
                </a:lnTo>
                <a:lnTo>
                  <a:pt x="7314022" y="6009101"/>
                </a:lnTo>
                <a:lnTo>
                  <a:pt x="0" y="6009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163" r="-2162" t="0"/>
            </a:stretch>
          </a:blipFill>
          <a:ln>
            <a:noFill/>
          </a:ln>
        </p:spPr>
      </p:sp>
      <p:sp>
        <p:nvSpPr>
          <p:cNvPr id="187" name="Google Shape;187;p24"/>
          <p:cNvSpPr txBox="1"/>
          <p:nvPr/>
        </p:nvSpPr>
        <p:spPr>
          <a:xfrm>
            <a:off x="731650" y="448300"/>
            <a:ext cx="33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PLOT: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0062550" y="448300"/>
            <a:ext cx="34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  CHART: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465562" y="2408432"/>
            <a:ext cx="7772037" cy="6466981"/>
          </a:xfrm>
          <a:custGeom>
            <a:rect b="b" l="l" r="r" t="t"/>
            <a:pathLst>
              <a:path extrusionOk="0" h="6466981" w="7772037">
                <a:moveTo>
                  <a:pt x="0" y="0"/>
                </a:moveTo>
                <a:lnTo>
                  <a:pt x="7772037" y="0"/>
                </a:lnTo>
                <a:lnTo>
                  <a:pt x="7772037" y="6466980"/>
                </a:lnTo>
                <a:lnTo>
                  <a:pt x="0" y="6466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" l="-4876" r="0" t="-388"/>
            </a:stretch>
          </a:blipFill>
          <a:ln>
            <a:noFill/>
          </a:ln>
        </p:spPr>
      </p:sp>
      <p:sp>
        <p:nvSpPr>
          <p:cNvPr id="194" name="Google Shape;194;p25"/>
          <p:cNvSpPr/>
          <p:nvPr/>
        </p:nvSpPr>
        <p:spPr>
          <a:xfrm>
            <a:off x="9251175" y="2713695"/>
            <a:ext cx="7398215" cy="5856474"/>
          </a:xfrm>
          <a:custGeom>
            <a:rect b="b" l="l" r="r" t="t"/>
            <a:pathLst>
              <a:path extrusionOk="0" h="5856474" w="7398215">
                <a:moveTo>
                  <a:pt x="0" y="0"/>
                </a:moveTo>
                <a:lnTo>
                  <a:pt x="7398215" y="0"/>
                </a:lnTo>
                <a:lnTo>
                  <a:pt x="7398215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25"/>
          <p:cNvSpPr txBox="1"/>
          <p:nvPr/>
        </p:nvSpPr>
        <p:spPr>
          <a:xfrm>
            <a:off x="679870" y="705175"/>
            <a:ext cx="38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HISTOGRAM: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9917877" y="705175"/>
            <a:ext cx="446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SCATTER </a:t>
            </a:r>
            <a:r>
              <a:rPr lang="en-US" sz="3399">
                <a:solidFill>
                  <a:schemeClr val="dk1"/>
                </a:solidFill>
              </a:rPr>
              <a:t>PLOT:</a:t>
            </a:r>
            <a:endParaRPr sz="339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1885732" y="1285558"/>
            <a:ext cx="11891360" cy="9001442"/>
          </a:xfrm>
          <a:custGeom>
            <a:rect b="b" l="l" r="r" t="t"/>
            <a:pathLst>
              <a:path extrusionOk="0" h="9001442" w="11891360">
                <a:moveTo>
                  <a:pt x="0" y="0"/>
                </a:moveTo>
                <a:lnTo>
                  <a:pt x="11891360" y="0"/>
                </a:lnTo>
                <a:lnTo>
                  <a:pt x="11891360" y="9001442"/>
                </a:lnTo>
                <a:lnTo>
                  <a:pt x="0" y="9001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677" l="-649" r="-209" t="-2033"/>
            </a:stretch>
          </a:blipFill>
          <a:ln>
            <a:noFill/>
          </a:ln>
        </p:spPr>
      </p:sp>
      <p:sp>
        <p:nvSpPr>
          <p:cNvPr id="202" name="Google Shape;202;p26"/>
          <p:cNvSpPr txBox="1"/>
          <p:nvPr/>
        </p:nvSpPr>
        <p:spPr>
          <a:xfrm>
            <a:off x="750541" y="705167"/>
            <a:ext cx="451574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535226" y="448310"/>
            <a:ext cx="305380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535225" y="1308714"/>
            <a:ext cx="149301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sentiment analysis on restaurant reviews using both Naive Bayes and SVM classifiers. Achieved an accuracy of 80.67% with SVM, which outperformed Naive Bayes (78%). Cleaned text data by removing stopwords and applied TF-IDF vectorization for feature extraction. Visualized model performance with confusion matrices and deployed a pipeline for predicting sentiment on new reviews, enhancing scalability and usability.</a:t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16648794" y="-180826"/>
            <a:ext cx="1639206" cy="10467826"/>
            <a:chOff x="0" y="-47625"/>
            <a:chExt cx="431725" cy="2756958"/>
          </a:xfrm>
        </p:grpSpPr>
        <p:sp>
          <p:nvSpPr>
            <p:cNvPr id="210" name="Google Shape;210;p27"/>
            <p:cNvSpPr/>
            <p:nvPr/>
          </p:nvSpPr>
          <p:spPr>
            <a:xfrm>
              <a:off x="0" y="0"/>
              <a:ext cx="431725" cy="2709333"/>
            </a:xfrm>
            <a:custGeom>
              <a:rect b="b" l="l" r="r" t="t"/>
              <a:pathLst>
                <a:path extrusionOk="0" h="2709333" w="431725">
                  <a:moveTo>
                    <a:pt x="0" y="0"/>
                  </a:moveTo>
                  <a:lnTo>
                    <a:pt x="431725" y="0"/>
                  </a:lnTo>
                  <a:lnTo>
                    <a:pt x="4317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211" name="Google Shape;211;p27"/>
            <p:cNvSpPr txBox="1"/>
            <p:nvPr/>
          </p:nvSpPr>
          <p:spPr>
            <a:xfrm>
              <a:off x="0" y="-47625"/>
              <a:ext cx="431725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0" y="4563100"/>
            <a:ext cx="618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535226" y="5514975"/>
            <a:ext cx="15174418" cy="581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1.Fine-tuning Models: Refine machine learning models with more restaurant-specific data to enhance accuracy and relevance of sentiment predictions.</a:t>
            </a:r>
            <a:endParaRPr/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2.User Interaction Integration: Incorporate user interaction data (like ratings, clicks, or reviews) to personalize sentiment analysis for individual preferences and behaviors.</a:t>
            </a:r>
            <a:endParaRPr/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3.Real-time Feedback: Develop systems that provide real-time feedback to restaurants based on sentiment analysis, enabling quicker responses to customer experiences and issues.</a:t>
            </a:r>
            <a:endParaRPr/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607247" y="705175"/>
            <a:ext cx="37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07250" y="1446600"/>
            <a:ext cx="15296400" cy="8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1.B. Pang, L. Lee, and S. Vaithyanathan, "Thumbs up? Sentiment Classification using Machine Learning Techniques," Proceedings of the ACL-02 Conference on Empirical Methods in Natural Language Processing, pp. 79-86, 2002.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2.M. S. S. M. S. S. Qadir and A. A. Malik, "Sentiment Analysis of Restaurant Reviews Using Deep Learning," IEEE Access, vol. 7, pp. 51000-51009, 2019.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3.Y. Zhang, S. Zhang, and L. Yao, "Reviewing the reviews: A comparative study of sentiment analysis techniques in opinion mining," IEEE Transactions on Knowledge and Data Engineering, vol. 32, no. 3, pp. 520-532, March 2020.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GIT LINK:</a:t>
            </a:r>
            <a:endParaRPr sz="26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     </a:t>
            </a:r>
            <a:endParaRPr sz="26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https://github.com/tkreddy626/kasireddy_sentiment_analysis.git</a:t>
            </a:r>
            <a:endParaRPr sz="26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16648794" y="-180826"/>
            <a:ext cx="1639206" cy="10467826"/>
            <a:chOff x="0" y="-47625"/>
            <a:chExt cx="431725" cy="2756958"/>
          </a:xfrm>
        </p:grpSpPr>
        <p:sp>
          <p:nvSpPr>
            <p:cNvPr id="221" name="Google Shape;221;p28"/>
            <p:cNvSpPr/>
            <p:nvPr/>
          </p:nvSpPr>
          <p:spPr>
            <a:xfrm>
              <a:off x="0" y="0"/>
              <a:ext cx="431725" cy="2709333"/>
            </a:xfrm>
            <a:custGeom>
              <a:rect b="b" l="l" r="r" t="t"/>
              <a:pathLst>
                <a:path extrusionOk="0" h="2709333" w="431725">
                  <a:moveTo>
                    <a:pt x="0" y="0"/>
                  </a:moveTo>
                  <a:lnTo>
                    <a:pt x="431725" y="0"/>
                  </a:lnTo>
                  <a:lnTo>
                    <a:pt x="4317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222" name="Google Shape;222;p28"/>
            <p:cNvSpPr txBox="1"/>
            <p:nvPr/>
          </p:nvSpPr>
          <p:spPr>
            <a:xfrm>
              <a:off x="0" y="-47625"/>
              <a:ext cx="431725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028700" y="1494821"/>
            <a:ext cx="4957463" cy="762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OUTLINE:</a:t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1029771" y="2233059"/>
            <a:ext cx="3254698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" name="Google Shape;98;p14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028700" y="2166384"/>
            <a:ext cx="12852252" cy="5444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Statement </a:t>
            </a:r>
            <a:endParaRPr/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Proposed System</a:t>
            </a:r>
            <a:endParaRPr/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System Development Approach (Technology Used)   </a:t>
            </a:r>
            <a:endParaRPr/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 (Output Image)</a:t>
            </a:r>
            <a:endParaRPr/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  <a:p>
            <a:pPr indent="-367031" lvl="1" marL="734063" marR="0" rtl="0" algn="just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Future Scope</a:t>
            </a:r>
            <a:endParaRPr/>
          </a:p>
          <a:p>
            <a:pPr indent="-367031" lvl="1" marL="734063" marR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15794119" y="-180826"/>
            <a:ext cx="2493881" cy="10467826"/>
            <a:chOff x="0" y="-47625"/>
            <a:chExt cx="656825" cy="2756958"/>
          </a:xfrm>
        </p:grpSpPr>
        <p:sp>
          <p:nvSpPr>
            <p:cNvPr id="108" name="Google Shape;108;p15"/>
            <p:cNvSpPr/>
            <p:nvPr/>
          </p:nvSpPr>
          <p:spPr>
            <a:xfrm>
              <a:off x="0" y="0"/>
              <a:ext cx="656825" cy="2709333"/>
            </a:xfrm>
            <a:custGeom>
              <a:rect b="b" l="l" r="r" t="t"/>
              <a:pathLst>
                <a:path extrusionOk="0" h="2709333" w="656825">
                  <a:moveTo>
                    <a:pt x="0" y="0"/>
                  </a:moveTo>
                  <a:lnTo>
                    <a:pt x="656825" y="0"/>
                  </a:lnTo>
                  <a:lnTo>
                    <a:pt x="6568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9" name="Google Shape;109;p15"/>
            <p:cNvSpPr txBox="1"/>
            <p:nvPr/>
          </p:nvSpPr>
          <p:spPr>
            <a:xfrm>
              <a:off x="0" y="-47625"/>
              <a:ext cx="656825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651101" y="933450"/>
            <a:ext cx="7588856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STATEMENT: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51101" y="2149238"/>
            <a:ext cx="14422513" cy="246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customer sentiment from online reviews is crucial for restaurants to improve service and reputation. Developing a machine learning model to classify reviews as positive or negative helps restaurants gauge customer satisfaction effectively. The goal is to accurately predict sentiment to enhance customer experience and loyalty.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718025" y="187525"/>
            <a:ext cx="881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</a:t>
            </a:r>
            <a:r>
              <a:rPr lang="en-US" sz="4500">
                <a:solidFill>
                  <a:schemeClr val="dk1"/>
                </a:solidFill>
              </a:rPr>
              <a:t>SOLUTION:</a:t>
            </a:r>
            <a:endParaRPr sz="4500"/>
          </a:p>
        </p:txBody>
      </p:sp>
      <p:sp>
        <p:nvSpPr>
          <p:cNvPr id="117" name="Google Shape;117;p16"/>
          <p:cNvSpPr txBox="1"/>
          <p:nvPr/>
        </p:nvSpPr>
        <p:spPr>
          <a:xfrm>
            <a:off x="530500" y="1017975"/>
            <a:ext cx="15010200" cy="120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system aims to address the challenge of sentiment analysis for restaurant reviews using machine learning techniques. This involves leveraging Natural Language Processing (NLP) to predict whether a review is positive or negative based on its text content. </a:t>
            </a:r>
            <a:endParaRPr/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will consist of the following components:</a:t>
            </a:r>
            <a:endParaRPr/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endParaRPr/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669" lvl="1" marL="561341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restaurant reviews data including text and sentiment labels (positive or negative).</a:t>
            </a:r>
            <a:endParaRPr/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/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669" lvl="1" marL="561341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and preprocess text data to remove punctuation, convert to lowercase, and handle stopwords.</a:t>
            </a:r>
            <a:endParaRPr/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669" lvl="1" marL="561341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 the text into individual words and perform stemming or lemmatization to normalize the words.</a:t>
            </a:r>
            <a:endParaRPr/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6251999" y="-180826"/>
            <a:ext cx="2036001" cy="10467826"/>
            <a:chOff x="0" y="-47625"/>
            <a:chExt cx="536231" cy="2756958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536231" cy="2709333"/>
            </a:xfrm>
            <a:custGeom>
              <a:rect b="b" l="l" r="r" t="t"/>
              <a:pathLst>
                <a:path extrusionOk="0" h="2709333" w="536231">
                  <a:moveTo>
                    <a:pt x="0" y="0"/>
                  </a:moveTo>
                  <a:lnTo>
                    <a:pt x="536231" y="0"/>
                  </a:lnTo>
                  <a:lnTo>
                    <a:pt x="5362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0" name="Google Shape;120;p16"/>
            <p:cNvSpPr txBox="1"/>
            <p:nvPr/>
          </p:nvSpPr>
          <p:spPr>
            <a:xfrm>
              <a:off x="0" y="-47625"/>
              <a:ext cx="536231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26" name="Google Shape;126;p17"/>
          <p:cNvGrpSpPr/>
          <p:nvPr/>
        </p:nvGrpSpPr>
        <p:grpSpPr>
          <a:xfrm>
            <a:off x="17036462" y="-180826"/>
            <a:ext cx="1251538" cy="10467826"/>
            <a:chOff x="0" y="-47625"/>
            <a:chExt cx="329623" cy="2756958"/>
          </a:xfrm>
        </p:grpSpPr>
        <p:sp>
          <p:nvSpPr>
            <p:cNvPr id="127" name="Google Shape;127;p17"/>
            <p:cNvSpPr/>
            <p:nvPr/>
          </p:nvSpPr>
          <p:spPr>
            <a:xfrm>
              <a:off x="0" y="0"/>
              <a:ext cx="329623" cy="2709333"/>
            </a:xfrm>
            <a:custGeom>
              <a:rect b="b" l="l" r="r" t="t"/>
              <a:pathLst>
                <a:path extrusionOk="0" h="2709333" w="329623">
                  <a:moveTo>
                    <a:pt x="0" y="0"/>
                  </a:moveTo>
                  <a:lnTo>
                    <a:pt x="329623" y="0"/>
                  </a:lnTo>
                  <a:lnTo>
                    <a:pt x="3296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8" name="Google Shape;128;p17"/>
            <p:cNvSpPr txBox="1"/>
            <p:nvPr/>
          </p:nvSpPr>
          <p:spPr>
            <a:xfrm>
              <a:off x="0" y="-47625"/>
              <a:ext cx="329623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692922" y="419780"/>
            <a:ext cx="16160389" cy="10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 Extraction: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 text data into numerical feature vectors using techniques like TF-IDF.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Machine Learning Model: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various classification algorithms such as Naive Bayes, Support Vector Machines (SVM).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 the model on labeled data (reviews with sentiment labels).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Evaluation: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Evaluate the model's performance using metrics like accuracy, precision, recall, and F1-score.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techniques like cross-validation to ensure the model's robustness and generalization.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Result: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0827" lvl="1" marL="561653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Arial"/>
              <a:buChar char="•"/>
            </a:pPr>
            <a:r>
              <a:rPr b="0" i="0" lang="en-US" sz="260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 actionable insights to restaurant owners based on sentiment analysis of customer reviews, enabling them to understand customer satisfaction levels and improve service accordingly.</a:t>
            </a:r>
            <a:endParaRPr/>
          </a:p>
          <a:p>
            <a:pPr indent="0" lvl="0" marL="0" marR="0" rtl="0" algn="l">
              <a:lnSpc>
                <a:spcPct val="12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135" name="Google Shape;135;p18"/>
          <p:cNvGrpSpPr/>
          <p:nvPr/>
        </p:nvGrpSpPr>
        <p:grpSpPr>
          <a:xfrm>
            <a:off x="16545014" y="-180826"/>
            <a:ext cx="1742986" cy="10467826"/>
            <a:chOff x="0" y="-47625"/>
            <a:chExt cx="459058" cy="2756958"/>
          </a:xfrm>
        </p:grpSpPr>
        <p:sp>
          <p:nvSpPr>
            <p:cNvPr id="136" name="Google Shape;136;p18"/>
            <p:cNvSpPr/>
            <p:nvPr/>
          </p:nvSpPr>
          <p:spPr>
            <a:xfrm>
              <a:off x="0" y="0"/>
              <a:ext cx="459058" cy="2709333"/>
            </a:xfrm>
            <a:custGeom>
              <a:rect b="b" l="l" r="r" t="t"/>
              <a:pathLst>
                <a:path extrusionOk="0" h="2709333" w="459058">
                  <a:moveTo>
                    <a:pt x="0" y="0"/>
                  </a:moveTo>
                  <a:lnTo>
                    <a:pt x="459058" y="0"/>
                  </a:lnTo>
                  <a:lnTo>
                    <a:pt x="4590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7" name="Google Shape;137;p18"/>
            <p:cNvSpPr txBox="1"/>
            <p:nvPr/>
          </p:nvSpPr>
          <p:spPr>
            <a:xfrm>
              <a:off x="0" y="-47625"/>
              <a:ext cx="459058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790939" y="600075"/>
            <a:ext cx="7132484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SYSTEM APPROACH: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90939" y="1630171"/>
            <a:ext cx="17497061" cy="7984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System Requirements</a:t>
            </a:r>
            <a:endParaRPr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Python Libraries: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pandas, numpy: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data handling and numerical operations.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matplotlib: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visualizing data.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nltk: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text preprocessing tasks like cleaning and tokenization.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sklearn: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machine learning models and evaluation metrics.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wordcloud: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generating word clouds.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textblob: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sentiment analysis using a pre-trained model.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8C52FF"/>
                </a:solidFill>
                <a:latin typeface="Poppins"/>
                <a:ea typeface="Poppins"/>
                <a:cs typeface="Poppins"/>
                <a:sym typeface="Poppins"/>
              </a:rPr>
              <a:t>Dataset:</a:t>
            </a:r>
            <a:endParaRPr/>
          </a:p>
          <a:p>
            <a:pPr indent="0" lvl="0" marL="0" marR="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8C5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dataset containing customer reviews labeled with sentiments (positive or negative).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833536" y="547370"/>
            <a:ext cx="2418904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593C8F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33536" y="623570"/>
            <a:ext cx="17393413" cy="978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1.Text Cleaning: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Remove punctuation, convert to lowercase, and remove stopwords using nltk.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2.Tokenization: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Split text into words or tokens using nltk.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3.Vectorization: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Convert text data into numerical features using sklearn's TfidfVectorizer or CountVectorizer.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Visualize most frequent words in positive and negative reviews using wordcloud.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Analysis: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Understand the distribution of review lengths and sentiments with basic plots using matplotlib.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6642704" y="-180826"/>
            <a:ext cx="1645296" cy="10467826"/>
            <a:chOff x="0" y="-47625"/>
            <a:chExt cx="433329" cy="2756958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433329" cy="2709333"/>
            </a:xfrm>
            <a:custGeom>
              <a:rect b="b" l="l" r="r" t="t"/>
              <a:pathLst>
                <a:path extrusionOk="0" h="2709333" w="433329">
                  <a:moveTo>
                    <a:pt x="0" y="0"/>
                  </a:moveTo>
                  <a:lnTo>
                    <a:pt x="433329" y="0"/>
                  </a:lnTo>
                  <a:lnTo>
                    <a:pt x="4333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8" name="Google Shape;148;p19"/>
            <p:cNvSpPr txBox="1"/>
            <p:nvPr/>
          </p:nvSpPr>
          <p:spPr>
            <a:xfrm>
              <a:off x="0" y="-47625"/>
              <a:ext cx="433329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0"/>
          <p:cNvGrpSpPr/>
          <p:nvPr/>
        </p:nvGrpSpPr>
        <p:grpSpPr>
          <a:xfrm>
            <a:off x="16606064" y="-180826"/>
            <a:ext cx="1681936" cy="10467826"/>
            <a:chOff x="0" y="-47625"/>
            <a:chExt cx="442979" cy="2756958"/>
          </a:xfrm>
        </p:grpSpPr>
        <p:sp>
          <p:nvSpPr>
            <p:cNvPr id="154" name="Google Shape;154;p20"/>
            <p:cNvSpPr/>
            <p:nvPr/>
          </p:nvSpPr>
          <p:spPr>
            <a:xfrm>
              <a:off x="0" y="0"/>
              <a:ext cx="442979" cy="2709333"/>
            </a:xfrm>
            <a:custGeom>
              <a:rect b="b" l="l" r="r" t="t"/>
              <a:pathLst>
                <a:path extrusionOk="0" h="2709333" w="442979">
                  <a:moveTo>
                    <a:pt x="0" y="0"/>
                  </a:moveTo>
                  <a:lnTo>
                    <a:pt x="442979" y="0"/>
                  </a:lnTo>
                  <a:lnTo>
                    <a:pt x="4429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55" name="Google Shape;155;p20"/>
            <p:cNvSpPr txBox="1"/>
            <p:nvPr/>
          </p:nvSpPr>
          <p:spPr>
            <a:xfrm>
              <a:off x="0" y="-47625"/>
              <a:ext cx="442979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0"/>
          <p:cNvSpPr txBox="1"/>
          <p:nvPr/>
        </p:nvSpPr>
        <p:spPr>
          <a:xfrm>
            <a:off x="793658" y="404749"/>
            <a:ext cx="15812406" cy="988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Building: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1.Train-Test Split: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Split dataset into training and testing sets using sklearn.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2.Feature Extraction: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Use TfidfVectorizer or CountVectorizer to transform text into numerical features.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3.Model Selection: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Choose a machine learning model such as Naive Bayes (MultinomialNB) or SVM (LinearSVC) 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4.Model Training: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Train the selected model on the training data.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5.Model Evaluation: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Evaluate model performance using accuracy, confusion matrix, and classification report metrics 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Prediction: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function to predict sentiment for new reviews using the trained model.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predict sentiments for new reviews or integrate into an application interface.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583440" y="290195"/>
            <a:ext cx="3812084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ALGORITHMS: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1028700" y="562575"/>
            <a:ext cx="15564300" cy="10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Selection: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sentiment analysis, we chose two primary algorithms: Naive Bayes and Support Vector Machines (SVM).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Bayes: Naive Bayes is a probabilistic classifier based on Bayes' theorem with strong independence assumptions between features. It is well-suited for text classification tasks like sentiment analysis due to its simplicity and efficiency in handling large feature spaces (in this case, word frequencies or TF-IDF values).</a:t>
            </a:r>
            <a:endParaRPr/>
          </a:p>
          <a:p>
            <a:pPr indent="0" lvl="0" marL="0" marR="0" rtl="0" algn="just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Machines (SVM): SVM is a powerful supervised learning algorithm used for classification tasks. It works by finding an optimal hyperplane that best separates data points belonging to different classes. SVM with a linear kernel is particularly effective when the data is linearly separable or can be transformed into a linearly separable form, making it suitable for text classification tasks like sentiment analysis.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16880792" y="-180826"/>
            <a:ext cx="1407208" cy="10467826"/>
            <a:chOff x="0" y="-47625"/>
            <a:chExt cx="370623" cy="2756958"/>
          </a:xfrm>
        </p:grpSpPr>
        <p:sp>
          <p:nvSpPr>
            <p:cNvPr id="164" name="Google Shape;164;p21"/>
            <p:cNvSpPr/>
            <p:nvPr/>
          </p:nvSpPr>
          <p:spPr>
            <a:xfrm>
              <a:off x="0" y="0"/>
              <a:ext cx="370623" cy="2709333"/>
            </a:xfrm>
            <a:custGeom>
              <a:rect b="b" l="l" r="r" t="t"/>
              <a:pathLst>
                <a:path extrusionOk="0" h="2709333" w="370623">
                  <a:moveTo>
                    <a:pt x="0" y="0"/>
                  </a:moveTo>
                  <a:lnTo>
                    <a:pt x="370623" y="0"/>
                  </a:lnTo>
                  <a:lnTo>
                    <a:pt x="3706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65" name="Google Shape;165;p21"/>
            <p:cNvSpPr txBox="1"/>
            <p:nvPr/>
          </p:nvSpPr>
          <p:spPr>
            <a:xfrm>
              <a:off x="0" y="-47625"/>
              <a:ext cx="370623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