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8"/>
  </p:notesMasterIdLst>
  <p:sldIdLst>
    <p:sldId id="257" r:id="rId2"/>
    <p:sldId id="267" r:id="rId3"/>
    <p:sldId id="259" r:id="rId4"/>
    <p:sldId id="260" r:id="rId5"/>
    <p:sldId id="261" r:id="rId6"/>
    <p:sldId id="262" r:id="rId7"/>
    <p:sldId id="263" r:id="rId8"/>
    <p:sldId id="264" r:id="rId9"/>
    <p:sldId id="272" r:id="rId10"/>
    <p:sldId id="273" r:id="rId11"/>
    <p:sldId id="274" r:id="rId12"/>
    <p:sldId id="275" r:id="rId13"/>
    <p:sldId id="268" r:id="rId14"/>
    <p:sldId id="271" r:id="rId15"/>
    <p:sldId id="269" r:id="rId16"/>
    <p:sldId id="270" r:id="rId17"/>
    <p:sldId id="276" r:id="rId18"/>
    <p:sldId id="277" r:id="rId19"/>
    <p:sldId id="278" r:id="rId20"/>
    <p:sldId id="279" r:id="rId21"/>
    <p:sldId id="280" r:id="rId22"/>
    <p:sldId id="281" r:id="rId23"/>
    <p:sldId id="285" r:id="rId24"/>
    <p:sldId id="282" r:id="rId25"/>
    <p:sldId id="283" r:id="rId26"/>
    <p:sldId id="265"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194" autoAdjust="0"/>
  </p:normalViewPr>
  <p:slideViewPr>
    <p:cSldViewPr snapToGrid="0" showGuides="1">
      <p:cViewPr varScale="1">
        <p:scale>
          <a:sx n="81" d="100"/>
          <a:sy n="81" d="100"/>
        </p:scale>
        <p:origin x="978" y="90"/>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7571E1-EBDE-4273-BF74-A6843B0512E5}" type="datetimeFigureOut">
              <a:rPr lang="de-DE" smtClean="0"/>
              <a:t>17.05.2017</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F372A-3486-44EC-87CA-F69558CFCB1B}" type="slidenum">
              <a:rPr lang="de-DE" smtClean="0"/>
              <a:t>‹#›</a:t>
            </a:fld>
            <a:endParaRPr lang="de-DE"/>
          </a:p>
        </p:txBody>
      </p:sp>
    </p:spTree>
    <p:extLst>
      <p:ext uri="{BB962C8B-B14F-4D97-AF65-F5344CB8AC3E}">
        <p14:creationId xmlns:p14="http://schemas.microsoft.com/office/powerpoint/2010/main" val="4164593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kern="1200" dirty="0">
                <a:solidFill>
                  <a:schemeClr val="tx1"/>
                </a:solidFill>
                <a:effectLst/>
                <a:latin typeface="+mn-lt"/>
                <a:ea typeface="+mn-ea"/>
                <a:cs typeface="+mn-cs"/>
              </a:rPr>
              <a:t>Anti-Pattern: The </a:t>
            </a:r>
            <a:r>
              <a:rPr lang="de-DE" sz="1200" b="0" kern="1200" dirty="0" err="1">
                <a:solidFill>
                  <a:schemeClr val="tx1"/>
                </a:solidFill>
                <a:effectLst/>
                <a:latin typeface="+mn-lt"/>
                <a:ea typeface="+mn-ea"/>
                <a:cs typeface="+mn-cs"/>
              </a:rPr>
              <a:t>Blob</a:t>
            </a:r>
            <a:endParaRPr lang="de-DE" sz="1200" b="0" kern="1200" dirty="0">
              <a:solidFill>
                <a:schemeClr val="tx1"/>
              </a:solidFill>
              <a:effectLst/>
              <a:latin typeface="+mn-lt"/>
              <a:ea typeface="+mn-ea"/>
              <a:cs typeface="+mn-cs"/>
            </a:endParaRP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Name                      | Value</a:t>
            </a:r>
          </a:p>
          <a:p>
            <a:r>
              <a:rPr lang="de-DE" sz="1200" b="0" kern="1200" dirty="0">
                <a:solidFill>
                  <a:schemeClr val="tx1"/>
                </a:solidFill>
                <a:effectLst/>
                <a:latin typeface="+mn-lt"/>
                <a:ea typeface="+mn-ea"/>
                <a:cs typeface="+mn-cs"/>
              </a:rPr>
              <a:t>--------                    | ---</a:t>
            </a:r>
          </a:p>
          <a:p>
            <a:r>
              <a:rPr lang="de-DE" sz="1200" b="0" kern="1200" dirty="0">
                <a:solidFill>
                  <a:schemeClr val="tx1"/>
                </a:solidFill>
                <a:effectLst/>
                <a:latin typeface="+mn-lt"/>
                <a:ea typeface="+mn-ea"/>
                <a:cs typeface="+mn-cs"/>
              </a:rPr>
              <a:t>Anti-Pattern Name | The </a:t>
            </a:r>
            <a:r>
              <a:rPr lang="de-DE" sz="1200" b="0" kern="1200" dirty="0" err="1">
                <a:solidFill>
                  <a:schemeClr val="tx1"/>
                </a:solidFill>
                <a:effectLst/>
                <a:latin typeface="+mn-lt"/>
                <a:ea typeface="+mn-ea"/>
                <a:cs typeface="+mn-cs"/>
              </a:rPr>
              <a:t>Blob</a:t>
            </a:r>
            <a:r>
              <a:rPr lang="de-DE" sz="1200" b="0" kern="1200" dirty="0">
                <a:solidFill>
                  <a:schemeClr val="tx1"/>
                </a:solidFill>
                <a:effectLst/>
                <a:latin typeface="+mn-lt"/>
                <a:ea typeface="+mn-ea"/>
                <a:cs typeface="+mn-cs"/>
              </a:rPr>
              <a:t> </a:t>
            </a:r>
          </a:p>
          <a:p>
            <a:r>
              <a:rPr lang="de-DE" sz="1200" b="0" kern="1200" dirty="0">
                <a:solidFill>
                  <a:schemeClr val="tx1"/>
                </a:solidFill>
                <a:effectLst/>
                <a:latin typeface="+mn-lt"/>
                <a:ea typeface="+mn-ea"/>
                <a:cs typeface="+mn-cs"/>
              </a:rPr>
              <a:t>Andere Namen       | </a:t>
            </a:r>
            <a:r>
              <a:rPr lang="de-DE" sz="1200" b="0" kern="1200" dirty="0" err="1">
                <a:solidFill>
                  <a:schemeClr val="tx1"/>
                </a:solidFill>
                <a:effectLst/>
                <a:latin typeface="+mn-lt"/>
                <a:ea typeface="+mn-ea"/>
                <a:cs typeface="+mn-cs"/>
              </a:rPr>
              <a:t>Winnebago</a:t>
            </a:r>
            <a:r>
              <a:rPr lang="de-DE" sz="1200" b="0" kern="1200" dirty="0">
                <a:solidFill>
                  <a:schemeClr val="tx1"/>
                </a:solidFill>
                <a:effectLst/>
                <a:latin typeface="+mn-lt"/>
                <a:ea typeface="+mn-ea"/>
                <a:cs typeface="+mn-cs"/>
              </a:rPr>
              <a:t>, The </a:t>
            </a:r>
            <a:r>
              <a:rPr lang="de-DE" sz="1200" b="0" kern="1200" dirty="0" err="1">
                <a:solidFill>
                  <a:schemeClr val="tx1"/>
                </a:solidFill>
                <a:effectLst/>
                <a:latin typeface="+mn-lt"/>
                <a:ea typeface="+mn-ea"/>
                <a:cs typeface="+mn-cs"/>
              </a:rPr>
              <a:t>God</a:t>
            </a:r>
            <a:r>
              <a:rPr lang="de-DE" sz="1200" b="0" kern="1200" dirty="0">
                <a:solidFill>
                  <a:schemeClr val="tx1"/>
                </a:solidFill>
                <a:effectLst/>
                <a:latin typeface="+mn-lt"/>
                <a:ea typeface="+mn-ea"/>
                <a:cs typeface="+mn-cs"/>
              </a:rPr>
              <a:t> Class</a:t>
            </a:r>
          </a:p>
          <a:p>
            <a:r>
              <a:rPr lang="de-DE" sz="1200" b="0" kern="1200" dirty="0">
                <a:solidFill>
                  <a:schemeClr val="tx1"/>
                </a:solidFill>
                <a:effectLst/>
                <a:latin typeface="+mn-lt"/>
                <a:ea typeface="+mn-ea"/>
                <a:cs typeface="+mn-cs"/>
              </a:rPr>
              <a:t>Kategorie                | Software Development</a:t>
            </a:r>
          </a:p>
          <a:p>
            <a:r>
              <a:rPr lang="de-DE" sz="1200" b="0" kern="1200" dirty="0">
                <a:solidFill>
                  <a:schemeClr val="tx1"/>
                </a:solidFill>
                <a:effectLst/>
                <a:latin typeface="+mn-lt"/>
                <a:ea typeface="+mn-ea"/>
                <a:cs typeface="+mn-cs"/>
              </a:rPr>
              <a:t>Anekdote                | "Diese Klasse ist das </a:t>
            </a:r>
            <a:r>
              <a:rPr lang="de-DE" sz="1200" b="0" i="1" kern="1200" dirty="0">
                <a:solidFill>
                  <a:schemeClr val="tx1"/>
                </a:solidFill>
                <a:effectLst/>
                <a:latin typeface="+mn-lt"/>
                <a:ea typeface="+mn-ea"/>
                <a:cs typeface="+mn-cs"/>
              </a:rPr>
              <a:t>*Herz*</a:t>
            </a:r>
            <a:r>
              <a:rPr lang="de-DE" sz="1200" b="0" kern="1200" dirty="0">
                <a:solidFill>
                  <a:schemeClr val="tx1"/>
                </a:solidFill>
                <a:effectLst/>
                <a:latin typeface="+mn-lt"/>
                <a:ea typeface="+mn-ea"/>
                <a:cs typeface="+mn-cs"/>
              </a:rPr>
              <a:t> unserer Anwendung"</a:t>
            </a: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Kurzzusammenfassung</a:t>
            </a: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Ein </a:t>
            </a:r>
            <a:r>
              <a:rPr lang="de-DE" sz="1200" b="0" kern="1200" dirty="0" err="1">
                <a:solidFill>
                  <a:schemeClr val="tx1"/>
                </a:solidFill>
                <a:effectLst/>
                <a:latin typeface="+mn-lt"/>
                <a:ea typeface="+mn-ea"/>
                <a:cs typeface="+mn-cs"/>
              </a:rPr>
              <a:t>Blob</a:t>
            </a:r>
            <a:r>
              <a:rPr lang="de-DE" sz="1200" b="0" kern="1200" dirty="0">
                <a:solidFill>
                  <a:schemeClr val="tx1"/>
                </a:solidFill>
                <a:effectLst/>
                <a:latin typeface="+mn-lt"/>
                <a:ea typeface="+mn-ea"/>
                <a:cs typeface="+mn-cs"/>
              </a:rPr>
              <a:t> Element bezeichnet eine zu "mächtige" Klasse. Die Klasse trägt sozusagen zu viel Verantwortung im Programm, da in ihr quasi jegliche Funktionalität implementiert ist. Sprich dieses Objekt "weiß und macht" einfach zu viel. Andere Klassen und Objekte werden fast ausschließlich nur als Datenspeicher verwendet. Dies widerspricht grundlegend dem objektorientierten Ansatz.</a:t>
            </a:r>
          </a:p>
          <a:p>
            <a:endParaRPr lang="de-DE" dirty="0"/>
          </a:p>
        </p:txBody>
      </p:sp>
      <p:sp>
        <p:nvSpPr>
          <p:cNvPr id="4" name="Slide Number Placeholder 3"/>
          <p:cNvSpPr>
            <a:spLocks noGrp="1"/>
          </p:cNvSpPr>
          <p:nvPr>
            <p:ph type="sldNum" sz="quarter" idx="10"/>
          </p:nvPr>
        </p:nvSpPr>
        <p:spPr/>
        <p:txBody>
          <a:bodyPr/>
          <a:lstStyle/>
          <a:p>
            <a:fld id="{B36F372A-3486-44EC-87CA-F69558CFCB1B}" type="slidenum">
              <a:rPr lang="de-DE" smtClean="0"/>
              <a:t>9</a:t>
            </a:fld>
            <a:endParaRPr lang="de-DE"/>
          </a:p>
        </p:txBody>
      </p:sp>
    </p:spTree>
    <p:extLst>
      <p:ext uri="{BB962C8B-B14F-4D97-AF65-F5344CB8AC3E}">
        <p14:creationId xmlns:p14="http://schemas.microsoft.com/office/powerpoint/2010/main" val="568491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kern="1200" dirty="0">
                <a:solidFill>
                  <a:schemeClr val="tx1"/>
                </a:solidFill>
                <a:effectLst/>
                <a:latin typeface="+mn-lt"/>
                <a:ea typeface="+mn-ea"/>
                <a:cs typeface="+mn-cs"/>
              </a:rPr>
              <a:t>Erscheinungsform</a:t>
            </a: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keine Planungsdokument oder Spezifikationen vorhanden</a:t>
            </a:r>
          </a:p>
          <a:p>
            <a:r>
              <a:rPr lang="de-DE" sz="1200" b="0" kern="1200" dirty="0">
                <a:solidFill>
                  <a:schemeClr val="tx1"/>
                </a:solidFill>
                <a:effectLst/>
                <a:latin typeface="+mn-lt"/>
                <a:ea typeface="+mn-ea"/>
                <a:cs typeface="+mn-cs"/>
              </a:rPr>
              <a:t>- Entwicklung läuft also ohne Planung</a:t>
            </a:r>
          </a:p>
          <a:p>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Verantworliche</a:t>
            </a:r>
            <a:r>
              <a:rPr lang="de-DE" sz="1200" b="0" kern="1200" dirty="0">
                <a:solidFill>
                  <a:schemeClr val="tx1"/>
                </a:solidFill>
                <a:effectLst/>
                <a:latin typeface="+mn-lt"/>
                <a:ea typeface="+mn-ea"/>
                <a:cs typeface="+mn-cs"/>
              </a:rPr>
              <a:t> für Projekt haben Erfahrung mit ähnlichen Projekten und glauben deshalb das ganze ohne Planung </a:t>
            </a:r>
            <a:r>
              <a:rPr lang="de-DE" sz="1200" b="0" kern="1200" dirty="0" err="1">
                <a:solidFill>
                  <a:schemeClr val="tx1"/>
                </a:solidFill>
                <a:effectLst/>
                <a:latin typeface="+mn-lt"/>
                <a:ea typeface="+mn-ea"/>
                <a:cs typeface="+mn-cs"/>
              </a:rPr>
              <a:t>händeln</a:t>
            </a:r>
            <a:r>
              <a:rPr lang="de-DE" sz="1200" b="0" kern="1200" dirty="0">
                <a:solidFill>
                  <a:schemeClr val="tx1"/>
                </a:solidFill>
                <a:effectLst/>
                <a:latin typeface="+mn-lt"/>
                <a:ea typeface="+mn-ea"/>
                <a:cs typeface="+mn-cs"/>
              </a:rPr>
              <a:t> zu können</a:t>
            </a: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Symptome</a:t>
            </a: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fehlende Planungsdokumente in verschiedenen Bereichen</a:t>
            </a:r>
          </a:p>
          <a:p>
            <a:r>
              <a:rPr lang="de-DE" sz="1200" b="0" kern="1200" dirty="0">
                <a:solidFill>
                  <a:schemeClr val="tx1"/>
                </a:solidFill>
                <a:effectLst/>
                <a:latin typeface="+mn-lt"/>
                <a:ea typeface="+mn-ea"/>
                <a:cs typeface="+mn-cs"/>
              </a:rPr>
              <a:t>- Lösung einiger Probleme schlichtweg auf Entwicklungsprozess verschoben </a:t>
            </a:r>
          </a:p>
          <a:p>
            <a:endParaRPr lang="de-DE" dirty="0"/>
          </a:p>
        </p:txBody>
      </p:sp>
      <p:sp>
        <p:nvSpPr>
          <p:cNvPr id="4" name="Slide Number Placeholder 3"/>
          <p:cNvSpPr>
            <a:spLocks noGrp="1"/>
          </p:cNvSpPr>
          <p:nvPr>
            <p:ph type="sldNum" sz="quarter" idx="10"/>
          </p:nvPr>
        </p:nvSpPr>
        <p:spPr/>
        <p:txBody>
          <a:bodyPr/>
          <a:lstStyle/>
          <a:p>
            <a:fld id="{B36F372A-3486-44EC-87CA-F69558CFCB1B}" type="slidenum">
              <a:rPr lang="de-DE" smtClean="0"/>
              <a:t>18</a:t>
            </a:fld>
            <a:endParaRPr lang="de-DE"/>
          </a:p>
        </p:txBody>
      </p:sp>
    </p:spTree>
    <p:extLst>
      <p:ext uri="{BB962C8B-B14F-4D97-AF65-F5344CB8AC3E}">
        <p14:creationId xmlns:p14="http://schemas.microsoft.com/office/powerpoint/2010/main" val="420670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kern="1200" dirty="0">
                <a:solidFill>
                  <a:schemeClr val="tx1"/>
                </a:solidFill>
                <a:effectLst/>
                <a:latin typeface="+mn-lt"/>
                <a:ea typeface="+mn-ea"/>
                <a:cs typeface="+mn-cs"/>
              </a:rPr>
              <a:t>Ursachen</a:t>
            </a: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fehlendes Risiko-Management</a:t>
            </a:r>
          </a:p>
          <a:p>
            <a:r>
              <a:rPr lang="de-DE" sz="1200" b="0" kern="1200" dirty="0">
                <a:solidFill>
                  <a:schemeClr val="tx1"/>
                </a:solidFill>
                <a:effectLst/>
                <a:latin typeface="+mn-lt"/>
                <a:ea typeface="+mn-ea"/>
                <a:cs typeface="+mn-cs"/>
              </a:rPr>
              <a:t>- Selbstüberschätzung der teilnehmenden Personen</a:t>
            </a:r>
          </a:p>
          <a:p>
            <a:r>
              <a:rPr lang="de-DE" sz="1200" b="0" kern="1200" dirty="0">
                <a:solidFill>
                  <a:schemeClr val="tx1"/>
                </a:solidFill>
                <a:effectLst/>
                <a:latin typeface="+mn-lt"/>
                <a:ea typeface="+mn-ea"/>
                <a:cs typeface="+mn-cs"/>
              </a:rPr>
              <a:t>- Verlassen auf frühere Erfahrungen</a:t>
            </a: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Konsequenzen</a:t>
            </a: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Versteckte Risiken bezüglich Komplexität, Technologien usw. -&gt; tauchen erst mit Projektfortschritt auf</a:t>
            </a:r>
          </a:p>
          <a:p>
            <a:r>
              <a:rPr lang="de-DE" sz="1200" b="0" kern="1200" dirty="0">
                <a:solidFill>
                  <a:schemeClr val="tx1"/>
                </a:solidFill>
                <a:effectLst/>
                <a:latin typeface="+mn-lt"/>
                <a:ea typeface="+mn-ea"/>
                <a:cs typeface="+mn-cs"/>
              </a:rPr>
              <a:t>- erstellte Lösung ist </a:t>
            </a:r>
            <a:r>
              <a:rPr lang="de-DE" sz="1200" b="0" kern="1200" dirty="0" err="1">
                <a:solidFill>
                  <a:schemeClr val="tx1"/>
                </a:solidFill>
                <a:effectLst/>
                <a:latin typeface="+mn-lt"/>
                <a:ea typeface="+mn-ea"/>
                <a:cs typeface="+mn-cs"/>
              </a:rPr>
              <a:t>unnutzbar</a:t>
            </a:r>
            <a:r>
              <a:rPr lang="de-DE" sz="1200" b="0" kern="1200" dirty="0">
                <a:solidFill>
                  <a:schemeClr val="tx1"/>
                </a:solidFill>
                <a:effectLst/>
                <a:latin typeface="+mn-lt"/>
                <a:ea typeface="+mn-ea"/>
                <a:cs typeface="+mn-cs"/>
              </a:rPr>
              <a:t>, bedingt nicht beachtete Voraussetzungen</a:t>
            </a:r>
          </a:p>
          <a:p>
            <a:r>
              <a:rPr lang="de-DE" sz="1200" b="0" kern="1200" dirty="0">
                <a:solidFill>
                  <a:schemeClr val="tx1"/>
                </a:solidFill>
                <a:effectLst/>
                <a:latin typeface="+mn-lt"/>
                <a:ea typeface="+mn-ea"/>
                <a:cs typeface="+mn-cs"/>
              </a:rPr>
              <a:t>- Ignoranz gegenüber neuen Technologien</a:t>
            </a:r>
          </a:p>
          <a:p>
            <a:r>
              <a:rPr lang="de-DE" sz="1200" b="0" kern="1200" dirty="0">
                <a:solidFill>
                  <a:schemeClr val="tx1"/>
                </a:solidFill>
                <a:effectLst/>
                <a:latin typeface="+mn-lt"/>
                <a:ea typeface="+mn-ea"/>
                <a:cs typeface="+mn-cs"/>
              </a:rPr>
              <a:t>- Fehlen von Notfallplänen</a:t>
            </a:r>
          </a:p>
          <a:p>
            <a:r>
              <a:rPr lang="de-DE" sz="1200" b="0" kern="1200" dirty="0">
                <a:solidFill>
                  <a:schemeClr val="tx1"/>
                </a:solidFill>
                <a:effectLst/>
                <a:latin typeface="+mn-lt"/>
                <a:ea typeface="+mn-ea"/>
                <a:cs typeface="+mn-cs"/>
              </a:rPr>
              <a:t>- schlechtes Design des </a:t>
            </a:r>
            <a:r>
              <a:rPr lang="de-DE" sz="1200" b="0" kern="1200" dirty="0" err="1">
                <a:solidFill>
                  <a:schemeClr val="tx1"/>
                </a:solidFill>
                <a:effectLst/>
                <a:latin typeface="+mn-lt"/>
                <a:ea typeface="+mn-ea"/>
                <a:cs typeface="+mn-cs"/>
              </a:rPr>
              <a:t>Codings</a:t>
            </a:r>
            <a:r>
              <a:rPr lang="de-DE" sz="1200" b="0" kern="1200" dirty="0">
                <a:solidFill>
                  <a:schemeClr val="tx1"/>
                </a:solidFill>
                <a:effectLst/>
                <a:latin typeface="+mn-lt"/>
                <a:ea typeface="+mn-ea"/>
                <a:cs typeface="+mn-cs"/>
              </a:rPr>
              <a:t> (Torben)</a:t>
            </a:r>
          </a:p>
        </p:txBody>
      </p:sp>
      <p:sp>
        <p:nvSpPr>
          <p:cNvPr id="4" name="Slide Number Placeholder 3"/>
          <p:cNvSpPr>
            <a:spLocks noGrp="1"/>
          </p:cNvSpPr>
          <p:nvPr>
            <p:ph type="sldNum" sz="quarter" idx="10"/>
          </p:nvPr>
        </p:nvSpPr>
        <p:spPr/>
        <p:txBody>
          <a:bodyPr/>
          <a:lstStyle/>
          <a:p>
            <a:fld id="{B36F372A-3486-44EC-87CA-F69558CFCB1B}" type="slidenum">
              <a:rPr lang="de-DE" smtClean="0"/>
              <a:t>19</a:t>
            </a:fld>
            <a:endParaRPr lang="de-DE"/>
          </a:p>
        </p:txBody>
      </p:sp>
    </p:spTree>
    <p:extLst>
      <p:ext uri="{BB962C8B-B14F-4D97-AF65-F5344CB8AC3E}">
        <p14:creationId xmlns:p14="http://schemas.microsoft.com/office/powerpoint/2010/main" val="3932352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Lösung / </a:t>
            </a:r>
            <a:r>
              <a:rPr lang="de-DE" sz="1200" b="0" kern="1200" dirty="0" err="1">
                <a:solidFill>
                  <a:schemeClr val="tx1"/>
                </a:solidFill>
                <a:effectLst/>
                <a:latin typeface="+mn-lt"/>
                <a:ea typeface="+mn-ea"/>
                <a:cs typeface="+mn-cs"/>
              </a:rPr>
              <a:t>Refactoring</a:t>
            </a:r>
            <a:endParaRPr lang="de-DE" sz="1200" b="0" kern="1200" dirty="0">
              <a:solidFill>
                <a:schemeClr val="tx1"/>
              </a:solidFill>
              <a:effectLst/>
              <a:latin typeface="+mn-lt"/>
              <a:ea typeface="+mn-ea"/>
              <a:cs typeface="+mn-cs"/>
            </a:endParaRP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naja liegt auf der Hand: _&gt; </a:t>
            </a:r>
            <a:r>
              <a:rPr lang="de-DE" sz="1200" b="1" kern="1200" dirty="0">
                <a:solidFill>
                  <a:schemeClr val="tx1"/>
                </a:solidFill>
                <a:effectLst/>
                <a:latin typeface="+mn-lt"/>
                <a:ea typeface="+mn-ea"/>
                <a:cs typeface="+mn-cs"/>
              </a:rPr>
              <a:t>**PLANEN**</a:t>
            </a:r>
            <a:endParaRPr lang="de-DE" sz="1200" b="0" kern="1200" dirty="0">
              <a:solidFill>
                <a:schemeClr val="tx1"/>
              </a:solidFill>
              <a:effectLst/>
              <a:latin typeface="+mn-lt"/>
              <a:ea typeface="+mn-ea"/>
              <a:cs typeface="+mn-cs"/>
            </a:endParaRPr>
          </a:p>
          <a:p>
            <a:endParaRPr lang="de-DE" dirty="0"/>
          </a:p>
        </p:txBody>
      </p:sp>
      <p:sp>
        <p:nvSpPr>
          <p:cNvPr id="4" name="Slide Number Placeholder 3"/>
          <p:cNvSpPr>
            <a:spLocks noGrp="1"/>
          </p:cNvSpPr>
          <p:nvPr>
            <p:ph type="sldNum" sz="quarter" idx="10"/>
          </p:nvPr>
        </p:nvSpPr>
        <p:spPr/>
        <p:txBody>
          <a:bodyPr/>
          <a:lstStyle/>
          <a:p>
            <a:fld id="{B36F372A-3486-44EC-87CA-F69558CFCB1B}" type="slidenum">
              <a:rPr lang="de-DE" smtClean="0"/>
              <a:t>20</a:t>
            </a:fld>
            <a:endParaRPr lang="de-DE"/>
          </a:p>
        </p:txBody>
      </p:sp>
    </p:spTree>
    <p:extLst>
      <p:ext uri="{BB962C8B-B14F-4D97-AF65-F5344CB8AC3E}">
        <p14:creationId xmlns:p14="http://schemas.microsoft.com/office/powerpoint/2010/main" val="1416881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kern="1200" dirty="0">
                <a:solidFill>
                  <a:schemeClr val="tx1"/>
                </a:solidFill>
                <a:effectLst/>
                <a:latin typeface="+mn-lt"/>
                <a:ea typeface="+mn-ea"/>
                <a:cs typeface="+mn-cs"/>
              </a:rPr>
              <a:t>Name                      | Value</a:t>
            </a:r>
          </a:p>
          <a:p>
            <a:r>
              <a:rPr lang="de-DE" sz="1200" b="0" kern="1200" dirty="0">
                <a:solidFill>
                  <a:schemeClr val="tx1"/>
                </a:solidFill>
                <a:effectLst/>
                <a:latin typeface="+mn-lt"/>
                <a:ea typeface="+mn-ea"/>
                <a:cs typeface="+mn-cs"/>
              </a:rPr>
              <a:t>Anti-Pattern Name | </a:t>
            </a:r>
            <a:r>
              <a:rPr lang="de-DE" sz="1200" b="0" kern="1200" dirty="0" err="1">
                <a:solidFill>
                  <a:schemeClr val="tx1"/>
                </a:solidFill>
                <a:effectLst/>
                <a:latin typeface="+mn-lt"/>
                <a:ea typeface="+mn-ea"/>
                <a:cs typeface="+mn-cs"/>
              </a:rPr>
              <a:t>Corncob</a:t>
            </a:r>
            <a:r>
              <a:rPr lang="de-DE" sz="1200" b="0" kern="1200" dirty="0">
                <a:solidFill>
                  <a:schemeClr val="tx1"/>
                </a:solidFill>
                <a:effectLst/>
                <a:latin typeface="+mn-lt"/>
                <a:ea typeface="+mn-ea"/>
                <a:cs typeface="+mn-cs"/>
              </a:rPr>
              <a:t> ("Maiskolben")</a:t>
            </a:r>
          </a:p>
          <a:p>
            <a:r>
              <a:rPr lang="de-DE" sz="1200" b="0" kern="1200" dirty="0">
                <a:solidFill>
                  <a:schemeClr val="tx1"/>
                </a:solidFill>
                <a:effectLst/>
                <a:latin typeface="+mn-lt"/>
                <a:ea typeface="+mn-ea"/>
                <a:cs typeface="+mn-cs"/>
              </a:rPr>
              <a:t>Andere Namen         Corporate </a:t>
            </a:r>
            <a:r>
              <a:rPr lang="de-DE" sz="1200" b="0" kern="1200" dirty="0" err="1">
                <a:solidFill>
                  <a:schemeClr val="tx1"/>
                </a:solidFill>
                <a:effectLst/>
                <a:latin typeface="+mn-lt"/>
                <a:ea typeface="+mn-ea"/>
                <a:cs typeface="+mn-cs"/>
              </a:rPr>
              <a:t>Shark</a:t>
            </a:r>
            <a:r>
              <a:rPr lang="de-DE" sz="1200" b="0" kern="1200" dirty="0">
                <a:solidFill>
                  <a:schemeClr val="tx1"/>
                </a:solidFill>
                <a:effectLst/>
                <a:latin typeface="+mn-lt"/>
                <a:ea typeface="+mn-ea"/>
                <a:cs typeface="+mn-cs"/>
              </a:rPr>
              <a:t>, Loose Cannon, Third-World Information System Troubles (TWIT)</a:t>
            </a:r>
          </a:p>
          <a:p>
            <a:r>
              <a:rPr lang="de-DE" sz="1200" b="0" kern="1200" dirty="0">
                <a:solidFill>
                  <a:schemeClr val="tx1"/>
                </a:solidFill>
                <a:effectLst/>
                <a:latin typeface="+mn-lt"/>
                <a:ea typeface="+mn-ea"/>
                <a:cs typeface="+mn-cs"/>
              </a:rPr>
              <a:t>Kategorie                | Software Project Management</a:t>
            </a:r>
          </a:p>
          <a:p>
            <a:r>
              <a:rPr lang="de-DE" sz="1200" b="0" kern="1200" dirty="0">
                <a:solidFill>
                  <a:schemeClr val="tx1"/>
                </a:solidFill>
                <a:effectLst/>
                <a:latin typeface="+mn-lt"/>
                <a:ea typeface="+mn-ea"/>
                <a:cs typeface="+mn-cs"/>
              </a:rPr>
              <a:t>Anekdote                | "</a:t>
            </a:r>
            <a:r>
              <a:rPr lang="de-DE" sz="1200" b="0" kern="1200" dirty="0" err="1">
                <a:solidFill>
                  <a:schemeClr val="tx1"/>
                </a:solidFill>
                <a:effectLst/>
                <a:latin typeface="+mn-lt"/>
                <a:ea typeface="+mn-ea"/>
                <a:cs typeface="+mn-cs"/>
              </a:rPr>
              <a:t>Why</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is</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Bil</a:t>
            </a:r>
            <a:r>
              <a:rPr lang="de-DE" sz="1200" b="0" kern="1200" dirty="0">
                <a:solidFill>
                  <a:schemeClr val="tx1"/>
                </a:solidFill>
                <a:effectLst/>
                <a:latin typeface="+mn-lt"/>
                <a:ea typeface="+mn-ea"/>
                <a:cs typeface="+mn-cs"/>
              </a:rPr>
              <a:t> so </a:t>
            </a:r>
            <a:r>
              <a:rPr lang="de-DE" sz="1200" b="0" kern="1200" dirty="0" err="1">
                <a:solidFill>
                  <a:schemeClr val="tx1"/>
                </a:solidFill>
                <a:effectLst/>
                <a:latin typeface="+mn-lt"/>
                <a:ea typeface="+mn-ea"/>
                <a:cs typeface="+mn-cs"/>
              </a:rPr>
              <a:t>difficult</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to</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work</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with</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Managment</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always</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listens</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to</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whomever</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shouts</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longest</a:t>
            </a:r>
            <a:r>
              <a:rPr lang="de-DE" sz="1200" b="0" kern="1200" dirty="0">
                <a:solidFill>
                  <a:schemeClr val="tx1"/>
                </a:solidFill>
                <a:effectLst/>
                <a:latin typeface="+mn-lt"/>
                <a:ea typeface="+mn-ea"/>
                <a:cs typeface="+mn-cs"/>
              </a:rPr>
              <a:t> and </a:t>
            </a:r>
            <a:r>
              <a:rPr lang="de-DE" sz="1200" b="0" kern="1200" dirty="0" err="1">
                <a:solidFill>
                  <a:schemeClr val="tx1"/>
                </a:solidFill>
                <a:effectLst/>
                <a:latin typeface="+mn-lt"/>
                <a:ea typeface="+mn-ea"/>
                <a:cs typeface="+mn-cs"/>
              </a:rPr>
              <a:t>loudest</a:t>
            </a:r>
            <a:r>
              <a:rPr lang="de-DE" sz="1200" b="0" kern="1200" dirty="0">
                <a:solidFill>
                  <a:schemeClr val="tx1"/>
                </a:solidFill>
                <a:effectLst/>
                <a:latin typeface="+mn-lt"/>
                <a:ea typeface="+mn-ea"/>
                <a:cs typeface="+mn-cs"/>
              </a:rPr>
              <a:t>" (...)</a:t>
            </a:r>
          </a:p>
          <a:p>
            <a:endParaRPr lang="en-US"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Kurzzusammenfassung</a:t>
            </a: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"Schwierige" Personen welche den Entwicklungsprozess regelmäßig blockieren oder vom Ziel ablenken. Gegenmaßnahmen sind verschiedene organisatorische Veränderungen.</a:t>
            </a:r>
          </a:p>
          <a:p>
            <a:endParaRPr lang="de-DE" sz="1200" b="0" kern="1200" dirty="0">
              <a:solidFill>
                <a:schemeClr val="tx1"/>
              </a:solidFill>
              <a:effectLst/>
              <a:latin typeface="+mn-lt"/>
              <a:ea typeface="+mn-ea"/>
              <a:cs typeface="+mn-cs"/>
            </a:endParaRPr>
          </a:p>
          <a:p>
            <a:endParaRPr lang="de-DE" dirty="0"/>
          </a:p>
        </p:txBody>
      </p:sp>
      <p:sp>
        <p:nvSpPr>
          <p:cNvPr id="4" name="Slide Number Placeholder 3"/>
          <p:cNvSpPr>
            <a:spLocks noGrp="1"/>
          </p:cNvSpPr>
          <p:nvPr>
            <p:ph type="sldNum" sz="quarter" idx="10"/>
          </p:nvPr>
        </p:nvSpPr>
        <p:spPr/>
        <p:txBody>
          <a:bodyPr/>
          <a:lstStyle/>
          <a:p>
            <a:fld id="{B36F372A-3486-44EC-87CA-F69558CFCB1B}" type="slidenum">
              <a:rPr lang="de-DE" smtClean="0"/>
              <a:t>21</a:t>
            </a:fld>
            <a:endParaRPr lang="de-DE"/>
          </a:p>
        </p:txBody>
      </p:sp>
    </p:spTree>
    <p:extLst>
      <p:ext uri="{BB962C8B-B14F-4D97-AF65-F5344CB8AC3E}">
        <p14:creationId xmlns:p14="http://schemas.microsoft.com/office/powerpoint/2010/main" val="586505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kern="1200" dirty="0">
                <a:solidFill>
                  <a:schemeClr val="tx1"/>
                </a:solidFill>
                <a:effectLst/>
                <a:latin typeface="+mn-lt"/>
                <a:ea typeface="+mn-ea"/>
                <a:cs typeface="+mn-cs"/>
              </a:rPr>
              <a:t>Erscheinungsform</a:t>
            </a: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schwierige Personen welche durch destruktives Verhalten Probleme in Teams oder ganzen Unternehmen verursachen</a:t>
            </a:r>
          </a:p>
          <a:p>
            <a:r>
              <a:rPr lang="de-DE" sz="1200" b="0" kern="1200" dirty="0">
                <a:solidFill>
                  <a:schemeClr val="tx1"/>
                </a:solidFill>
                <a:effectLst/>
                <a:latin typeface="+mn-lt"/>
                <a:ea typeface="+mn-ea"/>
                <a:cs typeface="+mn-cs"/>
              </a:rPr>
              <a:t>- können </a:t>
            </a:r>
            <a:r>
              <a:rPr lang="de-DE" sz="1200" b="0" kern="1200" dirty="0" err="1">
                <a:solidFill>
                  <a:schemeClr val="tx1"/>
                </a:solidFill>
                <a:effectLst/>
                <a:latin typeface="+mn-lt"/>
                <a:ea typeface="+mn-ea"/>
                <a:cs typeface="+mn-cs"/>
              </a:rPr>
              <a:t>Teammember</a:t>
            </a:r>
            <a:r>
              <a:rPr lang="de-DE" sz="1200" b="0" kern="1200" dirty="0">
                <a:solidFill>
                  <a:schemeClr val="tx1"/>
                </a:solidFill>
                <a:effectLst/>
                <a:latin typeface="+mn-lt"/>
                <a:ea typeface="+mn-ea"/>
                <a:cs typeface="+mn-cs"/>
              </a:rPr>
              <a:t> als auch externe (</a:t>
            </a:r>
            <a:r>
              <a:rPr lang="de-DE" sz="1200" b="0" kern="1200" dirty="0" err="1">
                <a:solidFill>
                  <a:schemeClr val="tx1"/>
                </a:solidFill>
                <a:effectLst/>
                <a:latin typeface="+mn-lt"/>
                <a:ea typeface="+mn-ea"/>
                <a:cs typeface="+mn-cs"/>
              </a:rPr>
              <a:t>tech</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Projektverantworliche</a:t>
            </a:r>
            <a:r>
              <a:rPr lang="de-DE" sz="1200" b="0" kern="1200" dirty="0">
                <a:solidFill>
                  <a:schemeClr val="tx1"/>
                </a:solidFill>
                <a:effectLst/>
                <a:latin typeface="+mn-lt"/>
                <a:ea typeface="+mn-ea"/>
                <a:cs typeface="+mn-cs"/>
              </a:rPr>
              <a:t> sein</a:t>
            </a:r>
          </a:p>
          <a:p>
            <a:r>
              <a:rPr lang="de-DE" sz="1200" b="0" kern="1200" dirty="0">
                <a:solidFill>
                  <a:schemeClr val="tx1"/>
                </a:solidFill>
                <a:effectLst/>
                <a:latin typeface="+mn-lt"/>
                <a:ea typeface="+mn-ea"/>
                <a:cs typeface="+mn-cs"/>
              </a:rPr>
              <a:t>- Einflussnahmen auf </a:t>
            </a:r>
            <a:r>
              <a:rPr lang="de-DE" sz="1200" b="0" kern="1200" dirty="0" err="1">
                <a:solidFill>
                  <a:schemeClr val="tx1"/>
                </a:solidFill>
                <a:effectLst/>
                <a:latin typeface="+mn-lt"/>
                <a:ea typeface="+mn-ea"/>
                <a:cs typeface="+mn-cs"/>
              </a:rPr>
              <a:t>techischer</a:t>
            </a:r>
            <a:r>
              <a:rPr lang="de-DE" sz="1200" b="0" kern="1200" dirty="0">
                <a:solidFill>
                  <a:schemeClr val="tx1"/>
                </a:solidFill>
                <a:effectLst/>
                <a:latin typeface="+mn-lt"/>
                <a:ea typeface="+mn-ea"/>
                <a:cs typeface="+mn-cs"/>
              </a:rPr>
              <a:t>, politischer und persönlicher Ebene</a:t>
            </a:r>
          </a:p>
          <a:p>
            <a:r>
              <a:rPr lang="de-DE" sz="1200" b="0" kern="1200" dirty="0">
                <a:solidFill>
                  <a:schemeClr val="tx1"/>
                </a:solidFill>
                <a:effectLst/>
                <a:latin typeface="+mn-lt"/>
                <a:ea typeface="+mn-ea"/>
                <a:cs typeface="+mn-cs"/>
              </a:rPr>
              <a:t>- wollen meistens Macht ausüben</a:t>
            </a:r>
          </a:p>
          <a:p>
            <a:r>
              <a:rPr lang="de-DE" sz="1200" b="0" kern="1200" dirty="0">
                <a:solidFill>
                  <a:schemeClr val="tx1"/>
                </a:solidFill>
                <a:effectLst/>
                <a:latin typeface="+mn-lt"/>
                <a:ea typeface="+mn-ea"/>
                <a:cs typeface="+mn-cs"/>
              </a:rPr>
              <a:t>- sind Experten in Manipulationen von Personen (</a:t>
            </a:r>
            <a:r>
              <a:rPr lang="de-DE" sz="1200" b="0" kern="1200" dirty="0" err="1">
                <a:solidFill>
                  <a:schemeClr val="tx1"/>
                </a:solidFill>
                <a:effectLst/>
                <a:latin typeface="+mn-lt"/>
                <a:ea typeface="+mn-ea"/>
                <a:cs typeface="+mn-cs"/>
              </a:rPr>
              <a:t>dh</a:t>
            </a:r>
            <a:r>
              <a:rPr lang="de-DE" sz="1200" b="0" kern="1200" dirty="0">
                <a:solidFill>
                  <a:schemeClr val="tx1"/>
                </a:solidFill>
                <a:effectLst/>
                <a:latin typeface="+mn-lt"/>
                <a:ea typeface="+mn-ea"/>
                <a:cs typeface="+mn-cs"/>
              </a:rPr>
              <a:t>. auch </a:t>
            </a:r>
            <a:r>
              <a:rPr lang="de-DE" sz="1200" b="0" kern="1200" dirty="0" err="1">
                <a:solidFill>
                  <a:schemeClr val="tx1"/>
                </a:solidFill>
                <a:effectLst/>
                <a:latin typeface="+mn-lt"/>
                <a:ea typeface="+mn-ea"/>
                <a:cs typeface="+mn-cs"/>
              </a:rPr>
              <a:t>Mgm</a:t>
            </a:r>
            <a:r>
              <a:rPr lang="de-DE" sz="1200" b="0" kern="1200" dirty="0">
                <a:solidFill>
                  <a:schemeClr val="tx1"/>
                </a:solidFill>
                <a:effectLst/>
                <a:latin typeface="+mn-lt"/>
                <a:ea typeface="+mn-ea"/>
                <a:cs typeface="+mn-cs"/>
              </a:rPr>
              <a:t>.)</a:t>
            </a:r>
          </a:p>
          <a:p>
            <a:r>
              <a:rPr lang="de-DE" sz="1200" b="0" kern="1200" dirty="0">
                <a:solidFill>
                  <a:schemeClr val="tx1"/>
                </a:solidFill>
                <a:effectLst/>
                <a:latin typeface="+mn-lt"/>
                <a:ea typeface="+mn-ea"/>
                <a:cs typeface="+mn-cs"/>
              </a:rPr>
              <a:t>- technologisch fokussierte Leute sind "leichte Beute"</a:t>
            </a:r>
          </a:p>
          <a:p>
            <a:br>
              <a:rPr lang="de-DE" sz="1200" b="0" kern="1200" dirty="0">
                <a:solidFill>
                  <a:schemeClr val="tx1"/>
                </a:solidFill>
                <a:effectLst/>
                <a:latin typeface="+mn-lt"/>
                <a:ea typeface="+mn-ea"/>
                <a:cs typeface="+mn-cs"/>
              </a:rPr>
            </a:br>
            <a:endParaRPr lang="de-DE" sz="1200" b="0" kern="1200" dirty="0">
              <a:solidFill>
                <a:schemeClr val="tx1"/>
              </a:solidFill>
              <a:effectLst/>
              <a:latin typeface="+mn-lt"/>
              <a:ea typeface="+mn-ea"/>
              <a:cs typeface="+mn-cs"/>
            </a:endParaRPr>
          </a:p>
          <a:p>
            <a:endParaRPr lang="de-DE" dirty="0"/>
          </a:p>
        </p:txBody>
      </p:sp>
      <p:sp>
        <p:nvSpPr>
          <p:cNvPr id="4" name="Slide Number Placeholder 3"/>
          <p:cNvSpPr>
            <a:spLocks noGrp="1"/>
          </p:cNvSpPr>
          <p:nvPr>
            <p:ph type="sldNum" sz="quarter" idx="10"/>
          </p:nvPr>
        </p:nvSpPr>
        <p:spPr/>
        <p:txBody>
          <a:bodyPr/>
          <a:lstStyle/>
          <a:p>
            <a:fld id="{B36F372A-3486-44EC-87CA-F69558CFCB1B}" type="slidenum">
              <a:rPr lang="de-DE" smtClean="0"/>
              <a:t>22</a:t>
            </a:fld>
            <a:endParaRPr lang="de-DE"/>
          </a:p>
        </p:txBody>
      </p:sp>
    </p:spTree>
    <p:extLst>
      <p:ext uri="{BB962C8B-B14F-4D97-AF65-F5344CB8AC3E}">
        <p14:creationId xmlns:p14="http://schemas.microsoft.com/office/powerpoint/2010/main" val="1676336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kern="1200" dirty="0">
                <a:solidFill>
                  <a:schemeClr val="tx1"/>
                </a:solidFill>
                <a:effectLst/>
                <a:latin typeface="+mn-lt"/>
                <a:ea typeface="+mn-ea"/>
                <a:cs typeface="+mn-cs"/>
              </a:rPr>
              <a:t>Symptome</a:t>
            </a: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Dev</a:t>
            </a:r>
            <a:r>
              <a:rPr lang="de-DE" sz="1200" b="0" kern="1200" dirty="0">
                <a:solidFill>
                  <a:schemeClr val="tx1"/>
                </a:solidFill>
                <a:effectLst/>
                <a:latin typeface="+mn-lt"/>
                <a:ea typeface="+mn-ea"/>
                <a:cs typeface="+mn-cs"/>
              </a:rPr>
              <a:t>. Team macht kein Fortschritt, da jemand </a:t>
            </a:r>
            <a:r>
              <a:rPr lang="de-DE" sz="1200" b="0" kern="1200" dirty="0" err="1">
                <a:solidFill>
                  <a:schemeClr val="tx1"/>
                </a:solidFill>
                <a:effectLst/>
                <a:latin typeface="+mn-lt"/>
                <a:ea typeface="+mn-ea"/>
                <a:cs typeface="+mn-cs"/>
              </a:rPr>
              <a:t>grundlegenen</a:t>
            </a:r>
            <a:r>
              <a:rPr lang="de-DE" sz="1200" b="0" kern="1200" dirty="0">
                <a:solidFill>
                  <a:schemeClr val="tx1"/>
                </a:solidFill>
                <a:effectLst/>
                <a:latin typeface="+mn-lt"/>
                <a:ea typeface="+mn-ea"/>
                <a:cs typeface="+mn-cs"/>
              </a:rPr>
              <a:t> Zielen und Prozessen nicht akzeptiert und versucht zu ändern</a:t>
            </a:r>
          </a:p>
          <a:p>
            <a:r>
              <a:rPr lang="de-DE" sz="1200" b="0" kern="1200" dirty="0">
                <a:solidFill>
                  <a:schemeClr val="tx1"/>
                </a:solidFill>
                <a:effectLst/>
                <a:latin typeface="+mn-lt"/>
                <a:ea typeface="+mn-ea"/>
                <a:cs typeface="+mn-cs"/>
              </a:rPr>
              <a:t>- jemand schlägt andauernd (neue) Ziele unter andern Vorwand vor</a:t>
            </a:r>
          </a:p>
          <a:p>
            <a:r>
              <a:rPr lang="de-DE" sz="1200" b="0" kern="1200" dirty="0">
                <a:solidFill>
                  <a:schemeClr val="tx1"/>
                </a:solidFill>
                <a:effectLst/>
                <a:latin typeface="+mn-lt"/>
                <a:ea typeface="+mn-ea"/>
                <a:cs typeface="+mn-cs"/>
              </a:rPr>
              <a:t>- das destruktive Verhalten ist durch aus bekannt, das Management greift jedoch nicht ein (da entweder Folgen unbekannt, oder unwillig einzugreifen)</a:t>
            </a:r>
          </a:p>
          <a:p>
            <a:endParaRPr lang="de-DE" dirty="0"/>
          </a:p>
        </p:txBody>
      </p:sp>
      <p:sp>
        <p:nvSpPr>
          <p:cNvPr id="4" name="Slide Number Placeholder 3"/>
          <p:cNvSpPr>
            <a:spLocks noGrp="1"/>
          </p:cNvSpPr>
          <p:nvPr>
            <p:ph type="sldNum" sz="quarter" idx="10"/>
          </p:nvPr>
        </p:nvSpPr>
        <p:spPr/>
        <p:txBody>
          <a:bodyPr/>
          <a:lstStyle/>
          <a:p>
            <a:fld id="{B36F372A-3486-44EC-87CA-F69558CFCB1B}" type="slidenum">
              <a:rPr lang="de-DE" smtClean="0"/>
              <a:t>23</a:t>
            </a:fld>
            <a:endParaRPr lang="de-DE"/>
          </a:p>
        </p:txBody>
      </p:sp>
    </p:spTree>
    <p:extLst>
      <p:ext uri="{BB962C8B-B14F-4D97-AF65-F5344CB8AC3E}">
        <p14:creationId xmlns:p14="http://schemas.microsoft.com/office/powerpoint/2010/main" val="4068437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kern="1200" dirty="0">
                <a:solidFill>
                  <a:schemeClr val="tx1"/>
                </a:solidFill>
                <a:effectLst/>
                <a:latin typeface="+mn-lt"/>
                <a:ea typeface="+mn-ea"/>
                <a:cs typeface="+mn-cs"/>
              </a:rPr>
              <a:t>Ursachen</a:t>
            </a: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Managment</a:t>
            </a:r>
            <a:r>
              <a:rPr lang="de-DE" sz="1200" b="0" kern="1200" dirty="0">
                <a:solidFill>
                  <a:schemeClr val="tx1"/>
                </a:solidFill>
                <a:effectLst/>
                <a:latin typeface="+mn-lt"/>
                <a:ea typeface="+mn-ea"/>
                <a:cs typeface="+mn-cs"/>
              </a:rPr>
              <a:t> sieht Lage aus Sicht des </a:t>
            </a:r>
            <a:r>
              <a:rPr lang="de-DE" sz="1200" b="0" kern="1200" dirty="0" err="1">
                <a:solidFill>
                  <a:schemeClr val="tx1"/>
                </a:solidFill>
                <a:effectLst/>
                <a:latin typeface="+mn-lt"/>
                <a:ea typeface="+mn-ea"/>
                <a:cs typeface="+mn-cs"/>
              </a:rPr>
              <a:t>Croncob</a:t>
            </a:r>
            <a:r>
              <a:rPr lang="de-DE" sz="1200" b="0" kern="1200" dirty="0">
                <a:solidFill>
                  <a:schemeClr val="tx1"/>
                </a:solidFill>
                <a:effectLst/>
                <a:latin typeface="+mn-lt"/>
                <a:ea typeface="+mn-ea"/>
                <a:cs typeface="+mn-cs"/>
              </a:rPr>
              <a:t> ("der der am </a:t>
            </a:r>
            <a:r>
              <a:rPr lang="de-DE" sz="1200" b="0" kern="1200" dirty="0" err="1">
                <a:solidFill>
                  <a:schemeClr val="tx1"/>
                </a:solidFill>
                <a:effectLst/>
                <a:latin typeface="+mn-lt"/>
                <a:ea typeface="+mn-ea"/>
                <a:cs typeface="+mn-cs"/>
              </a:rPr>
              <a:t>lautseten</a:t>
            </a:r>
            <a:r>
              <a:rPr lang="de-DE" sz="1200" b="0" kern="1200" dirty="0">
                <a:solidFill>
                  <a:schemeClr val="tx1"/>
                </a:solidFill>
                <a:effectLst/>
                <a:latin typeface="+mn-lt"/>
                <a:ea typeface="+mn-ea"/>
                <a:cs typeface="+mn-cs"/>
              </a:rPr>
              <a:t> schreit")</a:t>
            </a:r>
          </a:p>
          <a:p>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Croncub</a:t>
            </a:r>
            <a:r>
              <a:rPr lang="de-DE" sz="1200" b="0" kern="1200" dirty="0">
                <a:solidFill>
                  <a:schemeClr val="tx1"/>
                </a:solidFill>
                <a:effectLst/>
                <a:latin typeface="+mn-lt"/>
                <a:ea typeface="+mn-ea"/>
                <a:cs typeface="+mn-cs"/>
              </a:rPr>
              <a:t> verfolgt eigene Agenda (-&gt; Konflikt mit Team Zielen)</a:t>
            </a:r>
          </a:p>
          <a:p>
            <a:r>
              <a:rPr lang="de-DE" sz="1200" b="0" kern="1200" dirty="0">
                <a:solidFill>
                  <a:schemeClr val="tx1"/>
                </a:solidFill>
                <a:effectLst/>
                <a:latin typeface="+mn-lt"/>
                <a:ea typeface="+mn-ea"/>
                <a:cs typeface="+mn-cs"/>
              </a:rPr>
              <a:t>- unüberwindbare </a:t>
            </a:r>
            <a:r>
              <a:rPr lang="de-DE" sz="1200" b="0" kern="1200" dirty="0" err="1">
                <a:solidFill>
                  <a:schemeClr val="tx1"/>
                </a:solidFill>
                <a:effectLst/>
                <a:latin typeface="+mn-lt"/>
                <a:ea typeface="+mn-ea"/>
                <a:cs typeface="+mn-cs"/>
              </a:rPr>
              <a:t>Meinungverschiedenheiten</a:t>
            </a:r>
            <a:r>
              <a:rPr lang="de-DE" sz="1200" b="0" kern="1200" dirty="0">
                <a:solidFill>
                  <a:schemeClr val="tx1"/>
                </a:solidFill>
                <a:effectLst/>
                <a:latin typeface="+mn-lt"/>
                <a:ea typeface="+mn-ea"/>
                <a:cs typeface="+mn-cs"/>
              </a:rPr>
              <a:t> im Team</a:t>
            </a:r>
          </a:p>
          <a:p>
            <a:r>
              <a:rPr lang="de-DE" sz="1200" b="0" kern="1200" dirty="0">
                <a:solidFill>
                  <a:schemeClr val="tx1"/>
                </a:solidFill>
                <a:effectLst/>
                <a:latin typeface="+mn-lt"/>
                <a:ea typeface="+mn-ea"/>
                <a:cs typeface="+mn-cs"/>
              </a:rPr>
              <a:t>- Gruppe ist nur unzureichend vor Internen und </a:t>
            </a:r>
            <a:r>
              <a:rPr lang="de-DE" sz="1200" b="0" kern="1200" dirty="0" err="1">
                <a:solidFill>
                  <a:schemeClr val="tx1"/>
                </a:solidFill>
                <a:effectLst/>
                <a:latin typeface="+mn-lt"/>
                <a:ea typeface="+mn-ea"/>
                <a:cs typeface="+mn-cs"/>
              </a:rPr>
              <a:t>Exenren</a:t>
            </a:r>
            <a:r>
              <a:rPr lang="de-DE" sz="1200" b="0" kern="1200" dirty="0">
                <a:solidFill>
                  <a:schemeClr val="tx1"/>
                </a:solidFill>
                <a:effectLst/>
                <a:latin typeface="+mn-lt"/>
                <a:ea typeface="+mn-ea"/>
                <a:cs typeface="+mn-cs"/>
              </a:rPr>
              <a:t> Einflüssen geschützt</a:t>
            </a: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Konsequenzen</a:t>
            </a: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haben eine Umgebung zur Folge, in der nur schwer technische Diskussionen konstruktiv ausgeführt werden können</a:t>
            </a:r>
          </a:p>
          <a:p>
            <a:r>
              <a:rPr lang="de-DE" sz="1200" b="0" kern="1200" dirty="0">
                <a:solidFill>
                  <a:schemeClr val="tx1"/>
                </a:solidFill>
                <a:effectLst/>
                <a:latin typeface="+mn-lt"/>
                <a:ea typeface="+mn-ea"/>
                <a:cs typeface="+mn-cs"/>
              </a:rPr>
              <a:t>- regelmäßige Änderungen der Anforderungen (dank des </a:t>
            </a:r>
            <a:r>
              <a:rPr lang="de-DE" sz="1200" b="0" kern="1200" dirty="0" err="1">
                <a:solidFill>
                  <a:schemeClr val="tx1"/>
                </a:solidFill>
                <a:effectLst/>
                <a:latin typeface="+mn-lt"/>
                <a:ea typeface="+mn-ea"/>
                <a:cs typeface="+mn-cs"/>
              </a:rPr>
              <a:t>Croncobs</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brigen</a:t>
            </a:r>
            <a:r>
              <a:rPr lang="de-DE" sz="1200" b="0" kern="1200" dirty="0">
                <a:solidFill>
                  <a:schemeClr val="tx1"/>
                </a:solidFill>
                <a:effectLst/>
                <a:latin typeface="+mn-lt"/>
                <a:ea typeface="+mn-ea"/>
                <a:cs typeface="+mn-cs"/>
              </a:rPr>
              <a:t> das Projekt in eine </a:t>
            </a:r>
            <a:r>
              <a:rPr lang="de-DE" sz="1200" b="0" kern="1200" dirty="0" err="1">
                <a:solidFill>
                  <a:schemeClr val="tx1"/>
                </a:solidFill>
                <a:effectLst/>
                <a:latin typeface="+mn-lt"/>
                <a:ea typeface="+mn-ea"/>
                <a:cs typeface="+mn-cs"/>
              </a:rPr>
              <a:t>Reackive</a:t>
            </a:r>
            <a:r>
              <a:rPr lang="de-DE" sz="1200" b="0" kern="1200" dirty="0">
                <a:solidFill>
                  <a:schemeClr val="tx1"/>
                </a:solidFill>
                <a:effectLst/>
                <a:latin typeface="+mn-lt"/>
                <a:ea typeface="+mn-ea"/>
                <a:cs typeface="+mn-cs"/>
              </a:rPr>
              <a:t> Lage</a:t>
            </a:r>
          </a:p>
          <a:p>
            <a:r>
              <a:rPr lang="de-DE" sz="1200" b="0" kern="1200" dirty="0">
                <a:solidFill>
                  <a:schemeClr val="tx1"/>
                </a:solidFill>
                <a:effectLst/>
                <a:latin typeface="+mn-lt"/>
                <a:ea typeface="+mn-ea"/>
                <a:cs typeface="+mn-cs"/>
              </a:rPr>
              <a:t>- oft ist der </a:t>
            </a:r>
            <a:r>
              <a:rPr lang="de-DE" sz="1200" b="0" kern="1200" dirty="0" err="1">
                <a:solidFill>
                  <a:schemeClr val="tx1"/>
                </a:solidFill>
                <a:effectLst/>
                <a:latin typeface="+mn-lt"/>
                <a:ea typeface="+mn-ea"/>
                <a:cs typeface="+mn-cs"/>
              </a:rPr>
              <a:t>Corncob</a:t>
            </a:r>
            <a:r>
              <a:rPr lang="de-DE" sz="1200" b="0" kern="1200" dirty="0">
                <a:solidFill>
                  <a:schemeClr val="tx1"/>
                </a:solidFill>
                <a:effectLst/>
                <a:latin typeface="+mn-lt"/>
                <a:ea typeface="+mn-ea"/>
                <a:cs typeface="+mn-cs"/>
              </a:rPr>
              <a:t> ein Manager oder andere höher autorisierte Person</a:t>
            </a:r>
          </a:p>
        </p:txBody>
      </p:sp>
      <p:sp>
        <p:nvSpPr>
          <p:cNvPr id="4" name="Slide Number Placeholder 3"/>
          <p:cNvSpPr>
            <a:spLocks noGrp="1"/>
          </p:cNvSpPr>
          <p:nvPr>
            <p:ph type="sldNum" sz="quarter" idx="10"/>
          </p:nvPr>
        </p:nvSpPr>
        <p:spPr/>
        <p:txBody>
          <a:bodyPr/>
          <a:lstStyle/>
          <a:p>
            <a:fld id="{B36F372A-3486-44EC-87CA-F69558CFCB1B}" type="slidenum">
              <a:rPr lang="de-DE" smtClean="0"/>
              <a:t>24</a:t>
            </a:fld>
            <a:endParaRPr lang="de-DE"/>
          </a:p>
        </p:txBody>
      </p:sp>
    </p:spTree>
    <p:extLst>
      <p:ext uri="{BB962C8B-B14F-4D97-AF65-F5344CB8AC3E}">
        <p14:creationId xmlns:p14="http://schemas.microsoft.com/office/powerpoint/2010/main" val="1498851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kern="1200" dirty="0">
                <a:solidFill>
                  <a:schemeClr val="tx1"/>
                </a:solidFill>
                <a:effectLst/>
                <a:latin typeface="+mn-lt"/>
                <a:ea typeface="+mn-ea"/>
                <a:cs typeface="+mn-cs"/>
              </a:rPr>
              <a:t>Lösung / </a:t>
            </a:r>
            <a:r>
              <a:rPr lang="de-DE" sz="1200" b="0" kern="1200" dirty="0" err="1">
                <a:solidFill>
                  <a:schemeClr val="tx1"/>
                </a:solidFill>
                <a:effectLst/>
                <a:latin typeface="+mn-lt"/>
                <a:ea typeface="+mn-ea"/>
                <a:cs typeface="+mn-cs"/>
              </a:rPr>
              <a:t>Refactoring</a:t>
            </a:r>
            <a:endParaRPr lang="de-DE" sz="1200" b="0" kern="1200" dirty="0">
              <a:solidFill>
                <a:schemeClr val="tx1"/>
              </a:solidFill>
              <a:effectLst/>
              <a:latin typeface="+mn-lt"/>
              <a:ea typeface="+mn-ea"/>
              <a:cs typeface="+mn-cs"/>
            </a:endParaRP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r>
              <a:rPr lang="de-DE" sz="1200" b="0" kern="1200" dirty="0" err="1">
                <a:solidFill>
                  <a:schemeClr val="tx1"/>
                </a:solidFill>
                <a:effectLst/>
                <a:latin typeface="+mn-lt"/>
                <a:ea typeface="+mn-ea"/>
                <a:cs typeface="+mn-cs"/>
              </a:rPr>
              <a:t>Verschiedne</a:t>
            </a:r>
            <a:r>
              <a:rPr lang="de-DE" sz="1200" b="0" kern="1200" dirty="0">
                <a:solidFill>
                  <a:schemeClr val="tx1"/>
                </a:solidFill>
                <a:effectLst/>
                <a:latin typeface="+mn-lt"/>
                <a:ea typeface="+mn-ea"/>
                <a:cs typeface="+mn-cs"/>
              </a:rPr>
              <a:t> Lösungen "verfügbar" untergliedert in strategisch, taktisch und operativ.</a:t>
            </a:r>
          </a:p>
          <a:p>
            <a:r>
              <a:rPr lang="de-DE" sz="1200" b="0" kern="1200" dirty="0">
                <a:solidFill>
                  <a:schemeClr val="tx1"/>
                </a:solidFill>
                <a:effectLst/>
                <a:latin typeface="+mn-lt"/>
                <a:ea typeface="+mn-ea"/>
                <a:cs typeface="+mn-cs"/>
              </a:rPr>
              <a:t>bspw.:</a:t>
            </a:r>
          </a:p>
          <a:p>
            <a:r>
              <a:rPr lang="de-DE" sz="1200" b="0" kern="1200" dirty="0">
                <a:solidFill>
                  <a:schemeClr val="tx1"/>
                </a:solidFill>
                <a:effectLst/>
                <a:latin typeface="+mn-lt"/>
                <a:ea typeface="+mn-ea"/>
                <a:cs typeface="+mn-cs"/>
              </a:rPr>
              <a:t>- Verantwortung zu </a:t>
            </a:r>
            <a:r>
              <a:rPr lang="de-DE" sz="1200" b="0" kern="1200" dirty="0" err="1">
                <a:solidFill>
                  <a:schemeClr val="tx1"/>
                </a:solidFill>
                <a:effectLst/>
                <a:latin typeface="+mn-lt"/>
                <a:ea typeface="+mn-ea"/>
                <a:cs typeface="+mn-cs"/>
              </a:rPr>
              <a:t>Corncob</a:t>
            </a:r>
            <a:r>
              <a:rPr lang="de-DE" sz="1200" b="0" kern="1200" dirty="0">
                <a:solidFill>
                  <a:schemeClr val="tx1"/>
                </a:solidFill>
                <a:effectLst/>
                <a:latin typeface="+mn-lt"/>
                <a:ea typeface="+mn-ea"/>
                <a:cs typeface="+mn-cs"/>
              </a:rPr>
              <a:t> übergeben</a:t>
            </a:r>
          </a:p>
          <a:p>
            <a:r>
              <a:rPr lang="de-DE" sz="1200" b="0" kern="1200" dirty="0">
                <a:solidFill>
                  <a:schemeClr val="tx1"/>
                </a:solidFill>
                <a:effectLst/>
                <a:latin typeface="+mn-lt"/>
                <a:ea typeface="+mn-ea"/>
                <a:cs typeface="+mn-cs"/>
              </a:rPr>
              <a:t>- Versetzung als Manager einer leeren Abteilung</a:t>
            </a:r>
          </a:p>
          <a:p>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Friendly</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outplacement</a:t>
            </a:r>
            <a:r>
              <a:rPr lang="de-DE" sz="1200" b="0" kern="1200" dirty="0">
                <a:solidFill>
                  <a:schemeClr val="tx1"/>
                </a:solidFill>
                <a:effectLst/>
                <a:latin typeface="+mn-lt"/>
                <a:ea typeface="+mn-ea"/>
                <a:cs typeface="+mn-cs"/>
              </a:rPr>
              <a:t>: Headhunters auf Person ansetzen</a:t>
            </a:r>
          </a:p>
          <a:p>
            <a:endParaRPr lang="de-DE" dirty="0"/>
          </a:p>
        </p:txBody>
      </p:sp>
      <p:sp>
        <p:nvSpPr>
          <p:cNvPr id="4" name="Slide Number Placeholder 3"/>
          <p:cNvSpPr>
            <a:spLocks noGrp="1"/>
          </p:cNvSpPr>
          <p:nvPr>
            <p:ph type="sldNum" sz="quarter" idx="10"/>
          </p:nvPr>
        </p:nvSpPr>
        <p:spPr/>
        <p:txBody>
          <a:bodyPr/>
          <a:lstStyle/>
          <a:p>
            <a:fld id="{B36F372A-3486-44EC-87CA-F69558CFCB1B}" type="slidenum">
              <a:rPr lang="de-DE" smtClean="0"/>
              <a:t>25</a:t>
            </a:fld>
            <a:endParaRPr lang="de-DE"/>
          </a:p>
        </p:txBody>
      </p:sp>
    </p:spTree>
    <p:extLst>
      <p:ext uri="{BB962C8B-B14F-4D97-AF65-F5344CB8AC3E}">
        <p14:creationId xmlns:p14="http://schemas.microsoft.com/office/powerpoint/2010/main" val="2007558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kern="1200" dirty="0">
                <a:solidFill>
                  <a:schemeClr val="tx1"/>
                </a:solidFill>
                <a:effectLst/>
                <a:latin typeface="+mn-lt"/>
                <a:ea typeface="+mn-ea"/>
                <a:cs typeface="+mn-cs"/>
              </a:rPr>
              <a:t>Erscheinungsform</a:t>
            </a: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andere Klassen dienen fast ausschließlich als Datenspeicher</a:t>
            </a:r>
          </a:p>
          <a:p>
            <a:r>
              <a:rPr lang="de-DE" sz="1200" b="0" kern="1200" dirty="0">
                <a:solidFill>
                  <a:schemeClr val="tx1"/>
                </a:solidFill>
                <a:effectLst/>
                <a:latin typeface="+mn-lt"/>
                <a:ea typeface="+mn-ea"/>
                <a:cs typeface="+mn-cs"/>
              </a:rPr>
              <a:t>- jegliche </a:t>
            </a:r>
            <a:r>
              <a:rPr lang="de-DE" sz="1200" b="0" kern="1200" dirty="0" err="1">
                <a:solidFill>
                  <a:schemeClr val="tx1"/>
                </a:solidFill>
                <a:effectLst/>
                <a:latin typeface="+mn-lt"/>
                <a:ea typeface="+mn-ea"/>
                <a:cs typeface="+mn-cs"/>
              </a:rPr>
              <a:t>Funktionaltiät</a:t>
            </a:r>
            <a:r>
              <a:rPr lang="de-DE" sz="1200" b="0" kern="1200" dirty="0">
                <a:solidFill>
                  <a:schemeClr val="tx1"/>
                </a:solidFill>
                <a:effectLst/>
                <a:latin typeface="+mn-lt"/>
                <a:ea typeface="+mn-ea"/>
                <a:cs typeface="+mn-cs"/>
              </a:rPr>
              <a:t> wird meist von dieser Klasse bereitgestellt</a:t>
            </a:r>
          </a:p>
          <a:p>
            <a:r>
              <a:rPr lang="de-DE" sz="1200" b="0" kern="1200" dirty="0">
                <a:solidFill>
                  <a:schemeClr val="tx1"/>
                </a:solidFill>
                <a:effectLst/>
                <a:latin typeface="+mn-lt"/>
                <a:ea typeface="+mn-ea"/>
                <a:cs typeface="+mn-cs"/>
              </a:rPr>
              <a:t>- entspricht einem prozeduralen Entwurf, auch wenn in Klassen "verpackt" ( Trennung von Daten &amp; Funktionalität vs. Mischung dieser)</a:t>
            </a: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Symptome</a:t>
            </a: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Haufenweise Attribute und Methoden in einer Klasse (&gt;60)</a:t>
            </a:r>
          </a:p>
          <a:p>
            <a:r>
              <a:rPr lang="de-DE" sz="1200" b="0" kern="1200" dirty="0">
                <a:solidFill>
                  <a:schemeClr val="tx1"/>
                </a:solidFill>
                <a:effectLst/>
                <a:latin typeface="+mn-lt"/>
                <a:ea typeface="+mn-ea"/>
                <a:cs typeface="+mn-cs"/>
              </a:rPr>
              <a:t>- Verschiedene Attribute und auch Methoden stehen in keinem Zusammenhang</a:t>
            </a:r>
          </a:p>
          <a:p>
            <a:r>
              <a:rPr lang="de-DE" sz="1200" b="0" kern="1200" dirty="0">
                <a:solidFill>
                  <a:schemeClr val="tx1"/>
                </a:solidFill>
                <a:effectLst/>
                <a:latin typeface="+mn-lt"/>
                <a:ea typeface="+mn-ea"/>
                <a:cs typeface="+mn-cs"/>
              </a:rPr>
              <a:t>- sonstigen Klassen verfügen über kaum Logik</a:t>
            </a:r>
          </a:p>
          <a:p>
            <a:endParaRPr lang="de-DE" dirty="0"/>
          </a:p>
        </p:txBody>
      </p:sp>
      <p:sp>
        <p:nvSpPr>
          <p:cNvPr id="4" name="Slide Number Placeholder 3"/>
          <p:cNvSpPr>
            <a:spLocks noGrp="1"/>
          </p:cNvSpPr>
          <p:nvPr>
            <p:ph type="sldNum" sz="quarter" idx="10"/>
          </p:nvPr>
        </p:nvSpPr>
        <p:spPr/>
        <p:txBody>
          <a:bodyPr/>
          <a:lstStyle/>
          <a:p>
            <a:fld id="{B36F372A-3486-44EC-87CA-F69558CFCB1B}" type="slidenum">
              <a:rPr lang="de-DE" smtClean="0"/>
              <a:t>10</a:t>
            </a:fld>
            <a:endParaRPr lang="de-DE"/>
          </a:p>
        </p:txBody>
      </p:sp>
    </p:spTree>
    <p:extLst>
      <p:ext uri="{BB962C8B-B14F-4D97-AF65-F5344CB8AC3E}">
        <p14:creationId xmlns:p14="http://schemas.microsoft.com/office/powerpoint/2010/main" val="3278301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kern="1200" dirty="0">
                <a:solidFill>
                  <a:schemeClr val="tx1"/>
                </a:solidFill>
                <a:effectLst/>
                <a:latin typeface="+mn-lt"/>
                <a:ea typeface="+mn-ea"/>
                <a:cs typeface="+mn-cs"/>
              </a:rPr>
              <a:t>Ursachen</a:t>
            </a: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fehlendes Verständnis für objektorientiertes Design</a:t>
            </a:r>
          </a:p>
          <a:p>
            <a:r>
              <a:rPr lang="de-DE" sz="1200" b="0" kern="1200" dirty="0">
                <a:solidFill>
                  <a:schemeClr val="tx1"/>
                </a:solidFill>
                <a:effectLst/>
                <a:latin typeface="+mn-lt"/>
                <a:ea typeface="+mn-ea"/>
                <a:cs typeface="+mn-cs"/>
              </a:rPr>
              <a:t>- fehlen einer definierten Architektur: (keine Systemkomponenten, Schnittstellen usw.)</a:t>
            </a:r>
          </a:p>
          <a:p>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mangelde</a:t>
            </a:r>
            <a:r>
              <a:rPr lang="de-DE" sz="1200" b="0" kern="1200" dirty="0">
                <a:solidFill>
                  <a:schemeClr val="tx1"/>
                </a:solidFill>
                <a:effectLst/>
                <a:latin typeface="+mn-lt"/>
                <a:ea typeface="+mn-ea"/>
                <a:cs typeface="+mn-cs"/>
              </a:rPr>
              <a:t> Durchsetzung einer </a:t>
            </a:r>
            <a:r>
              <a:rPr lang="de-DE" sz="1200" b="0" kern="1200" dirty="0" err="1">
                <a:solidFill>
                  <a:schemeClr val="tx1"/>
                </a:solidFill>
                <a:effectLst/>
                <a:latin typeface="+mn-lt"/>
                <a:ea typeface="+mn-ea"/>
                <a:cs typeface="+mn-cs"/>
              </a:rPr>
              <a:t>def</a:t>
            </a:r>
            <a:r>
              <a:rPr lang="de-DE" sz="1200" b="0" kern="1200" dirty="0">
                <a:solidFill>
                  <a:schemeClr val="tx1"/>
                </a:solidFill>
                <a:effectLst/>
                <a:latin typeface="+mn-lt"/>
                <a:ea typeface="+mn-ea"/>
                <a:cs typeface="+mn-cs"/>
              </a:rPr>
              <a:t>. Architektur: (zu wenig Kontrolle dieser während </a:t>
            </a:r>
            <a:r>
              <a:rPr lang="de-DE" sz="1200" b="0" kern="1200" dirty="0" err="1">
                <a:solidFill>
                  <a:schemeClr val="tx1"/>
                </a:solidFill>
                <a:effectLst/>
                <a:latin typeface="+mn-lt"/>
                <a:ea typeface="+mn-ea"/>
                <a:cs typeface="+mn-cs"/>
              </a:rPr>
              <a:t>dev</a:t>
            </a:r>
            <a:r>
              <a:rPr lang="de-DE" sz="1200" b="0" kern="1200" dirty="0">
                <a:solidFill>
                  <a:schemeClr val="tx1"/>
                </a:solidFill>
                <a:effectLst/>
                <a:latin typeface="+mn-lt"/>
                <a:ea typeface="+mn-ea"/>
                <a:cs typeface="+mn-cs"/>
              </a:rPr>
              <a:t>. Prozess)</a:t>
            </a:r>
          </a:p>
          <a:p>
            <a:r>
              <a:rPr lang="de-DE" sz="1200" b="0" kern="1200" dirty="0">
                <a:solidFill>
                  <a:schemeClr val="tx1"/>
                </a:solidFill>
                <a:effectLst/>
                <a:latin typeface="+mn-lt"/>
                <a:ea typeface="+mn-ea"/>
                <a:cs typeface="+mn-cs"/>
              </a:rPr>
              <a:t>- zu kleines Eingreifen bei Veränderung: (Entwickler fügen lieber kleine Stücke zu existierenden Klassen hinzu)</a:t>
            </a:r>
          </a:p>
          <a:p>
            <a:r>
              <a:rPr lang="de-DE" sz="1200" b="0" kern="1200" dirty="0">
                <a:solidFill>
                  <a:schemeClr val="tx1"/>
                </a:solidFill>
                <a:effectLst/>
                <a:latin typeface="+mn-lt"/>
                <a:ea typeface="+mn-ea"/>
                <a:cs typeface="+mn-cs"/>
              </a:rPr>
              <a:t>- schlecht/unpassend definierte Anforderungen</a:t>
            </a: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Konsequenzen</a:t>
            </a: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Einschränkung der Modifizierbarkeit (-&gt; Data </a:t>
            </a:r>
            <a:r>
              <a:rPr lang="de-DE" sz="1200" b="0" kern="1200" dirty="0" err="1">
                <a:solidFill>
                  <a:schemeClr val="tx1"/>
                </a:solidFill>
                <a:effectLst/>
                <a:latin typeface="+mn-lt"/>
                <a:ea typeface="+mn-ea"/>
                <a:cs typeface="+mn-cs"/>
              </a:rPr>
              <a:t>Encapsulation</a:t>
            </a:r>
            <a:r>
              <a:rPr lang="de-DE" sz="1200" b="0" kern="1200" dirty="0">
                <a:solidFill>
                  <a:schemeClr val="tx1"/>
                </a:solidFill>
                <a:effectLst/>
                <a:latin typeface="+mn-lt"/>
                <a:ea typeface="+mn-ea"/>
                <a:cs typeface="+mn-cs"/>
              </a:rPr>
              <a:t> / </a:t>
            </a:r>
            <a:r>
              <a:rPr lang="de-DE" sz="1200" b="0" kern="1200" dirty="0" err="1">
                <a:solidFill>
                  <a:schemeClr val="tx1"/>
                </a:solidFill>
                <a:effectLst/>
                <a:latin typeface="+mn-lt"/>
                <a:ea typeface="+mn-ea"/>
                <a:cs typeface="+mn-cs"/>
              </a:rPr>
              <a:t>Abhägigkeiten</a:t>
            </a:r>
            <a:r>
              <a:rPr lang="de-DE" sz="1200" b="0" kern="1200" dirty="0">
                <a:solidFill>
                  <a:schemeClr val="tx1"/>
                </a:solidFill>
                <a:effectLst/>
                <a:latin typeface="+mn-lt"/>
                <a:ea typeface="+mn-ea"/>
                <a:cs typeface="+mn-cs"/>
              </a:rPr>
              <a:t> von Daten)</a:t>
            </a:r>
          </a:p>
          <a:p>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Blob</a:t>
            </a:r>
            <a:r>
              <a:rPr lang="de-DE" sz="1200" b="0" kern="1200" dirty="0">
                <a:solidFill>
                  <a:schemeClr val="tx1"/>
                </a:solidFill>
                <a:effectLst/>
                <a:latin typeface="+mn-lt"/>
                <a:ea typeface="+mn-ea"/>
                <a:cs typeface="+mn-cs"/>
              </a:rPr>
              <a:t> Klassen sind zu komplex zur Wiederverwendung</a:t>
            </a:r>
          </a:p>
          <a:p>
            <a:r>
              <a:rPr lang="de-DE" sz="1200" b="0" kern="1200" dirty="0">
                <a:solidFill>
                  <a:schemeClr val="tx1"/>
                </a:solidFill>
                <a:effectLst/>
                <a:latin typeface="+mn-lt"/>
                <a:ea typeface="+mn-ea"/>
                <a:cs typeface="+mn-cs"/>
              </a:rPr>
              <a:t>- gute Tests sind sehr schwer zu erstellen</a:t>
            </a:r>
          </a:p>
          <a:p>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imenser</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Resourcen</a:t>
            </a:r>
            <a:r>
              <a:rPr lang="de-DE" sz="1200" b="0" kern="1200" dirty="0">
                <a:solidFill>
                  <a:schemeClr val="tx1"/>
                </a:solidFill>
                <a:effectLst/>
                <a:latin typeface="+mn-lt"/>
                <a:ea typeface="+mn-ea"/>
                <a:cs typeface="+mn-cs"/>
              </a:rPr>
              <a:t> verbrauch (-&gt;kritisch bspw. bei Java-Class-</a:t>
            </a:r>
            <a:r>
              <a:rPr lang="de-DE" sz="1200" b="0" kern="1200" dirty="0" err="1">
                <a:solidFill>
                  <a:schemeClr val="tx1"/>
                </a:solidFill>
                <a:effectLst/>
                <a:latin typeface="+mn-lt"/>
                <a:ea typeface="+mn-ea"/>
                <a:cs typeface="+mn-cs"/>
              </a:rPr>
              <a:t>Loading</a:t>
            </a:r>
            <a:r>
              <a:rPr lang="de-DE" sz="1200" b="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B36F372A-3486-44EC-87CA-F69558CFCB1B}" type="slidenum">
              <a:rPr lang="de-DE" smtClean="0"/>
              <a:t>11</a:t>
            </a:fld>
            <a:endParaRPr lang="de-DE"/>
          </a:p>
        </p:txBody>
      </p:sp>
    </p:spTree>
    <p:extLst>
      <p:ext uri="{BB962C8B-B14F-4D97-AF65-F5344CB8AC3E}">
        <p14:creationId xmlns:p14="http://schemas.microsoft.com/office/powerpoint/2010/main" val="3322785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kern="1200" dirty="0">
                <a:solidFill>
                  <a:schemeClr val="tx1"/>
                </a:solidFill>
                <a:effectLst/>
                <a:latin typeface="+mn-lt"/>
                <a:ea typeface="+mn-ea"/>
                <a:cs typeface="+mn-cs"/>
              </a:rPr>
              <a:t>Lösung / </a:t>
            </a:r>
            <a:r>
              <a:rPr lang="de-DE" sz="1200" b="0" kern="1200" dirty="0" err="1">
                <a:solidFill>
                  <a:schemeClr val="tx1"/>
                </a:solidFill>
                <a:effectLst/>
                <a:latin typeface="+mn-lt"/>
                <a:ea typeface="+mn-ea"/>
                <a:cs typeface="+mn-cs"/>
              </a:rPr>
              <a:t>Refactoring</a:t>
            </a:r>
            <a:endParaRPr lang="de-DE" sz="1200" b="0" kern="1200" dirty="0">
              <a:solidFill>
                <a:schemeClr val="tx1"/>
              </a:solidFill>
              <a:effectLst/>
              <a:latin typeface="+mn-lt"/>
              <a:ea typeface="+mn-ea"/>
              <a:cs typeface="+mn-cs"/>
            </a:endParaRP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Schlüssel: Verhalten von </a:t>
            </a:r>
            <a:r>
              <a:rPr lang="de-DE" sz="1200" b="0" kern="1200" dirty="0" err="1">
                <a:solidFill>
                  <a:schemeClr val="tx1"/>
                </a:solidFill>
                <a:effectLst/>
                <a:latin typeface="+mn-lt"/>
                <a:ea typeface="+mn-ea"/>
                <a:cs typeface="+mn-cs"/>
              </a:rPr>
              <a:t>Blob</a:t>
            </a:r>
            <a:r>
              <a:rPr lang="de-DE" sz="1200" b="0" kern="1200" dirty="0">
                <a:solidFill>
                  <a:schemeClr val="tx1"/>
                </a:solidFill>
                <a:effectLst/>
                <a:latin typeface="+mn-lt"/>
                <a:ea typeface="+mn-ea"/>
                <a:cs typeface="+mn-cs"/>
              </a:rPr>
              <a:t> Klasse in andere auslagern. Eventuell zu den bereits bestehenden Datenobjekten:</a:t>
            </a:r>
          </a:p>
          <a:p>
            <a:r>
              <a:rPr lang="de-DE" sz="1200" b="0" kern="1200" dirty="0">
                <a:solidFill>
                  <a:schemeClr val="tx1"/>
                </a:solidFill>
                <a:effectLst/>
                <a:latin typeface="+mn-lt"/>
                <a:ea typeface="+mn-ea"/>
                <a:cs typeface="+mn-cs"/>
              </a:rPr>
              <a:t>1. identifizieren und kategorisieren von Attributen und Methoden mit Zusammenhang</a:t>
            </a:r>
          </a:p>
          <a:p>
            <a:r>
              <a:rPr lang="de-DE" sz="1200" b="0" kern="1200" dirty="0">
                <a:solidFill>
                  <a:schemeClr val="tx1"/>
                </a:solidFill>
                <a:effectLst/>
                <a:latin typeface="+mn-lt"/>
                <a:ea typeface="+mn-ea"/>
                <a:cs typeface="+mn-cs"/>
              </a:rPr>
              <a:t>2. eigentliches Klasse für diese Attribut suchen (oder neu entwerfen)</a:t>
            </a:r>
          </a:p>
          <a:p>
            <a:r>
              <a:rPr lang="de-DE" sz="1200" b="0" kern="1200" dirty="0">
                <a:solidFill>
                  <a:schemeClr val="tx1"/>
                </a:solidFill>
                <a:effectLst/>
                <a:latin typeface="+mn-lt"/>
                <a:ea typeface="+mn-ea"/>
                <a:cs typeface="+mn-cs"/>
              </a:rPr>
              <a:t>3. ... -&gt; Umziehen, dabei bestehende Beziehungen überprüfen und ggf. auch ändern usw.</a:t>
            </a:r>
          </a:p>
          <a:p>
            <a:endParaRPr lang="de-DE" dirty="0"/>
          </a:p>
        </p:txBody>
      </p:sp>
      <p:sp>
        <p:nvSpPr>
          <p:cNvPr id="4" name="Slide Number Placeholder 3"/>
          <p:cNvSpPr>
            <a:spLocks noGrp="1"/>
          </p:cNvSpPr>
          <p:nvPr>
            <p:ph type="sldNum" sz="quarter" idx="10"/>
          </p:nvPr>
        </p:nvSpPr>
        <p:spPr/>
        <p:txBody>
          <a:bodyPr/>
          <a:lstStyle/>
          <a:p>
            <a:fld id="{B36F372A-3486-44EC-87CA-F69558CFCB1B}" type="slidenum">
              <a:rPr lang="de-DE" smtClean="0"/>
              <a:t>12</a:t>
            </a:fld>
            <a:endParaRPr lang="de-DE"/>
          </a:p>
        </p:txBody>
      </p:sp>
    </p:spTree>
    <p:extLst>
      <p:ext uri="{BB962C8B-B14F-4D97-AF65-F5344CB8AC3E}">
        <p14:creationId xmlns:p14="http://schemas.microsoft.com/office/powerpoint/2010/main" val="1547568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kern="1200" dirty="0">
                <a:solidFill>
                  <a:schemeClr val="tx1"/>
                </a:solidFill>
                <a:effectLst/>
                <a:latin typeface="+mn-lt"/>
                <a:ea typeface="+mn-ea"/>
                <a:cs typeface="+mn-cs"/>
              </a:rPr>
              <a:t>Anti-Pattern: Poltergeist</a:t>
            </a: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Name                       | Value</a:t>
            </a:r>
          </a:p>
          <a:p>
            <a:r>
              <a:rPr lang="de-DE" sz="1200" b="0" kern="1200" dirty="0">
                <a:solidFill>
                  <a:schemeClr val="tx1"/>
                </a:solidFill>
                <a:effectLst/>
                <a:latin typeface="+mn-lt"/>
                <a:ea typeface="+mn-ea"/>
                <a:cs typeface="+mn-cs"/>
              </a:rPr>
              <a:t>--------                     | ---</a:t>
            </a:r>
          </a:p>
          <a:p>
            <a:r>
              <a:rPr lang="de-DE" sz="1200" b="0" kern="1200" dirty="0">
                <a:solidFill>
                  <a:schemeClr val="tx1"/>
                </a:solidFill>
                <a:effectLst/>
                <a:latin typeface="+mn-lt"/>
                <a:ea typeface="+mn-ea"/>
                <a:cs typeface="+mn-cs"/>
              </a:rPr>
              <a:t>Anti-Pattern Name  | Poltergeist</a:t>
            </a:r>
          </a:p>
          <a:p>
            <a:r>
              <a:rPr lang="de-DE" sz="1200" b="0" kern="1200" dirty="0">
                <a:solidFill>
                  <a:schemeClr val="tx1"/>
                </a:solidFill>
                <a:effectLst/>
                <a:latin typeface="+mn-lt"/>
                <a:ea typeface="+mn-ea"/>
                <a:cs typeface="+mn-cs"/>
              </a:rPr>
              <a:t>Andere Namen        | </a:t>
            </a:r>
            <a:r>
              <a:rPr lang="de-DE" sz="1200" b="0" kern="1200" dirty="0" err="1">
                <a:solidFill>
                  <a:schemeClr val="tx1"/>
                </a:solidFill>
                <a:effectLst/>
                <a:latin typeface="+mn-lt"/>
                <a:ea typeface="+mn-ea"/>
                <a:cs typeface="+mn-cs"/>
              </a:rPr>
              <a:t>Gypsy</a:t>
            </a:r>
            <a:r>
              <a:rPr lang="de-DE" sz="1200" b="0" kern="1200" dirty="0">
                <a:solidFill>
                  <a:schemeClr val="tx1"/>
                </a:solidFill>
                <a:effectLst/>
                <a:latin typeface="+mn-lt"/>
                <a:ea typeface="+mn-ea"/>
                <a:cs typeface="+mn-cs"/>
              </a:rPr>
              <a:t>, Proliferation </a:t>
            </a:r>
            <a:r>
              <a:rPr lang="de-DE" sz="1200" b="0" kern="1200" dirty="0" err="1">
                <a:solidFill>
                  <a:schemeClr val="tx1"/>
                </a:solidFill>
                <a:effectLst/>
                <a:latin typeface="+mn-lt"/>
                <a:ea typeface="+mn-ea"/>
                <a:cs typeface="+mn-cs"/>
              </a:rPr>
              <a:t>of</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Classes</a:t>
            </a:r>
            <a:r>
              <a:rPr lang="de-DE" sz="1200" b="0" kern="1200" dirty="0">
                <a:solidFill>
                  <a:schemeClr val="tx1"/>
                </a:solidFill>
                <a:effectLst/>
                <a:latin typeface="+mn-lt"/>
                <a:ea typeface="+mn-ea"/>
                <a:cs typeface="+mn-cs"/>
              </a:rPr>
              <a:t>, and Big </a:t>
            </a:r>
            <a:r>
              <a:rPr lang="de-DE" sz="1200" b="0" kern="1200" dirty="0" err="1">
                <a:solidFill>
                  <a:schemeClr val="tx1"/>
                </a:solidFill>
                <a:effectLst/>
                <a:latin typeface="+mn-lt"/>
                <a:ea typeface="+mn-ea"/>
                <a:cs typeface="+mn-cs"/>
              </a:rPr>
              <a:t>DoIt</a:t>
            </a:r>
            <a:r>
              <a:rPr lang="de-DE" sz="1200" b="0" kern="1200" dirty="0">
                <a:solidFill>
                  <a:schemeClr val="tx1"/>
                </a:solidFill>
                <a:effectLst/>
                <a:latin typeface="+mn-lt"/>
                <a:ea typeface="+mn-ea"/>
                <a:cs typeface="+mn-cs"/>
              </a:rPr>
              <a:t> Controller</a:t>
            </a:r>
          </a:p>
          <a:p>
            <a:r>
              <a:rPr lang="de-DE" sz="1200" b="0" kern="1200" dirty="0">
                <a:solidFill>
                  <a:schemeClr val="tx1"/>
                </a:solidFill>
                <a:effectLst/>
                <a:latin typeface="+mn-lt"/>
                <a:ea typeface="+mn-ea"/>
                <a:cs typeface="+mn-cs"/>
              </a:rPr>
              <a:t>Kategorie                 | Software Development</a:t>
            </a:r>
          </a:p>
          <a:p>
            <a:r>
              <a:rPr lang="de-DE" sz="1200" b="0" kern="1200" dirty="0">
                <a:solidFill>
                  <a:schemeClr val="tx1"/>
                </a:solidFill>
                <a:effectLst/>
                <a:latin typeface="+mn-lt"/>
                <a:ea typeface="+mn-ea"/>
                <a:cs typeface="+mn-cs"/>
              </a:rPr>
              <a:t>Anekdote                 | "Ich bin mir nicht ganz sicher, was diese Klasse genau macht, aber sie ist sicher wichtig!"</a:t>
            </a: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Kurzzusammenfassung</a:t>
            </a: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Poltergeist-Klassen sind Klassen, die erstellt werden, eine Aufgabe erledigen und danach sofort </a:t>
            </a:r>
            <a:r>
              <a:rPr lang="de-DE" sz="1200" b="0" kern="1200" dirty="0" err="1">
                <a:solidFill>
                  <a:schemeClr val="tx1"/>
                </a:solidFill>
                <a:effectLst/>
                <a:latin typeface="+mn-lt"/>
                <a:ea typeface="+mn-ea"/>
                <a:cs typeface="+mn-cs"/>
              </a:rPr>
              <a:t>weider</a:t>
            </a:r>
            <a:r>
              <a:rPr lang="de-DE" sz="1200" b="0" kern="1200" dirty="0">
                <a:solidFill>
                  <a:schemeClr val="tx1"/>
                </a:solidFill>
                <a:effectLst/>
                <a:latin typeface="+mn-lt"/>
                <a:ea typeface="+mn-ea"/>
                <a:cs typeface="+mn-cs"/>
              </a:rPr>
              <a:t> verschwinden. Meistens erstellen sie ein anderes Objekt, welches über eine längere Laufzeit verfügt. Sie sind eigentlich unnötig und verschwenden </a:t>
            </a:r>
            <a:r>
              <a:rPr lang="de-DE" sz="1200" b="0" kern="1200" dirty="0" err="1">
                <a:solidFill>
                  <a:schemeClr val="tx1"/>
                </a:solidFill>
                <a:effectLst/>
                <a:latin typeface="+mn-lt"/>
                <a:ea typeface="+mn-ea"/>
                <a:cs typeface="+mn-cs"/>
              </a:rPr>
              <a:t>Resourcen</a:t>
            </a:r>
            <a:r>
              <a:rPr lang="de-DE" sz="1200" b="0" kern="1200" dirty="0">
                <a:solidFill>
                  <a:schemeClr val="tx1"/>
                </a:solidFill>
                <a:effectLst/>
                <a:latin typeface="+mn-lt"/>
                <a:ea typeface="+mn-ea"/>
                <a:cs typeface="+mn-cs"/>
              </a:rPr>
              <a:t>. Zusätzlich verwirren sie.</a:t>
            </a:r>
          </a:p>
          <a:p>
            <a:endParaRPr lang="de-DE" dirty="0"/>
          </a:p>
        </p:txBody>
      </p:sp>
      <p:sp>
        <p:nvSpPr>
          <p:cNvPr id="4" name="Slide Number Placeholder 3"/>
          <p:cNvSpPr>
            <a:spLocks noGrp="1"/>
          </p:cNvSpPr>
          <p:nvPr>
            <p:ph type="sldNum" sz="quarter" idx="10"/>
          </p:nvPr>
        </p:nvSpPr>
        <p:spPr/>
        <p:txBody>
          <a:bodyPr/>
          <a:lstStyle/>
          <a:p>
            <a:fld id="{B36F372A-3486-44EC-87CA-F69558CFCB1B}" type="slidenum">
              <a:rPr lang="de-DE" smtClean="0"/>
              <a:t>13</a:t>
            </a:fld>
            <a:endParaRPr lang="de-DE"/>
          </a:p>
        </p:txBody>
      </p:sp>
    </p:spTree>
    <p:extLst>
      <p:ext uri="{BB962C8B-B14F-4D97-AF65-F5344CB8AC3E}">
        <p14:creationId xmlns:p14="http://schemas.microsoft.com/office/powerpoint/2010/main" val="4155209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kern="1200" dirty="0">
                <a:solidFill>
                  <a:schemeClr val="tx1"/>
                </a:solidFill>
                <a:effectLst/>
                <a:latin typeface="+mn-lt"/>
                <a:ea typeface="+mn-ea"/>
                <a:cs typeface="+mn-cs"/>
              </a:rPr>
              <a:t>Erscheinungsform</a:t>
            </a: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__zustandslos__</a:t>
            </a:r>
            <a:r>
              <a:rPr lang="de-DE" sz="1200" b="0" kern="1200" dirty="0">
                <a:solidFill>
                  <a:schemeClr val="tx1"/>
                </a:solidFill>
                <a:effectLst/>
                <a:latin typeface="+mn-lt"/>
                <a:ea typeface="+mn-ea"/>
                <a:cs typeface="+mn-cs"/>
              </a:rPr>
              <a:t> Klassen mit limitierter </a:t>
            </a:r>
            <a:r>
              <a:rPr lang="de-DE" sz="1200" b="0" kern="1200" dirty="0" err="1">
                <a:solidFill>
                  <a:schemeClr val="tx1"/>
                </a:solidFill>
                <a:effectLst/>
                <a:latin typeface="+mn-lt"/>
                <a:ea typeface="+mn-ea"/>
                <a:cs typeface="+mn-cs"/>
              </a:rPr>
              <a:t>Verantwotung</a:t>
            </a:r>
            <a:r>
              <a:rPr lang="de-DE" sz="1200" b="0" kern="1200" dirty="0">
                <a:solidFill>
                  <a:schemeClr val="tx1"/>
                </a:solidFill>
                <a:effectLst/>
                <a:latin typeface="+mn-lt"/>
                <a:ea typeface="+mn-ea"/>
                <a:cs typeface="+mn-cs"/>
              </a:rPr>
              <a:t> und Rolle für das Gesamtsystem</a:t>
            </a:r>
          </a:p>
          <a:p>
            <a:r>
              <a:rPr lang="de-DE" sz="1200" b="0" kern="1200" dirty="0">
                <a:solidFill>
                  <a:schemeClr val="tx1"/>
                </a:solidFill>
                <a:effectLst/>
                <a:latin typeface="+mn-lt"/>
                <a:ea typeface="+mn-ea"/>
                <a:cs typeface="+mn-cs"/>
              </a:rPr>
              <a:t>- sehr kurze Lebenszeit</a:t>
            </a:r>
          </a:p>
          <a:p>
            <a:r>
              <a:rPr lang="de-DE" sz="1200" b="0" kern="1200" dirty="0">
                <a:solidFill>
                  <a:schemeClr val="tx1"/>
                </a:solidFill>
                <a:effectLst/>
                <a:latin typeface="+mn-lt"/>
                <a:ea typeface="+mn-ea"/>
                <a:cs typeface="+mn-cs"/>
              </a:rPr>
              <a:t>- verwirren das </a:t>
            </a:r>
            <a:r>
              <a:rPr lang="de-DE" sz="1200" b="0" kern="1200" dirty="0" err="1">
                <a:solidFill>
                  <a:schemeClr val="tx1"/>
                </a:solidFill>
                <a:effectLst/>
                <a:latin typeface="+mn-lt"/>
                <a:ea typeface="+mn-ea"/>
                <a:cs typeface="+mn-cs"/>
              </a:rPr>
              <a:t>Designing</a:t>
            </a:r>
            <a:r>
              <a:rPr lang="de-DE" sz="1200" b="0" kern="1200" dirty="0">
                <a:solidFill>
                  <a:schemeClr val="tx1"/>
                </a:solidFill>
                <a:effectLst/>
                <a:latin typeface="+mn-lt"/>
                <a:ea typeface="+mn-ea"/>
                <a:cs typeface="+mn-cs"/>
              </a:rPr>
              <a:t> der Software und erschweren das Verstehen und warten</a:t>
            </a: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Symptome</a:t>
            </a: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der eigentliche Sinn der Klasse ist relativ unklar</a:t>
            </a:r>
          </a:p>
          <a:p>
            <a:r>
              <a:rPr lang="de-DE" sz="1200" b="0" kern="1200" dirty="0">
                <a:solidFill>
                  <a:schemeClr val="tx1"/>
                </a:solidFill>
                <a:effectLst/>
                <a:latin typeface="+mn-lt"/>
                <a:ea typeface="+mn-ea"/>
                <a:cs typeface="+mn-cs"/>
              </a:rPr>
              <a:t>- kurzlebige Objekte ohne Daten (-&gt; Zustandslos)</a:t>
            </a:r>
          </a:p>
          <a:p>
            <a:r>
              <a:rPr lang="de-DE" sz="1200" b="0" kern="1200" dirty="0">
                <a:solidFill>
                  <a:schemeClr val="tx1"/>
                </a:solidFill>
                <a:effectLst/>
                <a:latin typeface="+mn-lt"/>
                <a:ea typeface="+mn-ea"/>
                <a:cs typeface="+mn-cs"/>
              </a:rPr>
              <a:t>- es existieren Klassen, welche einzige Aufgabe es ist </a:t>
            </a:r>
            <a:r>
              <a:rPr lang="de-DE" sz="1200" b="0" kern="1200" dirty="0" err="1">
                <a:solidFill>
                  <a:schemeClr val="tx1"/>
                </a:solidFill>
                <a:effectLst/>
                <a:latin typeface="+mn-lt"/>
                <a:ea typeface="+mn-ea"/>
                <a:cs typeface="+mn-cs"/>
              </a:rPr>
              <a:t>ander</a:t>
            </a:r>
            <a:r>
              <a:rPr lang="de-DE" sz="1200" b="0" kern="1200" dirty="0">
                <a:solidFill>
                  <a:schemeClr val="tx1"/>
                </a:solidFill>
                <a:effectLst/>
                <a:latin typeface="+mn-lt"/>
                <a:ea typeface="+mn-ea"/>
                <a:cs typeface="+mn-cs"/>
              </a:rPr>
              <a:t> Objekte zu </a:t>
            </a:r>
            <a:r>
              <a:rPr lang="de-DE" sz="1200" b="0" kern="1200" dirty="0" err="1">
                <a:solidFill>
                  <a:schemeClr val="tx1"/>
                </a:solidFill>
                <a:effectLst/>
                <a:latin typeface="+mn-lt"/>
                <a:ea typeface="+mn-ea"/>
                <a:cs typeface="+mn-cs"/>
              </a:rPr>
              <a:t>ertellen</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Klassen mit "</a:t>
            </a:r>
            <a:r>
              <a:rPr lang="de-DE" sz="1200" b="0" kern="1200" dirty="0" err="1">
                <a:solidFill>
                  <a:schemeClr val="tx1"/>
                </a:solidFill>
                <a:effectLst/>
                <a:latin typeface="+mn-lt"/>
                <a:ea typeface="+mn-ea"/>
                <a:cs typeface="+mn-cs"/>
              </a:rPr>
              <a:t>control</a:t>
            </a:r>
            <a:r>
              <a:rPr lang="de-DE" sz="1200" b="0" kern="1200" dirty="0">
                <a:solidFill>
                  <a:schemeClr val="tx1"/>
                </a:solidFill>
                <a:effectLst/>
                <a:latin typeface="+mn-lt"/>
                <a:ea typeface="+mn-ea"/>
                <a:cs typeface="+mn-cs"/>
              </a:rPr>
              <a:t>-like" Namen ("</a:t>
            </a:r>
            <a:r>
              <a:rPr lang="de-DE" sz="1200" b="0" kern="1200" dirty="0" err="1">
                <a:solidFill>
                  <a:schemeClr val="tx1"/>
                </a:solidFill>
                <a:effectLst/>
                <a:latin typeface="+mn-lt"/>
                <a:ea typeface="+mn-ea"/>
                <a:cs typeface="+mn-cs"/>
              </a:rPr>
              <a:t>start</a:t>
            </a:r>
            <a:r>
              <a:rPr lang="de-DE" sz="1200" b="0" i="1" kern="1200" dirty="0" err="1">
                <a:solidFill>
                  <a:schemeClr val="tx1"/>
                </a:solidFill>
                <a:effectLst/>
                <a:latin typeface="+mn-lt"/>
                <a:ea typeface="+mn-ea"/>
                <a:cs typeface="+mn-cs"/>
              </a:rPr>
              <a:t>_process_</a:t>
            </a:r>
            <a:r>
              <a:rPr lang="de-DE" sz="1200" b="0" kern="1200" dirty="0" err="1">
                <a:solidFill>
                  <a:schemeClr val="tx1"/>
                </a:solidFill>
                <a:effectLst/>
                <a:latin typeface="+mn-lt"/>
                <a:ea typeface="+mn-ea"/>
                <a:cs typeface="+mn-cs"/>
              </a:rPr>
              <a:t>alpha</a:t>
            </a:r>
            <a:r>
              <a:rPr lang="de-DE" sz="1200" b="0" kern="1200" dirty="0">
                <a:solidFill>
                  <a:schemeClr val="tx1"/>
                </a:solidFill>
                <a:effectLst/>
                <a:latin typeface="+mn-lt"/>
                <a:ea typeface="+mn-ea"/>
                <a:cs typeface="+mn-cs"/>
              </a:rPr>
              <a:t>")</a:t>
            </a:r>
          </a:p>
          <a:p>
            <a:br>
              <a:rPr lang="de-DE" sz="1200" b="0" kern="1200" dirty="0">
                <a:solidFill>
                  <a:schemeClr val="tx1"/>
                </a:solidFill>
                <a:effectLst/>
                <a:latin typeface="+mn-lt"/>
                <a:ea typeface="+mn-ea"/>
                <a:cs typeface="+mn-cs"/>
              </a:rPr>
            </a:br>
            <a:endParaRPr lang="de-DE" sz="1200" b="0" kern="1200" dirty="0">
              <a:solidFill>
                <a:schemeClr val="tx1"/>
              </a:solidFill>
              <a:effectLst/>
              <a:latin typeface="+mn-lt"/>
              <a:ea typeface="+mn-ea"/>
              <a:cs typeface="+mn-cs"/>
            </a:endParaRPr>
          </a:p>
          <a:p>
            <a:endParaRPr lang="de-DE" dirty="0"/>
          </a:p>
        </p:txBody>
      </p:sp>
      <p:sp>
        <p:nvSpPr>
          <p:cNvPr id="4" name="Slide Number Placeholder 3"/>
          <p:cNvSpPr>
            <a:spLocks noGrp="1"/>
          </p:cNvSpPr>
          <p:nvPr>
            <p:ph type="sldNum" sz="quarter" idx="10"/>
          </p:nvPr>
        </p:nvSpPr>
        <p:spPr/>
        <p:txBody>
          <a:bodyPr/>
          <a:lstStyle/>
          <a:p>
            <a:fld id="{B36F372A-3486-44EC-87CA-F69558CFCB1B}" type="slidenum">
              <a:rPr lang="de-DE" smtClean="0"/>
              <a:t>14</a:t>
            </a:fld>
            <a:endParaRPr lang="de-DE"/>
          </a:p>
        </p:txBody>
      </p:sp>
    </p:spTree>
    <p:extLst>
      <p:ext uri="{BB962C8B-B14F-4D97-AF65-F5344CB8AC3E}">
        <p14:creationId xmlns:p14="http://schemas.microsoft.com/office/powerpoint/2010/main" val="1156133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kern="1200" dirty="0">
                <a:solidFill>
                  <a:schemeClr val="tx1"/>
                </a:solidFill>
                <a:effectLst/>
                <a:latin typeface="+mn-lt"/>
                <a:ea typeface="+mn-ea"/>
                <a:cs typeface="+mn-cs"/>
              </a:rPr>
              <a:t>Ursachen</a:t>
            </a: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fehlendes Verständnis für objektorientiertes Design</a:t>
            </a:r>
          </a:p>
          <a:p>
            <a:r>
              <a:rPr lang="de-DE" sz="1200" b="0" kern="1200" dirty="0">
                <a:solidFill>
                  <a:schemeClr val="tx1"/>
                </a:solidFill>
                <a:effectLst/>
                <a:latin typeface="+mn-lt"/>
                <a:ea typeface="+mn-ea"/>
                <a:cs typeface="+mn-cs"/>
              </a:rPr>
              <a:t>- Objekt-Orientierung nicht das richtige Mittel für dieses Problem</a:t>
            </a:r>
          </a:p>
          <a:p>
            <a:r>
              <a:rPr lang="de-DE" sz="1200" b="0" kern="1200" dirty="0">
                <a:solidFill>
                  <a:schemeClr val="tx1"/>
                </a:solidFill>
                <a:effectLst/>
                <a:latin typeface="+mn-lt"/>
                <a:ea typeface="+mn-ea"/>
                <a:cs typeface="+mn-cs"/>
              </a:rPr>
              <a:t>- schlecht/unpassend definierte Anforderungen</a:t>
            </a: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Konsequenzen</a:t>
            </a: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auftauchende und schnell wieder verschwindende Objekte</a:t>
            </a:r>
          </a:p>
          <a:p>
            <a:r>
              <a:rPr lang="de-DE" sz="1200" b="0" kern="1200" dirty="0">
                <a:solidFill>
                  <a:schemeClr val="tx1"/>
                </a:solidFill>
                <a:effectLst/>
                <a:latin typeface="+mn-lt"/>
                <a:ea typeface="+mn-ea"/>
                <a:cs typeface="+mn-cs"/>
              </a:rPr>
              <a:t>- unnötige </a:t>
            </a:r>
            <a:r>
              <a:rPr lang="de-DE" sz="1200" b="0" kern="1200" dirty="0" err="1">
                <a:solidFill>
                  <a:schemeClr val="tx1"/>
                </a:solidFill>
                <a:effectLst/>
                <a:latin typeface="+mn-lt"/>
                <a:ea typeface="+mn-ea"/>
                <a:cs typeface="+mn-cs"/>
              </a:rPr>
              <a:t>Resourcenverschwendung</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unnötig unverständliche OO Struktur</a:t>
            </a:r>
          </a:p>
          <a:p>
            <a:r>
              <a:rPr lang="de-DE" sz="1200" b="0" kern="1200" dirty="0">
                <a:solidFill>
                  <a:schemeClr val="tx1"/>
                </a:solidFill>
                <a:effectLst/>
                <a:latin typeface="+mn-lt"/>
                <a:ea typeface="+mn-ea"/>
                <a:cs typeface="+mn-cs"/>
              </a:rPr>
              <a:t>- erschwerte Wartung</a:t>
            </a:r>
          </a:p>
          <a:p>
            <a:endParaRPr lang="de-DE" dirty="0"/>
          </a:p>
        </p:txBody>
      </p:sp>
      <p:sp>
        <p:nvSpPr>
          <p:cNvPr id="4" name="Slide Number Placeholder 3"/>
          <p:cNvSpPr>
            <a:spLocks noGrp="1"/>
          </p:cNvSpPr>
          <p:nvPr>
            <p:ph type="sldNum" sz="quarter" idx="10"/>
          </p:nvPr>
        </p:nvSpPr>
        <p:spPr/>
        <p:txBody>
          <a:bodyPr/>
          <a:lstStyle/>
          <a:p>
            <a:fld id="{B36F372A-3486-44EC-87CA-F69558CFCB1B}" type="slidenum">
              <a:rPr lang="de-DE" smtClean="0"/>
              <a:t>15</a:t>
            </a:fld>
            <a:endParaRPr lang="de-DE"/>
          </a:p>
        </p:txBody>
      </p:sp>
    </p:spTree>
    <p:extLst>
      <p:ext uri="{BB962C8B-B14F-4D97-AF65-F5344CB8AC3E}">
        <p14:creationId xmlns:p14="http://schemas.microsoft.com/office/powerpoint/2010/main" val="4070447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kern="1200" dirty="0">
                <a:solidFill>
                  <a:schemeClr val="tx1"/>
                </a:solidFill>
                <a:effectLst/>
                <a:latin typeface="+mn-lt"/>
                <a:ea typeface="+mn-ea"/>
                <a:cs typeface="+mn-cs"/>
              </a:rPr>
              <a:t>Lösung / </a:t>
            </a:r>
            <a:r>
              <a:rPr lang="de-DE" sz="1200" b="0" kern="1200" dirty="0" err="1">
                <a:solidFill>
                  <a:schemeClr val="tx1"/>
                </a:solidFill>
                <a:effectLst/>
                <a:latin typeface="+mn-lt"/>
                <a:ea typeface="+mn-ea"/>
                <a:cs typeface="+mn-cs"/>
              </a:rPr>
              <a:t>Refactoring</a:t>
            </a:r>
            <a:endParaRPr lang="de-DE" sz="1200" b="0" kern="1200" dirty="0">
              <a:solidFill>
                <a:schemeClr val="tx1"/>
              </a:solidFill>
              <a:effectLst/>
              <a:latin typeface="+mn-lt"/>
              <a:ea typeface="+mn-ea"/>
              <a:cs typeface="+mn-cs"/>
            </a:endParaRP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diese Klassen </a:t>
            </a:r>
            <a:r>
              <a:rPr lang="de-DE" sz="1200" b="0" kern="1200" dirty="0" err="1">
                <a:solidFill>
                  <a:schemeClr val="tx1"/>
                </a:solidFill>
                <a:effectLst/>
                <a:latin typeface="+mn-lt"/>
                <a:ea typeface="+mn-ea"/>
                <a:cs typeface="+mn-cs"/>
              </a:rPr>
              <a:t>entfenen</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Funktionaltität</a:t>
            </a:r>
            <a:r>
              <a:rPr lang="de-DE" sz="1200" b="0" kern="1200" dirty="0">
                <a:solidFill>
                  <a:schemeClr val="tx1"/>
                </a:solidFill>
                <a:effectLst/>
                <a:latin typeface="+mn-lt"/>
                <a:ea typeface="+mn-ea"/>
                <a:cs typeface="+mn-cs"/>
              </a:rPr>
              <a:t> in erstellte/andere Klasse verschieben (-&gt;Factory)</a:t>
            </a:r>
          </a:p>
          <a:p>
            <a:endParaRPr lang="de-DE" dirty="0"/>
          </a:p>
        </p:txBody>
      </p:sp>
      <p:sp>
        <p:nvSpPr>
          <p:cNvPr id="4" name="Slide Number Placeholder 3"/>
          <p:cNvSpPr>
            <a:spLocks noGrp="1"/>
          </p:cNvSpPr>
          <p:nvPr>
            <p:ph type="sldNum" sz="quarter" idx="10"/>
          </p:nvPr>
        </p:nvSpPr>
        <p:spPr/>
        <p:txBody>
          <a:bodyPr/>
          <a:lstStyle/>
          <a:p>
            <a:fld id="{B36F372A-3486-44EC-87CA-F69558CFCB1B}" type="slidenum">
              <a:rPr lang="de-DE" smtClean="0"/>
              <a:t>16</a:t>
            </a:fld>
            <a:endParaRPr lang="de-DE"/>
          </a:p>
        </p:txBody>
      </p:sp>
    </p:spTree>
    <p:extLst>
      <p:ext uri="{BB962C8B-B14F-4D97-AF65-F5344CB8AC3E}">
        <p14:creationId xmlns:p14="http://schemas.microsoft.com/office/powerpoint/2010/main" val="1972344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kern="1200" dirty="0">
                <a:solidFill>
                  <a:schemeClr val="tx1"/>
                </a:solidFill>
                <a:effectLst/>
                <a:latin typeface="+mn-lt"/>
                <a:ea typeface="+mn-ea"/>
                <a:cs typeface="+mn-cs"/>
              </a:rPr>
              <a:t>Anti-Pattern: </a:t>
            </a:r>
            <a:r>
              <a:rPr lang="de-DE" sz="1200" b="0" kern="1200" dirty="0" err="1">
                <a:solidFill>
                  <a:schemeClr val="tx1"/>
                </a:solidFill>
                <a:effectLst/>
                <a:latin typeface="+mn-lt"/>
                <a:ea typeface="+mn-ea"/>
                <a:cs typeface="+mn-cs"/>
              </a:rPr>
              <a:t>Architecture</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by</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implication</a:t>
            </a:r>
            <a:endParaRPr lang="de-DE" sz="1200" b="0" kern="1200" dirty="0">
              <a:solidFill>
                <a:schemeClr val="tx1"/>
              </a:solidFill>
              <a:effectLst/>
              <a:latin typeface="+mn-lt"/>
              <a:ea typeface="+mn-ea"/>
              <a:cs typeface="+mn-cs"/>
            </a:endParaRP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Name | Value</a:t>
            </a:r>
          </a:p>
          <a:p>
            <a:r>
              <a:rPr lang="de-DE" sz="1200" b="0" kern="1200" dirty="0">
                <a:solidFill>
                  <a:schemeClr val="tx1"/>
                </a:solidFill>
                <a:effectLst/>
                <a:latin typeface="+mn-lt"/>
                <a:ea typeface="+mn-ea"/>
                <a:cs typeface="+mn-cs"/>
              </a:rPr>
              <a:t>--------                    | ---</a:t>
            </a:r>
          </a:p>
          <a:p>
            <a:r>
              <a:rPr lang="de-DE" sz="1200" b="0" kern="1200" dirty="0">
                <a:solidFill>
                  <a:schemeClr val="tx1"/>
                </a:solidFill>
                <a:effectLst/>
                <a:latin typeface="+mn-lt"/>
                <a:ea typeface="+mn-ea"/>
                <a:cs typeface="+mn-cs"/>
              </a:rPr>
              <a:t>Anti-Pattern Name | </a:t>
            </a:r>
            <a:r>
              <a:rPr lang="de-DE" sz="1200" b="0" kern="1200" dirty="0" err="1">
                <a:solidFill>
                  <a:schemeClr val="tx1"/>
                </a:solidFill>
                <a:effectLst/>
                <a:latin typeface="+mn-lt"/>
                <a:ea typeface="+mn-ea"/>
                <a:cs typeface="+mn-cs"/>
              </a:rPr>
              <a:t>Architecture</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by</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implication</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Andere Namen       | </a:t>
            </a:r>
            <a:r>
              <a:rPr lang="de-DE" sz="1200" b="0" kern="1200" dirty="0" err="1">
                <a:solidFill>
                  <a:schemeClr val="tx1"/>
                </a:solidFill>
                <a:effectLst/>
                <a:latin typeface="+mn-lt"/>
                <a:ea typeface="+mn-ea"/>
                <a:cs typeface="+mn-cs"/>
              </a:rPr>
              <a:t>Wherefore</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art</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thou</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architecture</a:t>
            </a:r>
            <a:r>
              <a:rPr lang="de-DE" sz="1200" b="0" kern="1200" dirty="0">
                <a:solidFill>
                  <a:schemeClr val="tx1"/>
                </a:solidFill>
                <a:effectLst/>
                <a:latin typeface="+mn-lt"/>
                <a:ea typeface="+mn-ea"/>
                <a:cs typeface="+mn-cs"/>
              </a:rPr>
              <a:t>?</a:t>
            </a:r>
          </a:p>
          <a:p>
            <a:r>
              <a:rPr lang="de-DE" sz="1200" b="0" kern="1200" dirty="0">
                <a:solidFill>
                  <a:schemeClr val="tx1"/>
                </a:solidFill>
                <a:effectLst/>
                <a:latin typeface="+mn-lt"/>
                <a:ea typeface="+mn-ea"/>
                <a:cs typeface="+mn-cs"/>
              </a:rPr>
              <a:t>Kategorie                | Software </a:t>
            </a:r>
            <a:r>
              <a:rPr lang="de-DE" sz="1200" b="0" kern="1200" dirty="0" err="1">
                <a:solidFill>
                  <a:schemeClr val="tx1"/>
                </a:solidFill>
                <a:effectLst/>
                <a:latin typeface="+mn-lt"/>
                <a:ea typeface="+mn-ea"/>
                <a:cs typeface="+mn-cs"/>
              </a:rPr>
              <a:t>Architecture</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Anekdote                | "</a:t>
            </a:r>
            <a:r>
              <a:rPr lang="de-DE" sz="1200" b="0" kern="1200" dirty="0" err="1">
                <a:solidFill>
                  <a:schemeClr val="tx1"/>
                </a:solidFill>
                <a:effectLst/>
                <a:latin typeface="+mn-lt"/>
                <a:ea typeface="+mn-ea"/>
                <a:cs typeface="+mn-cs"/>
              </a:rPr>
              <a:t>We've</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done</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systems</a:t>
            </a:r>
            <a:r>
              <a:rPr lang="de-DE" sz="1200" b="0" kern="1200" dirty="0">
                <a:solidFill>
                  <a:schemeClr val="tx1"/>
                </a:solidFill>
                <a:effectLst/>
                <a:latin typeface="+mn-lt"/>
                <a:ea typeface="+mn-ea"/>
                <a:cs typeface="+mn-cs"/>
              </a:rPr>
              <a:t> like </a:t>
            </a:r>
            <a:r>
              <a:rPr lang="de-DE" sz="1200" b="0" kern="1200" dirty="0" err="1">
                <a:solidFill>
                  <a:schemeClr val="tx1"/>
                </a:solidFill>
                <a:effectLst/>
                <a:latin typeface="+mn-lt"/>
                <a:ea typeface="+mn-ea"/>
                <a:cs typeface="+mn-cs"/>
              </a:rPr>
              <a:t>this</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before</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There</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is</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no</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risk</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we</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know</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what</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we'are</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doing</a:t>
            </a:r>
            <a:r>
              <a:rPr lang="de-DE" sz="1200" b="0" kern="1200" dirty="0">
                <a:solidFill>
                  <a:schemeClr val="tx1"/>
                </a:solidFill>
                <a:effectLst/>
                <a:latin typeface="+mn-lt"/>
                <a:ea typeface="+mn-ea"/>
                <a:cs typeface="+mn-cs"/>
              </a:rPr>
              <a:t>!"</a:t>
            </a: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Kurzzusammenfassung</a:t>
            </a:r>
          </a:p>
          <a:p>
            <a:r>
              <a:rPr lang="de-DE" sz="1200" b="1" kern="1200" dirty="0">
                <a:solidFill>
                  <a:schemeClr val="tx1"/>
                </a:solidFill>
                <a:effectLst/>
                <a:latin typeface="+mn-lt"/>
                <a:ea typeface="+mn-ea"/>
                <a:cs typeface="+mn-cs"/>
              </a:rPr>
              <a:t>-------------------</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Dieses </a:t>
            </a:r>
            <a:r>
              <a:rPr lang="de-DE" sz="1200" b="0" kern="1200" dirty="0" err="1">
                <a:solidFill>
                  <a:schemeClr val="tx1"/>
                </a:solidFill>
                <a:effectLst/>
                <a:latin typeface="+mn-lt"/>
                <a:ea typeface="+mn-ea"/>
                <a:cs typeface="+mn-cs"/>
              </a:rPr>
              <a:t>AntiPattern</a:t>
            </a:r>
            <a:r>
              <a:rPr lang="de-DE" sz="1200" b="0" kern="1200" dirty="0">
                <a:solidFill>
                  <a:schemeClr val="tx1"/>
                </a:solidFill>
                <a:effectLst/>
                <a:latin typeface="+mn-lt"/>
                <a:ea typeface="+mn-ea"/>
                <a:cs typeface="+mn-cs"/>
              </a:rPr>
              <a:t> kennzeichnet sich dadurch, dass wichtige </a:t>
            </a:r>
            <a:r>
              <a:rPr lang="de-DE" sz="1200" b="0" kern="1200" dirty="0" err="1">
                <a:solidFill>
                  <a:schemeClr val="tx1"/>
                </a:solidFill>
                <a:effectLst/>
                <a:latin typeface="+mn-lt"/>
                <a:ea typeface="+mn-ea"/>
                <a:cs typeface="+mn-cs"/>
              </a:rPr>
              <a:t>Architketur</a:t>
            </a:r>
            <a:r>
              <a:rPr lang="de-DE" sz="1200" b="0" kern="1200" dirty="0">
                <a:solidFill>
                  <a:schemeClr val="tx1"/>
                </a:solidFill>
                <a:effectLst/>
                <a:latin typeface="+mn-lt"/>
                <a:ea typeface="+mn-ea"/>
                <a:cs typeface="+mn-cs"/>
              </a:rPr>
              <a:t> Spezifikationen / Planungsdokumente schlichtweg fehlen. Es wird also ohne Planung entwickelt! Kann zum Fehlschlagen des ganzen Projekts führen.</a:t>
            </a:r>
          </a:p>
          <a:p>
            <a:endParaRPr lang="de-DE" dirty="0"/>
          </a:p>
        </p:txBody>
      </p:sp>
      <p:sp>
        <p:nvSpPr>
          <p:cNvPr id="4" name="Slide Number Placeholder 3"/>
          <p:cNvSpPr>
            <a:spLocks noGrp="1"/>
          </p:cNvSpPr>
          <p:nvPr>
            <p:ph type="sldNum" sz="quarter" idx="10"/>
          </p:nvPr>
        </p:nvSpPr>
        <p:spPr/>
        <p:txBody>
          <a:bodyPr/>
          <a:lstStyle/>
          <a:p>
            <a:fld id="{B36F372A-3486-44EC-87CA-F69558CFCB1B}" type="slidenum">
              <a:rPr lang="de-DE" smtClean="0"/>
              <a:t>17</a:t>
            </a:fld>
            <a:endParaRPr lang="de-DE"/>
          </a:p>
        </p:txBody>
      </p:sp>
    </p:spTree>
    <p:extLst>
      <p:ext uri="{BB962C8B-B14F-4D97-AF65-F5344CB8AC3E}">
        <p14:creationId xmlns:p14="http://schemas.microsoft.com/office/powerpoint/2010/main" val="1688351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8E835421-C03C-4E42-B6AA-8D2DCFCD2A3D}" type="datetimeFigureOut">
              <a:rPr lang="de-DE" smtClean="0"/>
              <a:t>17.05.2017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D70AAA0-3BAF-4C20-84B7-86D16A59D819}" type="slidenum">
              <a:rPr lang="de-DE" smtClean="0"/>
              <a:t>‹#›</a:t>
            </a:fld>
            <a:endParaRPr lang="de-DE"/>
          </a:p>
        </p:txBody>
      </p:sp>
    </p:spTree>
    <p:extLst>
      <p:ext uri="{BB962C8B-B14F-4D97-AF65-F5344CB8AC3E}">
        <p14:creationId xmlns:p14="http://schemas.microsoft.com/office/powerpoint/2010/main" val="1787936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35421-C03C-4E42-B6AA-8D2DCFCD2A3D}" type="datetimeFigureOut">
              <a:rPr lang="de-DE" smtClean="0"/>
              <a:t>17.05.2017</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4D70AAA0-3BAF-4C20-84B7-86D16A59D819}" type="slidenum">
              <a:rPr lang="de-DE" smtClean="0"/>
              <a:t>‹#›</a:t>
            </a:fld>
            <a:endParaRPr lang="de-DE"/>
          </a:p>
        </p:txBody>
      </p:sp>
    </p:spTree>
    <p:extLst>
      <p:ext uri="{BB962C8B-B14F-4D97-AF65-F5344CB8AC3E}">
        <p14:creationId xmlns:p14="http://schemas.microsoft.com/office/powerpoint/2010/main" val="379802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835421-C03C-4E42-B6AA-8D2DCFCD2A3D}" type="datetimeFigureOut">
              <a:rPr lang="de-DE" smtClean="0"/>
              <a:t>17.05.2017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D70AAA0-3BAF-4C20-84B7-86D16A59D819}" type="slidenum">
              <a:rPr lang="de-DE" smtClean="0"/>
              <a:t>‹#›</a:t>
            </a:fld>
            <a:endParaRPr lang="de-DE"/>
          </a:p>
        </p:txBody>
      </p:sp>
    </p:spTree>
    <p:extLst>
      <p:ext uri="{BB962C8B-B14F-4D97-AF65-F5344CB8AC3E}">
        <p14:creationId xmlns:p14="http://schemas.microsoft.com/office/powerpoint/2010/main" val="2161625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835421-C03C-4E42-B6AA-8D2DCFCD2A3D}" type="datetimeFigureOut">
              <a:rPr lang="de-DE" smtClean="0"/>
              <a:t>17.05.2017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D70AAA0-3BAF-4C20-84B7-86D16A59D819}" type="slidenum">
              <a:rPr lang="de-DE" smtClean="0"/>
              <a:t>‹#›</a:t>
            </a:fld>
            <a:endParaRPr lang="de-DE"/>
          </a:p>
        </p:txBody>
      </p:sp>
    </p:spTree>
    <p:extLst>
      <p:ext uri="{BB962C8B-B14F-4D97-AF65-F5344CB8AC3E}">
        <p14:creationId xmlns:p14="http://schemas.microsoft.com/office/powerpoint/2010/main" val="1774397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8E835421-C03C-4E42-B6AA-8D2DCFCD2A3D}" type="datetimeFigureOut">
              <a:rPr lang="de-DE" smtClean="0"/>
              <a:t>17.05.2017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D70AAA0-3BAF-4C20-84B7-86D16A59D819}" type="slidenum">
              <a:rPr lang="de-DE" smtClean="0"/>
              <a:t>‹#›</a:t>
            </a:fld>
            <a:endParaRPr lang="de-DE"/>
          </a:p>
        </p:txBody>
      </p:sp>
    </p:spTree>
    <p:extLst>
      <p:ext uri="{BB962C8B-B14F-4D97-AF65-F5344CB8AC3E}">
        <p14:creationId xmlns:p14="http://schemas.microsoft.com/office/powerpoint/2010/main" val="3502123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8E835421-C03C-4E42-B6AA-8D2DCFCD2A3D}" type="datetimeFigureOut">
              <a:rPr lang="de-DE" smtClean="0"/>
              <a:t>17.05.2017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D70AAA0-3BAF-4C20-84B7-86D16A59D819}" type="slidenum">
              <a:rPr lang="de-DE" smtClean="0"/>
              <a:t>‹#›</a:t>
            </a:fld>
            <a:endParaRPr lang="de-DE"/>
          </a:p>
        </p:txBody>
      </p:sp>
    </p:spTree>
    <p:extLst>
      <p:ext uri="{BB962C8B-B14F-4D97-AF65-F5344CB8AC3E}">
        <p14:creationId xmlns:p14="http://schemas.microsoft.com/office/powerpoint/2010/main" val="40711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8E835421-C03C-4E42-B6AA-8D2DCFCD2A3D}" type="datetimeFigureOut">
              <a:rPr lang="de-DE" smtClean="0"/>
              <a:t>17.05.2017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D70AAA0-3BAF-4C20-84B7-86D16A59D819}" type="slidenum">
              <a:rPr lang="de-DE" smtClean="0"/>
              <a:t>‹#›</a:t>
            </a:fld>
            <a:endParaRPr lang="de-DE"/>
          </a:p>
        </p:txBody>
      </p:sp>
    </p:spTree>
    <p:extLst>
      <p:ext uri="{BB962C8B-B14F-4D97-AF65-F5344CB8AC3E}">
        <p14:creationId xmlns:p14="http://schemas.microsoft.com/office/powerpoint/2010/main" val="644353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8E835421-C03C-4E42-B6AA-8D2DCFCD2A3D}" type="datetimeFigureOut">
              <a:rPr lang="de-DE" smtClean="0"/>
              <a:t>17.05.2017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4D70AAA0-3BAF-4C20-84B7-86D16A59D819}" type="slidenum">
              <a:rPr lang="de-DE" smtClean="0"/>
              <a:t>‹#›</a:t>
            </a:fld>
            <a:endParaRPr lang="de-DE"/>
          </a:p>
        </p:txBody>
      </p:sp>
      <p:sp>
        <p:nvSpPr>
          <p:cNvPr id="6" name="Text placeholder - column 2"/>
          <p:cNvSpPr>
            <a:spLocks noGrp="1"/>
          </p:cNvSpPr>
          <p:nvPr>
            <p:ph type="body" sz="quarter" idx="13" hasCustomPrompt="1"/>
          </p:nvPr>
        </p:nvSpPr>
        <p:spPr>
          <a:xfrm>
            <a:off x="503869" y="4354922"/>
            <a:ext cx="3390317" cy="1495079"/>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7" name="Picture Placeholder 4"/>
          <p:cNvSpPr>
            <a:spLocks noGrp="1"/>
          </p:cNvSpPr>
          <p:nvPr>
            <p:ph type="pic" sz="quarter" idx="14" hasCustomPrompt="1"/>
          </p:nvPr>
        </p:nvSpPr>
        <p:spPr bwMode="gray">
          <a:xfrm>
            <a:off x="503869" y="1620000"/>
            <a:ext cx="3390317" cy="2232000"/>
          </a:xfrm>
          <a:solidFill>
            <a:schemeClr val="tx2">
              <a:alpha val="70000"/>
            </a:schemeClr>
          </a:solid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8" name="Text placeholder - column 2"/>
          <p:cNvSpPr>
            <a:spLocks noGrp="1"/>
          </p:cNvSpPr>
          <p:nvPr>
            <p:ph type="body" sz="quarter" idx="15" hasCustomPrompt="1"/>
          </p:nvPr>
        </p:nvSpPr>
        <p:spPr>
          <a:xfrm>
            <a:off x="8297116" y="4354922"/>
            <a:ext cx="3390317" cy="1495079"/>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9" name="Picture Placeholder 4"/>
          <p:cNvSpPr>
            <a:spLocks noGrp="1"/>
          </p:cNvSpPr>
          <p:nvPr>
            <p:ph type="pic" sz="quarter" idx="16" hasCustomPrompt="1"/>
          </p:nvPr>
        </p:nvSpPr>
        <p:spPr bwMode="gray">
          <a:xfrm>
            <a:off x="8297116" y="1620000"/>
            <a:ext cx="3390317" cy="2232000"/>
          </a:xfrm>
          <a:solidFill>
            <a:schemeClr val="tx2">
              <a:alpha val="70000"/>
            </a:schemeClr>
          </a:solid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0" name="Text placeholder - column 2"/>
          <p:cNvSpPr>
            <a:spLocks noGrp="1"/>
          </p:cNvSpPr>
          <p:nvPr>
            <p:ph type="body" sz="quarter" idx="17" hasCustomPrompt="1"/>
          </p:nvPr>
        </p:nvSpPr>
        <p:spPr>
          <a:xfrm>
            <a:off x="4400493" y="4354922"/>
            <a:ext cx="3390317" cy="1495079"/>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1" name="Picture Placeholder 4"/>
          <p:cNvSpPr>
            <a:spLocks noGrp="1"/>
          </p:cNvSpPr>
          <p:nvPr>
            <p:ph type="pic" sz="quarter" idx="18" hasCustomPrompt="1"/>
          </p:nvPr>
        </p:nvSpPr>
        <p:spPr bwMode="gray">
          <a:xfrm>
            <a:off x="4400493" y="1620000"/>
            <a:ext cx="3390317" cy="2232000"/>
          </a:xfrm>
          <a:solidFill>
            <a:schemeClr val="tx2">
              <a:alpha val="70000"/>
            </a:schemeClr>
          </a:solid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3704685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8E835421-C03C-4E42-B6AA-8D2DCFCD2A3D}" type="datetimeFigureOut">
              <a:rPr lang="de-DE" smtClean="0"/>
              <a:t>17.05.2017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4D70AAA0-3BAF-4C20-84B7-86D16A59D819}" type="slidenum">
              <a:rPr lang="de-DE" smtClean="0"/>
              <a:t>‹#›</a:t>
            </a:fld>
            <a:endParaRPr lang="de-DE"/>
          </a:p>
        </p:txBody>
      </p:sp>
      <p:sp>
        <p:nvSpPr>
          <p:cNvPr id="6" name="Text placeholder - column 2"/>
          <p:cNvSpPr>
            <a:spLocks noGrp="1"/>
          </p:cNvSpPr>
          <p:nvPr>
            <p:ph type="body" sz="quarter" idx="13" hasCustomPrompt="1"/>
          </p:nvPr>
        </p:nvSpPr>
        <p:spPr>
          <a:xfrm>
            <a:off x="503869" y="4354922"/>
            <a:ext cx="3390317" cy="1495079"/>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8" name="Text placeholder - column 2"/>
          <p:cNvSpPr>
            <a:spLocks noGrp="1"/>
          </p:cNvSpPr>
          <p:nvPr>
            <p:ph type="body" sz="quarter" idx="15" hasCustomPrompt="1"/>
          </p:nvPr>
        </p:nvSpPr>
        <p:spPr>
          <a:xfrm>
            <a:off x="8297116" y="4354922"/>
            <a:ext cx="3390317" cy="1495079"/>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Text placeholder - column 2"/>
          <p:cNvSpPr>
            <a:spLocks noGrp="1"/>
          </p:cNvSpPr>
          <p:nvPr>
            <p:ph type="body" sz="quarter" idx="17" hasCustomPrompt="1"/>
          </p:nvPr>
        </p:nvSpPr>
        <p:spPr>
          <a:xfrm>
            <a:off x="4400493" y="4354922"/>
            <a:ext cx="3390317" cy="1495079"/>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2" name="Text placeholder - column 2"/>
          <p:cNvSpPr>
            <a:spLocks noGrp="1"/>
          </p:cNvSpPr>
          <p:nvPr>
            <p:ph type="body" sz="quarter" idx="19" hasCustomPrompt="1"/>
          </p:nvPr>
        </p:nvSpPr>
        <p:spPr>
          <a:xfrm>
            <a:off x="503868" y="1620000"/>
            <a:ext cx="3390317" cy="2228573"/>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3" name="Text placeholder - column 2"/>
          <p:cNvSpPr>
            <a:spLocks noGrp="1"/>
          </p:cNvSpPr>
          <p:nvPr>
            <p:ph type="body" sz="quarter" idx="20" hasCustomPrompt="1"/>
          </p:nvPr>
        </p:nvSpPr>
        <p:spPr>
          <a:xfrm>
            <a:off x="4400493" y="1620000"/>
            <a:ext cx="3390317" cy="2228573"/>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Text placeholder - column 2"/>
          <p:cNvSpPr>
            <a:spLocks noGrp="1"/>
          </p:cNvSpPr>
          <p:nvPr>
            <p:ph type="body" sz="quarter" idx="21" hasCustomPrompt="1"/>
          </p:nvPr>
        </p:nvSpPr>
        <p:spPr>
          <a:xfrm>
            <a:off x="8220850" y="1620000"/>
            <a:ext cx="3390317" cy="2228573"/>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Tree>
    <p:extLst>
      <p:ext uri="{BB962C8B-B14F-4D97-AF65-F5344CB8AC3E}">
        <p14:creationId xmlns:p14="http://schemas.microsoft.com/office/powerpoint/2010/main" val="28949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8E835421-C03C-4E42-B6AA-8D2DCFCD2A3D}" type="datetimeFigureOut">
              <a:rPr lang="de-DE" smtClean="0"/>
              <a:t>17.05.2017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4D70AAA0-3BAF-4C20-84B7-86D16A59D819}" type="slidenum">
              <a:rPr lang="de-DE" smtClean="0"/>
              <a:t>‹#›</a:t>
            </a:fld>
            <a:endParaRPr lang="de-DE"/>
          </a:p>
        </p:txBody>
      </p:sp>
      <p:sp>
        <p:nvSpPr>
          <p:cNvPr id="6" name="Text placeholder - column 2"/>
          <p:cNvSpPr>
            <a:spLocks noGrp="1"/>
          </p:cNvSpPr>
          <p:nvPr>
            <p:ph type="body" sz="quarter" idx="13" hasCustomPrompt="1"/>
          </p:nvPr>
        </p:nvSpPr>
        <p:spPr>
          <a:xfrm>
            <a:off x="503869" y="3878220"/>
            <a:ext cx="2414971" cy="1971780"/>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7" name="Picture Placeholder 4"/>
          <p:cNvSpPr>
            <a:spLocks noGrp="1"/>
          </p:cNvSpPr>
          <p:nvPr>
            <p:ph type="pic" sz="quarter" idx="14" hasCustomPrompt="1"/>
          </p:nvPr>
        </p:nvSpPr>
        <p:spPr bwMode="gray">
          <a:xfrm>
            <a:off x="503869" y="1620000"/>
            <a:ext cx="2414971" cy="1728000"/>
          </a:xfrm>
          <a:solidFill>
            <a:schemeClr val="tx2">
              <a:alpha val="70000"/>
            </a:schemeClr>
          </a:solid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8" name="Text placeholder - column 2"/>
          <p:cNvSpPr>
            <a:spLocks noGrp="1"/>
          </p:cNvSpPr>
          <p:nvPr>
            <p:ph type="body" sz="quarter" idx="15" hasCustomPrompt="1"/>
          </p:nvPr>
        </p:nvSpPr>
        <p:spPr>
          <a:xfrm>
            <a:off x="9272462" y="3878221"/>
            <a:ext cx="2414971" cy="1971780"/>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9" name="Picture Placeholder 4"/>
          <p:cNvSpPr>
            <a:spLocks noGrp="1"/>
          </p:cNvSpPr>
          <p:nvPr>
            <p:ph type="pic" sz="quarter" idx="16" hasCustomPrompt="1"/>
          </p:nvPr>
        </p:nvSpPr>
        <p:spPr bwMode="gray">
          <a:xfrm>
            <a:off x="9272462" y="1620000"/>
            <a:ext cx="2414971" cy="1728000"/>
          </a:xfrm>
          <a:solidFill>
            <a:schemeClr val="tx2">
              <a:alpha val="70000"/>
            </a:schemeClr>
          </a:solid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0" name="Text placeholder - column 2"/>
          <p:cNvSpPr>
            <a:spLocks noGrp="1"/>
          </p:cNvSpPr>
          <p:nvPr>
            <p:ph type="body" sz="quarter" idx="17" hasCustomPrompt="1"/>
          </p:nvPr>
        </p:nvSpPr>
        <p:spPr>
          <a:xfrm>
            <a:off x="3426734" y="3878221"/>
            <a:ext cx="2414971" cy="1971780"/>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1" name="Picture Placeholder 4"/>
          <p:cNvSpPr>
            <a:spLocks noGrp="1"/>
          </p:cNvSpPr>
          <p:nvPr>
            <p:ph type="pic" sz="quarter" idx="18" hasCustomPrompt="1"/>
          </p:nvPr>
        </p:nvSpPr>
        <p:spPr bwMode="gray">
          <a:xfrm>
            <a:off x="3426734" y="1620000"/>
            <a:ext cx="2414971" cy="1728000"/>
          </a:xfrm>
          <a:solidFill>
            <a:schemeClr val="tx2">
              <a:alpha val="70000"/>
            </a:schemeClr>
          </a:solid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2" name="Text placeholder - column 2"/>
          <p:cNvSpPr>
            <a:spLocks noGrp="1"/>
          </p:cNvSpPr>
          <p:nvPr>
            <p:ph type="body" sz="quarter" idx="19" hasCustomPrompt="1"/>
          </p:nvPr>
        </p:nvSpPr>
        <p:spPr>
          <a:xfrm>
            <a:off x="6349599" y="3878221"/>
            <a:ext cx="2414971" cy="1971780"/>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3" name="Picture Placeholder 4"/>
          <p:cNvSpPr>
            <a:spLocks noGrp="1"/>
          </p:cNvSpPr>
          <p:nvPr>
            <p:ph type="pic" sz="quarter" idx="20" hasCustomPrompt="1"/>
          </p:nvPr>
        </p:nvSpPr>
        <p:spPr bwMode="gray">
          <a:xfrm>
            <a:off x="6349599" y="1620000"/>
            <a:ext cx="2414971" cy="1728000"/>
          </a:xfrm>
          <a:solidFill>
            <a:schemeClr val="tx2">
              <a:alpha val="70000"/>
            </a:schemeClr>
          </a:solid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767693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835421-C03C-4E42-B6AA-8D2DCFCD2A3D}" type="datetimeFigureOut">
              <a:rPr lang="de-DE" smtClean="0"/>
              <a:t>17.05.2017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D70AAA0-3BAF-4C20-84B7-86D16A59D819}" type="slidenum">
              <a:rPr lang="de-DE" smtClean="0"/>
              <a:t>‹#›</a:t>
            </a:fld>
            <a:endParaRPr lang="de-DE"/>
          </a:p>
        </p:txBody>
      </p:sp>
    </p:spTree>
    <p:extLst>
      <p:ext uri="{BB962C8B-B14F-4D97-AF65-F5344CB8AC3E}">
        <p14:creationId xmlns:p14="http://schemas.microsoft.com/office/powerpoint/2010/main" val="203173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8E835421-C03C-4E42-B6AA-8D2DCFCD2A3D}" type="datetimeFigureOut">
              <a:rPr lang="de-DE" smtClean="0"/>
              <a:t>17.05.2017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D70AAA0-3BAF-4C20-84B7-86D16A59D819}" type="slidenum">
              <a:rPr lang="de-DE" smtClean="0"/>
              <a:t>‹#›</a:t>
            </a:fld>
            <a:endParaRPr lang="de-DE"/>
          </a:p>
        </p:txBody>
      </p:sp>
    </p:spTree>
    <p:extLst>
      <p:ext uri="{BB962C8B-B14F-4D97-AF65-F5344CB8AC3E}">
        <p14:creationId xmlns:p14="http://schemas.microsoft.com/office/powerpoint/2010/main" val="1483076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fld id="{8E835421-C03C-4E42-B6AA-8D2DCFCD2A3D}" type="datetimeFigureOut">
              <a:rPr lang="de-DE" smtClean="0"/>
              <a:t>17.05.2017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4D70AAA0-3BAF-4C20-84B7-86D16A59D819}" type="slidenum">
              <a:rPr lang="de-DE" smtClean="0"/>
              <a:t>‹#›</a:t>
            </a:fld>
            <a:endParaRPr lang="de-DE"/>
          </a:p>
        </p:txBody>
      </p:sp>
    </p:spTree>
    <p:extLst>
      <p:ext uri="{BB962C8B-B14F-4D97-AF65-F5344CB8AC3E}">
        <p14:creationId xmlns:p14="http://schemas.microsoft.com/office/powerpoint/2010/main" val="1009193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8E835421-C03C-4E42-B6AA-8D2DCFCD2A3D}" type="datetimeFigureOut">
              <a:rPr lang="de-DE" smtClean="0"/>
              <a:t>17.05.2017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4D70AAA0-3BAF-4C20-84B7-86D16A59D819}" type="slidenum">
              <a:rPr lang="de-DE" smtClean="0"/>
              <a:t>‹#›</a:t>
            </a:fld>
            <a:endParaRPr lang="de-DE"/>
          </a:p>
        </p:txBody>
      </p:sp>
    </p:spTree>
    <p:extLst>
      <p:ext uri="{BB962C8B-B14F-4D97-AF65-F5344CB8AC3E}">
        <p14:creationId xmlns:p14="http://schemas.microsoft.com/office/powerpoint/2010/main" val="56693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835421-C03C-4E42-B6AA-8D2DCFCD2A3D}" type="datetimeFigureOut">
              <a:rPr lang="de-DE" smtClean="0"/>
              <a:t>17.05.2017</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0AAA0-3BAF-4C20-84B7-86D16A59D819}" type="slidenum">
              <a:rPr lang="de-DE" smtClean="0"/>
              <a:t>‹#›</a:t>
            </a:fld>
            <a:endParaRPr lang="de-DE"/>
          </a:p>
        </p:txBody>
      </p:sp>
    </p:spTree>
    <p:extLst>
      <p:ext uri="{BB962C8B-B14F-4D97-AF65-F5344CB8AC3E}">
        <p14:creationId xmlns:p14="http://schemas.microsoft.com/office/powerpoint/2010/main" val="18097510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86" r:id="rId4"/>
    <p:sldLayoutId id="2147483685"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55784" y="2551837"/>
            <a:ext cx="6680433" cy="1754326"/>
          </a:xfrm>
          <a:prstGeom prst="rect">
            <a:avLst/>
          </a:prstGeom>
          <a:noFill/>
        </p:spPr>
        <p:txBody>
          <a:bodyPr wrap="square" rtlCol="0">
            <a:spAutoFit/>
          </a:bodyPr>
          <a:lstStyle/>
          <a:p>
            <a:r>
              <a:rPr lang="en-US" sz="7200" dirty="0">
                <a:latin typeface="BentonSans Light Italic" panose="02000503000000090004" pitchFamily="2" charset="0"/>
              </a:rPr>
              <a:t>“</a:t>
            </a:r>
            <a:r>
              <a:rPr lang="en-US" sz="7200" dirty="0" err="1">
                <a:latin typeface="BentonSans Light Italic" panose="02000503000000090004" pitchFamily="2" charset="0"/>
              </a:rPr>
              <a:t>AntiPatterns</a:t>
            </a:r>
            <a:r>
              <a:rPr lang="en-US" sz="7200" dirty="0">
                <a:latin typeface="BentonSans Light Italic" panose="02000503000000090004" pitchFamily="2" charset="0"/>
              </a:rPr>
              <a:t> </a:t>
            </a:r>
          </a:p>
          <a:p>
            <a:r>
              <a:rPr lang="en-US" dirty="0">
                <a:latin typeface="BentonSans Light" panose="02000503000000020004" pitchFamily="2" charset="0"/>
              </a:rPr>
              <a:t>		</a:t>
            </a:r>
            <a:r>
              <a:rPr lang="en-US" sz="3600" dirty="0">
                <a:latin typeface="BentonSans Light" panose="02000503000000020004" pitchFamily="2" charset="0"/>
              </a:rPr>
              <a:t>tell you what to avoid!”</a:t>
            </a:r>
            <a:endParaRPr lang="de-DE" dirty="0">
              <a:latin typeface="BentonSans Light" panose="02000503000000020004" pitchFamily="2" charset="0"/>
            </a:endParaRPr>
          </a:p>
        </p:txBody>
      </p:sp>
      <p:sp>
        <p:nvSpPr>
          <p:cNvPr id="4" name="TextBox 3"/>
          <p:cNvSpPr txBox="1"/>
          <p:nvPr/>
        </p:nvSpPr>
        <p:spPr>
          <a:xfrm>
            <a:off x="2922165" y="6299591"/>
            <a:ext cx="1736521" cy="369332"/>
          </a:xfrm>
          <a:prstGeom prst="rect">
            <a:avLst/>
          </a:prstGeom>
          <a:noFill/>
        </p:spPr>
        <p:txBody>
          <a:bodyPr wrap="square" rtlCol="0">
            <a:spAutoFit/>
          </a:bodyPr>
          <a:lstStyle/>
          <a:p>
            <a:pPr algn="ctr"/>
            <a:r>
              <a:rPr lang="en-US" dirty="0">
                <a:latin typeface="BentonSans Light" panose="02000503000000020004" pitchFamily="2" charset="0"/>
              </a:rPr>
              <a:t>Torben Krieger</a:t>
            </a:r>
            <a:endParaRPr lang="de-DE" dirty="0"/>
          </a:p>
        </p:txBody>
      </p:sp>
      <p:sp>
        <p:nvSpPr>
          <p:cNvPr id="5" name="TextBox 4"/>
          <p:cNvSpPr txBox="1"/>
          <p:nvPr/>
        </p:nvSpPr>
        <p:spPr>
          <a:xfrm>
            <a:off x="5227739" y="6304002"/>
            <a:ext cx="1736521" cy="369332"/>
          </a:xfrm>
          <a:prstGeom prst="rect">
            <a:avLst/>
          </a:prstGeom>
          <a:noFill/>
        </p:spPr>
        <p:txBody>
          <a:bodyPr wrap="square" rtlCol="0">
            <a:spAutoFit/>
          </a:bodyPr>
          <a:lstStyle/>
          <a:p>
            <a:pPr algn="ctr"/>
            <a:r>
              <a:rPr lang="en-US" dirty="0">
                <a:latin typeface="BentonSans Light" panose="02000503000000020004" pitchFamily="2" charset="0"/>
              </a:rPr>
              <a:t>TINF15B2</a:t>
            </a:r>
            <a:endParaRPr lang="de-DE" dirty="0"/>
          </a:p>
        </p:txBody>
      </p:sp>
      <p:sp>
        <p:nvSpPr>
          <p:cNvPr id="6" name="TextBox 5"/>
          <p:cNvSpPr txBox="1"/>
          <p:nvPr/>
        </p:nvSpPr>
        <p:spPr>
          <a:xfrm>
            <a:off x="7543100" y="6299591"/>
            <a:ext cx="1493241" cy="369332"/>
          </a:xfrm>
          <a:prstGeom prst="rect">
            <a:avLst/>
          </a:prstGeom>
          <a:noFill/>
        </p:spPr>
        <p:txBody>
          <a:bodyPr wrap="square" rtlCol="0">
            <a:spAutoFit/>
          </a:bodyPr>
          <a:lstStyle/>
          <a:p>
            <a:pPr algn="ctr"/>
            <a:r>
              <a:rPr lang="en-US" dirty="0">
                <a:latin typeface="BentonSans Light" panose="02000503000000020004" pitchFamily="2" charset="0"/>
              </a:rPr>
              <a:t>17.05.2017</a:t>
            </a:r>
            <a:endParaRPr lang="de-DE" dirty="0"/>
          </a:p>
        </p:txBody>
      </p:sp>
      <p:pic>
        <p:nvPicPr>
          <p:cNvPr id="8" name="Picture 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792685" y="2691000"/>
            <a:ext cx="683168" cy="1476000"/>
          </a:xfrm>
          <a:prstGeom prst="rect">
            <a:avLst/>
          </a:prstGeom>
        </p:spPr>
      </p:pic>
    </p:spTree>
    <p:extLst>
      <p:ext uri="{BB962C8B-B14F-4D97-AF65-F5344CB8AC3E}">
        <p14:creationId xmlns:p14="http://schemas.microsoft.com/office/powerpoint/2010/main" val="124225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latin typeface="BentonSans Light" panose="02000503000000020004" pitchFamily="2" charset="0"/>
              </a:rPr>
              <a:t>Anti-Pattern: </a:t>
            </a:r>
            <a:r>
              <a:rPr lang="de-DE" dirty="0" err="1">
                <a:latin typeface="BentonSans Light" panose="02000503000000020004" pitchFamily="2" charset="0"/>
              </a:rPr>
              <a:t>Blob</a:t>
            </a:r>
            <a:endParaRPr lang="de-DE" dirty="0"/>
          </a:p>
        </p:txBody>
      </p:sp>
      <p:sp>
        <p:nvSpPr>
          <p:cNvPr id="3" name="Text Placeholder 6"/>
          <p:cNvSpPr txBox="1">
            <a:spLocks/>
          </p:cNvSpPr>
          <p:nvPr/>
        </p:nvSpPr>
        <p:spPr>
          <a:xfrm>
            <a:off x="911227" y="2403717"/>
            <a:ext cx="10442573" cy="1515140"/>
          </a:xfrm>
          <a:prstGeom prst="rect">
            <a:avLst/>
          </a:prstGeom>
          <a:solidFill>
            <a:schemeClr val="bg2">
              <a:lumMod val="90000"/>
            </a:schemeClr>
          </a:solidFill>
        </p:spPr>
        <p:txBody>
          <a:bodyPr tIns="108000" numCol="1"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Tx/>
              <a:buChar char="-"/>
            </a:pPr>
            <a:r>
              <a:rPr lang="de-DE" sz="3200" dirty="0">
                <a:latin typeface="BentonSans Light Italic" panose="02000503000000090004" pitchFamily="2" charset="0"/>
              </a:rPr>
              <a:t>Eine Klasse -&gt; jegliche Funktionalität</a:t>
            </a:r>
          </a:p>
          <a:p>
            <a:pPr algn="ctr">
              <a:buFontTx/>
              <a:buChar char="-"/>
            </a:pPr>
            <a:r>
              <a:rPr lang="de-DE" sz="3200" dirty="0">
                <a:latin typeface="BentonSans Light Italic" panose="02000503000000090004" pitchFamily="2" charset="0"/>
              </a:rPr>
              <a:t>Andere Klassen nur Datenspeicher</a:t>
            </a:r>
          </a:p>
        </p:txBody>
      </p:sp>
      <p:sp>
        <p:nvSpPr>
          <p:cNvPr id="4" name="Text Placeholder 9"/>
          <p:cNvSpPr txBox="1">
            <a:spLocks/>
          </p:cNvSpPr>
          <p:nvPr/>
        </p:nvSpPr>
        <p:spPr>
          <a:xfrm>
            <a:off x="911226" y="1690688"/>
            <a:ext cx="5024843" cy="713029"/>
          </a:xfrm>
          <a:prstGeom prst="rect">
            <a:avLst/>
          </a:prstGeom>
          <a:solidFill>
            <a:srgbClr val="00B05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3200" dirty="0" err="1">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Erscheinungsform</a:t>
            </a:r>
            <a:endParaRPr lang="de-DE" sz="3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sp>
        <p:nvSpPr>
          <p:cNvPr id="5" name="Text Placeholder 6"/>
          <p:cNvSpPr txBox="1">
            <a:spLocks/>
          </p:cNvSpPr>
          <p:nvPr/>
        </p:nvSpPr>
        <p:spPr>
          <a:xfrm>
            <a:off x="911224" y="4631886"/>
            <a:ext cx="10442575" cy="1936865"/>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de-DE" sz="3200" dirty="0">
                <a:latin typeface="BentonSans Light Italic" panose="02000503000000090004" pitchFamily="2" charset="0"/>
              </a:rPr>
              <a:t>Sehr viele Attribute/Methoden</a:t>
            </a:r>
          </a:p>
          <a:p>
            <a:pPr>
              <a:buFontTx/>
              <a:buChar char="-"/>
            </a:pPr>
            <a:r>
              <a:rPr lang="de-DE" sz="3200" dirty="0">
                <a:latin typeface="BentonSans Light Italic" panose="02000503000000090004" pitchFamily="2" charset="0"/>
              </a:rPr>
              <a:t>Mangelnder Zusammenhang</a:t>
            </a:r>
          </a:p>
        </p:txBody>
      </p:sp>
      <p:sp>
        <p:nvSpPr>
          <p:cNvPr id="6" name="Text Placeholder 9"/>
          <p:cNvSpPr txBox="1">
            <a:spLocks/>
          </p:cNvSpPr>
          <p:nvPr/>
        </p:nvSpPr>
        <p:spPr>
          <a:xfrm>
            <a:off x="911225" y="3909518"/>
            <a:ext cx="10442573" cy="713029"/>
          </a:xfrm>
          <a:prstGeom prst="rect">
            <a:avLst/>
          </a:prstGeom>
          <a:solidFill>
            <a:srgbClr val="00B05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3200" dirty="0" err="1">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Zusätzliche</a:t>
            </a:r>
            <a:r>
              <a:rPr lang="en-US" sz="3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 </a:t>
            </a:r>
            <a:r>
              <a:rPr lang="en-US" sz="3200" dirty="0" err="1">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Symptome</a:t>
            </a:r>
            <a:endParaRPr lang="de-DE" sz="3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spTree>
    <p:extLst>
      <p:ext uri="{BB962C8B-B14F-4D97-AF65-F5344CB8AC3E}">
        <p14:creationId xmlns:p14="http://schemas.microsoft.com/office/powerpoint/2010/main" val="168565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latin typeface="BentonSans Light" panose="02000503000000020004" pitchFamily="2" charset="0"/>
              </a:rPr>
              <a:t>Anti-Pattern: </a:t>
            </a:r>
            <a:r>
              <a:rPr lang="de-DE" dirty="0" err="1">
                <a:latin typeface="BentonSans Light" panose="02000503000000020004" pitchFamily="2" charset="0"/>
              </a:rPr>
              <a:t>Blob</a:t>
            </a:r>
            <a:endParaRPr lang="de-DE" dirty="0"/>
          </a:p>
        </p:txBody>
      </p:sp>
      <p:sp>
        <p:nvSpPr>
          <p:cNvPr id="3" name="Text Placeholder 6"/>
          <p:cNvSpPr txBox="1">
            <a:spLocks/>
          </p:cNvSpPr>
          <p:nvPr/>
        </p:nvSpPr>
        <p:spPr>
          <a:xfrm>
            <a:off x="911227" y="2403716"/>
            <a:ext cx="5024843" cy="3418586"/>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de-DE" sz="3200" dirty="0">
                <a:latin typeface="BentonSans Light Italic" panose="02000503000000090004" pitchFamily="2" charset="0"/>
              </a:rPr>
              <a:t>Mangelndes Verständnis</a:t>
            </a:r>
          </a:p>
          <a:p>
            <a:pPr>
              <a:buFontTx/>
              <a:buChar char="-"/>
            </a:pPr>
            <a:r>
              <a:rPr lang="de-DE" sz="3200" dirty="0">
                <a:latin typeface="BentonSans Light Italic" panose="02000503000000090004" pitchFamily="2" charset="0"/>
              </a:rPr>
              <a:t>Nicht </a:t>
            </a:r>
            <a:r>
              <a:rPr lang="de-DE" sz="3200" dirty="0" err="1">
                <a:latin typeface="BentonSans Light Italic" panose="02000503000000090004" pitchFamily="2" charset="0"/>
              </a:rPr>
              <a:t>def</a:t>
            </a:r>
            <a:r>
              <a:rPr lang="de-DE" sz="3200" dirty="0">
                <a:latin typeface="BentonSans Light Italic" panose="02000503000000090004" pitchFamily="2" charset="0"/>
              </a:rPr>
              <a:t>. Architektur</a:t>
            </a:r>
          </a:p>
          <a:p>
            <a:pPr>
              <a:buFontTx/>
              <a:buChar char="-"/>
            </a:pPr>
            <a:r>
              <a:rPr lang="en-US" sz="3200" dirty="0">
                <a:latin typeface="BentonSans Light Italic" panose="02000503000000090004" pitchFamily="2" charset="0"/>
              </a:rPr>
              <a:t>Zu “</a:t>
            </a:r>
            <a:r>
              <a:rPr lang="de-DE" sz="3200" dirty="0">
                <a:latin typeface="BentonSans Light Italic" panose="02000503000000090004" pitchFamily="2" charset="0"/>
              </a:rPr>
              <a:t>kleine</a:t>
            </a:r>
            <a:r>
              <a:rPr lang="en-US" sz="3200" dirty="0">
                <a:latin typeface="BentonSans Light Italic" panose="02000503000000090004" pitchFamily="2" charset="0"/>
              </a:rPr>
              <a:t>” </a:t>
            </a:r>
            <a:r>
              <a:rPr lang="de-DE" sz="3200" dirty="0">
                <a:latin typeface="BentonSans Light Italic" panose="02000503000000090004" pitchFamily="2" charset="0"/>
              </a:rPr>
              <a:t>Veränderungen</a:t>
            </a:r>
          </a:p>
          <a:p>
            <a:pPr>
              <a:buFontTx/>
              <a:buChar char="-"/>
            </a:pPr>
            <a:r>
              <a:rPr lang="de-DE" sz="3200" dirty="0">
                <a:latin typeface="BentonSans Light Italic" panose="02000503000000090004" pitchFamily="2" charset="0"/>
              </a:rPr>
              <a:t>Unpassend </a:t>
            </a:r>
            <a:r>
              <a:rPr lang="de-DE" sz="3200" dirty="0" err="1">
                <a:latin typeface="BentonSans Light Italic" panose="02000503000000090004" pitchFamily="2" charset="0"/>
              </a:rPr>
              <a:t>def</a:t>
            </a:r>
            <a:r>
              <a:rPr lang="de-DE" sz="3200" dirty="0">
                <a:latin typeface="BentonSans Light Italic" panose="02000503000000090004" pitchFamily="2" charset="0"/>
              </a:rPr>
              <a:t>. Anforderungen</a:t>
            </a:r>
          </a:p>
        </p:txBody>
      </p:sp>
      <p:sp>
        <p:nvSpPr>
          <p:cNvPr id="4" name="Text Placeholder 9"/>
          <p:cNvSpPr txBox="1">
            <a:spLocks/>
          </p:cNvSpPr>
          <p:nvPr/>
        </p:nvSpPr>
        <p:spPr>
          <a:xfrm>
            <a:off x="911226" y="1690688"/>
            <a:ext cx="5024843" cy="713029"/>
          </a:xfrm>
          <a:prstGeom prst="rect">
            <a:avLst/>
          </a:prstGeom>
          <a:solidFill>
            <a:srgbClr val="00B05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3200" dirty="0" err="1">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Ursache</a:t>
            </a:r>
            <a:endParaRPr lang="de-DE" sz="3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sp>
        <p:nvSpPr>
          <p:cNvPr id="5" name="Text Placeholder 6"/>
          <p:cNvSpPr txBox="1">
            <a:spLocks/>
          </p:cNvSpPr>
          <p:nvPr/>
        </p:nvSpPr>
        <p:spPr>
          <a:xfrm>
            <a:off x="6338287" y="4083227"/>
            <a:ext cx="5024844" cy="2448201"/>
          </a:xfrm>
          <a:prstGeom prst="rect">
            <a:avLst/>
          </a:prstGeom>
          <a:solidFill>
            <a:schemeClr val="bg2">
              <a:lumMod val="90000"/>
            </a:schemeClr>
          </a:solidFill>
        </p:spPr>
        <p:txBody>
          <a:bodyPr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3200" dirty="0">
                <a:latin typeface="BentonSans Light Italic" panose="02000503000000090004" pitchFamily="2" charset="0"/>
              </a:rPr>
              <a:t>Erschwert:</a:t>
            </a:r>
          </a:p>
          <a:p>
            <a:pPr>
              <a:buFontTx/>
              <a:buChar char="-"/>
            </a:pPr>
            <a:r>
              <a:rPr lang="de-DE" sz="3200" dirty="0">
                <a:latin typeface="BentonSans Light Italic" panose="02000503000000090004" pitchFamily="2" charset="0"/>
              </a:rPr>
              <a:t>Wiederverwendung</a:t>
            </a:r>
          </a:p>
          <a:p>
            <a:pPr>
              <a:buFontTx/>
              <a:buChar char="-"/>
            </a:pPr>
            <a:r>
              <a:rPr lang="de-DE" sz="3200" dirty="0">
                <a:latin typeface="BentonSans Light Italic" panose="02000503000000090004" pitchFamily="2" charset="0"/>
              </a:rPr>
              <a:t>Tests</a:t>
            </a:r>
          </a:p>
          <a:p>
            <a:pPr>
              <a:buFontTx/>
              <a:buChar char="-"/>
            </a:pPr>
            <a:r>
              <a:rPr lang="de-DE" sz="3200" dirty="0">
                <a:latin typeface="BentonSans Light Italic" panose="02000503000000090004" pitchFamily="2" charset="0"/>
              </a:rPr>
              <a:t>Modifizierbarkeit</a:t>
            </a:r>
          </a:p>
          <a:p>
            <a:pPr marL="0" indent="0">
              <a:buNone/>
            </a:pPr>
            <a:r>
              <a:rPr lang="de-DE" sz="3200" dirty="0">
                <a:latin typeface="BentonSans Light Italic" panose="02000503000000090004" pitchFamily="2" charset="0"/>
              </a:rPr>
              <a:t>+ Ressourcenverbrauch</a:t>
            </a:r>
          </a:p>
        </p:txBody>
      </p:sp>
      <p:sp>
        <p:nvSpPr>
          <p:cNvPr id="6" name="Text Placeholder 9"/>
          <p:cNvSpPr txBox="1">
            <a:spLocks/>
          </p:cNvSpPr>
          <p:nvPr/>
        </p:nvSpPr>
        <p:spPr>
          <a:xfrm>
            <a:off x="6328956" y="3370198"/>
            <a:ext cx="5024844" cy="713029"/>
          </a:xfrm>
          <a:prstGeom prst="rect">
            <a:avLst/>
          </a:prstGeom>
          <a:solidFill>
            <a:srgbClr val="00B05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3200" dirty="0" err="1">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Konsequenzen</a:t>
            </a:r>
            <a:endParaRPr lang="de-DE" sz="3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spTree>
    <p:extLst>
      <p:ext uri="{BB962C8B-B14F-4D97-AF65-F5344CB8AC3E}">
        <p14:creationId xmlns:p14="http://schemas.microsoft.com/office/powerpoint/2010/main" val="507348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latin typeface="BentonSans Light" panose="02000503000000020004" pitchFamily="2" charset="0"/>
              </a:rPr>
              <a:t>Anti-Pattern: Poltergeist</a:t>
            </a:r>
            <a:endParaRPr lang="de-DE" dirty="0"/>
          </a:p>
        </p:txBody>
      </p:sp>
      <p:sp>
        <p:nvSpPr>
          <p:cNvPr id="3" name="Text Placeholder 6"/>
          <p:cNvSpPr txBox="1">
            <a:spLocks/>
          </p:cNvSpPr>
          <p:nvPr/>
        </p:nvSpPr>
        <p:spPr>
          <a:xfrm>
            <a:off x="838201" y="2720957"/>
            <a:ext cx="4817769" cy="2821426"/>
          </a:xfrm>
          <a:prstGeom prst="rect">
            <a:avLst/>
          </a:prstGeom>
          <a:solidFill>
            <a:schemeClr val="bg2">
              <a:lumMod val="90000"/>
            </a:schemeClr>
          </a:solidFill>
        </p:spPr>
        <p:txBody>
          <a:bodyPr tIns="21600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3200" dirty="0">
                <a:latin typeface="BentonSans Light Italic" panose="02000503000000090004" pitchFamily="2" charset="0"/>
              </a:rPr>
              <a:t>Verhalten Auslagern:</a:t>
            </a:r>
          </a:p>
          <a:p>
            <a:pPr>
              <a:buFontTx/>
              <a:buChar char="-"/>
            </a:pPr>
            <a:r>
              <a:rPr lang="de-DE" sz="3200" dirty="0">
                <a:latin typeface="BentonSans Light Italic" panose="02000503000000090004" pitchFamily="2" charset="0"/>
              </a:rPr>
              <a:t>Identifizieren und klassifizieren</a:t>
            </a:r>
          </a:p>
          <a:p>
            <a:pPr>
              <a:buFontTx/>
              <a:buChar char="-"/>
            </a:pPr>
            <a:r>
              <a:rPr lang="de-DE" sz="3200" dirty="0">
                <a:latin typeface="BentonSans Light Italic" panose="02000503000000090004" pitchFamily="2" charset="0"/>
              </a:rPr>
              <a:t>Klasse bestimmen</a:t>
            </a:r>
          </a:p>
          <a:p>
            <a:pPr>
              <a:buFontTx/>
              <a:buChar char="-"/>
            </a:pPr>
            <a:r>
              <a:rPr lang="de-DE" sz="3200" dirty="0">
                <a:latin typeface="BentonSans Light Italic" panose="02000503000000090004" pitchFamily="2" charset="0"/>
              </a:rPr>
              <a:t>…</a:t>
            </a:r>
          </a:p>
        </p:txBody>
      </p:sp>
      <p:sp>
        <p:nvSpPr>
          <p:cNvPr id="4" name="Text Placeholder 9"/>
          <p:cNvSpPr txBox="1">
            <a:spLocks/>
          </p:cNvSpPr>
          <p:nvPr/>
        </p:nvSpPr>
        <p:spPr>
          <a:xfrm>
            <a:off x="838200" y="2007928"/>
            <a:ext cx="4817769" cy="713029"/>
          </a:xfrm>
          <a:prstGeom prst="rect">
            <a:avLst/>
          </a:prstGeom>
          <a:solidFill>
            <a:srgbClr val="00B05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3200" dirty="0" err="1">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Lösung</a:t>
            </a:r>
            <a:endParaRPr lang="de-DE" sz="3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pic>
        <p:nvPicPr>
          <p:cNvPr id="7" name="Picture 6"/>
          <p:cNvPicPr>
            <a:picLocks noChangeAspect="1"/>
          </p:cNvPicPr>
          <p:nvPr/>
        </p:nvPicPr>
        <p:blipFill>
          <a:blip r:embed="rId3"/>
          <a:stretch>
            <a:fillRect/>
          </a:stretch>
        </p:blipFill>
        <p:spPr>
          <a:xfrm>
            <a:off x="6029039" y="1690688"/>
            <a:ext cx="5609442" cy="4534191"/>
          </a:xfrm>
          <a:prstGeom prst="rect">
            <a:avLst/>
          </a:prstGeom>
        </p:spPr>
      </p:pic>
    </p:spTree>
    <p:extLst>
      <p:ext uri="{BB962C8B-B14F-4D97-AF65-F5344CB8AC3E}">
        <p14:creationId xmlns:p14="http://schemas.microsoft.com/office/powerpoint/2010/main" val="1623236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latin typeface="BentonSans Light" panose="02000503000000020004" pitchFamily="2" charset="0"/>
              </a:rPr>
              <a:t>Anti-Pattern: </a:t>
            </a:r>
            <a:r>
              <a:rPr lang="de-DE" dirty="0" err="1">
                <a:latin typeface="BentonSans Light" panose="02000503000000020004" pitchFamily="2" charset="0"/>
              </a:rPr>
              <a:t>Poltergeis</a:t>
            </a:r>
            <a:endParaRPr lang="de-DE" dirty="0">
              <a:latin typeface="BentonSans Light" panose="02000503000000020004" pitchFamily="2" charset="0"/>
            </a:endParaRPr>
          </a:p>
        </p:txBody>
      </p:sp>
      <p:sp>
        <p:nvSpPr>
          <p:cNvPr id="4" name="Text Placeholder 9"/>
          <p:cNvSpPr txBox="1">
            <a:spLocks/>
          </p:cNvSpPr>
          <p:nvPr/>
        </p:nvSpPr>
        <p:spPr>
          <a:xfrm>
            <a:off x="957394" y="1560352"/>
            <a:ext cx="10277213" cy="1308683"/>
          </a:xfrm>
          <a:prstGeom prst="rect">
            <a:avLst/>
          </a:prstGeom>
          <a:solidFill>
            <a:srgbClr val="00B05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None/>
            </a:pPr>
            <a:r>
              <a:rPr lang="de-DE" sz="3200" i="1"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"Ich bin mir nicht ganz sicher, was diese Klasse genau macht, aber sie ist sicher wichtig!"</a:t>
            </a:r>
            <a:endParaRPr lang="de-DE" sz="3200" i="1"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pic>
        <p:nvPicPr>
          <p:cNvPr id="8" name="Picture 7"/>
          <p:cNvPicPr>
            <a:picLocks noChangeAspect="1"/>
          </p:cNvPicPr>
          <p:nvPr/>
        </p:nvPicPr>
        <p:blipFill>
          <a:blip r:embed="rId3"/>
          <a:stretch>
            <a:fillRect/>
          </a:stretch>
        </p:blipFill>
        <p:spPr>
          <a:xfrm>
            <a:off x="2286000" y="3246864"/>
            <a:ext cx="7620000" cy="3219450"/>
          </a:xfrm>
          <a:prstGeom prst="rect">
            <a:avLst/>
          </a:prstGeom>
        </p:spPr>
      </p:pic>
    </p:spTree>
    <p:extLst>
      <p:ext uri="{BB962C8B-B14F-4D97-AF65-F5344CB8AC3E}">
        <p14:creationId xmlns:p14="http://schemas.microsoft.com/office/powerpoint/2010/main" val="1126755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latin typeface="BentonSans Light" panose="02000503000000020004" pitchFamily="2" charset="0"/>
              </a:rPr>
              <a:t>Anti-Pattern: Poltergeist</a:t>
            </a:r>
            <a:endParaRPr lang="de-DE" dirty="0"/>
          </a:p>
        </p:txBody>
      </p:sp>
      <p:sp>
        <p:nvSpPr>
          <p:cNvPr id="3" name="Text Placeholder 6"/>
          <p:cNvSpPr txBox="1">
            <a:spLocks/>
          </p:cNvSpPr>
          <p:nvPr/>
        </p:nvSpPr>
        <p:spPr>
          <a:xfrm>
            <a:off x="911227" y="2403717"/>
            <a:ext cx="10442573" cy="1963010"/>
          </a:xfrm>
          <a:prstGeom prst="rect">
            <a:avLst/>
          </a:prstGeom>
          <a:solidFill>
            <a:schemeClr val="bg2">
              <a:lumMod val="90000"/>
            </a:schemeClr>
          </a:solidFill>
        </p:spPr>
        <p:txBody>
          <a:bodyPr tIns="108000" numCol="2"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3200" dirty="0">
                <a:latin typeface="BentonSans Light Italic" panose="02000503000000090004" pitchFamily="2" charset="0"/>
              </a:rPr>
              <a:t>Klassen:</a:t>
            </a:r>
          </a:p>
          <a:p>
            <a:pPr>
              <a:buFontTx/>
              <a:buChar char="-"/>
            </a:pPr>
            <a:r>
              <a:rPr lang="de-DE" sz="3200" dirty="0">
                <a:latin typeface="BentonSans Light Italic" panose="02000503000000090004" pitchFamily="2" charset="0"/>
              </a:rPr>
              <a:t>zustandslos</a:t>
            </a:r>
          </a:p>
          <a:p>
            <a:pPr>
              <a:buFontTx/>
              <a:buChar char="-"/>
            </a:pPr>
            <a:r>
              <a:rPr lang="de-DE" sz="3200" dirty="0">
                <a:latin typeface="BentonSans Light Italic" panose="02000503000000090004" pitchFamily="2" charset="0"/>
              </a:rPr>
              <a:t>limitierte Verantwortung</a:t>
            </a:r>
          </a:p>
          <a:p>
            <a:pPr>
              <a:buFontTx/>
              <a:buChar char="-"/>
            </a:pPr>
            <a:r>
              <a:rPr lang="de-DE" sz="3200" dirty="0">
                <a:latin typeface="BentonSans Light Italic" panose="02000503000000090004" pitchFamily="2" charset="0"/>
              </a:rPr>
              <a:t>kurze</a:t>
            </a:r>
            <a:r>
              <a:rPr lang="en-US" sz="3200" dirty="0">
                <a:latin typeface="BentonSans Light Italic" panose="02000503000000090004" pitchFamily="2" charset="0"/>
              </a:rPr>
              <a:t> </a:t>
            </a:r>
            <a:r>
              <a:rPr lang="de-DE" sz="3200" dirty="0">
                <a:latin typeface="BentonSans Light Italic" panose="02000503000000090004" pitchFamily="2" charset="0"/>
              </a:rPr>
              <a:t>Lebenszeit</a:t>
            </a:r>
          </a:p>
          <a:p>
            <a:pPr>
              <a:buFontTx/>
              <a:buChar char="-"/>
            </a:pPr>
            <a:r>
              <a:rPr lang="en-US" sz="3200" dirty="0">
                <a:latin typeface="BentonSans Light Italic" panose="02000503000000090004" pitchFamily="2" charset="0"/>
              </a:rPr>
              <a:t>&gt; </a:t>
            </a:r>
            <a:r>
              <a:rPr lang="de-DE" sz="3200" dirty="0">
                <a:latin typeface="BentonSans Light Italic" panose="02000503000000090004" pitchFamily="2" charset="0"/>
              </a:rPr>
              <a:t>erstellen anderer </a:t>
            </a:r>
            <a:r>
              <a:rPr lang="en-US" sz="3200" dirty="0">
                <a:latin typeface="BentonSans Light Italic" panose="02000503000000090004" pitchFamily="2" charset="0"/>
              </a:rPr>
              <a:t>Klassen</a:t>
            </a:r>
            <a:endParaRPr lang="de-DE" sz="3200" dirty="0">
              <a:latin typeface="BentonSans Light Italic" panose="02000503000000090004" pitchFamily="2" charset="0"/>
            </a:endParaRPr>
          </a:p>
          <a:p>
            <a:pPr algn="ctr">
              <a:buFontTx/>
              <a:buChar char="-"/>
            </a:pPr>
            <a:endParaRPr lang="de-DE" sz="3200" dirty="0">
              <a:latin typeface="BentonSans Light Italic" panose="02000503000000090004" pitchFamily="2" charset="0"/>
            </a:endParaRPr>
          </a:p>
        </p:txBody>
      </p:sp>
      <p:sp>
        <p:nvSpPr>
          <p:cNvPr id="4" name="Text Placeholder 9"/>
          <p:cNvSpPr txBox="1">
            <a:spLocks/>
          </p:cNvSpPr>
          <p:nvPr/>
        </p:nvSpPr>
        <p:spPr>
          <a:xfrm>
            <a:off x="911226" y="1690688"/>
            <a:ext cx="5024843" cy="713029"/>
          </a:xfrm>
          <a:prstGeom prst="rect">
            <a:avLst/>
          </a:prstGeom>
          <a:solidFill>
            <a:srgbClr val="00B05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3200" dirty="0" err="1">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Erscheinungsform</a:t>
            </a:r>
            <a:endParaRPr lang="de-DE" sz="3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sp>
        <p:nvSpPr>
          <p:cNvPr id="5" name="Text Placeholder 6"/>
          <p:cNvSpPr txBox="1">
            <a:spLocks/>
          </p:cNvSpPr>
          <p:nvPr/>
        </p:nvSpPr>
        <p:spPr>
          <a:xfrm>
            <a:off x="911224" y="5079756"/>
            <a:ext cx="10442575" cy="1488995"/>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de-DE" sz="3200" dirty="0">
                <a:latin typeface="BentonSans Light Italic" panose="02000503000000090004" pitchFamily="2" charset="0"/>
              </a:rPr>
              <a:t>Sinn der Klasse unklar</a:t>
            </a:r>
          </a:p>
          <a:p>
            <a:pPr>
              <a:buFontTx/>
              <a:buChar char="-"/>
            </a:pPr>
            <a:r>
              <a:rPr lang="de-DE" sz="3200" dirty="0">
                <a:latin typeface="BentonSans Light Italic" panose="02000503000000090004" pitchFamily="2" charset="0"/>
              </a:rPr>
              <a:t>Name “</a:t>
            </a:r>
            <a:r>
              <a:rPr lang="de-DE" sz="3200" dirty="0" err="1">
                <a:latin typeface="BentonSans Light Italic" panose="02000503000000090004" pitchFamily="2" charset="0"/>
              </a:rPr>
              <a:t>controller</a:t>
            </a:r>
            <a:r>
              <a:rPr lang="de-DE" sz="3200" dirty="0">
                <a:latin typeface="BentonSans Light Italic" panose="02000503000000090004" pitchFamily="2" charset="0"/>
              </a:rPr>
              <a:t>_/</a:t>
            </a:r>
            <a:r>
              <a:rPr lang="de-DE" sz="3200" dirty="0" err="1">
                <a:latin typeface="BentonSans Light Italic" panose="02000503000000090004" pitchFamily="2" charset="0"/>
              </a:rPr>
              <a:t>manager</a:t>
            </a:r>
            <a:r>
              <a:rPr lang="de-DE" sz="3200" dirty="0">
                <a:latin typeface="BentonSans Light Italic" panose="02000503000000090004" pitchFamily="2" charset="0"/>
              </a:rPr>
              <a:t>_”</a:t>
            </a:r>
          </a:p>
        </p:txBody>
      </p:sp>
      <p:sp>
        <p:nvSpPr>
          <p:cNvPr id="6" name="Text Placeholder 9"/>
          <p:cNvSpPr txBox="1">
            <a:spLocks/>
          </p:cNvSpPr>
          <p:nvPr/>
        </p:nvSpPr>
        <p:spPr>
          <a:xfrm>
            <a:off x="911225" y="4366727"/>
            <a:ext cx="10442573" cy="713029"/>
          </a:xfrm>
          <a:prstGeom prst="rect">
            <a:avLst/>
          </a:prstGeom>
          <a:solidFill>
            <a:srgbClr val="00B05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3200" dirty="0" err="1">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Zusätzliche</a:t>
            </a:r>
            <a:r>
              <a:rPr lang="en-US" sz="3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 </a:t>
            </a:r>
            <a:r>
              <a:rPr lang="en-US" sz="3200" dirty="0" err="1">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Symptome</a:t>
            </a:r>
            <a:endParaRPr lang="de-DE" sz="3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spTree>
    <p:extLst>
      <p:ext uri="{BB962C8B-B14F-4D97-AF65-F5344CB8AC3E}">
        <p14:creationId xmlns:p14="http://schemas.microsoft.com/office/powerpoint/2010/main" val="15161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latin typeface="BentonSans Light" panose="02000503000000020004" pitchFamily="2" charset="0"/>
              </a:rPr>
              <a:t>Anti-Pattern: Poltergeist</a:t>
            </a:r>
            <a:endParaRPr lang="de-DE" dirty="0"/>
          </a:p>
        </p:txBody>
      </p:sp>
      <p:sp>
        <p:nvSpPr>
          <p:cNvPr id="3" name="Text Placeholder 6"/>
          <p:cNvSpPr txBox="1">
            <a:spLocks/>
          </p:cNvSpPr>
          <p:nvPr/>
        </p:nvSpPr>
        <p:spPr>
          <a:xfrm>
            <a:off x="911227" y="2403717"/>
            <a:ext cx="5024843" cy="2448201"/>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de-DE" sz="3200" dirty="0">
                <a:latin typeface="BentonSans Light Italic" panose="02000503000000090004" pitchFamily="2" charset="0"/>
              </a:rPr>
              <a:t>Mangelndes Verständnis</a:t>
            </a:r>
          </a:p>
          <a:p>
            <a:pPr>
              <a:buFontTx/>
              <a:buChar char="-"/>
            </a:pPr>
            <a:r>
              <a:rPr lang="de-DE" sz="3200" dirty="0">
                <a:latin typeface="BentonSans Light Italic" panose="02000503000000090004" pitchFamily="2" charset="0"/>
              </a:rPr>
              <a:t>OO falsches Mittel</a:t>
            </a:r>
          </a:p>
          <a:p>
            <a:pPr>
              <a:buFontTx/>
              <a:buChar char="-"/>
            </a:pPr>
            <a:r>
              <a:rPr lang="de-DE" sz="3200" dirty="0">
                <a:latin typeface="BentonSans Light Italic" panose="02000503000000090004" pitchFamily="2" charset="0"/>
              </a:rPr>
              <a:t>Unpassend </a:t>
            </a:r>
            <a:r>
              <a:rPr lang="de-DE" sz="3200" dirty="0" err="1">
                <a:latin typeface="BentonSans Light Italic" panose="02000503000000090004" pitchFamily="2" charset="0"/>
              </a:rPr>
              <a:t>def</a:t>
            </a:r>
            <a:r>
              <a:rPr lang="de-DE" sz="3200" dirty="0">
                <a:latin typeface="BentonSans Light Italic" panose="02000503000000090004" pitchFamily="2" charset="0"/>
              </a:rPr>
              <a:t>. Anforderungen</a:t>
            </a:r>
          </a:p>
        </p:txBody>
      </p:sp>
      <p:sp>
        <p:nvSpPr>
          <p:cNvPr id="4" name="Text Placeholder 9"/>
          <p:cNvSpPr txBox="1">
            <a:spLocks/>
          </p:cNvSpPr>
          <p:nvPr/>
        </p:nvSpPr>
        <p:spPr>
          <a:xfrm>
            <a:off x="911226" y="1690688"/>
            <a:ext cx="5024843" cy="713029"/>
          </a:xfrm>
          <a:prstGeom prst="rect">
            <a:avLst/>
          </a:prstGeom>
          <a:solidFill>
            <a:srgbClr val="00B05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3200" dirty="0" err="1">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Ursache</a:t>
            </a:r>
            <a:endParaRPr lang="de-DE" sz="3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sp>
        <p:nvSpPr>
          <p:cNvPr id="5" name="Text Placeholder 6"/>
          <p:cNvSpPr txBox="1">
            <a:spLocks/>
          </p:cNvSpPr>
          <p:nvPr/>
        </p:nvSpPr>
        <p:spPr>
          <a:xfrm>
            <a:off x="6328957" y="3943268"/>
            <a:ext cx="5024844" cy="2448201"/>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de-DE" sz="3200" dirty="0">
                <a:latin typeface="BentonSans Light Italic" panose="02000503000000090004" pitchFamily="2" charset="0"/>
              </a:rPr>
              <a:t>Schwer verständliches Design</a:t>
            </a:r>
          </a:p>
          <a:p>
            <a:pPr>
              <a:buFontTx/>
              <a:buChar char="-"/>
            </a:pPr>
            <a:r>
              <a:rPr lang="de-DE" sz="3200" dirty="0">
                <a:latin typeface="BentonSans Light Italic" panose="02000503000000090004" pitchFamily="2" charset="0"/>
              </a:rPr>
              <a:t>Ressourcen-verschwendung</a:t>
            </a:r>
          </a:p>
        </p:txBody>
      </p:sp>
      <p:sp>
        <p:nvSpPr>
          <p:cNvPr id="6" name="Text Placeholder 9"/>
          <p:cNvSpPr txBox="1">
            <a:spLocks/>
          </p:cNvSpPr>
          <p:nvPr/>
        </p:nvSpPr>
        <p:spPr>
          <a:xfrm>
            <a:off x="6328956" y="3230239"/>
            <a:ext cx="5024844" cy="713029"/>
          </a:xfrm>
          <a:prstGeom prst="rect">
            <a:avLst/>
          </a:prstGeom>
          <a:solidFill>
            <a:srgbClr val="00B05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3200" dirty="0" err="1">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Konsequenzen</a:t>
            </a:r>
            <a:endParaRPr lang="de-DE" sz="3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spTree>
    <p:extLst>
      <p:ext uri="{BB962C8B-B14F-4D97-AF65-F5344CB8AC3E}">
        <p14:creationId xmlns:p14="http://schemas.microsoft.com/office/powerpoint/2010/main" val="847762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latin typeface="BentonSans Light" panose="02000503000000020004" pitchFamily="2" charset="0"/>
              </a:rPr>
              <a:t>Anti-Pattern: Poltergeist</a:t>
            </a:r>
            <a:endParaRPr lang="de-DE" dirty="0"/>
          </a:p>
        </p:txBody>
      </p:sp>
      <p:sp>
        <p:nvSpPr>
          <p:cNvPr id="3" name="Text Placeholder 6"/>
          <p:cNvSpPr txBox="1">
            <a:spLocks/>
          </p:cNvSpPr>
          <p:nvPr/>
        </p:nvSpPr>
        <p:spPr>
          <a:xfrm>
            <a:off x="838201" y="3336778"/>
            <a:ext cx="4817769" cy="1897695"/>
          </a:xfrm>
          <a:prstGeom prst="rect">
            <a:avLst/>
          </a:prstGeom>
          <a:solidFill>
            <a:schemeClr val="bg2">
              <a:lumMod val="90000"/>
            </a:schemeClr>
          </a:solidFill>
        </p:spPr>
        <p:txBody>
          <a:bodyPr tIns="21600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de-DE" sz="3200" dirty="0">
                <a:latin typeface="BentonSans Light Italic" panose="02000503000000090004" pitchFamily="2" charset="0"/>
              </a:rPr>
              <a:t>Klasse entfernen</a:t>
            </a:r>
          </a:p>
          <a:p>
            <a:pPr>
              <a:buFontTx/>
              <a:buChar char="-"/>
            </a:pPr>
            <a:r>
              <a:rPr lang="de-DE" sz="3200" dirty="0">
                <a:latin typeface="BentonSans Light Italic" panose="02000503000000090004" pitchFamily="2" charset="0"/>
              </a:rPr>
              <a:t>Funktionalität verschieben </a:t>
            </a:r>
            <a:r>
              <a:rPr lang="en-US" sz="3200" dirty="0">
                <a:latin typeface="BentonSans Light Italic" panose="02000503000000090004" pitchFamily="2" charset="0"/>
              </a:rPr>
              <a:t>(-&gt;Factory)</a:t>
            </a:r>
            <a:endParaRPr lang="de-DE" sz="3200" dirty="0">
              <a:latin typeface="BentonSans Light Italic" panose="02000503000000090004" pitchFamily="2" charset="0"/>
            </a:endParaRPr>
          </a:p>
          <a:p>
            <a:pPr>
              <a:buFontTx/>
              <a:buChar char="-"/>
            </a:pPr>
            <a:endParaRPr lang="de-DE" sz="3200" dirty="0">
              <a:latin typeface="BentonSans Light Italic" panose="02000503000000090004" pitchFamily="2" charset="0"/>
            </a:endParaRPr>
          </a:p>
        </p:txBody>
      </p:sp>
      <p:sp>
        <p:nvSpPr>
          <p:cNvPr id="4" name="Text Placeholder 9"/>
          <p:cNvSpPr txBox="1">
            <a:spLocks/>
          </p:cNvSpPr>
          <p:nvPr/>
        </p:nvSpPr>
        <p:spPr>
          <a:xfrm>
            <a:off x="838200" y="2623749"/>
            <a:ext cx="4817769" cy="713029"/>
          </a:xfrm>
          <a:prstGeom prst="rect">
            <a:avLst/>
          </a:prstGeom>
          <a:solidFill>
            <a:srgbClr val="00B05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3200" dirty="0" err="1">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Lösung</a:t>
            </a:r>
            <a:r>
              <a:rPr lang="en-US" sz="3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 Ghostbusting</a:t>
            </a:r>
            <a:endParaRPr lang="de-DE" sz="3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pic>
        <p:nvPicPr>
          <p:cNvPr id="5" name="Picture 4"/>
          <p:cNvPicPr>
            <a:picLocks noChangeAspect="1"/>
          </p:cNvPicPr>
          <p:nvPr/>
        </p:nvPicPr>
        <p:blipFill rotWithShape="1">
          <a:blip r:embed="rId3"/>
          <a:srcRect l="24218" t="16362" r="22109" b="15255"/>
          <a:stretch/>
        </p:blipFill>
        <p:spPr>
          <a:xfrm>
            <a:off x="6214187" y="1619945"/>
            <a:ext cx="5507883" cy="4678218"/>
          </a:xfrm>
          <a:prstGeom prst="rect">
            <a:avLst/>
          </a:prstGeom>
        </p:spPr>
      </p:pic>
    </p:spTree>
    <p:extLst>
      <p:ext uri="{BB962C8B-B14F-4D97-AF65-F5344CB8AC3E}">
        <p14:creationId xmlns:p14="http://schemas.microsoft.com/office/powerpoint/2010/main" val="1546396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latin typeface="BentonSans Light" panose="02000503000000020004" pitchFamily="2" charset="0"/>
              </a:rPr>
              <a:t>Anti-Pattern: </a:t>
            </a:r>
            <a:r>
              <a:rPr lang="de-DE" dirty="0" err="1">
                <a:latin typeface="BentonSans Light" panose="02000503000000020004" pitchFamily="2" charset="0"/>
              </a:rPr>
              <a:t>Architecture</a:t>
            </a:r>
            <a:r>
              <a:rPr lang="de-DE" dirty="0">
                <a:latin typeface="BentonSans Light" panose="02000503000000020004" pitchFamily="2" charset="0"/>
              </a:rPr>
              <a:t> </a:t>
            </a:r>
            <a:r>
              <a:rPr lang="de-DE" dirty="0" err="1">
                <a:latin typeface="BentonSans Light" panose="02000503000000020004" pitchFamily="2" charset="0"/>
              </a:rPr>
              <a:t>by</a:t>
            </a:r>
            <a:r>
              <a:rPr lang="de-DE" dirty="0">
                <a:latin typeface="BentonSans Light" panose="02000503000000020004" pitchFamily="2" charset="0"/>
              </a:rPr>
              <a:t> </a:t>
            </a:r>
            <a:r>
              <a:rPr lang="de-DE" dirty="0" err="1">
                <a:latin typeface="BentonSans Light" panose="02000503000000020004" pitchFamily="2" charset="0"/>
              </a:rPr>
              <a:t>implication</a:t>
            </a:r>
            <a:endParaRPr lang="de-DE" dirty="0">
              <a:latin typeface="BentonSans Light" panose="02000503000000020004" pitchFamily="2" charset="0"/>
            </a:endParaRPr>
          </a:p>
        </p:txBody>
      </p:sp>
      <p:grpSp>
        <p:nvGrpSpPr>
          <p:cNvPr id="5" name="Group 4"/>
          <p:cNvGrpSpPr/>
          <p:nvPr/>
        </p:nvGrpSpPr>
        <p:grpSpPr>
          <a:xfrm>
            <a:off x="721567" y="1913845"/>
            <a:ext cx="10748866" cy="4000694"/>
            <a:chOff x="979714" y="2073536"/>
            <a:chExt cx="10748866" cy="4000694"/>
          </a:xfrm>
        </p:grpSpPr>
        <p:sp>
          <p:nvSpPr>
            <p:cNvPr id="4" name="Text Placeholder 9"/>
            <p:cNvSpPr txBox="1">
              <a:spLocks/>
            </p:cNvSpPr>
            <p:nvPr/>
          </p:nvSpPr>
          <p:spPr>
            <a:xfrm>
              <a:off x="979714" y="2073536"/>
              <a:ext cx="3156981" cy="4000693"/>
            </a:xfrm>
            <a:prstGeom prst="rect">
              <a:avLst/>
            </a:prstGeom>
            <a:solidFill>
              <a:srgbClr val="FFC00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None/>
              </a:pPr>
              <a:r>
                <a:rPr lang="de-DE" sz="3200" i="1" dirty="0">
                  <a:ln w="0">
                    <a:solidFill>
                      <a:schemeClr val="bg1"/>
                    </a:solidFill>
                  </a:ln>
                  <a:solidFill>
                    <a:schemeClr val="bg1"/>
                  </a:solidFill>
                  <a:effectLst>
                    <a:outerShdw blurRad="38100" dist="38100" dir="2700000" algn="tl">
                      <a:srgbClr val="000000">
                        <a:alpha val="43137"/>
                      </a:srgbClr>
                    </a:outerShdw>
                  </a:effectLst>
                  <a:latin typeface="BentonSans Regular" panose="02000503000000020004" pitchFamily="2" charset="0"/>
                </a:rPr>
                <a:t>"</a:t>
              </a:r>
              <a:r>
                <a:rPr lang="en-US" sz="3200" i="1" dirty="0">
                  <a:ln w="0">
                    <a:solidFill>
                      <a:schemeClr val="bg1"/>
                    </a:solidFill>
                  </a:ln>
                  <a:solidFill>
                    <a:schemeClr val="bg1"/>
                  </a:solidFill>
                  <a:effectLst>
                    <a:outerShdw blurRad="38100" dist="38100" dir="2700000" algn="tl">
                      <a:srgbClr val="000000">
                        <a:alpha val="43137"/>
                      </a:srgbClr>
                    </a:outerShdw>
                  </a:effectLst>
                  <a:latin typeface="BentonSans Regular" panose="02000503000000020004" pitchFamily="2" charset="0"/>
                </a:rPr>
                <a:t>There is no risk; we know what </a:t>
              </a:r>
              <a:r>
                <a:rPr lang="en-US" sz="3200" i="1" dirty="0" err="1">
                  <a:ln w="0">
                    <a:solidFill>
                      <a:schemeClr val="bg1"/>
                    </a:solidFill>
                  </a:ln>
                  <a:solidFill>
                    <a:schemeClr val="bg1"/>
                  </a:solidFill>
                  <a:effectLst>
                    <a:outerShdw blurRad="38100" dist="38100" dir="2700000" algn="tl">
                      <a:srgbClr val="000000">
                        <a:alpha val="43137"/>
                      </a:srgbClr>
                    </a:outerShdw>
                  </a:effectLst>
                  <a:latin typeface="BentonSans Regular" panose="02000503000000020004" pitchFamily="2" charset="0"/>
                </a:rPr>
                <a:t>we'are</a:t>
              </a:r>
              <a:r>
                <a:rPr lang="en-US" sz="3200" i="1" dirty="0">
                  <a:ln w="0">
                    <a:solidFill>
                      <a:schemeClr val="bg1"/>
                    </a:solidFill>
                  </a:ln>
                  <a:solidFill>
                    <a:schemeClr val="bg1"/>
                  </a:solidFill>
                  <a:effectLst>
                    <a:outerShdw blurRad="38100" dist="38100" dir="2700000" algn="tl">
                      <a:srgbClr val="000000">
                        <a:alpha val="43137"/>
                      </a:srgbClr>
                    </a:outerShdw>
                  </a:effectLst>
                  <a:latin typeface="BentonSans Regular" panose="02000503000000020004" pitchFamily="2" charset="0"/>
                </a:rPr>
                <a:t> doing!”</a:t>
              </a:r>
              <a:endParaRPr lang="de-DE" sz="3200" i="1" dirty="0">
                <a:ln w="0">
                  <a:solidFill>
                    <a:schemeClr val="bg1"/>
                  </a:solidFill>
                </a:ln>
                <a:solidFill>
                  <a:schemeClr val="bg1"/>
                </a:solidFill>
                <a:effectLst>
                  <a:outerShdw blurRad="38100" dist="38100" dir="2700000" algn="tl">
                    <a:srgbClr val="000000">
                      <a:alpha val="43137"/>
                    </a:srgbClr>
                  </a:outerShdw>
                </a:effectLst>
                <a:latin typeface="BentonSans Regular" panose="02000503000000020004" pitchFamily="2" charset="0"/>
              </a:endParaRPr>
            </a:p>
          </p:txBody>
        </p:sp>
        <p:pic>
          <p:nvPicPr>
            <p:cNvPr id="3" name="Picture 2"/>
            <p:cNvPicPr>
              <a:picLocks noChangeAspect="1"/>
            </p:cNvPicPr>
            <p:nvPr/>
          </p:nvPicPr>
          <p:blipFill>
            <a:blip r:embed="rId3"/>
            <a:stretch>
              <a:fillRect/>
            </a:stretch>
          </p:blipFill>
          <p:spPr>
            <a:xfrm>
              <a:off x="4136695" y="2073536"/>
              <a:ext cx="7591885" cy="4000694"/>
            </a:xfrm>
            <a:prstGeom prst="rect">
              <a:avLst/>
            </a:prstGeom>
          </p:spPr>
        </p:pic>
      </p:grpSp>
    </p:spTree>
    <p:extLst>
      <p:ext uri="{BB962C8B-B14F-4D97-AF65-F5344CB8AC3E}">
        <p14:creationId xmlns:p14="http://schemas.microsoft.com/office/powerpoint/2010/main" val="4059328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latin typeface="BentonSans Light" panose="02000503000000020004" pitchFamily="2" charset="0"/>
              </a:rPr>
              <a:t>Anti-Pattern: </a:t>
            </a:r>
            <a:r>
              <a:rPr lang="de-DE" dirty="0" err="1">
                <a:latin typeface="BentonSans Light" panose="02000503000000020004" pitchFamily="2" charset="0"/>
              </a:rPr>
              <a:t>Architecture</a:t>
            </a:r>
            <a:r>
              <a:rPr lang="de-DE" dirty="0">
                <a:latin typeface="BentonSans Light" panose="02000503000000020004" pitchFamily="2" charset="0"/>
              </a:rPr>
              <a:t> </a:t>
            </a:r>
            <a:r>
              <a:rPr lang="de-DE" dirty="0" err="1">
                <a:latin typeface="BentonSans Light" panose="02000503000000020004" pitchFamily="2" charset="0"/>
              </a:rPr>
              <a:t>by</a:t>
            </a:r>
            <a:r>
              <a:rPr lang="de-DE" dirty="0">
                <a:latin typeface="BentonSans Light" panose="02000503000000020004" pitchFamily="2" charset="0"/>
              </a:rPr>
              <a:t> </a:t>
            </a:r>
            <a:r>
              <a:rPr lang="de-DE" dirty="0" err="1">
                <a:latin typeface="BentonSans Light" panose="02000503000000020004" pitchFamily="2" charset="0"/>
              </a:rPr>
              <a:t>implication</a:t>
            </a:r>
            <a:endParaRPr lang="de-DE" dirty="0"/>
          </a:p>
        </p:txBody>
      </p:sp>
      <p:sp>
        <p:nvSpPr>
          <p:cNvPr id="3" name="Text Placeholder 6"/>
          <p:cNvSpPr txBox="1">
            <a:spLocks/>
          </p:cNvSpPr>
          <p:nvPr/>
        </p:nvSpPr>
        <p:spPr>
          <a:xfrm>
            <a:off x="911227" y="2403716"/>
            <a:ext cx="10442573" cy="2592077"/>
          </a:xfrm>
          <a:prstGeom prst="rect">
            <a:avLst/>
          </a:prstGeom>
          <a:solidFill>
            <a:schemeClr val="bg2">
              <a:lumMod val="90000"/>
            </a:schemeClr>
          </a:solidFill>
        </p:spPr>
        <p:txBody>
          <a:bodyPr tIns="108000" numCol="1"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de-DE" sz="3200" dirty="0">
                <a:latin typeface="BentonSans Light Italic" panose="02000503000000090004" pitchFamily="2" charset="0"/>
              </a:rPr>
              <a:t>Planungsdokumente fehlen</a:t>
            </a:r>
          </a:p>
          <a:p>
            <a:pPr>
              <a:buFontTx/>
              <a:buChar char="-"/>
            </a:pPr>
            <a:r>
              <a:rPr lang="de-DE" sz="3200" dirty="0">
                <a:latin typeface="BentonSans Light Italic" panose="02000503000000090004" pitchFamily="2" charset="0"/>
              </a:rPr>
              <a:t>Entwicklung ohne Planung</a:t>
            </a:r>
          </a:p>
          <a:p>
            <a:pPr>
              <a:buFontTx/>
              <a:buChar char="-"/>
            </a:pPr>
            <a:r>
              <a:rPr lang="de-DE" sz="3200" dirty="0">
                <a:latin typeface="BentonSans Light Italic" panose="02000503000000090004" pitchFamily="2" charset="0"/>
              </a:rPr>
              <a:t>Verantwortliche haben “Erfahrung”</a:t>
            </a:r>
          </a:p>
        </p:txBody>
      </p:sp>
      <p:sp>
        <p:nvSpPr>
          <p:cNvPr id="4" name="Text Placeholder 9"/>
          <p:cNvSpPr txBox="1">
            <a:spLocks/>
          </p:cNvSpPr>
          <p:nvPr/>
        </p:nvSpPr>
        <p:spPr>
          <a:xfrm>
            <a:off x="911226" y="1690688"/>
            <a:ext cx="5024843" cy="713029"/>
          </a:xfrm>
          <a:prstGeom prst="rect">
            <a:avLst/>
          </a:prstGeom>
          <a:solidFill>
            <a:srgbClr val="FFC00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3200" dirty="0" err="1">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Erscheinungsform</a:t>
            </a:r>
            <a:endParaRPr lang="de-DE" sz="3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sp>
        <p:nvSpPr>
          <p:cNvPr id="5" name="Text Placeholder 6"/>
          <p:cNvSpPr txBox="1">
            <a:spLocks/>
          </p:cNvSpPr>
          <p:nvPr/>
        </p:nvSpPr>
        <p:spPr>
          <a:xfrm>
            <a:off x="911224" y="5719665"/>
            <a:ext cx="10442575" cy="849086"/>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de-DE" sz="3200" dirty="0">
                <a:latin typeface="BentonSans Light Italic" panose="02000503000000090004" pitchFamily="2" charset="0"/>
              </a:rPr>
              <a:t>Lösung von Problemen auf Entwicklung verschoben</a:t>
            </a:r>
          </a:p>
        </p:txBody>
      </p:sp>
      <p:sp>
        <p:nvSpPr>
          <p:cNvPr id="6" name="Text Placeholder 9"/>
          <p:cNvSpPr txBox="1">
            <a:spLocks/>
          </p:cNvSpPr>
          <p:nvPr/>
        </p:nvSpPr>
        <p:spPr>
          <a:xfrm>
            <a:off x="911225" y="5001215"/>
            <a:ext cx="10442573" cy="713029"/>
          </a:xfrm>
          <a:prstGeom prst="rect">
            <a:avLst/>
          </a:prstGeom>
          <a:solidFill>
            <a:srgbClr val="FFC00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3200" dirty="0" err="1">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Zusätzliche</a:t>
            </a:r>
            <a:r>
              <a:rPr lang="en-US" sz="3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 </a:t>
            </a:r>
            <a:r>
              <a:rPr lang="en-US" sz="3200" dirty="0" err="1">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Symptome</a:t>
            </a:r>
            <a:endParaRPr lang="de-DE" sz="3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spTree>
    <p:extLst>
      <p:ext uri="{BB962C8B-B14F-4D97-AF65-F5344CB8AC3E}">
        <p14:creationId xmlns:p14="http://schemas.microsoft.com/office/powerpoint/2010/main" val="2622300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latin typeface="BentonSans Light" panose="02000503000000020004" pitchFamily="2" charset="0"/>
              </a:rPr>
              <a:t>Anti-Pattern: </a:t>
            </a:r>
            <a:r>
              <a:rPr lang="de-DE" dirty="0" err="1">
                <a:latin typeface="BentonSans Light" panose="02000503000000020004" pitchFamily="2" charset="0"/>
              </a:rPr>
              <a:t>Architecture</a:t>
            </a:r>
            <a:r>
              <a:rPr lang="de-DE" dirty="0">
                <a:latin typeface="BentonSans Light" panose="02000503000000020004" pitchFamily="2" charset="0"/>
              </a:rPr>
              <a:t> </a:t>
            </a:r>
            <a:r>
              <a:rPr lang="de-DE" dirty="0" err="1">
                <a:latin typeface="BentonSans Light" panose="02000503000000020004" pitchFamily="2" charset="0"/>
              </a:rPr>
              <a:t>by</a:t>
            </a:r>
            <a:r>
              <a:rPr lang="de-DE" dirty="0">
                <a:latin typeface="BentonSans Light" panose="02000503000000020004" pitchFamily="2" charset="0"/>
              </a:rPr>
              <a:t> </a:t>
            </a:r>
            <a:r>
              <a:rPr lang="de-DE" dirty="0" err="1">
                <a:latin typeface="BentonSans Light" panose="02000503000000020004" pitchFamily="2" charset="0"/>
              </a:rPr>
              <a:t>implication</a:t>
            </a:r>
            <a:endParaRPr lang="de-DE" dirty="0"/>
          </a:p>
        </p:txBody>
      </p:sp>
      <p:sp>
        <p:nvSpPr>
          <p:cNvPr id="3" name="Text Placeholder 6"/>
          <p:cNvSpPr txBox="1">
            <a:spLocks/>
          </p:cNvSpPr>
          <p:nvPr/>
        </p:nvSpPr>
        <p:spPr>
          <a:xfrm>
            <a:off x="911227" y="2403717"/>
            <a:ext cx="5024843" cy="2448201"/>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de-DE" sz="3200" dirty="0">
                <a:latin typeface="BentonSans Light Italic" panose="02000503000000090004" pitchFamily="2" charset="0"/>
              </a:rPr>
              <a:t>Fehlendes </a:t>
            </a:r>
            <a:r>
              <a:rPr lang="de-DE" sz="3200" dirty="0" err="1">
                <a:latin typeface="BentonSans Light Italic" panose="02000503000000090004" pitchFamily="2" charset="0"/>
              </a:rPr>
              <a:t>Risk-Mgm</a:t>
            </a:r>
            <a:r>
              <a:rPr lang="de-DE" sz="3200" dirty="0">
                <a:latin typeface="BentonSans Light Italic" panose="02000503000000090004" pitchFamily="2" charset="0"/>
              </a:rPr>
              <a:t>.</a:t>
            </a:r>
          </a:p>
          <a:p>
            <a:pPr>
              <a:buFontTx/>
              <a:buChar char="-"/>
            </a:pPr>
            <a:r>
              <a:rPr lang="de-DE" sz="3200" dirty="0">
                <a:latin typeface="BentonSans Light Italic" panose="02000503000000090004" pitchFamily="2" charset="0"/>
              </a:rPr>
              <a:t>Selbstüberschätzung</a:t>
            </a:r>
          </a:p>
          <a:p>
            <a:pPr>
              <a:buFontTx/>
              <a:buChar char="-"/>
            </a:pPr>
            <a:r>
              <a:rPr lang="de-DE" sz="3200" dirty="0">
                <a:latin typeface="BentonSans Light Italic" panose="02000503000000090004" pitchFamily="2" charset="0"/>
              </a:rPr>
              <a:t>Frühere Erfahrungen</a:t>
            </a:r>
            <a:endParaRPr lang="de-DE" sz="3200" dirty="0">
              <a:latin typeface="BentonSans Light Italic" panose="02000503000000090004" pitchFamily="2" charset="0"/>
            </a:endParaRPr>
          </a:p>
        </p:txBody>
      </p:sp>
      <p:sp>
        <p:nvSpPr>
          <p:cNvPr id="4" name="Text Placeholder 9"/>
          <p:cNvSpPr txBox="1">
            <a:spLocks/>
          </p:cNvSpPr>
          <p:nvPr/>
        </p:nvSpPr>
        <p:spPr>
          <a:xfrm>
            <a:off x="911226" y="1690688"/>
            <a:ext cx="5024843" cy="713029"/>
          </a:xfrm>
          <a:prstGeom prst="rect">
            <a:avLst/>
          </a:prstGeom>
          <a:solidFill>
            <a:srgbClr val="FFC00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3200" dirty="0" err="1">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Ursache</a:t>
            </a:r>
            <a:endParaRPr lang="de-DE" sz="3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sp>
        <p:nvSpPr>
          <p:cNvPr id="5" name="Text Placeholder 6"/>
          <p:cNvSpPr txBox="1">
            <a:spLocks/>
          </p:cNvSpPr>
          <p:nvPr/>
        </p:nvSpPr>
        <p:spPr>
          <a:xfrm>
            <a:off x="6328957" y="3943268"/>
            <a:ext cx="5024844" cy="2448201"/>
          </a:xfrm>
          <a:prstGeom prst="rect">
            <a:avLst/>
          </a:prstGeom>
          <a:solidFill>
            <a:schemeClr val="bg2">
              <a:lumMod val="90000"/>
            </a:schemeClr>
          </a:solidFill>
        </p:spPr>
        <p:txBody>
          <a:bodyPr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3200" dirty="0" err="1">
                <a:latin typeface="BentonSans Light Italic" panose="02000503000000090004" pitchFamily="2" charset="0"/>
              </a:rPr>
              <a:t>Versteckte</a:t>
            </a:r>
            <a:r>
              <a:rPr lang="en-US" sz="3200" dirty="0">
                <a:latin typeface="BentonSans Light Italic" panose="02000503000000090004" pitchFamily="2" charset="0"/>
              </a:rPr>
              <a:t> </a:t>
            </a:r>
            <a:r>
              <a:rPr lang="en-US" sz="3200" dirty="0" err="1">
                <a:latin typeface="BentonSans Light Italic" panose="02000503000000090004" pitchFamily="2" charset="0"/>
              </a:rPr>
              <a:t>Risiken</a:t>
            </a:r>
            <a:endParaRPr lang="de-DE" sz="3200" dirty="0">
              <a:latin typeface="BentonSans Light Italic" panose="02000503000000090004" pitchFamily="2" charset="0"/>
            </a:endParaRPr>
          </a:p>
          <a:p>
            <a:pPr>
              <a:buFontTx/>
              <a:buChar char="-"/>
            </a:pPr>
            <a:r>
              <a:rPr lang="de-DE" sz="3200" dirty="0">
                <a:latin typeface="BentonSans Light Italic" panose="02000503000000090004" pitchFamily="2" charset="0"/>
              </a:rPr>
              <a:t>Lösung != </a:t>
            </a:r>
            <a:r>
              <a:rPr lang="de-DE" sz="3200" dirty="0" err="1">
                <a:latin typeface="BentonSans Light Italic" panose="02000503000000090004" pitchFamily="2" charset="0"/>
              </a:rPr>
              <a:t>Vorraussetungen</a:t>
            </a:r>
            <a:endParaRPr lang="de-DE" sz="3200" dirty="0">
              <a:latin typeface="BentonSans Light Italic" panose="02000503000000090004" pitchFamily="2" charset="0"/>
            </a:endParaRPr>
          </a:p>
          <a:p>
            <a:pPr>
              <a:buFontTx/>
              <a:buChar char="-"/>
            </a:pPr>
            <a:r>
              <a:rPr lang="en-US" sz="3200" dirty="0" err="1">
                <a:latin typeface="BentonSans Light Italic" panose="02000503000000090004" pitchFamily="2" charset="0"/>
              </a:rPr>
              <a:t>Schlechtes</a:t>
            </a:r>
            <a:r>
              <a:rPr lang="en-US" sz="3200" dirty="0">
                <a:latin typeface="BentonSans Light Italic" panose="02000503000000090004" pitchFamily="2" charset="0"/>
              </a:rPr>
              <a:t> Design des Codes (Blob </a:t>
            </a:r>
            <a:r>
              <a:rPr lang="en-US" sz="3200" dirty="0" err="1">
                <a:latin typeface="BentonSans Light Italic" panose="02000503000000090004" pitchFamily="2" charset="0"/>
              </a:rPr>
              <a:t>usw</a:t>
            </a:r>
            <a:r>
              <a:rPr lang="en-US" sz="3200" dirty="0">
                <a:latin typeface="BentonSans Light Italic" panose="02000503000000090004" pitchFamily="2" charset="0"/>
              </a:rPr>
              <a:t>.)</a:t>
            </a:r>
            <a:endParaRPr lang="de-DE" sz="3200" dirty="0">
              <a:latin typeface="BentonSans Light Italic" panose="02000503000000090004" pitchFamily="2" charset="0"/>
            </a:endParaRPr>
          </a:p>
        </p:txBody>
      </p:sp>
      <p:sp>
        <p:nvSpPr>
          <p:cNvPr id="6" name="Text Placeholder 9"/>
          <p:cNvSpPr txBox="1">
            <a:spLocks/>
          </p:cNvSpPr>
          <p:nvPr/>
        </p:nvSpPr>
        <p:spPr>
          <a:xfrm>
            <a:off x="6328956" y="3230239"/>
            <a:ext cx="5024844" cy="713029"/>
          </a:xfrm>
          <a:prstGeom prst="rect">
            <a:avLst/>
          </a:prstGeom>
          <a:solidFill>
            <a:srgbClr val="FFC00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3200" dirty="0" err="1">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Konsequenzen</a:t>
            </a:r>
            <a:endParaRPr lang="de-DE" sz="3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spTree>
    <p:extLst>
      <p:ext uri="{BB962C8B-B14F-4D97-AF65-F5344CB8AC3E}">
        <p14:creationId xmlns:p14="http://schemas.microsoft.com/office/powerpoint/2010/main" val="121012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 name="Text Placeholder 6"/>
          <p:cNvSpPr txBox="1">
            <a:spLocks/>
          </p:cNvSpPr>
          <p:nvPr/>
        </p:nvSpPr>
        <p:spPr>
          <a:xfrm>
            <a:off x="3940030" y="372163"/>
            <a:ext cx="4311941" cy="6113674"/>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de-DE" sz="3200" dirty="0">
              <a:latin typeface="BentonSans Light Italic" panose="02000503000000090004" pitchFamily="2" charset="0"/>
            </a:endParaRPr>
          </a:p>
        </p:txBody>
      </p:sp>
      <p:pic>
        <p:nvPicPr>
          <p:cNvPr id="5" name="Picture Placeholder 4"/>
          <p:cNvPicPr>
            <a:picLocks noGrp="1" noChangeAspect="1"/>
          </p:cNvPicPr>
          <p:nvPr>
            <p:ph type="pic" idx="1"/>
          </p:nvPr>
        </p:nvPicPr>
        <p:blipFill rotWithShape="1">
          <a:blip r:embed="rId2"/>
          <a:srcRect l="6122" r="4939"/>
          <a:stretch/>
        </p:blipFill>
        <p:spPr>
          <a:xfrm>
            <a:off x="4155163" y="557684"/>
            <a:ext cx="3881675" cy="5742632"/>
          </a:xfrm>
          <a:prstGeom prst="rect">
            <a:avLst/>
          </a:prstGeom>
          <a:effectLst/>
        </p:spPr>
      </p:pic>
      <p:sp>
        <p:nvSpPr>
          <p:cNvPr id="8" name="Text Placeholder 9"/>
          <p:cNvSpPr txBox="1">
            <a:spLocks/>
          </p:cNvSpPr>
          <p:nvPr/>
        </p:nvSpPr>
        <p:spPr>
          <a:xfrm>
            <a:off x="3229188" y="372163"/>
            <a:ext cx="710842" cy="1341896"/>
          </a:xfrm>
          <a:prstGeom prst="rect">
            <a:avLst/>
          </a:prstGeom>
          <a:solidFill>
            <a:srgbClr val="C0000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endParaRPr lang="de-DE" sz="7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spTree>
    <p:extLst>
      <p:ext uri="{BB962C8B-B14F-4D97-AF65-F5344CB8AC3E}">
        <p14:creationId xmlns:p14="http://schemas.microsoft.com/office/powerpoint/2010/main" val="910375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latin typeface="BentonSans Light" panose="02000503000000020004" pitchFamily="2" charset="0"/>
              </a:rPr>
              <a:t>Anti-Pattern: </a:t>
            </a:r>
            <a:r>
              <a:rPr lang="de-DE" dirty="0" err="1">
                <a:latin typeface="BentonSans Light" panose="02000503000000020004" pitchFamily="2" charset="0"/>
              </a:rPr>
              <a:t>Architecture</a:t>
            </a:r>
            <a:r>
              <a:rPr lang="de-DE" dirty="0">
                <a:latin typeface="BentonSans Light" panose="02000503000000020004" pitchFamily="2" charset="0"/>
              </a:rPr>
              <a:t> </a:t>
            </a:r>
            <a:r>
              <a:rPr lang="de-DE" dirty="0" err="1">
                <a:latin typeface="BentonSans Light" panose="02000503000000020004" pitchFamily="2" charset="0"/>
              </a:rPr>
              <a:t>by</a:t>
            </a:r>
            <a:r>
              <a:rPr lang="de-DE" dirty="0">
                <a:latin typeface="BentonSans Light" panose="02000503000000020004" pitchFamily="2" charset="0"/>
              </a:rPr>
              <a:t> </a:t>
            </a:r>
            <a:r>
              <a:rPr lang="de-DE" dirty="0" err="1">
                <a:latin typeface="BentonSans Light" panose="02000503000000020004" pitchFamily="2" charset="0"/>
              </a:rPr>
              <a:t>implication</a:t>
            </a:r>
            <a:endParaRPr lang="de-DE" dirty="0"/>
          </a:p>
        </p:txBody>
      </p:sp>
      <p:sp>
        <p:nvSpPr>
          <p:cNvPr id="3" name="Text Placeholder 6"/>
          <p:cNvSpPr txBox="1">
            <a:spLocks/>
          </p:cNvSpPr>
          <p:nvPr/>
        </p:nvSpPr>
        <p:spPr>
          <a:xfrm>
            <a:off x="3807604" y="5370259"/>
            <a:ext cx="4817769" cy="779974"/>
          </a:xfrm>
          <a:prstGeom prst="rect">
            <a:avLst/>
          </a:prstGeom>
          <a:solidFill>
            <a:schemeClr val="bg2">
              <a:lumMod val="90000"/>
            </a:schemeClr>
          </a:solidFill>
        </p:spPr>
        <p:txBody>
          <a:bodyPr tIns="21600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3200" dirty="0" err="1">
                <a:latin typeface="BentonSans Light Italic" panose="02000503000000090004" pitchFamily="2" charset="0"/>
              </a:rPr>
              <a:t>Naja</a:t>
            </a:r>
            <a:r>
              <a:rPr lang="en-US" sz="3200" dirty="0">
                <a:latin typeface="BentonSans Light Italic" panose="02000503000000090004" pitchFamily="2" charset="0"/>
              </a:rPr>
              <a:t> </a:t>
            </a:r>
            <a:r>
              <a:rPr lang="en-US" sz="3200" dirty="0">
                <a:latin typeface="BentonSans Light Italic" panose="02000503000000090004" pitchFamily="2" charset="0"/>
                <a:sym typeface="Wingdings" panose="05000000000000000000" pitchFamily="2" charset="2"/>
              </a:rPr>
              <a:t>:</a:t>
            </a:r>
            <a:r>
              <a:rPr lang="de-DE" sz="3200" dirty="0">
                <a:latin typeface="BentonSans Light Italic" panose="02000503000000090004" pitchFamily="2" charset="0"/>
                <a:sym typeface="Wingdings" panose="05000000000000000000" pitchFamily="2" charset="2"/>
              </a:rPr>
              <a:t>  </a:t>
            </a:r>
            <a:r>
              <a:rPr lang="en-US" sz="3200" b="1" dirty="0">
                <a:latin typeface="BentonSans Regular" panose="02000503000000020004" pitchFamily="2" charset="0"/>
                <a:sym typeface="Wingdings" panose="05000000000000000000" pitchFamily="2" charset="2"/>
              </a:rPr>
              <a:t>PLANEN</a:t>
            </a:r>
          </a:p>
        </p:txBody>
      </p:sp>
      <p:sp>
        <p:nvSpPr>
          <p:cNvPr id="4" name="Text Placeholder 9"/>
          <p:cNvSpPr txBox="1">
            <a:spLocks/>
          </p:cNvSpPr>
          <p:nvPr/>
        </p:nvSpPr>
        <p:spPr>
          <a:xfrm>
            <a:off x="3807604" y="4657230"/>
            <a:ext cx="4817769" cy="713029"/>
          </a:xfrm>
          <a:prstGeom prst="rect">
            <a:avLst/>
          </a:prstGeom>
          <a:solidFill>
            <a:srgbClr val="FFC00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3200" dirty="0" err="1">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Lösung</a:t>
            </a:r>
            <a:endParaRPr lang="de-DE" sz="3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pic>
        <p:nvPicPr>
          <p:cNvPr id="7" name="Picture 6"/>
          <p:cNvPicPr>
            <a:picLocks noChangeAspect="1"/>
          </p:cNvPicPr>
          <p:nvPr/>
        </p:nvPicPr>
        <p:blipFill rotWithShape="1">
          <a:blip r:embed="rId3"/>
          <a:srcRect b="27879"/>
          <a:stretch/>
        </p:blipFill>
        <p:spPr>
          <a:xfrm>
            <a:off x="2481263" y="1690688"/>
            <a:ext cx="7229475" cy="2505269"/>
          </a:xfrm>
          <a:prstGeom prst="rect">
            <a:avLst/>
          </a:prstGeom>
        </p:spPr>
      </p:pic>
    </p:spTree>
    <p:extLst>
      <p:ext uri="{BB962C8B-B14F-4D97-AF65-F5344CB8AC3E}">
        <p14:creationId xmlns:p14="http://schemas.microsoft.com/office/powerpoint/2010/main" val="86049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latin typeface="BentonSans Light" panose="02000503000000020004" pitchFamily="2" charset="0"/>
              </a:rPr>
              <a:t>Anti-Pattern: </a:t>
            </a:r>
            <a:r>
              <a:rPr lang="de-DE" dirty="0" err="1">
                <a:latin typeface="BentonSans Light" panose="02000503000000020004" pitchFamily="2" charset="0"/>
              </a:rPr>
              <a:t>Corncob</a:t>
            </a:r>
            <a:endParaRPr lang="de-DE" dirty="0">
              <a:latin typeface="BentonSans Light" panose="02000503000000020004" pitchFamily="2" charset="0"/>
            </a:endParaRPr>
          </a:p>
        </p:txBody>
      </p:sp>
      <p:sp>
        <p:nvSpPr>
          <p:cNvPr id="4" name="Text Placeholder 9"/>
          <p:cNvSpPr txBox="1">
            <a:spLocks/>
          </p:cNvSpPr>
          <p:nvPr/>
        </p:nvSpPr>
        <p:spPr>
          <a:xfrm>
            <a:off x="957394" y="1560352"/>
            <a:ext cx="10277213" cy="1308683"/>
          </a:xfrm>
          <a:prstGeom prst="rect">
            <a:avLst/>
          </a:prstGeom>
          <a:solidFill>
            <a:srgbClr val="00206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None/>
            </a:pPr>
            <a:r>
              <a:rPr lang="en-US" sz="3200" i="1"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a:t>
            </a:r>
            <a:r>
              <a:rPr lang="de-DE" sz="3200" i="1"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Wer am lautesten schreit, wird auch gehört!“</a:t>
            </a:r>
            <a:endParaRPr lang="de-DE" sz="3200" i="1"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pic>
        <p:nvPicPr>
          <p:cNvPr id="3" name="Picture 2"/>
          <p:cNvPicPr>
            <a:picLocks noChangeAspect="1"/>
          </p:cNvPicPr>
          <p:nvPr/>
        </p:nvPicPr>
        <p:blipFill>
          <a:blip r:embed="rId3"/>
          <a:stretch>
            <a:fillRect/>
          </a:stretch>
        </p:blipFill>
        <p:spPr>
          <a:xfrm>
            <a:off x="3177074" y="3013399"/>
            <a:ext cx="5837853" cy="3648658"/>
          </a:xfrm>
          <a:prstGeom prst="rect">
            <a:avLst/>
          </a:prstGeom>
        </p:spPr>
      </p:pic>
    </p:spTree>
    <p:extLst>
      <p:ext uri="{BB962C8B-B14F-4D97-AF65-F5344CB8AC3E}">
        <p14:creationId xmlns:p14="http://schemas.microsoft.com/office/powerpoint/2010/main" val="966045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latin typeface="BentonSans Light" panose="02000503000000020004" pitchFamily="2" charset="0"/>
              </a:rPr>
              <a:t>Anti-Pattern: </a:t>
            </a:r>
            <a:r>
              <a:rPr lang="de-DE" dirty="0" err="1">
                <a:latin typeface="BentonSans Light" panose="02000503000000020004" pitchFamily="2" charset="0"/>
              </a:rPr>
              <a:t>Corncob</a:t>
            </a:r>
            <a:endParaRPr lang="de-DE" dirty="0"/>
          </a:p>
        </p:txBody>
      </p:sp>
      <p:sp>
        <p:nvSpPr>
          <p:cNvPr id="3" name="Text Placeholder 6"/>
          <p:cNvSpPr txBox="1">
            <a:spLocks/>
          </p:cNvSpPr>
          <p:nvPr/>
        </p:nvSpPr>
        <p:spPr>
          <a:xfrm>
            <a:off x="911227" y="2403716"/>
            <a:ext cx="10442573" cy="3147997"/>
          </a:xfrm>
          <a:prstGeom prst="rect">
            <a:avLst/>
          </a:prstGeom>
          <a:solidFill>
            <a:schemeClr val="bg2">
              <a:lumMod val="90000"/>
            </a:schemeClr>
          </a:solidFill>
        </p:spPr>
        <p:txBody>
          <a:bodyPr tIns="108000" numCol="2"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Tx/>
              <a:buChar char="-"/>
            </a:pPr>
            <a:r>
              <a:rPr lang="de-DE" sz="3200" dirty="0">
                <a:latin typeface="BentonSans Light Italic" panose="02000503000000090004" pitchFamily="2" charset="0"/>
              </a:rPr>
              <a:t>schwierige Personen mit destruktives Verhalten</a:t>
            </a:r>
          </a:p>
          <a:p>
            <a:pPr algn="ctr">
              <a:buFontTx/>
              <a:buChar char="-"/>
            </a:pPr>
            <a:r>
              <a:rPr lang="de-DE" sz="3200" dirty="0">
                <a:latin typeface="BentonSans Light Italic" panose="02000503000000090004" pitchFamily="2" charset="0"/>
              </a:rPr>
              <a:t>Teammitglieder/Extern</a:t>
            </a:r>
          </a:p>
          <a:p>
            <a:pPr algn="ctr">
              <a:buFontTx/>
              <a:buChar char="-"/>
            </a:pPr>
            <a:r>
              <a:rPr lang="de-DE" sz="3200" dirty="0">
                <a:latin typeface="BentonSans Light Italic" panose="02000503000000090004" pitchFamily="2" charset="0"/>
              </a:rPr>
              <a:t>Einflussnahmen (technisch, persönlich, politisch)</a:t>
            </a:r>
          </a:p>
          <a:p>
            <a:pPr algn="ctr">
              <a:buFontTx/>
              <a:buChar char="-"/>
            </a:pPr>
            <a:r>
              <a:rPr lang="de-DE" sz="3200" dirty="0">
                <a:latin typeface="BentonSans Light Italic" panose="02000503000000090004" pitchFamily="2" charset="0"/>
              </a:rPr>
              <a:t>Wollen Macht ausüben</a:t>
            </a:r>
          </a:p>
          <a:p>
            <a:pPr algn="ctr">
              <a:buFontTx/>
              <a:buChar char="-"/>
            </a:pPr>
            <a:r>
              <a:rPr lang="de-DE" sz="3200" dirty="0">
                <a:latin typeface="BentonSans Light Italic" panose="02000503000000090004" pitchFamily="2" charset="0"/>
              </a:rPr>
              <a:t>Manipulieren Personen</a:t>
            </a:r>
            <a:endParaRPr lang="de-DE" sz="3200" dirty="0">
              <a:latin typeface="BentonSans Light Italic" panose="02000503000000090004" pitchFamily="2" charset="0"/>
            </a:endParaRPr>
          </a:p>
        </p:txBody>
      </p:sp>
      <p:sp>
        <p:nvSpPr>
          <p:cNvPr id="4" name="Text Placeholder 9"/>
          <p:cNvSpPr txBox="1">
            <a:spLocks/>
          </p:cNvSpPr>
          <p:nvPr/>
        </p:nvSpPr>
        <p:spPr>
          <a:xfrm>
            <a:off x="911226" y="1690688"/>
            <a:ext cx="5024843" cy="713029"/>
          </a:xfrm>
          <a:prstGeom prst="rect">
            <a:avLst/>
          </a:prstGeom>
          <a:solidFill>
            <a:srgbClr val="00206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3200" dirty="0" err="1">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Erscheinungsform</a:t>
            </a:r>
            <a:endParaRPr lang="de-DE" sz="3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spTree>
    <p:extLst>
      <p:ext uri="{BB962C8B-B14F-4D97-AF65-F5344CB8AC3E}">
        <p14:creationId xmlns:p14="http://schemas.microsoft.com/office/powerpoint/2010/main" val="3219372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latin typeface="BentonSans Light" panose="02000503000000020004" pitchFamily="2" charset="0"/>
              </a:rPr>
              <a:t>Anti-Pattern: </a:t>
            </a:r>
            <a:r>
              <a:rPr lang="de-DE" dirty="0" err="1">
                <a:latin typeface="BentonSans Light" panose="02000503000000020004" pitchFamily="2" charset="0"/>
              </a:rPr>
              <a:t>Corncob</a:t>
            </a:r>
            <a:endParaRPr lang="de-DE" dirty="0"/>
          </a:p>
        </p:txBody>
      </p:sp>
      <p:sp>
        <p:nvSpPr>
          <p:cNvPr id="5" name="Text Placeholder 6"/>
          <p:cNvSpPr txBox="1">
            <a:spLocks/>
          </p:cNvSpPr>
          <p:nvPr/>
        </p:nvSpPr>
        <p:spPr>
          <a:xfrm>
            <a:off x="911224" y="2403717"/>
            <a:ext cx="10442575" cy="2793434"/>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3200" dirty="0">
                <a:latin typeface="BentonSans Light Italic" panose="02000503000000090004" pitchFamily="2" charset="0"/>
              </a:rPr>
              <a:t>Team </a:t>
            </a:r>
            <a:r>
              <a:rPr lang="en-US" sz="3200" dirty="0" err="1">
                <a:latin typeface="BentonSans Light Italic" panose="02000503000000090004" pitchFamily="2" charset="0"/>
              </a:rPr>
              <a:t>macht</a:t>
            </a:r>
            <a:r>
              <a:rPr lang="en-US" sz="3200" dirty="0">
                <a:latin typeface="BentonSans Light Italic" panose="02000503000000090004" pitchFamily="2" charset="0"/>
              </a:rPr>
              <a:t> </a:t>
            </a:r>
            <a:r>
              <a:rPr lang="en-US" sz="3200" dirty="0" err="1">
                <a:latin typeface="BentonSans Light Italic" panose="02000503000000090004" pitchFamily="2" charset="0"/>
              </a:rPr>
              <a:t>kein</a:t>
            </a:r>
            <a:r>
              <a:rPr lang="en-US" sz="3200" dirty="0">
                <a:latin typeface="BentonSans Light Italic" panose="02000503000000090004" pitchFamily="2" charset="0"/>
              </a:rPr>
              <a:t> </a:t>
            </a:r>
            <a:r>
              <a:rPr lang="en-US" sz="3200" dirty="0" err="1">
                <a:latin typeface="BentonSans Light Italic" panose="02000503000000090004" pitchFamily="2" charset="0"/>
              </a:rPr>
              <a:t>Fortschritt</a:t>
            </a:r>
            <a:endParaRPr lang="en-US" sz="3200" dirty="0">
              <a:latin typeface="BentonSans Light Italic" panose="02000503000000090004" pitchFamily="2" charset="0"/>
            </a:endParaRPr>
          </a:p>
          <a:p>
            <a:pPr>
              <a:buFontTx/>
              <a:buChar char="-"/>
            </a:pPr>
            <a:r>
              <a:rPr lang="de-DE" sz="3200" dirty="0">
                <a:latin typeface="BentonSans Light Italic" panose="02000503000000090004" pitchFamily="2" charset="0"/>
              </a:rPr>
              <a:t>jemand schlägt andauernd (neue) Ziele unter andern Vorwand vor</a:t>
            </a:r>
          </a:p>
          <a:p>
            <a:pPr>
              <a:buFontTx/>
              <a:buChar char="-"/>
            </a:pPr>
            <a:r>
              <a:rPr lang="de-DE" sz="3200" dirty="0">
                <a:latin typeface="BentonSans Light Italic" panose="02000503000000090004" pitchFamily="2" charset="0"/>
              </a:rPr>
              <a:t>Destruktives Verhalten bekannt</a:t>
            </a:r>
            <a:endParaRPr lang="de-DE" sz="3200" dirty="0">
              <a:latin typeface="BentonSans Light Italic" panose="02000503000000090004" pitchFamily="2" charset="0"/>
            </a:endParaRPr>
          </a:p>
        </p:txBody>
      </p:sp>
      <p:sp>
        <p:nvSpPr>
          <p:cNvPr id="6" name="Text Placeholder 9"/>
          <p:cNvSpPr txBox="1">
            <a:spLocks/>
          </p:cNvSpPr>
          <p:nvPr/>
        </p:nvSpPr>
        <p:spPr>
          <a:xfrm>
            <a:off x="911226" y="1690688"/>
            <a:ext cx="10442573" cy="713029"/>
          </a:xfrm>
          <a:prstGeom prst="rect">
            <a:avLst/>
          </a:prstGeom>
          <a:solidFill>
            <a:srgbClr val="00206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3200" dirty="0" err="1">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Zusätzliche</a:t>
            </a:r>
            <a:r>
              <a:rPr lang="en-US" sz="3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 </a:t>
            </a:r>
            <a:r>
              <a:rPr lang="en-US" sz="3200" dirty="0" err="1">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Symptome</a:t>
            </a:r>
            <a:endParaRPr lang="de-DE" sz="3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spTree>
    <p:extLst>
      <p:ext uri="{BB962C8B-B14F-4D97-AF65-F5344CB8AC3E}">
        <p14:creationId xmlns:p14="http://schemas.microsoft.com/office/powerpoint/2010/main" val="1965739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latin typeface="BentonSans Light" panose="02000503000000020004" pitchFamily="2" charset="0"/>
              </a:rPr>
              <a:t>Anti-Pattern: </a:t>
            </a:r>
            <a:r>
              <a:rPr lang="de-DE" dirty="0" err="1">
                <a:latin typeface="BentonSans Light" panose="02000503000000020004" pitchFamily="2" charset="0"/>
              </a:rPr>
              <a:t>Corncob</a:t>
            </a:r>
            <a:endParaRPr lang="de-DE" dirty="0"/>
          </a:p>
        </p:txBody>
      </p:sp>
      <p:sp>
        <p:nvSpPr>
          <p:cNvPr id="3" name="Text Placeholder 6"/>
          <p:cNvSpPr txBox="1">
            <a:spLocks/>
          </p:cNvSpPr>
          <p:nvPr/>
        </p:nvSpPr>
        <p:spPr>
          <a:xfrm>
            <a:off x="547333" y="2403717"/>
            <a:ext cx="5722838" cy="2774773"/>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de-DE" sz="3200" dirty="0" err="1">
                <a:latin typeface="BentonSans Light Italic" panose="02000503000000090004" pitchFamily="2" charset="0"/>
              </a:rPr>
              <a:t>Managment</a:t>
            </a:r>
            <a:r>
              <a:rPr lang="de-DE" sz="3200" dirty="0">
                <a:latin typeface="BentonSans Light Italic" panose="02000503000000090004" pitchFamily="2" charset="0"/>
              </a:rPr>
              <a:t> Sicht = </a:t>
            </a:r>
            <a:r>
              <a:rPr lang="de-DE" sz="3200" dirty="0" err="1">
                <a:latin typeface="BentonSans Light Italic" panose="02000503000000090004" pitchFamily="2" charset="0"/>
              </a:rPr>
              <a:t>Corncob</a:t>
            </a:r>
            <a:r>
              <a:rPr lang="de-DE" sz="3200" dirty="0">
                <a:latin typeface="BentonSans Light Italic" panose="02000503000000090004" pitchFamily="2" charset="0"/>
              </a:rPr>
              <a:t> Sicht</a:t>
            </a:r>
          </a:p>
          <a:p>
            <a:pPr>
              <a:buFontTx/>
              <a:buChar char="-"/>
            </a:pPr>
            <a:r>
              <a:rPr lang="de-DE" sz="3200" dirty="0">
                <a:latin typeface="BentonSans Light Italic" panose="02000503000000090004" pitchFamily="2" charset="0"/>
              </a:rPr>
              <a:t>Meinungsverschiedenheiten</a:t>
            </a:r>
          </a:p>
          <a:p>
            <a:pPr>
              <a:buFontTx/>
              <a:buChar char="-"/>
            </a:pPr>
            <a:r>
              <a:rPr lang="en-US" sz="3200" dirty="0">
                <a:latin typeface="BentonSans Light Italic" panose="02000503000000090004" pitchFamily="2" charset="0"/>
              </a:rPr>
              <a:t>Gruppe </a:t>
            </a:r>
            <a:r>
              <a:rPr lang="en-US" sz="3200" dirty="0" err="1">
                <a:latin typeface="BentonSans Light Italic" panose="02000503000000090004" pitchFamily="2" charset="0"/>
              </a:rPr>
              <a:t>unzureichend</a:t>
            </a:r>
            <a:r>
              <a:rPr lang="en-US" sz="3200" dirty="0">
                <a:latin typeface="BentonSans Light Italic" panose="02000503000000090004" pitchFamily="2" charset="0"/>
              </a:rPr>
              <a:t> </a:t>
            </a:r>
            <a:r>
              <a:rPr lang="en-US" sz="3200" dirty="0" err="1">
                <a:latin typeface="BentonSans Light Italic" panose="02000503000000090004" pitchFamily="2" charset="0"/>
              </a:rPr>
              <a:t>vor</a:t>
            </a:r>
            <a:r>
              <a:rPr lang="en-US" sz="3200" dirty="0">
                <a:latin typeface="BentonSans Light Italic" panose="02000503000000090004" pitchFamily="2" charset="0"/>
              </a:rPr>
              <a:t> </a:t>
            </a:r>
            <a:r>
              <a:rPr lang="en-US" sz="3200" dirty="0" err="1">
                <a:latin typeface="BentonSans Light Italic" panose="02000503000000090004" pitchFamily="2" charset="0"/>
              </a:rPr>
              <a:t>Einflüssen</a:t>
            </a:r>
            <a:r>
              <a:rPr lang="en-US" sz="3200" dirty="0">
                <a:latin typeface="BentonSans Light Italic" panose="02000503000000090004" pitchFamily="2" charset="0"/>
              </a:rPr>
              <a:t> </a:t>
            </a:r>
            <a:r>
              <a:rPr lang="en-US" sz="3200" dirty="0" err="1">
                <a:latin typeface="BentonSans Light Italic" panose="02000503000000090004" pitchFamily="2" charset="0"/>
              </a:rPr>
              <a:t>geschützt</a:t>
            </a:r>
            <a:endParaRPr lang="en-US" sz="3200" dirty="0">
              <a:latin typeface="BentonSans Light Italic" panose="02000503000000090004" pitchFamily="2" charset="0"/>
            </a:endParaRPr>
          </a:p>
        </p:txBody>
      </p:sp>
      <p:sp>
        <p:nvSpPr>
          <p:cNvPr id="4" name="Text Placeholder 9"/>
          <p:cNvSpPr txBox="1">
            <a:spLocks/>
          </p:cNvSpPr>
          <p:nvPr/>
        </p:nvSpPr>
        <p:spPr>
          <a:xfrm>
            <a:off x="547331" y="1690688"/>
            <a:ext cx="5722839" cy="713029"/>
          </a:xfrm>
          <a:prstGeom prst="rect">
            <a:avLst/>
          </a:prstGeom>
          <a:solidFill>
            <a:srgbClr val="00206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3200" dirty="0" err="1">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Ursache</a:t>
            </a:r>
            <a:endParaRPr lang="de-DE" sz="3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sp>
        <p:nvSpPr>
          <p:cNvPr id="5" name="Text Placeholder 6"/>
          <p:cNvSpPr txBox="1">
            <a:spLocks/>
          </p:cNvSpPr>
          <p:nvPr/>
        </p:nvSpPr>
        <p:spPr>
          <a:xfrm>
            <a:off x="6739503" y="3720200"/>
            <a:ext cx="5024844" cy="2448201"/>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de-DE" sz="3200" dirty="0">
                <a:latin typeface="BentonSans Light Italic" panose="02000503000000090004" pitchFamily="2" charset="0"/>
              </a:rPr>
              <a:t>Tech. Diskussionen schwierig</a:t>
            </a:r>
          </a:p>
          <a:p>
            <a:pPr>
              <a:buFontTx/>
              <a:buChar char="-"/>
            </a:pPr>
            <a:r>
              <a:rPr lang="de-DE" sz="3200" dirty="0">
                <a:latin typeface="BentonSans Light Italic" panose="02000503000000090004" pitchFamily="2" charset="0"/>
              </a:rPr>
              <a:t>Projekt reagiert nur noch</a:t>
            </a:r>
          </a:p>
        </p:txBody>
      </p:sp>
      <p:sp>
        <p:nvSpPr>
          <p:cNvPr id="6" name="Text Placeholder 9"/>
          <p:cNvSpPr txBox="1">
            <a:spLocks/>
          </p:cNvSpPr>
          <p:nvPr/>
        </p:nvSpPr>
        <p:spPr>
          <a:xfrm>
            <a:off x="6739503" y="3007171"/>
            <a:ext cx="5024844" cy="713029"/>
          </a:xfrm>
          <a:prstGeom prst="rect">
            <a:avLst/>
          </a:prstGeom>
          <a:solidFill>
            <a:srgbClr val="00206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3200" dirty="0" err="1">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Konsequenzen</a:t>
            </a:r>
            <a:endParaRPr lang="de-DE" sz="3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spTree>
    <p:extLst>
      <p:ext uri="{BB962C8B-B14F-4D97-AF65-F5344CB8AC3E}">
        <p14:creationId xmlns:p14="http://schemas.microsoft.com/office/powerpoint/2010/main" val="716112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latin typeface="BentonSans Light" panose="02000503000000020004" pitchFamily="2" charset="0"/>
              </a:rPr>
              <a:t>Anti-Pattern: </a:t>
            </a:r>
            <a:r>
              <a:rPr lang="de-DE" dirty="0" err="1">
                <a:latin typeface="BentonSans Light" panose="02000503000000020004" pitchFamily="2" charset="0"/>
              </a:rPr>
              <a:t>Corncob</a:t>
            </a:r>
            <a:endParaRPr lang="de-DE" dirty="0"/>
          </a:p>
        </p:txBody>
      </p:sp>
      <p:sp>
        <p:nvSpPr>
          <p:cNvPr id="3" name="Text Placeholder 6"/>
          <p:cNvSpPr txBox="1">
            <a:spLocks/>
          </p:cNvSpPr>
          <p:nvPr/>
        </p:nvSpPr>
        <p:spPr>
          <a:xfrm>
            <a:off x="838199" y="2779815"/>
            <a:ext cx="4817769" cy="1897695"/>
          </a:xfrm>
          <a:prstGeom prst="rect">
            <a:avLst/>
          </a:prstGeom>
          <a:solidFill>
            <a:schemeClr val="bg2">
              <a:lumMod val="90000"/>
            </a:schemeClr>
          </a:solidFill>
        </p:spPr>
        <p:txBody>
          <a:bodyPr tIns="21600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3200" dirty="0">
                <a:latin typeface="BentonSans Light Italic" panose="02000503000000090004" pitchFamily="2" charset="0"/>
              </a:rPr>
              <a:t>Organisatorische Maßnahmen</a:t>
            </a:r>
          </a:p>
          <a:p>
            <a:pPr>
              <a:buFontTx/>
              <a:buChar char="-"/>
            </a:pPr>
            <a:r>
              <a:rPr lang="en-US" sz="3200" dirty="0">
                <a:latin typeface="BentonSans Light Italic" panose="02000503000000090004" pitchFamily="2" charset="0"/>
              </a:rPr>
              <a:t>Person “</a:t>
            </a:r>
            <a:r>
              <a:rPr lang="de-DE" sz="3200" dirty="0">
                <a:latin typeface="BentonSans Light Italic" panose="02000503000000090004" pitchFamily="2" charset="0"/>
              </a:rPr>
              <a:t>kaltstellen</a:t>
            </a:r>
            <a:r>
              <a:rPr lang="en-US" sz="3200" dirty="0">
                <a:latin typeface="BentonSans Light Italic" panose="02000503000000090004" pitchFamily="2" charset="0"/>
              </a:rPr>
              <a:t>”</a:t>
            </a:r>
          </a:p>
          <a:p>
            <a:pPr>
              <a:buFontTx/>
              <a:buChar char="-"/>
            </a:pPr>
            <a:r>
              <a:rPr lang="de-DE" sz="3200" dirty="0">
                <a:latin typeface="BentonSans Light Italic" panose="02000503000000090004" pitchFamily="2" charset="0"/>
              </a:rPr>
              <a:t>Aus</a:t>
            </a:r>
            <a:r>
              <a:rPr lang="en-US" sz="3200" dirty="0">
                <a:latin typeface="BentonSans Light Italic" panose="02000503000000090004" pitchFamily="2" charset="0"/>
              </a:rPr>
              <a:t> Team </a:t>
            </a:r>
            <a:r>
              <a:rPr lang="de-DE" sz="3200" dirty="0">
                <a:latin typeface="BentonSans Light Italic" panose="02000503000000090004" pitchFamily="2" charset="0"/>
              </a:rPr>
              <a:t>entfernen</a:t>
            </a:r>
          </a:p>
          <a:p>
            <a:pPr>
              <a:buFontTx/>
              <a:buChar char="-"/>
            </a:pPr>
            <a:endParaRPr lang="de-DE" sz="3200" dirty="0">
              <a:latin typeface="BentonSans Light Italic" panose="02000503000000090004" pitchFamily="2" charset="0"/>
            </a:endParaRPr>
          </a:p>
        </p:txBody>
      </p:sp>
      <p:sp>
        <p:nvSpPr>
          <p:cNvPr id="4" name="Text Placeholder 9"/>
          <p:cNvSpPr txBox="1">
            <a:spLocks/>
          </p:cNvSpPr>
          <p:nvPr/>
        </p:nvSpPr>
        <p:spPr>
          <a:xfrm>
            <a:off x="838200" y="2082573"/>
            <a:ext cx="4817769" cy="713029"/>
          </a:xfrm>
          <a:prstGeom prst="rect">
            <a:avLst/>
          </a:prstGeom>
          <a:solidFill>
            <a:srgbClr val="00206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3200" dirty="0" err="1">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Lösung</a:t>
            </a:r>
            <a:endParaRPr lang="de-DE" sz="3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pic>
        <p:nvPicPr>
          <p:cNvPr id="6" name="Picture 5"/>
          <p:cNvPicPr>
            <a:picLocks noChangeAspect="1"/>
          </p:cNvPicPr>
          <p:nvPr/>
        </p:nvPicPr>
        <p:blipFill>
          <a:blip r:embed="rId3"/>
          <a:stretch>
            <a:fillRect/>
          </a:stretch>
        </p:blipFill>
        <p:spPr>
          <a:xfrm>
            <a:off x="6709876" y="1828800"/>
            <a:ext cx="4762500" cy="3200400"/>
          </a:xfrm>
          <a:prstGeom prst="rect">
            <a:avLst/>
          </a:prstGeom>
        </p:spPr>
      </p:pic>
    </p:spTree>
    <p:extLst>
      <p:ext uri="{BB962C8B-B14F-4D97-AF65-F5344CB8AC3E}">
        <p14:creationId xmlns:p14="http://schemas.microsoft.com/office/powerpoint/2010/main" val="3581817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latin typeface="BentonSans Light" panose="02000503000000020004" pitchFamily="2" charset="0"/>
              </a:rPr>
              <a:t>… entspricht nicht euren Erwartungen?</a:t>
            </a:r>
          </a:p>
        </p:txBody>
      </p:sp>
      <p:sp>
        <p:nvSpPr>
          <p:cNvPr id="4" name="Text Placeholder 2"/>
          <p:cNvSpPr txBox="1">
            <a:spLocks/>
          </p:cNvSpPr>
          <p:nvPr/>
        </p:nvSpPr>
        <p:spPr>
          <a:xfrm>
            <a:off x="1270537" y="1825821"/>
            <a:ext cx="3390317" cy="1495079"/>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de-DE" sz="3200" dirty="0">
                <a:latin typeface="BentonSans Light Italic" panose="02000503000000090004" pitchFamily="2" charset="0"/>
              </a:rPr>
              <a:t>Code Vorschriften?</a:t>
            </a:r>
          </a:p>
        </p:txBody>
      </p:sp>
      <p:cxnSp>
        <p:nvCxnSpPr>
          <p:cNvPr id="6" name="Straight Arrow Connector 5"/>
          <p:cNvCxnSpPr/>
          <p:nvPr/>
        </p:nvCxnSpPr>
        <p:spPr>
          <a:xfrm>
            <a:off x="5210962" y="2567031"/>
            <a:ext cx="1770077" cy="0"/>
          </a:xfrm>
          <a:prstGeom prst="straightConnector1">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 Placeholder 8"/>
          <p:cNvSpPr txBox="1">
            <a:spLocks/>
          </p:cNvSpPr>
          <p:nvPr/>
        </p:nvSpPr>
        <p:spPr>
          <a:xfrm>
            <a:off x="7531146" y="1825821"/>
            <a:ext cx="3390317" cy="696934"/>
          </a:xfrm>
          <a:prstGeom prst="rect">
            <a:avLst/>
          </a:prstGeom>
          <a:solidFill>
            <a:srgbClr val="C00000"/>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rPr>
              <a:t>Code Smells</a:t>
            </a:r>
            <a:endParaRPr lang="de-DE"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sp>
        <p:nvSpPr>
          <p:cNvPr id="8" name="Text Placeholder 2"/>
          <p:cNvSpPr txBox="1">
            <a:spLocks/>
          </p:cNvSpPr>
          <p:nvPr/>
        </p:nvSpPr>
        <p:spPr>
          <a:xfrm>
            <a:off x="7531147" y="2522755"/>
            <a:ext cx="3390317" cy="791815"/>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de-DE" sz="3200" dirty="0">
                <a:latin typeface="BentonSans Light Italic" panose="02000503000000090004" pitchFamily="2" charset="0"/>
              </a:rPr>
              <a:t>Fowler</a:t>
            </a:r>
          </a:p>
        </p:txBody>
      </p:sp>
      <p:sp>
        <p:nvSpPr>
          <p:cNvPr id="9" name="TextBox 8"/>
          <p:cNvSpPr txBox="1"/>
          <p:nvPr/>
        </p:nvSpPr>
        <p:spPr>
          <a:xfrm>
            <a:off x="838200" y="3934437"/>
            <a:ext cx="7415868" cy="769441"/>
          </a:xfrm>
          <a:prstGeom prst="rect">
            <a:avLst/>
          </a:prstGeom>
          <a:noFill/>
        </p:spPr>
        <p:txBody>
          <a:bodyPr wrap="square" rtlCol="0">
            <a:spAutoFit/>
          </a:bodyPr>
          <a:lstStyle/>
          <a:p>
            <a:r>
              <a:rPr lang="de-DE" sz="4400" dirty="0">
                <a:latin typeface="BentonSans Light" panose="02000503000000020004" pitchFamily="2" charset="0"/>
              </a:rPr>
              <a:t>Überschneidungen…</a:t>
            </a:r>
          </a:p>
        </p:txBody>
      </p:sp>
      <p:grpSp>
        <p:nvGrpSpPr>
          <p:cNvPr id="19" name="Group 18"/>
          <p:cNvGrpSpPr/>
          <p:nvPr/>
        </p:nvGrpSpPr>
        <p:grpSpPr>
          <a:xfrm>
            <a:off x="1270537" y="4843893"/>
            <a:ext cx="9650925" cy="714426"/>
            <a:chOff x="1270537" y="5198365"/>
            <a:chExt cx="9650925" cy="714426"/>
          </a:xfrm>
        </p:grpSpPr>
        <p:sp>
          <p:nvSpPr>
            <p:cNvPr id="10" name="Text Placeholder 2"/>
            <p:cNvSpPr txBox="1">
              <a:spLocks/>
            </p:cNvSpPr>
            <p:nvPr/>
          </p:nvSpPr>
          <p:spPr>
            <a:xfrm>
              <a:off x="1270537" y="5216506"/>
              <a:ext cx="3390316" cy="696285"/>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200" dirty="0">
                  <a:latin typeface="BentonSans Light Italic" panose="02000503000000090004" pitchFamily="2" charset="0"/>
                </a:rPr>
                <a:t>The </a:t>
              </a:r>
              <a:r>
                <a:rPr lang="de-DE" sz="3200" dirty="0" err="1">
                  <a:latin typeface="BentonSans Light Italic" panose="02000503000000090004" pitchFamily="2" charset="0"/>
                </a:rPr>
                <a:t>Blob</a:t>
              </a:r>
              <a:endParaRPr lang="de-DE" sz="3200" dirty="0">
                <a:latin typeface="BentonSans Light Italic" panose="02000503000000090004" pitchFamily="2" charset="0"/>
              </a:endParaRPr>
            </a:p>
          </p:txBody>
        </p:sp>
        <p:cxnSp>
          <p:nvCxnSpPr>
            <p:cNvPr id="13" name="Straight Arrow Connector 12"/>
            <p:cNvCxnSpPr/>
            <p:nvPr/>
          </p:nvCxnSpPr>
          <p:spPr>
            <a:xfrm flipV="1">
              <a:off x="5210962" y="5546508"/>
              <a:ext cx="1770077" cy="0"/>
            </a:xfrm>
            <a:prstGeom prst="straightConnector1">
              <a:avLst/>
            </a:prstGeom>
            <a:ln w="762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 Placeholder 2"/>
            <p:cNvSpPr txBox="1">
              <a:spLocks/>
            </p:cNvSpPr>
            <p:nvPr/>
          </p:nvSpPr>
          <p:spPr>
            <a:xfrm>
              <a:off x="7531146" y="5198365"/>
              <a:ext cx="3390316" cy="696285"/>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latin typeface="BentonSans Light Italic" panose="02000503000000090004" pitchFamily="2" charset="0"/>
                </a:rPr>
                <a:t>Large Class</a:t>
              </a:r>
              <a:endParaRPr lang="de-DE" sz="3200" dirty="0">
                <a:latin typeface="BentonSans Light Italic" panose="02000503000000090004" pitchFamily="2" charset="0"/>
              </a:endParaRPr>
            </a:p>
          </p:txBody>
        </p:sp>
      </p:grpSp>
      <p:grpSp>
        <p:nvGrpSpPr>
          <p:cNvPr id="21" name="Group 20"/>
          <p:cNvGrpSpPr/>
          <p:nvPr/>
        </p:nvGrpSpPr>
        <p:grpSpPr>
          <a:xfrm>
            <a:off x="1270537" y="5758347"/>
            <a:ext cx="9650925" cy="714426"/>
            <a:chOff x="1270537" y="5198365"/>
            <a:chExt cx="9650925" cy="714426"/>
          </a:xfrm>
        </p:grpSpPr>
        <p:sp>
          <p:nvSpPr>
            <p:cNvPr id="22" name="Text Placeholder 2"/>
            <p:cNvSpPr txBox="1">
              <a:spLocks/>
            </p:cNvSpPr>
            <p:nvPr/>
          </p:nvSpPr>
          <p:spPr>
            <a:xfrm>
              <a:off x="1270537" y="5216506"/>
              <a:ext cx="3390316" cy="696285"/>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latin typeface="BentonSans Light Italic" panose="02000503000000090004" pitchFamily="2" charset="0"/>
                </a:rPr>
                <a:t>Cut-And-Paste</a:t>
              </a:r>
              <a:endParaRPr lang="de-DE" sz="3200" dirty="0">
                <a:latin typeface="BentonSans Light Italic" panose="02000503000000090004" pitchFamily="2" charset="0"/>
              </a:endParaRPr>
            </a:p>
          </p:txBody>
        </p:sp>
        <p:cxnSp>
          <p:nvCxnSpPr>
            <p:cNvPr id="23" name="Straight Arrow Connector 22"/>
            <p:cNvCxnSpPr/>
            <p:nvPr/>
          </p:nvCxnSpPr>
          <p:spPr>
            <a:xfrm flipV="1">
              <a:off x="5210962" y="5546508"/>
              <a:ext cx="1770077" cy="0"/>
            </a:xfrm>
            <a:prstGeom prst="straightConnector1">
              <a:avLst/>
            </a:prstGeom>
            <a:ln w="762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 Placeholder 2"/>
            <p:cNvSpPr txBox="1">
              <a:spLocks/>
            </p:cNvSpPr>
            <p:nvPr/>
          </p:nvSpPr>
          <p:spPr>
            <a:xfrm>
              <a:off x="7531146" y="5198365"/>
              <a:ext cx="3390316" cy="696285"/>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latin typeface="BentonSans Light Italic" panose="02000503000000090004" pitchFamily="2" charset="0"/>
                </a:rPr>
                <a:t>Duplicated Code</a:t>
              </a:r>
              <a:endParaRPr lang="de-DE" sz="3200" dirty="0">
                <a:latin typeface="BentonSans Light Italic" panose="02000503000000090004" pitchFamily="2" charset="0"/>
              </a:endParaRPr>
            </a:p>
          </p:txBody>
        </p:sp>
      </p:grpSp>
    </p:spTree>
    <p:extLst>
      <p:ext uri="{BB962C8B-B14F-4D97-AF65-F5344CB8AC3E}">
        <p14:creationId xmlns:p14="http://schemas.microsoft.com/office/powerpoint/2010/main" val="1696504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BentonSans Light" panose="02000503000000020004" pitchFamily="2" charset="0"/>
              </a:rPr>
              <a:t>Software </a:t>
            </a:r>
            <a:r>
              <a:rPr lang="en-US" dirty="0" err="1">
                <a:latin typeface="BentonSans Light" panose="02000503000000020004" pitchFamily="2" charset="0"/>
              </a:rPr>
              <a:t>Projekte</a:t>
            </a:r>
            <a:r>
              <a:rPr lang="en-US" dirty="0">
                <a:latin typeface="BentonSans Light" panose="02000503000000020004" pitchFamily="2" charset="0"/>
              </a:rPr>
              <a:t>…</a:t>
            </a:r>
            <a:endParaRPr lang="de-DE" dirty="0">
              <a:latin typeface="BentonSans Light" panose="02000503000000020004" pitchFamily="2" charset="0"/>
            </a:endParaRPr>
          </a:p>
        </p:txBody>
      </p:sp>
      <p:sp>
        <p:nvSpPr>
          <p:cNvPr id="3" name="Text Placeholder 2"/>
          <p:cNvSpPr>
            <a:spLocks noGrp="1"/>
          </p:cNvSpPr>
          <p:nvPr>
            <p:ph type="body" sz="quarter" idx="13"/>
          </p:nvPr>
        </p:nvSpPr>
        <p:spPr>
          <a:xfrm>
            <a:off x="503867" y="4551675"/>
            <a:ext cx="3390317" cy="1495079"/>
          </a:xfrm>
          <a:solidFill>
            <a:schemeClr val="bg2">
              <a:lumMod val="90000"/>
            </a:schemeClr>
          </a:solidFill>
        </p:spPr>
        <p:txBody>
          <a:bodyPr anchor="ctr">
            <a:normAutofit/>
          </a:bodyPr>
          <a:lstStyle/>
          <a:p>
            <a:pPr marL="0" indent="0" algn="ctr">
              <a:buNone/>
            </a:pPr>
            <a:r>
              <a:rPr lang="de-DE" sz="3200" dirty="0">
                <a:latin typeface="BentonSans Light Italic" panose="02000503000000090004" pitchFamily="2" charset="0"/>
              </a:rPr>
              <a:t>nicht </a:t>
            </a:r>
            <a:r>
              <a:rPr lang="de-DE" sz="3200" dirty="0">
                <a:ln w="0"/>
                <a:effectLst>
                  <a:outerShdw blurRad="38100" dist="19050" dir="2700000" algn="tl" rotWithShape="0">
                    <a:schemeClr val="dk1">
                      <a:alpha val="40000"/>
                    </a:schemeClr>
                  </a:outerShdw>
                </a:effectLst>
                <a:latin typeface="BentonSans Light Italic" panose="02000503000000090004" pitchFamily="2" charset="0"/>
              </a:rPr>
              <a:t>erfolgreich</a:t>
            </a:r>
            <a:endParaRPr lang="de-DE" sz="3200" dirty="0">
              <a:latin typeface="BentonSans Light Italic" panose="02000503000000090004" pitchFamily="2" charset="0"/>
            </a:endParaRPr>
          </a:p>
        </p:txBody>
      </p:sp>
      <p:sp>
        <p:nvSpPr>
          <p:cNvPr id="5" name="Text Placeholder 4"/>
          <p:cNvSpPr>
            <a:spLocks noGrp="1"/>
          </p:cNvSpPr>
          <p:nvPr>
            <p:ph type="body" sz="quarter" idx="15"/>
          </p:nvPr>
        </p:nvSpPr>
        <p:spPr>
          <a:xfrm>
            <a:off x="8220849" y="4551675"/>
            <a:ext cx="3390317" cy="1495079"/>
          </a:xfrm>
          <a:solidFill>
            <a:schemeClr val="bg2">
              <a:lumMod val="90000"/>
            </a:schemeClr>
          </a:solidFill>
        </p:spPr>
        <p:txBody>
          <a:bodyPr anchor="ctr">
            <a:normAutofit/>
          </a:bodyPr>
          <a:lstStyle/>
          <a:p>
            <a:pPr marL="0" indent="0" algn="ctr">
              <a:buNone/>
            </a:pPr>
            <a:r>
              <a:rPr lang="en-US" sz="3200" dirty="0" err="1">
                <a:ln w="0"/>
                <a:effectLst>
                  <a:outerShdw blurRad="38100" dist="19050" dir="2700000" algn="tl" rotWithShape="0">
                    <a:schemeClr val="dk1">
                      <a:alpha val="40000"/>
                    </a:schemeClr>
                  </a:outerShdw>
                </a:effectLst>
                <a:latin typeface="BentonSans Light Italic" panose="02000503000000090004" pitchFamily="2" charset="0"/>
              </a:rPr>
              <a:t>Kosten</a:t>
            </a:r>
            <a:endParaRPr lang="de-DE" sz="3200" dirty="0">
              <a:latin typeface="BentonSans Light Italic" panose="02000503000000090004" pitchFamily="2" charset="0"/>
            </a:endParaRPr>
          </a:p>
        </p:txBody>
      </p:sp>
      <p:sp>
        <p:nvSpPr>
          <p:cNvPr id="7" name="Text Placeholder 6"/>
          <p:cNvSpPr>
            <a:spLocks noGrp="1"/>
          </p:cNvSpPr>
          <p:nvPr>
            <p:ph type="body" sz="quarter" idx="17"/>
          </p:nvPr>
        </p:nvSpPr>
        <p:spPr>
          <a:xfrm>
            <a:off x="4400493" y="4543287"/>
            <a:ext cx="3390317" cy="1495080"/>
          </a:xfrm>
          <a:solidFill>
            <a:schemeClr val="bg2">
              <a:lumMod val="90000"/>
            </a:schemeClr>
          </a:solidFill>
        </p:spPr>
        <p:txBody>
          <a:bodyPr anchor="ctr">
            <a:normAutofit/>
          </a:bodyPr>
          <a:lstStyle/>
          <a:p>
            <a:pPr marL="0" indent="0" algn="ctr">
              <a:buNone/>
            </a:pPr>
            <a:r>
              <a:rPr lang="de-DE" sz="3200" dirty="0">
                <a:ln w="0"/>
                <a:effectLst>
                  <a:outerShdw blurRad="38100" dist="19050" dir="2700000" algn="tl" rotWithShape="0">
                    <a:schemeClr val="dk1">
                      <a:alpha val="40000"/>
                    </a:schemeClr>
                  </a:outerShdw>
                </a:effectLst>
                <a:latin typeface="BentonSans Light Italic" panose="02000503000000090004" pitchFamily="2" charset="0"/>
              </a:rPr>
              <a:t>abgebrochen</a:t>
            </a:r>
            <a:endParaRPr lang="de-DE" sz="3200" dirty="0">
              <a:latin typeface="BentonSans Light Italic" panose="02000503000000090004" pitchFamily="2" charset="0"/>
            </a:endParaRPr>
          </a:p>
        </p:txBody>
      </p:sp>
      <p:sp>
        <p:nvSpPr>
          <p:cNvPr id="9" name="Text Placeholder 8"/>
          <p:cNvSpPr>
            <a:spLocks noGrp="1"/>
          </p:cNvSpPr>
          <p:nvPr>
            <p:ph type="body" sz="quarter" idx="19"/>
          </p:nvPr>
        </p:nvSpPr>
        <p:spPr>
          <a:xfrm>
            <a:off x="503868" y="2314714"/>
            <a:ext cx="3390317" cy="2228573"/>
          </a:xfrm>
          <a:solidFill>
            <a:srgbClr val="C00000"/>
          </a:solidFill>
        </p:spPr>
        <p:txBody>
          <a:bodyPr anchor="ctr">
            <a:noAutofit/>
          </a:bodyPr>
          <a:lstStyle/>
          <a:p>
            <a:pPr marL="0" indent="0" algn="ctr">
              <a:buNone/>
            </a:pPr>
            <a:r>
              <a:rPr lang="de-DE" sz="7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rPr>
              <a:t>5 von 6</a:t>
            </a:r>
          </a:p>
        </p:txBody>
      </p:sp>
      <p:sp>
        <p:nvSpPr>
          <p:cNvPr id="10" name="Text Placeholder 9"/>
          <p:cNvSpPr>
            <a:spLocks noGrp="1"/>
          </p:cNvSpPr>
          <p:nvPr>
            <p:ph type="body" sz="quarter" idx="20"/>
          </p:nvPr>
        </p:nvSpPr>
        <p:spPr>
          <a:xfrm>
            <a:off x="4400493" y="2314714"/>
            <a:ext cx="3390317" cy="2228573"/>
          </a:xfrm>
          <a:solidFill>
            <a:srgbClr val="C00000"/>
          </a:solidFill>
          <a:ln>
            <a:solidFill>
              <a:schemeClr val="bg1"/>
            </a:solidFill>
          </a:ln>
        </p:spPr>
        <p:style>
          <a:lnRef idx="2">
            <a:schemeClr val="dk1"/>
          </a:lnRef>
          <a:fillRef idx="1">
            <a:schemeClr val="lt1"/>
          </a:fillRef>
          <a:effectRef idx="0">
            <a:schemeClr val="dk1"/>
          </a:effectRef>
          <a:fontRef idx="minor">
            <a:schemeClr val="dk1"/>
          </a:fontRef>
        </p:style>
        <p:txBody>
          <a:bodyPr anchor="ctr">
            <a:normAutofit/>
          </a:bodyPr>
          <a:lstStyle/>
          <a:p>
            <a:pPr marL="0" indent="0" algn="ctr">
              <a:buNone/>
            </a:pPr>
            <a:r>
              <a:rPr lang="en-US" sz="7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1/3</a:t>
            </a:r>
            <a:endParaRPr lang="de-DE" sz="7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sp>
        <p:nvSpPr>
          <p:cNvPr id="11" name="Text Placeholder 10"/>
          <p:cNvSpPr>
            <a:spLocks noGrp="1"/>
          </p:cNvSpPr>
          <p:nvPr>
            <p:ph type="body" sz="quarter" idx="21"/>
          </p:nvPr>
        </p:nvSpPr>
        <p:spPr>
          <a:xfrm>
            <a:off x="8220850" y="2314714"/>
            <a:ext cx="3390317" cy="2228573"/>
          </a:xfrm>
          <a:solidFill>
            <a:srgbClr val="C00000"/>
          </a:solidFill>
        </p:spPr>
        <p:txBody>
          <a:bodyPr anchor="ctr">
            <a:normAutofit/>
          </a:bodyPr>
          <a:lstStyle/>
          <a:p>
            <a:pPr marL="0" indent="0" algn="ctr">
              <a:buNone/>
            </a:pPr>
            <a:r>
              <a:rPr lang="en-US" sz="7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rPr>
              <a:t>2x</a:t>
            </a:r>
            <a:endParaRPr lang="de-DE" sz="7200" dirty="0">
              <a:solidFill>
                <a:schemeClr val="bg1"/>
              </a:solidFill>
              <a:latin typeface="BentonSans Light" panose="02000503000000020004" pitchFamily="2" charset="0"/>
            </a:endParaRPr>
          </a:p>
        </p:txBody>
      </p:sp>
    </p:spTree>
    <p:extLst>
      <p:ext uri="{BB962C8B-B14F-4D97-AF65-F5344CB8AC3E}">
        <p14:creationId xmlns:p14="http://schemas.microsoft.com/office/powerpoint/2010/main" val="2726883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97762" y="1465653"/>
            <a:ext cx="9596477" cy="3926694"/>
            <a:chOff x="1297762" y="1266091"/>
            <a:chExt cx="9596477" cy="3926694"/>
          </a:xfrm>
        </p:grpSpPr>
        <p:sp>
          <p:nvSpPr>
            <p:cNvPr id="2" name="Text Placeholder 2"/>
            <p:cNvSpPr txBox="1">
              <a:spLocks/>
            </p:cNvSpPr>
            <p:nvPr/>
          </p:nvSpPr>
          <p:spPr>
            <a:xfrm>
              <a:off x="1297762" y="1996581"/>
              <a:ext cx="9596477" cy="3196204"/>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dirty="0" err="1">
                  <a:latin typeface="BentonSans Light" panose="02000503000000020004" pitchFamily="2" charset="0"/>
                </a:rPr>
                <a:t>AntiPatterns</a:t>
              </a:r>
              <a:r>
                <a:rPr lang="en-US" sz="3200" dirty="0">
                  <a:latin typeface="BentonSans Light" panose="02000503000000020004" pitchFamily="2" charset="0"/>
                </a:rPr>
                <a:t> </a:t>
              </a:r>
              <a:r>
                <a:rPr lang="en-US" sz="3200" dirty="0" err="1">
                  <a:latin typeface="BentonSans Light" panose="02000503000000020004" pitchFamily="2" charset="0"/>
                </a:rPr>
                <a:t>sind</a:t>
              </a:r>
              <a:r>
                <a:rPr lang="en-US" sz="3200" dirty="0">
                  <a:latin typeface="BentonSans Light" panose="02000503000000020004" pitchFamily="2" charset="0"/>
                </a:rPr>
                <a:t> </a:t>
              </a:r>
              <a:r>
                <a:rPr lang="en-US" sz="3200" dirty="0" err="1">
                  <a:latin typeface="BentonSans Light" panose="02000503000000020004" pitchFamily="2" charset="0"/>
                </a:rPr>
                <a:t>Beschreibungen</a:t>
              </a:r>
              <a:r>
                <a:rPr lang="en-US" sz="3200" dirty="0">
                  <a:latin typeface="BentonSans Light" panose="02000503000000020004" pitchFamily="2" charset="0"/>
                </a:rPr>
                <a:t> von </a:t>
              </a:r>
              <a:r>
                <a:rPr lang="en-US" sz="3200" b="1" dirty="0">
                  <a:latin typeface="BentonSans Light" panose="02000503000000020004" pitchFamily="2" charset="0"/>
                </a:rPr>
                <a:t>oft </a:t>
              </a:r>
              <a:r>
                <a:rPr lang="en-US" sz="3200" b="1" dirty="0" err="1">
                  <a:latin typeface="BentonSans Light" panose="02000503000000020004" pitchFamily="2" charset="0"/>
                </a:rPr>
                <a:t>vorkommenden</a:t>
              </a:r>
              <a:r>
                <a:rPr lang="en-US" sz="3200" b="1" dirty="0">
                  <a:latin typeface="BentonSans Light" panose="02000503000000020004" pitchFamily="2" charset="0"/>
                </a:rPr>
                <a:t> </a:t>
              </a:r>
              <a:r>
                <a:rPr lang="en-US" sz="3200" dirty="0" err="1">
                  <a:latin typeface="BentonSans Light" panose="02000503000000020004" pitchFamily="2" charset="0"/>
                </a:rPr>
                <a:t>Lösung</a:t>
              </a:r>
              <a:r>
                <a:rPr lang="en-US" sz="3200" dirty="0">
                  <a:latin typeface="BentonSans Light" panose="02000503000000020004" pitchFamily="2" charset="0"/>
                </a:rPr>
                <a:t>, </a:t>
              </a:r>
              <a:r>
                <a:rPr lang="en-US" sz="3200" dirty="0" err="1">
                  <a:latin typeface="BentonSans Light" panose="02000503000000020004" pitchFamily="2" charset="0"/>
                </a:rPr>
                <a:t>welche</a:t>
              </a:r>
              <a:r>
                <a:rPr lang="en-US" sz="3200" dirty="0">
                  <a:latin typeface="BentonSans Light" panose="02000503000000020004" pitchFamily="2" charset="0"/>
                </a:rPr>
                <a:t> </a:t>
              </a:r>
              <a:r>
                <a:rPr lang="en-US" sz="3200" b="1" dirty="0">
                  <a:latin typeface="BentonSans Light" panose="02000503000000020004" pitchFamily="2" charset="0"/>
                </a:rPr>
                <a:t>negative </a:t>
              </a:r>
              <a:r>
                <a:rPr lang="en-US" sz="3200" b="1" dirty="0" err="1">
                  <a:latin typeface="BentonSans Light" panose="02000503000000020004" pitchFamily="2" charset="0"/>
                </a:rPr>
                <a:t>Folgen</a:t>
              </a:r>
              <a:r>
                <a:rPr lang="en-US" sz="3200" b="1" dirty="0">
                  <a:latin typeface="BentonSans Light" panose="02000503000000020004" pitchFamily="2" charset="0"/>
                </a:rPr>
                <a:t> </a:t>
              </a:r>
              <a:r>
                <a:rPr lang="en-US" sz="3200" dirty="0" err="1">
                  <a:latin typeface="BentonSans Light" panose="02000503000000020004" pitchFamily="2" charset="0"/>
                </a:rPr>
                <a:t>verursachen</a:t>
              </a:r>
              <a:r>
                <a:rPr lang="en-US" sz="3200" dirty="0">
                  <a:latin typeface="BentonSans Light" panose="02000503000000020004" pitchFamily="2" charset="0"/>
                </a:rPr>
                <a:t>.</a:t>
              </a:r>
              <a:endParaRPr lang="de-DE" sz="3200" dirty="0">
                <a:latin typeface="BentonSans Light" panose="02000503000000020004" pitchFamily="2" charset="0"/>
              </a:endParaRPr>
            </a:p>
          </p:txBody>
        </p:sp>
        <p:sp>
          <p:nvSpPr>
            <p:cNvPr id="3" name="Text Placeholder 8"/>
            <p:cNvSpPr txBox="1">
              <a:spLocks/>
            </p:cNvSpPr>
            <p:nvPr/>
          </p:nvSpPr>
          <p:spPr>
            <a:xfrm>
              <a:off x="1297762" y="1266091"/>
              <a:ext cx="9596477" cy="722101"/>
            </a:xfrm>
            <a:prstGeom prst="rect">
              <a:avLst/>
            </a:prstGeom>
            <a:solidFill>
              <a:srgbClr val="C00000"/>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rPr>
                <a:t>Definition: </a:t>
              </a:r>
              <a:r>
                <a:rPr lang="de-DE" sz="3200" dirty="0" err="1">
                  <a:ln w="0"/>
                  <a:solidFill>
                    <a:schemeClr val="bg1"/>
                  </a:solidFill>
                  <a:effectLst>
                    <a:outerShdw blurRad="38100" dist="19050" dir="2700000" algn="tl" rotWithShape="0">
                      <a:schemeClr val="dk1">
                        <a:alpha val="40000"/>
                      </a:schemeClr>
                    </a:outerShdw>
                  </a:effectLst>
                  <a:latin typeface="BentonSans Light" panose="02000503000000020004" pitchFamily="2" charset="0"/>
                </a:rPr>
                <a:t>AntiPatterns</a:t>
              </a:r>
              <a:endParaRPr lang="de-DE"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grpSp>
    </p:spTree>
    <p:extLst>
      <p:ext uri="{BB962C8B-B14F-4D97-AF65-F5344CB8AC3E}">
        <p14:creationId xmlns:p14="http://schemas.microsoft.com/office/powerpoint/2010/main" val="3916503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267738" y="799292"/>
            <a:ext cx="9656525" cy="5259417"/>
            <a:chOff x="1267266" y="1275607"/>
            <a:chExt cx="9656525" cy="5259417"/>
          </a:xfrm>
        </p:grpSpPr>
        <p:grpSp>
          <p:nvGrpSpPr>
            <p:cNvPr id="7" name="Group 6"/>
            <p:cNvGrpSpPr/>
            <p:nvPr/>
          </p:nvGrpSpPr>
          <p:grpSpPr>
            <a:xfrm>
              <a:off x="1267267" y="1275607"/>
              <a:ext cx="3390317" cy="2192013"/>
              <a:chOff x="1099487" y="1173813"/>
              <a:chExt cx="3390317" cy="2192013"/>
            </a:xfrm>
          </p:grpSpPr>
          <p:sp>
            <p:nvSpPr>
              <p:cNvPr id="3" name="Text Placeholder 8"/>
              <p:cNvSpPr txBox="1">
                <a:spLocks/>
              </p:cNvSpPr>
              <p:nvPr/>
            </p:nvSpPr>
            <p:spPr>
              <a:xfrm>
                <a:off x="1099487" y="1173813"/>
                <a:ext cx="3390317" cy="696934"/>
              </a:xfrm>
              <a:prstGeom prst="rect">
                <a:avLst/>
              </a:prstGeom>
              <a:solidFill>
                <a:srgbClr val="C00000"/>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rPr>
                  <a:t>Design Pattern</a:t>
                </a:r>
                <a:endParaRPr lang="de-DE"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sp>
            <p:nvSpPr>
              <p:cNvPr id="4" name="Text Placeholder 2"/>
              <p:cNvSpPr txBox="1">
                <a:spLocks/>
              </p:cNvSpPr>
              <p:nvPr/>
            </p:nvSpPr>
            <p:spPr>
              <a:xfrm>
                <a:off x="1099487" y="1870747"/>
                <a:ext cx="3390317" cy="1495079"/>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de-DE" sz="3200" dirty="0">
                    <a:latin typeface="BentonSans Light Italic" panose="02000503000000090004" pitchFamily="2" charset="0"/>
                  </a:rPr>
                  <a:t>Positive Darstellung</a:t>
                </a:r>
              </a:p>
            </p:txBody>
          </p:sp>
        </p:grpSp>
        <p:grpSp>
          <p:nvGrpSpPr>
            <p:cNvPr id="8" name="Group 7"/>
            <p:cNvGrpSpPr/>
            <p:nvPr/>
          </p:nvGrpSpPr>
          <p:grpSpPr>
            <a:xfrm>
              <a:off x="7533473" y="1275607"/>
              <a:ext cx="3390318" cy="2192013"/>
              <a:chOff x="5980111" y="1522280"/>
              <a:chExt cx="3390318" cy="2192013"/>
            </a:xfrm>
          </p:grpSpPr>
          <p:sp>
            <p:nvSpPr>
              <p:cNvPr id="9" name="Text Placeholder 8"/>
              <p:cNvSpPr txBox="1">
                <a:spLocks/>
              </p:cNvSpPr>
              <p:nvPr/>
            </p:nvSpPr>
            <p:spPr>
              <a:xfrm>
                <a:off x="5980111" y="1522280"/>
                <a:ext cx="3390317" cy="696934"/>
              </a:xfrm>
              <a:prstGeom prst="rect">
                <a:avLst/>
              </a:prstGeom>
              <a:solidFill>
                <a:srgbClr val="C00000"/>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dirty="0" err="1">
                    <a:ln w="0"/>
                    <a:solidFill>
                      <a:schemeClr val="bg1"/>
                    </a:solidFill>
                    <a:effectLst>
                      <a:outerShdw blurRad="38100" dist="19050" dir="2700000" algn="tl" rotWithShape="0">
                        <a:schemeClr val="dk1">
                          <a:alpha val="40000"/>
                        </a:schemeClr>
                      </a:outerShdw>
                    </a:effectLst>
                    <a:latin typeface="BentonSans Light" panose="02000503000000020004" pitchFamily="2" charset="0"/>
                  </a:rPr>
                  <a:t>AntiPattern</a:t>
                </a:r>
                <a:endParaRPr lang="de-DE"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sp>
            <p:nvSpPr>
              <p:cNvPr id="10" name="Text Placeholder 2"/>
              <p:cNvSpPr txBox="1">
                <a:spLocks/>
              </p:cNvSpPr>
              <p:nvPr/>
            </p:nvSpPr>
            <p:spPr>
              <a:xfrm>
                <a:off x="5980112" y="2219214"/>
                <a:ext cx="3390317" cy="1495079"/>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de-DE" sz="3200" dirty="0">
                    <a:latin typeface="BentonSans Light Italic" panose="02000503000000090004" pitchFamily="2" charset="0"/>
                  </a:rPr>
                  <a:t>Negative Darstellung</a:t>
                </a:r>
              </a:p>
            </p:txBody>
          </p:sp>
        </p:grpSp>
        <p:grpSp>
          <p:nvGrpSpPr>
            <p:cNvPr id="11" name="Group 10"/>
            <p:cNvGrpSpPr/>
            <p:nvPr/>
          </p:nvGrpSpPr>
          <p:grpSpPr>
            <a:xfrm>
              <a:off x="1267266" y="4164554"/>
              <a:ext cx="9656524" cy="2370470"/>
              <a:chOff x="1099487" y="1173813"/>
              <a:chExt cx="3390317" cy="2370470"/>
            </a:xfrm>
          </p:grpSpPr>
          <p:sp>
            <p:nvSpPr>
              <p:cNvPr id="12" name="Text Placeholder 8"/>
              <p:cNvSpPr txBox="1">
                <a:spLocks/>
              </p:cNvSpPr>
              <p:nvPr/>
            </p:nvSpPr>
            <p:spPr>
              <a:xfrm>
                <a:off x="1099487" y="1173813"/>
                <a:ext cx="3390317" cy="696934"/>
              </a:xfrm>
              <a:prstGeom prst="rect">
                <a:avLst/>
              </a:prstGeom>
              <a:solidFill>
                <a:srgbClr val="C00000"/>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dirty="0" err="1">
                    <a:ln w="0"/>
                    <a:solidFill>
                      <a:schemeClr val="bg1"/>
                    </a:solidFill>
                    <a:effectLst>
                      <a:outerShdw blurRad="38100" dist="19050" dir="2700000" algn="tl" rotWithShape="0">
                        <a:schemeClr val="dk1">
                          <a:alpha val="40000"/>
                        </a:schemeClr>
                      </a:outerShdw>
                    </a:effectLst>
                    <a:latin typeface="BentonSans Light" panose="02000503000000020004" pitchFamily="2" charset="0"/>
                  </a:rPr>
                  <a:t>Ursachen</a:t>
                </a:r>
                <a:r>
                  <a:rPr lang="en-US"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rPr>
                  <a:t> </a:t>
                </a:r>
                <a:r>
                  <a:rPr lang="en-US" sz="3200" dirty="0" err="1">
                    <a:ln w="0"/>
                    <a:solidFill>
                      <a:schemeClr val="bg1"/>
                    </a:solidFill>
                    <a:effectLst>
                      <a:outerShdw blurRad="38100" dist="19050" dir="2700000" algn="tl" rotWithShape="0">
                        <a:schemeClr val="dk1">
                          <a:alpha val="40000"/>
                        </a:schemeClr>
                      </a:outerShdw>
                    </a:effectLst>
                    <a:latin typeface="BentonSans Light" panose="02000503000000020004" pitchFamily="2" charset="0"/>
                  </a:rPr>
                  <a:t>für</a:t>
                </a:r>
                <a:r>
                  <a:rPr lang="en-US"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rPr>
                  <a:t> </a:t>
                </a:r>
                <a:r>
                  <a:rPr lang="en-US" sz="3200" dirty="0" err="1">
                    <a:ln w="0"/>
                    <a:solidFill>
                      <a:schemeClr val="bg1"/>
                    </a:solidFill>
                    <a:effectLst>
                      <a:outerShdw blurRad="38100" dist="19050" dir="2700000" algn="tl" rotWithShape="0">
                        <a:schemeClr val="dk1">
                          <a:alpha val="40000"/>
                        </a:schemeClr>
                      </a:outerShdw>
                    </a:effectLst>
                    <a:latin typeface="BentonSans Light" panose="02000503000000020004" pitchFamily="2" charset="0"/>
                  </a:rPr>
                  <a:t>AntiPattern</a:t>
                </a:r>
                <a:endParaRPr lang="de-DE"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sp>
            <p:nvSpPr>
              <p:cNvPr id="13" name="Text Placeholder 2"/>
              <p:cNvSpPr txBox="1">
                <a:spLocks/>
              </p:cNvSpPr>
              <p:nvPr/>
            </p:nvSpPr>
            <p:spPr>
              <a:xfrm>
                <a:off x="1099487" y="1870747"/>
                <a:ext cx="3390317" cy="1673536"/>
              </a:xfrm>
              <a:prstGeom prst="rect">
                <a:avLst/>
              </a:prstGeom>
              <a:solidFill>
                <a:schemeClr val="bg2">
                  <a:lumMod val="90000"/>
                </a:schemeClr>
              </a:solidFill>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3200" dirty="0" err="1">
                    <a:latin typeface="BentonSans Light Italic" panose="02000503000000090004" pitchFamily="2" charset="0"/>
                  </a:rPr>
                  <a:t>Nicht</a:t>
                </a:r>
                <a:r>
                  <a:rPr lang="en-US" sz="3200" dirty="0">
                    <a:latin typeface="BentonSans Light Italic" panose="02000503000000090004" pitchFamily="2" charset="0"/>
                  </a:rPr>
                  <a:t> </a:t>
                </a:r>
                <a:r>
                  <a:rPr lang="en-US" sz="3200" dirty="0" err="1">
                    <a:latin typeface="BentonSans Light Italic" panose="02000503000000090004" pitchFamily="2" charset="0"/>
                  </a:rPr>
                  <a:t>besser</a:t>
                </a:r>
                <a:r>
                  <a:rPr lang="en-US" sz="3200" dirty="0">
                    <a:latin typeface="BentonSans Light Italic" panose="02000503000000090004" pitchFamily="2" charset="0"/>
                  </a:rPr>
                  <a:t> </a:t>
                </a:r>
                <a:r>
                  <a:rPr lang="en-US" sz="3200" dirty="0" err="1">
                    <a:latin typeface="BentonSans Light Italic" panose="02000503000000090004" pitchFamily="2" charset="0"/>
                  </a:rPr>
                  <a:t>wissen</a:t>
                </a:r>
                <a:endParaRPr lang="en-US" sz="3200" dirty="0">
                  <a:latin typeface="BentonSans Light Italic" panose="02000503000000090004" pitchFamily="2" charset="0"/>
                </a:endParaRPr>
              </a:p>
              <a:p>
                <a:pPr>
                  <a:buFontTx/>
                  <a:buChar char="-"/>
                </a:pPr>
                <a:r>
                  <a:rPr lang="en-US" sz="3200" dirty="0" err="1">
                    <a:latin typeface="BentonSans Light Italic" panose="02000503000000090004" pitchFamily="2" charset="0"/>
                  </a:rPr>
                  <a:t>Unzureichende</a:t>
                </a:r>
                <a:r>
                  <a:rPr lang="en-US" sz="3200" dirty="0">
                    <a:latin typeface="BentonSans Light Italic" panose="02000503000000090004" pitchFamily="2" charset="0"/>
                  </a:rPr>
                  <a:t> </a:t>
                </a:r>
                <a:r>
                  <a:rPr lang="en-US" sz="3200" dirty="0" err="1">
                    <a:latin typeface="BentonSans Light Italic" panose="02000503000000090004" pitchFamily="2" charset="0"/>
                  </a:rPr>
                  <a:t>Kenntnisse</a:t>
                </a:r>
                <a:endParaRPr lang="en-US" sz="3200" dirty="0">
                  <a:latin typeface="BentonSans Light Italic" panose="02000503000000090004" pitchFamily="2" charset="0"/>
                </a:endParaRPr>
              </a:p>
              <a:p>
                <a:pPr>
                  <a:buFontTx/>
                  <a:buChar char="-"/>
                </a:pPr>
                <a:r>
                  <a:rPr lang="en-US" sz="3200" dirty="0" err="1">
                    <a:latin typeface="BentonSans Light Italic" panose="02000503000000090004" pitchFamily="2" charset="0"/>
                  </a:rPr>
                  <a:t>Gutes</a:t>
                </a:r>
                <a:r>
                  <a:rPr lang="en-US" sz="3200" dirty="0">
                    <a:latin typeface="BentonSans Light Italic" panose="02000503000000090004" pitchFamily="2" charset="0"/>
                  </a:rPr>
                  <a:t> Pattern, </a:t>
                </a:r>
                <a:r>
                  <a:rPr lang="en-US" sz="3200" dirty="0" err="1">
                    <a:latin typeface="BentonSans Light Italic" panose="02000503000000090004" pitchFamily="2" charset="0"/>
                  </a:rPr>
                  <a:t>falscher</a:t>
                </a:r>
                <a:r>
                  <a:rPr lang="en-US" sz="3200" dirty="0">
                    <a:latin typeface="BentonSans Light Italic" panose="02000503000000090004" pitchFamily="2" charset="0"/>
                  </a:rPr>
                  <a:t> </a:t>
                </a:r>
                <a:r>
                  <a:rPr lang="en-US" sz="3200" dirty="0" err="1">
                    <a:latin typeface="BentonSans Light Italic" panose="02000503000000090004" pitchFamily="2" charset="0"/>
                  </a:rPr>
                  <a:t>Kontext</a:t>
                </a:r>
                <a:endParaRPr lang="de-DE" sz="3200" dirty="0">
                  <a:latin typeface="BentonSans Light Italic" panose="02000503000000090004" pitchFamily="2" charset="0"/>
                </a:endParaRPr>
              </a:p>
            </p:txBody>
          </p:sp>
        </p:grpSp>
      </p:grpSp>
    </p:spTree>
    <p:extLst>
      <p:ext uri="{BB962C8B-B14F-4D97-AF65-F5344CB8AC3E}">
        <p14:creationId xmlns:p14="http://schemas.microsoft.com/office/powerpoint/2010/main" val="1163214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BentonSans Light" panose="02000503000000020004" pitchFamily="2" charset="0"/>
              </a:rPr>
              <a:t>Umfang</a:t>
            </a:r>
            <a:r>
              <a:rPr lang="en-US" dirty="0">
                <a:latin typeface="BentonSans Light" panose="02000503000000020004" pitchFamily="2" charset="0"/>
              </a:rPr>
              <a:t> </a:t>
            </a:r>
            <a:r>
              <a:rPr lang="en-US" dirty="0" err="1">
                <a:latin typeface="BentonSans Light" panose="02000503000000020004" pitchFamily="2" charset="0"/>
              </a:rPr>
              <a:t>eines</a:t>
            </a:r>
            <a:r>
              <a:rPr lang="en-US" dirty="0">
                <a:latin typeface="BentonSans Light" panose="02000503000000020004" pitchFamily="2" charset="0"/>
              </a:rPr>
              <a:t> </a:t>
            </a:r>
            <a:r>
              <a:rPr lang="en-US" dirty="0" err="1">
                <a:latin typeface="BentonSans Light" panose="02000503000000020004" pitchFamily="2" charset="0"/>
              </a:rPr>
              <a:t>AntiPatterns</a:t>
            </a:r>
            <a:endParaRPr lang="de-DE" dirty="0">
              <a:latin typeface="BentonSans Light" panose="02000503000000020004" pitchFamily="2" charset="0"/>
            </a:endParaRPr>
          </a:p>
        </p:txBody>
      </p:sp>
      <p:grpSp>
        <p:nvGrpSpPr>
          <p:cNvPr id="20" name="Group 19"/>
          <p:cNvGrpSpPr/>
          <p:nvPr/>
        </p:nvGrpSpPr>
        <p:grpSpPr>
          <a:xfrm>
            <a:off x="838200" y="1690688"/>
            <a:ext cx="10024843" cy="4738549"/>
            <a:chOff x="360727" y="2004969"/>
            <a:chExt cx="10024843" cy="4738549"/>
          </a:xfrm>
        </p:grpSpPr>
        <p:grpSp>
          <p:nvGrpSpPr>
            <p:cNvPr id="5" name="Group 4"/>
            <p:cNvGrpSpPr/>
            <p:nvPr/>
          </p:nvGrpSpPr>
          <p:grpSpPr>
            <a:xfrm>
              <a:off x="360727" y="2004969"/>
              <a:ext cx="7189365" cy="696285"/>
              <a:chOff x="360727" y="2004969"/>
              <a:chExt cx="7189365" cy="696285"/>
            </a:xfrm>
          </p:grpSpPr>
          <p:sp>
            <p:nvSpPr>
              <p:cNvPr id="3" name="Text Placeholder 2"/>
              <p:cNvSpPr txBox="1">
                <a:spLocks/>
              </p:cNvSpPr>
              <p:nvPr/>
            </p:nvSpPr>
            <p:spPr>
              <a:xfrm>
                <a:off x="1073791" y="2004969"/>
                <a:ext cx="6476301" cy="696285"/>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200" dirty="0">
                    <a:latin typeface="BentonSans Light Italic" panose="02000503000000090004" pitchFamily="2" charset="0"/>
                  </a:rPr>
                  <a:t>Erscheinungsform</a:t>
                </a:r>
              </a:p>
            </p:txBody>
          </p:sp>
          <p:sp>
            <p:nvSpPr>
              <p:cNvPr id="4" name="Text Placeholder 8"/>
              <p:cNvSpPr txBox="1">
                <a:spLocks/>
              </p:cNvSpPr>
              <p:nvPr/>
            </p:nvSpPr>
            <p:spPr>
              <a:xfrm>
                <a:off x="360727" y="2004969"/>
                <a:ext cx="704675" cy="696285"/>
              </a:xfrm>
              <a:prstGeom prst="rect">
                <a:avLst/>
              </a:prstGeom>
              <a:solidFill>
                <a:srgbClr val="C00000"/>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rPr>
                  <a:t>1.</a:t>
                </a:r>
                <a:endParaRPr lang="de-DE"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grpSp>
        <p:grpSp>
          <p:nvGrpSpPr>
            <p:cNvPr id="7" name="Group 6"/>
            <p:cNvGrpSpPr/>
            <p:nvPr/>
          </p:nvGrpSpPr>
          <p:grpSpPr>
            <a:xfrm>
              <a:off x="3196205" y="6047233"/>
              <a:ext cx="7189365" cy="696285"/>
              <a:chOff x="360727" y="2004969"/>
              <a:chExt cx="7189365" cy="696285"/>
            </a:xfrm>
          </p:grpSpPr>
          <p:sp>
            <p:nvSpPr>
              <p:cNvPr id="8" name="Text Placeholder 2"/>
              <p:cNvSpPr txBox="1">
                <a:spLocks/>
              </p:cNvSpPr>
              <p:nvPr/>
            </p:nvSpPr>
            <p:spPr>
              <a:xfrm>
                <a:off x="1073791" y="2004969"/>
                <a:ext cx="6476301" cy="696285"/>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err="1">
                    <a:latin typeface="BentonSans Light Italic" panose="02000503000000090004" pitchFamily="2" charset="0"/>
                  </a:rPr>
                  <a:t>Lösungen</a:t>
                </a:r>
                <a:r>
                  <a:rPr lang="en-US" sz="3200" dirty="0">
                    <a:latin typeface="BentonSans Light Italic" panose="02000503000000090004" pitchFamily="2" charset="0"/>
                  </a:rPr>
                  <a:t>/Refactoring</a:t>
                </a:r>
                <a:endParaRPr lang="de-DE" sz="3200" dirty="0">
                  <a:latin typeface="BentonSans Light Italic" panose="02000503000000090004" pitchFamily="2" charset="0"/>
                </a:endParaRPr>
              </a:p>
            </p:txBody>
          </p:sp>
          <p:sp>
            <p:nvSpPr>
              <p:cNvPr id="9" name="Text Placeholder 8"/>
              <p:cNvSpPr txBox="1">
                <a:spLocks/>
              </p:cNvSpPr>
              <p:nvPr/>
            </p:nvSpPr>
            <p:spPr>
              <a:xfrm>
                <a:off x="360727" y="2004969"/>
                <a:ext cx="704675" cy="696285"/>
              </a:xfrm>
              <a:prstGeom prst="rect">
                <a:avLst/>
              </a:prstGeom>
              <a:solidFill>
                <a:srgbClr val="C00000"/>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rPr>
                  <a:t>5.</a:t>
                </a:r>
                <a:endParaRPr lang="de-DE"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grpSp>
        <p:grpSp>
          <p:nvGrpSpPr>
            <p:cNvPr id="11" name="Group 10"/>
            <p:cNvGrpSpPr/>
            <p:nvPr/>
          </p:nvGrpSpPr>
          <p:grpSpPr>
            <a:xfrm>
              <a:off x="1073791" y="3015535"/>
              <a:ext cx="7189365" cy="696285"/>
              <a:chOff x="-343948" y="994403"/>
              <a:chExt cx="7189365" cy="696285"/>
            </a:xfrm>
          </p:grpSpPr>
          <p:sp>
            <p:nvSpPr>
              <p:cNvPr id="12" name="Text Placeholder 2"/>
              <p:cNvSpPr txBox="1">
                <a:spLocks/>
              </p:cNvSpPr>
              <p:nvPr/>
            </p:nvSpPr>
            <p:spPr>
              <a:xfrm>
                <a:off x="369116" y="994403"/>
                <a:ext cx="6476301" cy="696285"/>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200" dirty="0">
                    <a:latin typeface="BentonSans Light Italic" panose="02000503000000090004" pitchFamily="2" charset="0"/>
                  </a:rPr>
                  <a:t>Symptome</a:t>
                </a:r>
              </a:p>
            </p:txBody>
          </p:sp>
          <p:sp>
            <p:nvSpPr>
              <p:cNvPr id="13" name="Text Placeholder 8"/>
              <p:cNvSpPr txBox="1">
                <a:spLocks/>
              </p:cNvSpPr>
              <p:nvPr/>
            </p:nvSpPr>
            <p:spPr>
              <a:xfrm>
                <a:off x="-343948" y="994403"/>
                <a:ext cx="704675" cy="696285"/>
              </a:xfrm>
              <a:prstGeom prst="rect">
                <a:avLst/>
              </a:prstGeom>
              <a:solidFill>
                <a:srgbClr val="C00000"/>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rPr>
                  <a:t>2.</a:t>
                </a:r>
                <a:endParaRPr lang="de-DE"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grpSp>
        <p:grpSp>
          <p:nvGrpSpPr>
            <p:cNvPr id="14" name="Group 13"/>
            <p:cNvGrpSpPr/>
            <p:nvPr/>
          </p:nvGrpSpPr>
          <p:grpSpPr>
            <a:xfrm>
              <a:off x="2483141" y="5036667"/>
              <a:ext cx="7189365" cy="696285"/>
              <a:chOff x="360727" y="2004969"/>
              <a:chExt cx="7189365" cy="696285"/>
            </a:xfrm>
          </p:grpSpPr>
          <p:sp>
            <p:nvSpPr>
              <p:cNvPr id="15" name="Text Placeholder 2"/>
              <p:cNvSpPr txBox="1">
                <a:spLocks/>
              </p:cNvSpPr>
              <p:nvPr/>
            </p:nvSpPr>
            <p:spPr>
              <a:xfrm>
                <a:off x="1073791" y="2004969"/>
                <a:ext cx="6476301" cy="696285"/>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200" dirty="0">
                    <a:latin typeface="BentonSans Light Italic" panose="02000503000000090004" pitchFamily="2" charset="0"/>
                  </a:rPr>
                  <a:t>Konsequenzen</a:t>
                </a:r>
              </a:p>
            </p:txBody>
          </p:sp>
          <p:sp>
            <p:nvSpPr>
              <p:cNvPr id="16" name="Text Placeholder 8"/>
              <p:cNvSpPr txBox="1">
                <a:spLocks/>
              </p:cNvSpPr>
              <p:nvPr/>
            </p:nvSpPr>
            <p:spPr>
              <a:xfrm>
                <a:off x="360727" y="2004969"/>
                <a:ext cx="704675" cy="696285"/>
              </a:xfrm>
              <a:prstGeom prst="rect">
                <a:avLst/>
              </a:prstGeom>
              <a:solidFill>
                <a:srgbClr val="C00000"/>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rPr>
                  <a:t>4.</a:t>
                </a:r>
                <a:endParaRPr lang="de-DE"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grpSp>
        <p:grpSp>
          <p:nvGrpSpPr>
            <p:cNvPr id="17" name="Group 16"/>
            <p:cNvGrpSpPr/>
            <p:nvPr/>
          </p:nvGrpSpPr>
          <p:grpSpPr>
            <a:xfrm>
              <a:off x="1786855" y="4021599"/>
              <a:ext cx="7189365" cy="696285"/>
              <a:chOff x="1073791" y="3011033"/>
              <a:chExt cx="7189365" cy="696285"/>
            </a:xfrm>
          </p:grpSpPr>
          <p:sp>
            <p:nvSpPr>
              <p:cNvPr id="18" name="Text Placeholder 2"/>
              <p:cNvSpPr txBox="1">
                <a:spLocks/>
              </p:cNvSpPr>
              <p:nvPr/>
            </p:nvSpPr>
            <p:spPr>
              <a:xfrm>
                <a:off x="1786855" y="3011033"/>
                <a:ext cx="6476301" cy="696285"/>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200" dirty="0">
                    <a:latin typeface="BentonSans Light Italic" panose="02000503000000090004" pitchFamily="2" charset="0"/>
                  </a:rPr>
                  <a:t>Ursache(n)</a:t>
                </a:r>
              </a:p>
            </p:txBody>
          </p:sp>
          <p:sp>
            <p:nvSpPr>
              <p:cNvPr id="19" name="Text Placeholder 8"/>
              <p:cNvSpPr txBox="1">
                <a:spLocks/>
              </p:cNvSpPr>
              <p:nvPr/>
            </p:nvSpPr>
            <p:spPr>
              <a:xfrm>
                <a:off x="1073791" y="3011033"/>
                <a:ext cx="704675" cy="696285"/>
              </a:xfrm>
              <a:prstGeom prst="rect">
                <a:avLst/>
              </a:prstGeom>
              <a:solidFill>
                <a:srgbClr val="C00000"/>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rPr>
                  <a:t>3.</a:t>
                </a:r>
                <a:endParaRPr lang="de-DE"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grpSp>
      </p:grpSp>
    </p:spTree>
    <p:extLst>
      <p:ext uri="{BB962C8B-B14F-4D97-AF65-F5344CB8AC3E}">
        <p14:creationId xmlns:p14="http://schemas.microsoft.com/office/powerpoint/2010/main" val="720267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Nutzen</a:t>
            </a:r>
            <a:r>
              <a:rPr lang="en-US" dirty="0"/>
              <a:t> von </a:t>
            </a:r>
            <a:r>
              <a:rPr lang="en-US" dirty="0" err="1"/>
              <a:t>AntiPatterns</a:t>
            </a:r>
            <a:endParaRPr lang="de-DE" dirty="0"/>
          </a:p>
        </p:txBody>
      </p:sp>
      <p:grpSp>
        <p:nvGrpSpPr>
          <p:cNvPr id="12" name="Group 11"/>
          <p:cNvGrpSpPr/>
          <p:nvPr/>
        </p:nvGrpSpPr>
        <p:grpSpPr>
          <a:xfrm>
            <a:off x="1326859" y="1550098"/>
            <a:ext cx="9538283" cy="5016153"/>
            <a:chOff x="838200" y="1363595"/>
            <a:chExt cx="9538283" cy="5016153"/>
          </a:xfrm>
        </p:grpSpPr>
        <p:grpSp>
          <p:nvGrpSpPr>
            <p:cNvPr id="9" name="Group 8"/>
            <p:cNvGrpSpPr/>
            <p:nvPr/>
          </p:nvGrpSpPr>
          <p:grpSpPr>
            <a:xfrm>
              <a:off x="838200" y="1363595"/>
              <a:ext cx="6476301" cy="1417585"/>
              <a:chOff x="1031146" y="2011414"/>
              <a:chExt cx="6476301" cy="1417585"/>
            </a:xfrm>
          </p:grpSpPr>
          <p:sp>
            <p:nvSpPr>
              <p:cNvPr id="3" name="Text Placeholder 2"/>
              <p:cNvSpPr txBox="1">
                <a:spLocks/>
              </p:cNvSpPr>
              <p:nvPr/>
            </p:nvSpPr>
            <p:spPr>
              <a:xfrm>
                <a:off x="1031146" y="2732714"/>
                <a:ext cx="6476301" cy="696285"/>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200" dirty="0">
                    <a:latin typeface="BentonSans Light Italic" panose="02000503000000090004" pitchFamily="2" charset="0"/>
                  </a:rPr>
                  <a:t>Probleme identifizieren</a:t>
                </a:r>
              </a:p>
            </p:txBody>
          </p:sp>
          <p:sp>
            <p:nvSpPr>
              <p:cNvPr id="4" name="Text Placeholder 8"/>
              <p:cNvSpPr txBox="1">
                <a:spLocks/>
              </p:cNvSpPr>
              <p:nvPr/>
            </p:nvSpPr>
            <p:spPr>
              <a:xfrm>
                <a:off x="1777767" y="2011414"/>
                <a:ext cx="704675" cy="696285"/>
              </a:xfrm>
              <a:prstGeom prst="rect">
                <a:avLst/>
              </a:prstGeom>
              <a:solidFill>
                <a:srgbClr val="C00000"/>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rPr>
                  <a:t>1.</a:t>
                </a:r>
                <a:endParaRPr lang="de-DE"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grpSp>
        <p:grpSp>
          <p:nvGrpSpPr>
            <p:cNvPr id="11" name="Group 10"/>
            <p:cNvGrpSpPr/>
            <p:nvPr/>
          </p:nvGrpSpPr>
          <p:grpSpPr>
            <a:xfrm>
              <a:off x="1584821" y="4987178"/>
              <a:ext cx="6476301" cy="1392570"/>
              <a:chOff x="1031146" y="4903058"/>
              <a:chExt cx="6476301" cy="1392570"/>
            </a:xfrm>
          </p:grpSpPr>
          <p:sp>
            <p:nvSpPr>
              <p:cNvPr id="5" name="Text Placeholder 2"/>
              <p:cNvSpPr txBox="1">
                <a:spLocks/>
              </p:cNvSpPr>
              <p:nvPr/>
            </p:nvSpPr>
            <p:spPr>
              <a:xfrm>
                <a:off x="1031146" y="5599343"/>
                <a:ext cx="6476301" cy="696285"/>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200" dirty="0">
                    <a:latin typeface="BentonSans Light Italic" panose="02000503000000090004" pitchFamily="2" charset="0"/>
                  </a:rPr>
                  <a:t>Gemeinsame Sprache</a:t>
                </a:r>
              </a:p>
            </p:txBody>
          </p:sp>
          <p:sp>
            <p:nvSpPr>
              <p:cNvPr id="6" name="Text Placeholder 8"/>
              <p:cNvSpPr txBox="1">
                <a:spLocks/>
              </p:cNvSpPr>
              <p:nvPr/>
            </p:nvSpPr>
            <p:spPr>
              <a:xfrm>
                <a:off x="1777767" y="4903058"/>
                <a:ext cx="704675" cy="696285"/>
              </a:xfrm>
              <a:prstGeom prst="rect">
                <a:avLst/>
              </a:prstGeom>
              <a:solidFill>
                <a:srgbClr val="C00000"/>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rPr>
                  <a:t>3.</a:t>
                </a:r>
                <a:endParaRPr lang="de-DE"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grpSp>
        <p:grpSp>
          <p:nvGrpSpPr>
            <p:cNvPr id="10" name="Group 9"/>
            <p:cNvGrpSpPr/>
            <p:nvPr/>
          </p:nvGrpSpPr>
          <p:grpSpPr>
            <a:xfrm>
              <a:off x="3900182" y="3175387"/>
              <a:ext cx="6476301" cy="1417584"/>
              <a:chOff x="4655191" y="2732715"/>
              <a:chExt cx="6476301" cy="1417584"/>
            </a:xfrm>
          </p:grpSpPr>
          <p:sp>
            <p:nvSpPr>
              <p:cNvPr id="7" name="Text Placeholder 2"/>
              <p:cNvSpPr txBox="1">
                <a:spLocks/>
              </p:cNvSpPr>
              <p:nvPr/>
            </p:nvSpPr>
            <p:spPr>
              <a:xfrm>
                <a:off x="4655191" y="3454014"/>
                <a:ext cx="6476301" cy="696285"/>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200" dirty="0">
                    <a:latin typeface="BentonSans Light Italic" panose="02000503000000090004" pitchFamily="2" charset="0"/>
                  </a:rPr>
                  <a:t>Lösungsansätze</a:t>
                </a:r>
              </a:p>
            </p:txBody>
          </p:sp>
          <p:sp>
            <p:nvSpPr>
              <p:cNvPr id="8" name="Text Placeholder 8"/>
              <p:cNvSpPr txBox="1">
                <a:spLocks/>
              </p:cNvSpPr>
              <p:nvPr/>
            </p:nvSpPr>
            <p:spPr>
              <a:xfrm>
                <a:off x="5391325" y="2732715"/>
                <a:ext cx="704675" cy="696285"/>
              </a:xfrm>
              <a:prstGeom prst="rect">
                <a:avLst/>
              </a:prstGeom>
              <a:solidFill>
                <a:srgbClr val="C00000"/>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rPr>
                  <a:t>2.</a:t>
                </a:r>
                <a:endParaRPr lang="de-DE" sz="3200" dirty="0">
                  <a:ln w="0"/>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grpSp>
      </p:grpSp>
    </p:spTree>
    <p:extLst>
      <p:ext uri="{BB962C8B-B14F-4D97-AF65-F5344CB8AC3E}">
        <p14:creationId xmlns:p14="http://schemas.microsoft.com/office/powerpoint/2010/main" val="145020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latin typeface="BentonSans Light" panose="02000503000000020004" pitchFamily="2" charset="0"/>
              </a:rPr>
              <a:t>Kategorisierung</a:t>
            </a:r>
          </a:p>
        </p:txBody>
      </p:sp>
      <p:grpSp>
        <p:nvGrpSpPr>
          <p:cNvPr id="9" name="Group 8"/>
          <p:cNvGrpSpPr/>
          <p:nvPr/>
        </p:nvGrpSpPr>
        <p:grpSpPr>
          <a:xfrm>
            <a:off x="843570" y="1759745"/>
            <a:ext cx="10504860" cy="4632666"/>
            <a:chOff x="352461" y="1986248"/>
            <a:chExt cx="10504860" cy="4632666"/>
          </a:xfrm>
        </p:grpSpPr>
        <p:sp>
          <p:nvSpPr>
            <p:cNvPr id="3" name="Text Placeholder 6"/>
            <p:cNvSpPr txBox="1">
              <a:spLocks/>
            </p:cNvSpPr>
            <p:nvPr/>
          </p:nvSpPr>
          <p:spPr>
            <a:xfrm>
              <a:off x="1063303" y="1992692"/>
              <a:ext cx="2613749" cy="4626222"/>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dirty="0">
                  <a:latin typeface="BentonSans Light Italic" panose="02000503000000090004" pitchFamily="2" charset="0"/>
                </a:rPr>
                <a:t>Software Development </a:t>
              </a:r>
              <a:r>
                <a:rPr lang="en-US" sz="3200" dirty="0" err="1">
                  <a:latin typeface="BentonSans Light Italic" panose="02000503000000090004" pitchFamily="2" charset="0"/>
                </a:rPr>
                <a:t>AntiPatterns</a:t>
              </a:r>
              <a:endParaRPr lang="de-DE" sz="3200" dirty="0">
                <a:latin typeface="BentonSans Light Italic" panose="02000503000000090004" pitchFamily="2" charset="0"/>
              </a:endParaRPr>
            </a:p>
          </p:txBody>
        </p:sp>
        <p:sp>
          <p:nvSpPr>
            <p:cNvPr id="4" name="Text Placeholder 9"/>
            <p:cNvSpPr txBox="1">
              <a:spLocks/>
            </p:cNvSpPr>
            <p:nvPr/>
          </p:nvSpPr>
          <p:spPr>
            <a:xfrm>
              <a:off x="352461" y="1992692"/>
              <a:ext cx="710842" cy="1341896"/>
            </a:xfrm>
            <a:prstGeom prst="rect">
              <a:avLst/>
            </a:prstGeom>
            <a:solidFill>
              <a:srgbClr val="00B05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endParaRPr lang="de-DE" sz="7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sp>
          <p:nvSpPr>
            <p:cNvPr id="5" name="Text Placeholder 6"/>
            <p:cNvSpPr txBox="1">
              <a:spLocks/>
            </p:cNvSpPr>
            <p:nvPr/>
          </p:nvSpPr>
          <p:spPr>
            <a:xfrm>
              <a:off x="8243572" y="1992692"/>
              <a:ext cx="2613749" cy="4626222"/>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dirty="0">
                  <a:latin typeface="BentonSans Light Italic" panose="02000503000000090004" pitchFamily="2" charset="0"/>
                </a:rPr>
                <a:t>Software Architecture </a:t>
              </a:r>
              <a:r>
                <a:rPr lang="en-US" sz="3200" dirty="0" err="1">
                  <a:latin typeface="BentonSans Light Italic" panose="02000503000000090004" pitchFamily="2" charset="0"/>
                </a:rPr>
                <a:t>AntiPatterns</a:t>
              </a:r>
              <a:endParaRPr lang="de-DE" sz="3200" dirty="0">
                <a:latin typeface="BentonSans Light Italic" panose="02000503000000090004" pitchFamily="2" charset="0"/>
              </a:endParaRPr>
            </a:p>
          </p:txBody>
        </p:sp>
        <p:sp>
          <p:nvSpPr>
            <p:cNvPr id="6" name="Text Placeholder 6"/>
            <p:cNvSpPr txBox="1">
              <a:spLocks/>
            </p:cNvSpPr>
            <p:nvPr/>
          </p:nvSpPr>
          <p:spPr>
            <a:xfrm>
              <a:off x="4649469" y="1986248"/>
              <a:ext cx="2613749" cy="4626222"/>
            </a:xfrm>
            <a:prstGeom prst="rect">
              <a:avLst/>
            </a:prstGeom>
            <a:solidFill>
              <a:schemeClr val="bg2">
                <a:lumMod val="90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dirty="0">
                  <a:latin typeface="BentonSans Light Italic" panose="02000503000000090004" pitchFamily="2" charset="0"/>
                </a:rPr>
                <a:t>Software Project Management </a:t>
              </a:r>
              <a:r>
                <a:rPr lang="en-US" sz="3200" dirty="0" err="1">
                  <a:latin typeface="BentonSans Light Italic" panose="02000503000000090004" pitchFamily="2" charset="0"/>
                </a:rPr>
                <a:t>AntiPatterns</a:t>
              </a:r>
              <a:endParaRPr lang="de-DE" sz="3200" dirty="0">
                <a:latin typeface="BentonSans Light Italic" panose="02000503000000090004" pitchFamily="2" charset="0"/>
              </a:endParaRPr>
            </a:p>
          </p:txBody>
        </p:sp>
        <p:sp>
          <p:nvSpPr>
            <p:cNvPr id="7" name="Text Placeholder 9"/>
            <p:cNvSpPr txBox="1">
              <a:spLocks/>
            </p:cNvSpPr>
            <p:nvPr/>
          </p:nvSpPr>
          <p:spPr>
            <a:xfrm>
              <a:off x="3938627" y="1986248"/>
              <a:ext cx="710842" cy="1341896"/>
            </a:xfrm>
            <a:prstGeom prst="rect">
              <a:avLst/>
            </a:prstGeom>
            <a:solidFill>
              <a:srgbClr val="FFC00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endParaRPr lang="de-DE" sz="7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sp>
          <p:nvSpPr>
            <p:cNvPr id="8" name="Text Placeholder 9"/>
            <p:cNvSpPr txBox="1">
              <a:spLocks/>
            </p:cNvSpPr>
            <p:nvPr/>
          </p:nvSpPr>
          <p:spPr>
            <a:xfrm>
              <a:off x="7524793" y="1998967"/>
              <a:ext cx="710842" cy="1341896"/>
            </a:xfrm>
            <a:prstGeom prst="rect">
              <a:avLst/>
            </a:prstGeom>
            <a:solidFill>
              <a:srgbClr val="00206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endParaRPr lang="de-DE" sz="7200"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grpSp>
    </p:spTree>
    <p:extLst>
      <p:ext uri="{BB962C8B-B14F-4D97-AF65-F5344CB8AC3E}">
        <p14:creationId xmlns:p14="http://schemas.microsoft.com/office/powerpoint/2010/main" val="349714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latin typeface="BentonSans Light" panose="02000503000000020004" pitchFamily="2" charset="0"/>
              </a:rPr>
              <a:t>Anti-Pattern: </a:t>
            </a:r>
            <a:r>
              <a:rPr lang="de-DE" dirty="0" err="1">
                <a:latin typeface="BentonSans Light" panose="02000503000000020004" pitchFamily="2" charset="0"/>
              </a:rPr>
              <a:t>Blob</a:t>
            </a:r>
            <a:endParaRPr lang="de-DE" dirty="0">
              <a:latin typeface="BentonSans Light" panose="02000503000000020004" pitchFamily="2" charset="0"/>
            </a:endParaRPr>
          </a:p>
        </p:txBody>
      </p:sp>
      <p:sp>
        <p:nvSpPr>
          <p:cNvPr id="4" name="Text Placeholder 9"/>
          <p:cNvSpPr txBox="1">
            <a:spLocks/>
          </p:cNvSpPr>
          <p:nvPr/>
        </p:nvSpPr>
        <p:spPr>
          <a:xfrm>
            <a:off x="838200" y="2445544"/>
            <a:ext cx="4413928" cy="1966912"/>
          </a:xfrm>
          <a:prstGeom prst="rect">
            <a:avLst/>
          </a:prstGeom>
          <a:solidFill>
            <a:srgbClr val="00B050"/>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None/>
            </a:pPr>
            <a:r>
              <a:rPr lang="de-DE" sz="3200" i="1"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""Diese Klasse ist das </a:t>
            </a:r>
            <a:r>
              <a:rPr lang="de-DE" sz="3200" i="1" dirty="0">
                <a:ln w="0">
                  <a:solidFill>
                    <a:schemeClr val="bg1"/>
                  </a:solidFill>
                </a:ln>
                <a:solidFill>
                  <a:schemeClr val="bg1"/>
                </a:solidFill>
                <a:effectLst>
                  <a:outerShdw blurRad="38100" dist="19050" dir="2700000" algn="tl" rotWithShape="0">
                    <a:schemeClr val="dk1">
                      <a:alpha val="40000"/>
                    </a:schemeClr>
                  </a:outerShdw>
                </a:effectLst>
                <a:latin typeface="BentonSans Medium" panose="02000603000000020004" pitchFamily="2" charset="0"/>
              </a:rPr>
              <a:t>Herz</a:t>
            </a:r>
            <a:r>
              <a:rPr lang="de-DE" sz="3200" i="1"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rPr>
              <a:t> unserer Anwendung"</a:t>
            </a:r>
            <a:endParaRPr lang="de-DE" sz="3200" i="1" dirty="0">
              <a:ln w="0">
                <a:solidFill>
                  <a:schemeClr val="bg1"/>
                </a:solidFill>
              </a:ln>
              <a:solidFill>
                <a:schemeClr val="bg1"/>
              </a:solidFill>
              <a:effectLst>
                <a:outerShdw blurRad="38100" dist="19050" dir="2700000" algn="tl" rotWithShape="0">
                  <a:schemeClr val="dk1">
                    <a:alpha val="40000"/>
                  </a:schemeClr>
                </a:outerShdw>
              </a:effectLst>
              <a:latin typeface="BentonSans Light" panose="02000503000000020004" pitchFamily="2" charset="0"/>
            </a:endParaRPr>
          </a:p>
        </p:txBody>
      </p:sp>
      <p:pic>
        <p:nvPicPr>
          <p:cNvPr id="3" name="Picture 2"/>
          <p:cNvPicPr>
            <a:picLocks noChangeAspect="1"/>
          </p:cNvPicPr>
          <p:nvPr/>
        </p:nvPicPr>
        <p:blipFill>
          <a:blip r:embed="rId3"/>
          <a:stretch>
            <a:fillRect/>
          </a:stretch>
        </p:blipFill>
        <p:spPr>
          <a:xfrm>
            <a:off x="5821295" y="223837"/>
            <a:ext cx="5715000" cy="6410325"/>
          </a:xfrm>
          <a:prstGeom prst="rect">
            <a:avLst/>
          </a:prstGeom>
        </p:spPr>
      </p:pic>
    </p:spTree>
    <p:extLst>
      <p:ext uri="{BB962C8B-B14F-4D97-AF65-F5344CB8AC3E}">
        <p14:creationId xmlns:p14="http://schemas.microsoft.com/office/powerpoint/2010/main" val="3819488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1043</Words>
  <Application>Microsoft Office PowerPoint</Application>
  <PresentationFormat>Widescreen</PresentationFormat>
  <Paragraphs>323</Paragraphs>
  <Slides>26</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BentonSans Light</vt:lpstr>
      <vt:lpstr>BentonSans Light Italic</vt:lpstr>
      <vt:lpstr>BentonSans Medium</vt:lpstr>
      <vt:lpstr>BentonSans Regular</vt:lpstr>
      <vt:lpstr>Calibri</vt:lpstr>
      <vt:lpstr>Calibri Light</vt:lpstr>
      <vt:lpstr>Wingdings</vt:lpstr>
      <vt:lpstr>Office Theme</vt:lpstr>
      <vt:lpstr>PowerPoint Presentation</vt:lpstr>
      <vt:lpstr>PowerPoint Presentation</vt:lpstr>
      <vt:lpstr>Software Projekte…</vt:lpstr>
      <vt:lpstr>PowerPoint Presentation</vt:lpstr>
      <vt:lpstr>PowerPoint Presentation</vt:lpstr>
      <vt:lpstr>Umfang eines AntiPatterns</vt:lpstr>
      <vt:lpstr>Nutzen von AntiPatterns</vt:lpstr>
      <vt:lpstr>Kategorisierung</vt:lpstr>
      <vt:lpstr>Anti-Pattern: Blob</vt:lpstr>
      <vt:lpstr>Anti-Pattern: Blob</vt:lpstr>
      <vt:lpstr>Anti-Pattern: Blob</vt:lpstr>
      <vt:lpstr>Anti-Pattern: Poltergeist</vt:lpstr>
      <vt:lpstr>Anti-Pattern: Poltergeis</vt:lpstr>
      <vt:lpstr>Anti-Pattern: Poltergeist</vt:lpstr>
      <vt:lpstr>Anti-Pattern: Poltergeist</vt:lpstr>
      <vt:lpstr>Anti-Pattern: Poltergeist</vt:lpstr>
      <vt:lpstr>Anti-Pattern: Architecture by implication</vt:lpstr>
      <vt:lpstr>Anti-Pattern: Architecture by implication</vt:lpstr>
      <vt:lpstr>Anti-Pattern: Architecture by implication</vt:lpstr>
      <vt:lpstr>Anti-Pattern: Architecture by implication</vt:lpstr>
      <vt:lpstr>Anti-Pattern: Corncob</vt:lpstr>
      <vt:lpstr>Anti-Pattern: Corncob</vt:lpstr>
      <vt:lpstr>Anti-Pattern: Corncob</vt:lpstr>
      <vt:lpstr>Anti-Pattern: Corncob</vt:lpstr>
      <vt:lpstr>Anti-Pattern: Corncob</vt:lpstr>
      <vt:lpstr>… entspricht nicht euren Erwartungen?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Anti-Patterns</dc:title>
  <dc:creator>Krieger, Torben</dc:creator>
  <cp:lastModifiedBy>Krieger, Torben</cp:lastModifiedBy>
  <cp:revision>76</cp:revision>
  <dcterms:created xsi:type="dcterms:W3CDTF">2017-05-10T17:47:04Z</dcterms:created>
  <dcterms:modified xsi:type="dcterms:W3CDTF">2017-05-17T19:29:05Z</dcterms:modified>
</cp:coreProperties>
</file>