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0"/>
  </p:notesMasterIdLst>
  <p:sldIdLst>
    <p:sldId id="256" r:id="rId2"/>
    <p:sldId id="288" r:id="rId3"/>
    <p:sldId id="327" r:id="rId4"/>
    <p:sldId id="328" r:id="rId5"/>
    <p:sldId id="305" r:id="rId6"/>
    <p:sldId id="329" r:id="rId7"/>
    <p:sldId id="300" r:id="rId8"/>
    <p:sldId id="306" r:id="rId9"/>
    <p:sldId id="307" r:id="rId10"/>
    <p:sldId id="301" r:id="rId11"/>
    <p:sldId id="317" r:id="rId12"/>
    <p:sldId id="302" r:id="rId13"/>
    <p:sldId id="330" r:id="rId14"/>
    <p:sldId id="316" r:id="rId15"/>
    <p:sldId id="289" r:id="rId16"/>
    <p:sldId id="290" r:id="rId17"/>
    <p:sldId id="332"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636C7C8-EA23-4716-862F-5D817E91876E}">
          <p14:sldIdLst>
            <p14:sldId id="256"/>
            <p14:sldId id="288"/>
            <p14:sldId id="327"/>
            <p14:sldId id="328"/>
            <p14:sldId id="305"/>
            <p14:sldId id="329"/>
            <p14:sldId id="300"/>
            <p14:sldId id="306"/>
            <p14:sldId id="307"/>
            <p14:sldId id="301"/>
            <p14:sldId id="317"/>
            <p14:sldId id="302"/>
            <p14:sldId id="330"/>
            <p14:sldId id="316"/>
            <p14:sldId id="289"/>
            <p14:sldId id="290"/>
            <p14:sldId id="332"/>
            <p14:sldId id="33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4" autoAdjust="0"/>
    <p:restoredTop sz="88976" autoAdjust="0"/>
  </p:normalViewPr>
  <p:slideViewPr>
    <p:cSldViewPr>
      <p:cViewPr varScale="1">
        <p:scale>
          <a:sx n="83" d="100"/>
          <a:sy n="83" d="100"/>
        </p:scale>
        <p:origin x="-81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B3713-6FCB-4BE4-A20A-760E5B47F4F5}" type="datetimeFigureOut">
              <a:rPr lang="en-US" smtClean="0"/>
              <a:t>3/28/2014</a:t>
            </a:fld>
            <a:endParaRPr 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44BCF-D4CA-450C-8E54-41CFEB9EFAD8}" type="slidenum">
              <a:rPr lang="en-US" smtClean="0"/>
              <a:t>‹#›</a:t>
            </a:fld>
            <a:endParaRPr lang="en-US"/>
          </a:p>
        </p:txBody>
      </p:sp>
    </p:spTree>
    <p:extLst>
      <p:ext uri="{BB962C8B-B14F-4D97-AF65-F5344CB8AC3E}">
        <p14:creationId xmlns:p14="http://schemas.microsoft.com/office/powerpoint/2010/main" val="8021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1</a:t>
            </a:fld>
            <a:endParaRPr lang="en-US"/>
          </a:p>
        </p:txBody>
      </p:sp>
    </p:spTree>
    <p:extLst>
      <p:ext uri="{BB962C8B-B14F-4D97-AF65-F5344CB8AC3E}">
        <p14:creationId xmlns:p14="http://schemas.microsoft.com/office/powerpoint/2010/main" val="240725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16</a:t>
            </a:fld>
            <a:endParaRPr lang="en-US"/>
          </a:p>
        </p:txBody>
      </p:sp>
    </p:spTree>
    <p:extLst>
      <p:ext uri="{BB962C8B-B14F-4D97-AF65-F5344CB8AC3E}">
        <p14:creationId xmlns:p14="http://schemas.microsoft.com/office/powerpoint/2010/main" val="412990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858509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22950290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415204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en-US" dirty="0"/>
          </a:p>
        </p:txBody>
      </p:sp>
      <p:sp>
        <p:nvSpPr>
          <p:cNvPr id="3" name="コンテンツ プレースホルダー 2"/>
          <p:cNvSpPr>
            <a:spLocks noGrp="1"/>
          </p:cNvSpPr>
          <p:nvPr>
            <p:ph idx="1"/>
          </p:nvPr>
        </p:nvSpPr>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178931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pic>
        <p:nvPicPr>
          <p:cNvPr id="7" name="図 6"/>
          <p:cNvPicPr>
            <a:picLocks noChangeAspect="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Blur radius="7"/>
                    </a14:imgEffect>
                    <a14:imgEffect>
                      <a14:saturation sat="0"/>
                    </a14:imgEffect>
                  </a14:imgLayer>
                </a14:imgProps>
              </a:ext>
              <a:ext uri="{28A0092B-C50C-407E-A947-70E740481C1C}">
                <a14:useLocalDpi xmlns:a14="http://schemas.microsoft.com/office/drawing/2010/main" val="0"/>
              </a:ext>
            </a:extLst>
          </a:blip>
          <a:srcRect r="54232"/>
          <a:stretch/>
        </p:blipFill>
        <p:spPr>
          <a:xfrm>
            <a:off x="-1" y="0"/>
            <a:ext cx="4932041" cy="6855000"/>
          </a:xfrm>
          <a:prstGeom prst="rect">
            <a:avLst/>
          </a:prstGeom>
        </p:spPr>
      </p:pic>
      <p:sp>
        <p:nvSpPr>
          <p:cNvPr id="8" name="正方形/長方形 7"/>
          <p:cNvSpPr/>
          <p:nvPr userDrawn="1"/>
        </p:nvSpPr>
        <p:spPr>
          <a:xfrm>
            <a:off x="2915816" y="-12192"/>
            <a:ext cx="6252568" cy="6867192"/>
          </a:xfrm>
          <a:prstGeom prst="rect">
            <a:avLst/>
          </a:prstGeom>
          <a:gradFill flip="none" rotWithShape="1">
            <a:gsLst>
              <a:gs pos="22000">
                <a:srgbClr val="7A7A7A"/>
              </a:gs>
              <a:gs pos="0">
                <a:schemeClr val="accent1">
                  <a:lumMod val="0"/>
                  <a:lumOff val="100000"/>
                  <a:alpha val="0"/>
                </a:schemeClr>
              </a:gs>
              <a:gs pos="38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53746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C718D7D2-F469-419D-B97B-E52DFB78B7CC}" type="datetimeFigureOut">
              <a:rPr lang="en-US" smtClean="0"/>
              <a:t>3/28/2014</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26070400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C718D7D2-F469-419D-B97B-E52DFB78B7CC}" type="datetimeFigureOut">
              <a:rPr lang="en-US" smtClean="0"/>
              <a:t>3/28/2014</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8236054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C718D7D2-F469-419D-B97B-E52DFB78B7CC}" type="datetimeFigureOut">
              <a:rPr lang="en-US" smtClean="0"/>
              <a:t>3/28/2014</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8418425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718D7D2-F469-419D-B97B-E52DFB78B7CC}" type="datetimeFigureOut">
              <a:rPr lang="en-US" smtClean="0"/>
              <a:t>3/28/2014</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16537617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C718D7D2-F469-419D-B97B-E52DFB78B7CC}" type="datetimeFigureOut">
              <a:rPr lang="en-US" smtClean="0"/>
              <a:t>3/28/2014</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9685753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C718D7D2-F469-419D-B97B-E52DFB78B7CC}" type="datetimeFigureOut">
              <a:rPr lang="en-US" smtClean="0"/>
              <a:t>3/28/2014</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9180241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正方形/長方形 10"/>
          <p:cNvSpPr/>
          <p:nvPr userDrawn="1"/>
        </p:nvSpPr>
        <p:spPr>
          <a:xfrm>
            <a:off x="-1670" y="908720"/>
            <a:ext cx="9144000" cy="882130"/>
          </a:xfrm>
          <a:prstGeom prst="rect">
            <a:avLst/>
          </a:prstGeom>
          <a:gradFill flip="none" rotWithShape="1">
            <a:gsLst>
              <a:gs pos="62000">
                <a:srgbClr val="949494">
                  <a:alpha val="93000"/>
                </a:srgbClr>
              </a:gs>
              <a:gs pos="35000">
                <a:schemeClr val="bg1">
                  <a:alpha val="94000"/>
                </a:schemeClr>
              </a:gs>
              <a:gs pos="88000">
                <a:schemeClr val="tx1">
                  <a:lumMod val="95000"/>
                  <a:lumOff val="5000"/>
                </a:schemeClr>
              </a:gs>
            </a:gsLst>
            <a:lin ang="5400000" scaled="1"/>
            <a:tileRect/>
          </a:gradFill>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タイトル プレースホルダー 1"/>
          <p:cNvSpPr>
            <a:spLocks noGrp="1"/>
          </p:cNvSpPr>
          <p:nvPr>
            <p:ph type="title"/>
          </p:nvPr>
        </p:nvSpPr>
        <p:spPr>
          <a:xfrm>
            <a:off x="1457900" y="418654"/>
            <a:ext cx="6264696" cy="634082"/>
          </a:xfrm>
          <a:prstGeom prst="rect">
            <a:avLst/>
          </a:prstGeom>
        </p:spPr>
        <p:txBody>
          <a:bodyPr vert="horz" lIns="91440" tIns="45720" rIns="91440" bIns="45720" rtlCol="0" anchor="ctr">
            <a:normAutofit/>
          </a:bodyPr>
          <a:lstStyle/>
          <a:p>
            <a:r>
              <a:rPr lang="ja-JP" altLang="en-US" dirty="0" smtClean="0"/>
              <a:t>マスター タイトル</a:t>
            </a:r>
            <a:endParaRPr 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35D1E-FD2F-448B-9C23-C5B7626D240A}" type="slidenum">
              <a:rPr lang="en-US" smtClean="0"/>
              <a:t>‹#›</a:t>
            </a:fld>
            <a:endParaRPr lang="en-US"/>
          </a:p>
        </p:txBody>
      </p:sp>
      <p:sp>
        <p:nvSpPr>
          <p:cNvPr id="10" name="正方形/長方形 9"/>
          <p:cNvSpPr/>
          <p:nvPr userDrawn="1"/>
        </p:nvSpPr>
        <p:spPr>
          <a:xfrm>
            <a:off x="0" y="1748796"/>
            <a:ext cx="9144000" cy="5109203"/>
          </a:xfrm>
          <a:prstGeom prst="rect">
            <a:avLst/>
          </a:prstGeom>
          <a:solidFill>
            <a:schemeClr val="tx1"/>
          </a:solidFill>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pic>
        <p:nvPicPr>
          <p:cNvPr id="1026" name="Picture 2" descr="C:\Users\takeshik\Desktop\2014-03-22 0-16-04.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2273" b="99351" l="0" r="100000">
                        <a14:foregroundMark x1="54839" y1="48701" x2="54839" y2="48701"/>
                        <a14:foregroundMark x1="51613" y1="45779" x2="51613" y2="45779"/>
                        <a14:foregroundMark x1="57771" y1="69805" x2="57771" y2="69805"/>
                        <a14:foregroundMark x1="40762" y1="58442" x2="40762" y2="58442"/>
                        <a14:foregroundMark x1="45748" y1="57143" x2="45748" y2="57143"/>
                        <a14:foregroundMark x1="51613" y1="59740" x2="51613" y2="59740"/>
                        <a14:foregroundMark x1="59824" y1="54221" x2="59824" y2="54221"/>
                        <a14:foregroundMark x1="62463" y1="46429" x2="62463" y2="46429"/>
                        <a14:foregroundMark x1="60411" y1="36688" x2="60411" y2="36688"/>
                        <a14:foregroundMark x1="41349" y1="37338" x2="41349" y2="37338"/>
                        <a14:foregroundMark x1="41935" y1="47078" x2="41935" y2="47078"/>
                        <a14:foregroundMark x1="41935" y1="47727" x2="41935" y2="47727"/>
                        <a14:foregroundMark x1="41935" y1="70455" x2="41935" y2="70455"/>
                        <a14:foregroundMark x1="39296" y1="72403" x2="39296" y2="72403"/>
                        <a14:foregroundMark x1="47801" y1="50649" x2="47801" y2="50649"/>
                        <a14:foregroundMark x1="47801" y1="49351" x2="47801" y2="49351"/>
                        <a14:foregroundMark x1="49560" y1="43506" x2="49560" y2="43506"/>
                        <a14:foregroundMark x1="49560" y1="44481" x2="49560" y2="44481"/>
                        <a14:foregroundMark x1="40762" y1="78247" x2="40762" y2="78247"/>
                        <a14:foregroundMark x1="64223" y1="81169" x2="64223" y2="81169"/>
                        <a14:foregroundMark x1="66862" y1="83117" x2="66862" y2="83117"/>
                        <a14:foregroundMark x1="61584" y1="77597" x2="61584" y2="77597"/>
                        <a14:foregroundMark x1="63930" y1="82468" x2="63930" y2="82468"/>
                        <a14:foregroundMark x1="62463" y1="81169" x2="61877" y2="79545"/>
                        <a14:foregroundMark x1="60117" y1="73701" x2="60117" y2="73701"/>
                        <a14:foregroundMark x1="55718" y1="65909" x2="55425" y2="65260"/>
                        <a14:foregroundMark x1="53079" y1="59740" x2="53079" y2="59740"/>
                        <a14:foregroundMark x1="55132" y1="57792" x2="55132" y2="57792"/>
                        <a14:foregroundMark x1="62170" y1="52273" x2="62170" y2="52273"/>
                        <a14:foregroundMark x1="56598" y1="56818" x2="56598" y2="56818"/>
                        <a14:foregroundMark x1="61584" y1="50000" x2="61584" y2="50000"/>
                        <a14:foregroundMark x1="62170" y1="43506" x2="62170" y2="42857"/>
                        <a14:foregroundMark x1="58944" y1="36688" x2="58944" y2="36688"/>
                        <a14:foregroundMark x1="53959" y1="37013" x2="53959" y2="37013"/>
                        <a14:foregroundMark x1="45161" y1="36039" x2="45161" y2="36039"/>
                        <a14:foregroundMark x1="41935" y1="35714" x2="41935" y2="35714"/>
                        <a14:foregroundMark x1="38416" y1="35065" x2="38416" y2="35065"/>
                        <a14:foregroundMark x1="42815" y1="44805" x2="42815" y2="44805"/>
                        <a14:foregroundMark x1="42229" y1="53247" x2="42229" y2="53247"/>
                        <a14:foregroundMark x1="40762" y1="64286" x2="40762" y2="64286"/>
                        <a14:foregroundMark x1="39296" y1="71429" x2="39296" y2="71429"/>
                        <a14:foregroundMark x1="39296" y1="78571" x2="39296" y2="78571"/>
                        <a14:foregroundMark x1="44282" y1="79545" x2="44282" y2="79545"/>
                        <a14:foregroundMark x1="47507" y1="79545" x2="47507" y2="79545"/>
                        <a14:foregroundMark x1="36070" y1="78571" x2="36070"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7768603" y="27281"/>
            <a:ext cx="1394153" cy="12592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keshik\Desktop\R-logo.png"/>
          <p:cNvPicPr>
            <a:picLocks noChangeAspect="1" noChangeArrowheads="1"/>
          </p:cNvPicPr>
          <p:nvPr userDrawn="1"/>
        </p:nvPicPr>
        <p:blipFill>
          <a:blip r:embed="rId15">
            <a:extLst>
              <a:ext uri="{BEBA8EAE-BF5A-486C-A8C5-ECC9F3942E4B}">
                <a14:imgProps xmlns:a14="http://schemas.microsoft.com/office/drawing/2010/main">
                  <a14:imgLayer r:embed="rId16">
                    <a14:imgEffect>
                      <a14:backgroundRemoval t="10000" b="90000" l="0" r="100000"/>
                    </a14:imgEffect>
                  </a14:imgLayer>
                </a14:imgProps>
              </a:ext>
              <a:ext uri="{28A0092B-C50C-407E-A947-70E740481C1C}">
                <a14:useLocalDpi xmlns:a14="http://schemas.microsoft.com/office/drawing/2010/main" val="0"/>
              </a:ext>
            </a:extLst>
          </a:blip>
          <a:srcRect/>
          <a:stretch>
            <a:fillRect/>
          </a:stretch>
        </p:blipFill>
        <p:spPr bwMode="auto">
          <a:xfrm>
            <a:off x="1" y="44624"/>
            <a:ext cx="1403647" cy="140364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idx="1"/>
          </p:nvPr>
        </p:nvSpPr>
        <p:spPr>
          <a:xfrm>
            <a:off x="457200" y="1927373"/>
            <a:ext cx="8229600" cy="45259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73492647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5.png"/><Relationship Id="rId12" Type="http://schemas.microsoft.com/office/2007/relationships/hdphoto" Target="../media/hdphoto6.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1.png"/><Relationship Id="rId10" Type="http://schemas.microsoft.com/office/2007/relationships/hdphoto" Target="../media/hdphoto5.wdp"/><Relationship Id="rId4" Type="http://schemas.microsoft.com/office/2007/relationships/hdphoto" Target="../media/hdphoto4.wdp"/><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ile:///\\10.130.208.128\PerfstatShare\Scrip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file:///\\10.130.208.128\PerfstatShare\Scrip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Bigdata.jpg"/>
          <p:cNvPicPr>
            <a:picLocks noChangeAspect="1" noChangeArrowheads="1"/>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artisticBlur radius="7"/>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4" name="コンテンツ プレースホルダー 2"/>
          <p:cNvSpPr txBox="1">
            <a:spLocks/>
          </p:cNvSpPr>
          <p:nvPr/>
        </p:nvSpPr>
        <p:spPr>
          <a:xfrm>
            <a:off x="457200" y="1412776"/>
            <a:ext cx="8229600" cy="496855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メイリオ (本文)"/>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メイリオ (本文)"/>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メイリオ (本文)"/>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メイリオ (本文)"/>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メイリオ (本文)"/>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800" dirty="0" err="1" smtClean="0">
                <a:solidFill>
                  <a:schemeClr val="bg1"/>
                </a:solidFill>
              </a:rPr>
              <a:t>Perfstat</a:t>
            </a:r>
            <a:r>
              <a:rPr lang="en-US" sz="4800" dirty="0" smtClean="0">
                <a:solidFill>
                  <a:schemeClr val="bg1"/>
                </a:solidFill>
              </a:rPr>
              <a:t> </a:t>
            </a:r>
            <a:r>
              <a:rPr lang="ja-JP" altLang="en-US" sz="4800" dirty="0" smtClean="0">
                <a:solidFill>
                  <a:schemeClr val="bg1"/>
                </a:solidFill>
              </a:rPr>
              <a:t>生データから</a:t>
            </a:r>
            <a:endParaRPr lang="en-US" altLang="ja-JP" sz="4800" dirty="0" smtClean="0">
              <a:solidFill>
                <a:schemeClr val="bg1"/>
              </a:solidFill>
            </a:endParaRPr>
          </a:p>
          <a:p>
            <a:r>
              <a:rPr lang="ja-JP" altLang="en-US" sz="4800" dirty="0" smtClean="0">
                <a:solidFill>
                  <a:schemeClr val="bg1"/>
                </a:solidFill>
              </a:rPr>
              <a:t>レポートを作成する仕組みを作ってみました</a:t>
            </a:r>
            <a:endParaRPr lang="en-US" altLang="ja-JP" sz="4800" dirty="0" smtClean="0">
              <a:solidFill>
                <a:schemeClr val="bg1"/>
              </a:solidFill>
            </a:endParaRPr>
          </a:p>
          <a:p>
            <a:r>
              <a:rPr lang="ja-JP" altLang="en-US" sz="6500" dirty="0" smtClean="0">
                <a:solidFill>
                  <a:srgbClr val="FFFF00"/>
                </a:solidFill>
              </a:rPr>
              <a:t>使い方編</a:t>
            </a:r>
            <a:endParaRPr lang="en-US" altLang="ja-JP" sz="6500" dirty="0" smtClean="0">
              <a:solidFill>
                <a:srgbClr val="FFFF00"/>
              </a:solidFill>
            </a:endParaRPr>
          </a:p>
          <a:p>
            <a:endParaRPr lang="en-US" sz="2400" dirty="0">
              <a:solidFill>
                <a:schemeClr val="bg1"/>
              </a:solidFill>
            </a:endParaRPr>
          </a:p>
          <a:p>
            <a:endParaRPr lang="en-US" altLang="ja-JP" sz="2000" dirty="0" smtClean="0">
              <a:solidFill>
                <a:schemeClr val="bg1"/>
              </a:solidFill>
            </a:endParaRPr>
          </a:p>
          <a:p>
            <a:r>
              <a:rPr lang="ja-JP" altLang="en-US" sz="4000" dirty="0" smtClean="0">
                <a:solidFill>
                  <a:schemeClr val="bg1"/>
                </a:solidFill>
              </a:rPr>
              <a:t>２０１４年３月２８日</a:t>
            </a:r>
            <a:endParaRPr lang="en-US" altLang="ja-JP" sz="4000" dirty="0" smtClean="0">
              <a:solidFill>
                <a:schemeClr val="bg1"/>
              </a:solidFill>
            </a:endParaRPr>
          </a:p>
          <a:p>
            <a:r>
              <a:rPr lang="ja-JP" altLang="en-US" sz="4000" dirty="0" smtClean="0">
                <a:solidFill>
                  <a:schemeClr val="bg1"/>
                </a:solidFill>
              </a:rPr>
              <a:t>倉持 健史</a:t>
            </a:r>
            <a:endParaRPr lang="en-US" sz="4000" dirty="0">
              <a:solidFill>
                <a:schemeClr val="bg1"/>
              </a:solidFill>
            </a:endParaRPr>
          </a:p>
        </p:txBody>
      </p:sp>
      <p:pic>
        <p:nvPicPr>
          <p:cNvPr id="6" name="Picture 2" descr="C:\Users\takeshik\Desktop\2014-03-22 0-16-04.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73" b="99351" l="0" r="100000">
                        <a14:foregroundMark x1="54839" y1="48701" x2="54839" y2="48701"/>
                        <a14:foregroundMark x1="51613" y1="45779" x2="51613" y2="45779"/>
                        <a14:foregroundMark x1="57771" y1="69805" x2="57771" y2="69805"/>
                        <a14:foregroundMark x1="40762" y1="58442" x2="40762" y2="58442"/>
                        <a14:foregroundMark x1="45748" y1="57143" x2="45748" y2="57143"/>
                        <a14:foregroundMark x1="51613" y1="59740" x2="51613" y2="59740"/>
                        <a14:foregroundMark x1="59824" y1="54221" x2="59824" y2="54221"/>
                        <a14:foregroundMark x1="62463" y1="46429" x2="62463" y2="46429"/>
                        <a14:foregroundMark x1="60411" y1="36688" x2="60411" y2="36688"/>
                        <a14:foregroundMark x1="41349" y1="37338" x2="41349" y2="37338"/>
                        <a14:foregroundMark x1="41935" y1="47078" x2="41935" y2="47078"/>
                        <a14:foregroundMark x1="41935" y1="47727" x2="41935" y2="47727"/>
                        <a14:foregroundMark x1="41935" y1="70455" x2="41935" y2="70455"/>
                        <a14:foregroundMark x1="39296" y1="72403" x2="39296" y2="72403"/>
                        <a14:foregroundMark x1="47801" y1="50649" x2="47801" y2="50649"/>
                        <a14:foregroundMark x1="47801" y1="49351" x2="47801" y2="49351"/>
                        <a14:foregroundMark x1="49560" y1="43506" x2="49560" y2="43506"/>
                        <a14:foregroundMark x1="49560" y1="44481" x2="49560" y2="44481"/>
                        <a14:foregroundMark x1="40762" y1="78247" x2="40762" y2="78247"/>
                        <a14:foregroundMark x1="64223" y1="81169" x2="64223" y2="81169"/>
                        <a14:foregroundMark x1="66862" y1="83117" x2="66862" y2="83117"/>
                        <a14:foregroundMark x1="61584" y1="77597" x2="61584" y2="77597"/>
                        <a14:foregroundMark x1="63930" y1="82468" x2="63930" y2="82468"/>
                        <a14:foregroundMark x1="62463" y1="81169" x2="61877" y2="79545"/>
                        <a14:foregroundMark x1="60117" y1="73701" x2="60117" y2="73701"/>
                        <a14:foregroundMark x1="55718" y1="65909" x2="55425" y2="65260"/>
                        <a14:foregroundMark x1="53079" y1="59740" x2="53079" y2="59740"/>
                        <a14:foregroundMark x1="55132" y1="57792" x2="55132" y2="57792"/>
                        <a14:foregroundMark x1="62170" y1="52273" x2="62170" y2="52273"/>
                        <a14:foregroundMark x1="56598" y1="56818" x2="56598" y2="56818"/>
                        <a14:foregroundMark x1="61584" y1="50000" x2="61584" y2="50000"/>
                        <a14:foregroundMark x1="62170" y1="43506" x2="62170" y2="42857"/>
                        <a14:foregroundMark x1="58944" y1="36688" x2="58944" y2="36688"/>
                        <a14:foregroundMark x1="53959" y1="37013" x2="53959" y2="37013"/>
                        <a14:foregroundMark x1="45161" y1="36039" x2="45161" y2="36039"/>
                        <a14:foregroundMark x1="41935" y1="35714" x2="41935" y2="35714"/>
                        <a14:foregroundMark x1="38416" y1="35065" x2="38416" y2="35065"/>
                        <a14:foregroundMark x1="42815" y1="44805" x2="42815" y2="44805"/>
                        <a14:foregroundMark x1="42229" y1="53247" x2="42229" y2="53247"/>
                        <a14:foregroundMark x1="40762" y1="64286" x2="40762" y2="64286"/>
                        <a14:foregroundMark x1="39296" y1="71429" x2="39296" y2="71429"/>
                        <a14:foregroundMark x1="39296" y1="78571" x2="39296" y2="78571"/>
                        <a14:foregroundMark x1="44282" y1="79545" x2="44282" y2="79545"/>
                        <a14:foregroundMark x1="47507" y1="79545" x2="47507" y2="79545"/>
                        <a14:foregroundMark x1="36070" y1="78571" x2="36070"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7749847" y="5598765"/>
            <a:ext cx="1394153" cy="1259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takeshik\Desktop\R-logo.png"/>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0" r="99500"/>
                    </a14:imgEffect>
                  </a14:imgLayer>
                </a14:imgProps>
              </a:ext>
              <a:ext uri="{28A0092B-C50C-407E-A947-70E740481C1C}">
                <a14:useLocalDpi xmlns:a14="http://schemas.microsoft.com/office/drawing/2010/main" val="0"/>
              </a:ext>
            </a:extLst>
          </a:blip>
          <a:srcRect/>
          <a:stretch>
            <a:fillRect/>
          </a:stretch>
        </p:blipFill>
        <p:spPr bwMode="auto">
          <a:xfrm>
            <a:off x="14909" y="0"/>
            <a:ext cx="1259631" cy="12596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takeshik\Desktop\perl_camel.jpg"/>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523" y="5495259"/>
            <a:ext cx="1278063" cy="1358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vepoint.co.jp/mysite/images/partners/netapp-logo.gif"/>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0" b="100000" l="9804" r="89216"/>
                    </a14:imgEffect>
                  </a14:imgLayer>
                </a14:imgProps>
              </a:ext>
              <a:ext uri="{28A0092B-C50C-407E-A947-70E740481C1C}">
                <a14:useLocalDpi xmlns:a14="http://schemas.microsoft.com/office/drawing/2010/main" val="0"/>
              </a:ext>
            </a:extLst>
          </a:blip>
          <a:srcRect l="18807" r="21965" b="20807"/>
          <a:stretch/>
        </p:blipFill>
        <p:spPr bwMode="auto">
          <a:xfrm>
            <a:off x="7857350" y="63286"/>
            <a:ext cx="1286650" cy="109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1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Knit</a:t>
            </a:r>
            <a:r>
              <a:rPr kumimoji="1" lang="ja-JP" altLang="en-US" dirty="0" smtClean="0"/>
              <a:t> </a:t>
            </a:r>
            <a:r>
              <a:rPr kumimoji="1" lang="en-US" altLang="ja-JP" dirty="0" smtClean="0"/>
              <a:t>HTML </a:t>
            </a:r>
            <a:r>
              <a:rPr kumimoji="1" lang="ja-JP" altLang="en-US" dirty="0" smtClean="0"/>
              <a:t>実行</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00" y="2780928"/>
            <a:ext cx="8321295" cy="2767246"/>
          </a:xfrm>
          <a:prstGeom prst="rect">
            <a:avLst/>
          </a:prstGeom>
          <a:ln w="228600" cap="sq" cmpd="thickThin">
            <a:solidFill>
              <a:srgbClr val="000000"/>
            </a:solidFill>
            <a:prstDash val="solid"/>
            <a:miter lim="800000"/>
          </a:ln>
          <a:effectLst>
            <a:innerShdw blurRad="76200">
              <a:srgbClr val="000000"/>
            </a:innerShdw>
          </a:effectLst>
        </p:spPr>
      </p:pic>
      <p:sp>
        <p:nvSpPr>
          <p:cNvPr id="4" name="円/楕円 3"/>
          <p:cNvSpPr/>
          <p:nvPr/>
        </p:nvSpPr>
        <p:spPr>
          <a:xfrm>
            <a:off x="2339752" y="3573016"/>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350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補足</a:t>
            </a:r>
            <a:endParaRPr lang="en-US" dirty="0"/>
          </a:p>
        </p:txBody>
      </p:sp>
      <p:sp>
        <p:nvSpPr>
          <p:cNvPr id="3" name="コンテンツ プレースホルダー 2"/>
          <p:cNvSpPr>
            <a:spLocks noGrp="1"/>
          </p:cNvSpPr>
          <p:nvPr>
            <p:ph idx="1"/>
          </p:nvPr>
        </p:nvSpPr>
        <p:spPr>
          <a:xfrm>
            <a:off x="457200" y="1927373"/>
            <a:ext cx="8229600" cy="4669979"/>
          </a:xfrm>
        </p:spPr>
        <p:txBody>
          <a:bodyPr>
            <a:normAutofit fontScale="92500" lnSpcReduction="20000"/>
          </a:bodyPr>
          <a:lstStyle/>
          <a:p>
            <a:pPr marL="0" indent="0">
              <a:buNone/>
            </a:pPr>
            <a:r>
              <a:rPr lang="en-US" altLang="ja-JP" b="1" dirty="0" smtClean="0"/>
              <a:t>.</a:t>
            </a:r>
            <a:r>
              <a:rPr lang="en-US" altLang="ja-JP" b="1" dirty="0" err="1" smtClean="0"/>
              <a:t>Rmd</a:t>
            </a:r>
            <a:endParaRPr lang="en-US" altLang="ja-JP" b="1" dirty="0"/>
          </a:p>
          <a:p>
            <a:pPr marL="457200" lvl="1" indent="0">
              <a:buNone/>
            </a:pPr>
            <a:r>
              <a:rPr lang="ja-JP" altLang="en-US" dirty="0"/>
              <a:t>　</a:t>
            </a:r>
            <a:r>
              <a:rPr lang="en-US" altLang="ja-JP" dirty="0" smtClean="0"/>
              <a:t>R Markdown </a:t>
            </a:r>
            <a:r>
              <a:rPr lang="ja-JP" altLang="en-US" dirty="0" smtClean="0"/>
              <a:t>ファイル</a:t>
            </a:r>
            <a:endParaRPr lang="en-US" altLang="ja-JP" dirty="0" smtClean="0"/>
          </a:p>
          <a:p>
            <a:pPr marL="0" indent="0">
              <a:buNone/>
            </a:pPr>
            <a:r>
              <a:rPr lang="en-US" altLang="ja-JP" b="1" dirty="0" smtClean="0"/>
              <a:t>.md</a:t>
            </a:r>
            <a:endParaRPr lang="en-US" altLang="ja-JP" b="1" dirty="0"/>
          </a:p>
          <a:p>
            <a:pPr marL="457200" lvl="1" indent="0">
              <a:buNone/>
            </a:pPr>
            <a:r>
              <a:rPr lang="ja-JP" altLang="en-US" dirty="0" smtClean="0"/>
              <a:t>　</a:t>
            </a:r>
            <a:r>
              <a:rPr lang="en-US" altLang="ja-JP" dirty="0" smtClean="0"/>
              <a:t>Markdown </a:t>
            </a:r>
            <a:r>
              <a:rPr lang="ja-JP" altLang="en-US" dirty="0" smtClean="0"/>
              <a:t>ファイル（</a:t>
            </a:r>
            <a:r>
              <a:rPr lang="en-US" altLang="ja-JP" dirty="0" smtClean="0"/>
              <a:t>R</a:t>
            </a:r>
            <a:r>
              <a:rPr lang="ja-JP" altLang="en-US" dirty="0" smtClean="0"/>
              <a:t>出力されたもの）</a:t>
            </a:r>
            <a:endParaRPr lang="en-US" altLang="ja-JP" dirty="0" smtClean="0"/>
          </a:p>
          <a:p>
            <a:pPr marL="0" indent="0">
              <a:buNone/>
            </a:pPr>
            <a:r>
              <a:rPr lang="en-US" altLang="ja-JP" b="1" dirty="0" smtClean="0"/>
              <a:t>.html</a:t>
            </a:r>
            <a:endParaRPr lang="en-US" altLang="ja-JP" b="1" dirty="0"/>
          </a:p>
          <a:p>
            <a:pPr marL="457200" lvl="1" indent="0">
              <a:buNone/>
            </a:pPr>
            <a:r>
              <a:rPr lang="ja-JP" altLang="en-US" dirty="0" smtClean="0"/>
              <a:t>　</a:t>
            </a:r>
            <a:r>
              <a:rPr lang="en-US" altLang="ja-JP" dirty="0" smtClean="0"/>
              <a:t>HTML </a:t>
            </a:r>
            <a:r>
              <a:rPr lang="ja-JP" altLang="en-US" dirty="0" smtClean="0"/>
              <a:t>ファイル</a:t>
            </a:r>
            <a:endParaRPr lang="en-US" altLang="ja-JP" dirty="0" smtClean="0"/>
          </a:p>
          <a:p>
            <a:pPr marL="0" indent="0">
              <a:buNone/>
            </a:pPr>
            <a:r>
              <a:rPr lang="en-US" b="1" dirty="0"/>
              <a:t>f</a:t>
            </a:r>
            <a:r>
              <a:rPr lang="en-US" b="1" dirty="0" smtClean="0"/>
              <a:t>igure/</a:t>
            </a:r>
          </a:p>
          <a:p>
            <a:pPr marL="457200" lvl="1" indent="0">
              <a:buNone/>
            </a:pPr>
            <a:r>
              <a:rPr lang="ja-JP" altLang="en-US" dirty="0" smtClean="0"/>
              <a:t>　</a:t>
            </a:r>
            <a:r>
              <a:rPr lang="en-US" dirty="0" err="1" smtClean="0"/>
              <a:t>png</a:t>
            </a:r>
            <a:r>
              <a:rPr lang="en-US" dirty="0" smtClean="0"/>
              <a:t> </a:t>
            </a:r>
            <a:r>
              <a:rPr lang="ja-JP" altLang="en-US" dirty="0" smtClean="0"/>
              <a:t>ファイル置き場</a:t>
            </a:r>
            <a:endParaRPr lang="en-US" altLang="ja-JP" dirty="0" smtClean="0"/>
          </a:p>
          <a:p>
            <a:pPr marL="57150" indent="0">
              <a:buNone/>
            </a:pPr>
            <a:r>
              <a:rPr lang="en-US" b="1" dirty="0"/>
              <a:t>c</a:t>
            </a:r>
            <a:r>
              <a:rPr lang="en-US" b="1" dirty="0" smtClean="0"/>
              <a:t>ustom.css</a:t>
            </a:r>
          </a:p>
          <a:p>
            <a:pPr marL="57150" indent="0">
              <a:buNone/>
            </a:pPr>
            <a:r>
              <a:rPr lang="en-US" dirty="0"/>
              <a:t>	</a:t>
            </a:r>
            <a:r>
              <a:rPr lang="en-US" sz="2800" dirty="0" smtClean="0"/>
              <a:t>CSS</a:t>
            </a:r>
            <a:r>
              <a:rPr lang="ja-JP" altLang="en-US" sz="2800" dirty="0" smtClean="0"/>
              <a:t>ファイル（</a:t>
            </a:r>
            <a:r>
              <a:rPr lang="en-US" altLang="ja-JP" sz="2800" dirty="0" smtClean="0"/>
              <a:t>/</a:t>
            </a:r>
            <a:r>
              <a:rPr lang="en-US" altLang="ja-JP" sz="2800" dirty="0" err="1" smtClean="0"/>
              <a:t>var</a:t>
            </a:r>
            <a:r>
              <a:rPr lang="en-US" altLang="ja-JP" sz="2800" dirty="0" smtClean="0"/>
              <a:t>/Share/custome.css</a:t>
            </a:r>
            <a:r>
              <a:rPr lang="ja-JP" altLang="en-US" sz="2800" dirty="0" smtClean="0"/>
              <a:t>）</a:t>
            </a:r>
            <a:endParaRPr lang="en-US" sz="2800" dirty="0"/>
          </a:p>
        </p:txBody>
      </p:sp>
    </p:spTree>
    <p:extLst>
      <p:ext uri="{BB962C8B-B14F-4D97-AF65-F5344CB8AC3E}">
        <p14:creationId xmlns:p14="http://schemas.microsoft.com/office/powerpoint/2010/main" val="6140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HTML </a:t>
            </a:r>
            <a:r>
              <a:rPr kumimoji="1" lang="ja-JP" altLang="en-US" dirty="0" smtClean="0"/>
              <a:t>保存</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56" y="2950315"/>
            <a:ext cx="8592192" cy="1936534"/>
          </a:xfrm>
          <a:prstGeom prst="rect">
            <a:avLst/>
          </a:prstGeom>
          <a:ln w="228600" cap="sq" cmpd="thickThin">
            <a:solidFill>
              <a:srgbClr val="000000"/>
            </a:solidFill>
            <a:prstDash val="solid"/>
            <a:miter lim="800000"/>
          </a:ln>
          <a:effectLst>
            <a:innerShdw blurRad="76200">
              <a:srgbClr val="000000"/>
            </a:innerShdw>
          </a:effectLst>
        </p:spPr>
      </p:pic>
      <p:sp>
        <p:nvSpPr>
          <p:cNvPr id="6" name="円/楕円 5"/>
          <p:cNvSpPr/>
          <p:nvPr/>
        </p:nvSpPr>
        <p:spPr>
          <a:xfrm>
            <a:off x="3384440" y="3905896"/>
            <a:ext cx="208823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396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PD</a:t>
            </a:r>
            <a:r>
              <a:rPr lang="en-US" altLang="ja-JP" dirty="0" smtClean="0"/>
              <a:t>F</a:t>
            </a:r>
            <a:r>
              <a:rPr lang="ja-JP" altLang="en-US" dirty="0" smtClean="0"/>
              <a:t>へ変換</a:t>
            </a:r>
            <a:endParaRPr lang="en-US" dirty="0"/>
          </a:p>
        </p:txBody>
      </p:sp>
      <p:sp>
        <p:nvSpPr>
          <p:cNvPr id="3" name="コンテンツ プレースホルダー 2"/>
          <p:cNvSpPr>
            <a:spLocks noGrp="1"/>
          </p:cNvSpPr>
          <p:nvPr>
            <p:ph idx="1"/>
          </p:nvPr>
        </p:nvSpPr>
        <p:spPr/>
        <p:txBody>
          <a:bodyPr/>
          <a:lstStyle/>
          <a:p>
            <a:pPr marL="0" indent="0">
              <a:buNone/>
            </a:pPr>
            <a:r>
              <a:rPr lang="en-US" dirty="0"/>
              <a:t>h</a:t>
            </a:r>
            <a:r>
              <a:rPr lang="en-US" dirty="0" smtClean="0"/>
              <a:t>tml</a:t>
            </a:r>
            <a:r>
              <a:rPr lang="ja-JP" altLang="en-US" dirty="0" err="1" smtClean="0"/>
              <a:t>で保</a:t>
            </a:r>
            <a:r>
              <a:rPr lang="ja-JP" altLang="en-US" dirty="0" smtClean="0"/>
              <a:t>存されるため、ブラウザの機能等で</a:t>
            </a:r>
            <a:r>
              <a:rPr lang="en-US" altLang="ja-JP" dirty="0" smtClean="0"/>
              <a:t>PDF</a:t>
            </a:r>
            <a:r>
              <a:rPr lang="ja-JP" altLang="en-US" dirty="0"/>
              <a:t>へ</a:t>
            </a:r>
            <a:r>
              <a:rPr lang="ja-JP" altLang="en-US" dirty="0" smtClean="0"/>
              <a:t>変換</a:t>
            </a:r>
            <a:endParaRPr lang="en-US" dirty="0"/>
          </a:p>
        </p:txBody>
      </p:sp>
      <p:pic>
        <p:nvPicPr>
          <p:cNvPr id="1026" name="Picture 2" descr="C:\Users\takeshik\Desktop\2014-03-28 18-47-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75" y="3140968"/>
            <a:ext cx="8108464" cy="296455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2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補足</a:t>
            </a:r>
            <a:endParaRPr lang="en-US" dirty="0"/>
          </a:p>
        </p:txBody>
      </p:sp>
      <p:sp>
        <p:nvSpPr>
          <p:cNvPr id="3" name="コンテンツ プレースホルダー 2"/>
          <p:cNvSpPr>
            <a:spLocks noGrp="1"/>
          </p:cNvSpPr>
          <p:nvPr>
            <p:ph idx="1"/>
          </p:nvPr>
        </p:nvSpPr>
        <p:spPr>
          <a:xfrm>
            <a:off x="457200" y="1927373"/>
            <a:ext cx="8229600" cy="1645643"/>
          </a:xfrm>
        </p:spPr>
        <p:txBody>
          <a:bodyPr>
            <a:normAutofit/>
          </a:bodyPr>
          <a:lstStyle/>
          <a:p>
            <a:pPr marL="0" indent="0">
              <a:buNone/>
            </a:pPr>
            <a:r>
              <a:rPr lang="ja-JP" altLang="en-US" dirty="0" smtClean="0"/>
              <a:t>グラフを取得して</a:t>
            </a:r>
            <a:r>
              <a:rPr lang="en-US" altLang="ja-JP" dirty="0" err="1" smtClean="0"/>
              <a:t>pptx</a:t>
            </a:r>
            <a:r>
              <a:rPr lang="ja-JP" altLang="en-US" dirty="0" smtClean="0"/>
              <a:t>等に貼り付けたい時</a:t>
            </a:r>
            <a:endParaRPr lang="en-US" altLang="ja-JP" dirty="0"/>
          </a:p>
          <a:p>
            <a:pPr lvl="1"/>
            <a:r>
              <a:rPr lang="en-US" altLang="ja-JP" dirty="0" smtClean="0"/>
              <a:t>Knit HTML </a:t>
            </a:r>
            <a:r>
              <a:rPr lang="ja-JP" altLang="en-US" dirty="0" smtClean="0"/>
              <a:t>出力した後は以下</a:t>
            </a:r>
            <a:r>
              <a:rPr lang="en-US" altLang="ja-JP" dirty="0" smtClean="0">
                <a:solidFill>
                  <a:srgbClr val="FFFF00"/>
                </a:solidFill>
              </a:rPr>
              <a:t>figure</a:t>
            </a:r>
            <a:r>
              <a:rPr lang="ja-JP" altLang="en-US" dirty="0" smtClean="0"/>
              <a:t>ディレクトリに</a:t>
            </a:r>
            <a:r>
              <a:rPr lang="en-US" altLang="ja-JP" dirty="0" err="1" smtClean="0">
                <a:solidFill>
                  <a:srgbClr val="FFFF00"/>
                </a:solidFill>
              </a:rPr>
              <a:t>png</a:t>
            </a:r>
            <a:r>
              <a:rPr lang="ja-JP" altLang="en-US" dirty="0" err="1" smtClean="0"/>
              <a:t>が保</a:t>
            </a:r>
            <a:r>
              <a:rPr lang="ja-JP" altLang="en-US" dirty="0" smtClean="0"/>
              <a:t>存されるので取得可能</a:t>
            </a:r>
            <a:endParaRPr lang="en-US" altLang="ja-JP" dirty="0" smtClean="0"/>
          </a:p>
        </p:txBody>
      </p:sp>
      <p:sp>
        <p:nvSpPr>
          <p:cNvPr id="4" name="正方形/長方形 3"/>
          <p:cNvSpPr/>
          <p:nvPr/>
        </p:nvSpPr>
        <p:spPr bwMode="auto">
          <a:xfrm>
            <a:off x="457200" y="3429000"/>
            <a:ext cx="8305800" cy="295232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ja-JP" altLang="en-US" sz="1800" dirty="0" smtClean="0">
                <a:solidFill>
                  <a:srgbClr val="FFFF00"/>
                </a:solidFill>
                <a:latin typeface="ＭＳ ゴシック" pitchFamily="49" charset="-128"/>
                <a:ea typeface="ＭＳ ゴシック" pitchFamily="49" charset="-128"/>
              </a:rPr>
              <a:t>構文</a:t>
            </a:r>
            <a:endParaRPr lang="en-US" sz="1800" dirty="0" smtClean="0">
              <a:solidFill>
                <a:srgbClr val="FFFF00"/>
              </a:solidFill>
              <a:latin typeface="ＭＳ ゴシック" pitchFamily="49" charset="-128"/>
              <a:ea typeface="ＭＳ ゴシック" pitchFamily="49" charset="-128"/>
            </a:endParaRP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demo@ubuntu</a:t>
            </a:r>
            <a:r>
              <a:rPr lang="en-US" sz="1600" dirty="0">
                <a:solidFill>
                  <a:schemeClr val="bg1"/>
                </a:solidFill>
                <a:latin typeface="ＭＳ ゴシック" pitchFamily="49" charset="-128"/>
                <a:ea typeface="ＭＳ ゴシック" pitchFamily="49" charset="-128"/>
              </a:rPr>
              <a:t>:~/R/</a:t>
            </a:r>
            <a:r>
              <a:rPr lang="en-US" sz="1600" dirty="0" err="1">
                <a:solidFill>
                  <a:schemeClr val="bg1"/>
                </a:solidFill>
                <a:latin typeface="ＭＳ ゴシック" pitchFamily="49" charset="-128"/>
                <a:ea typeface="ＭＳ ゴシック" pitchFamily="49" charset="-128"/>
              </a:rPr>
              <a:t>demo_nas</a:t>
            </a:r>
            <a:r>
              <a:rPr lang="en-US" sz="1600" dirty="0">
                <a:solidFill>
                  <a:schemeClr val="bg1"/>
                </a:solidFill>
                <a:latin typeface="ＭＳ ゴシック" pitchFamily="49" charset="-128"/>
                <a:ea typeface="ＭＳ ゴシック" pitchFamily="49" charset="-128"/>
              </a:rPr>
              <a:t>$ </a:t>
            </a:r>
            <a:r>
              <a:rPr lang="en-US" sz="1600" dirty="0" err="1">
                <a:solidFill>
                  <a:schemeClr val="bg1"/>
                </a:solidFill>
                <a:latin typeface="ＭＳ ゴシック" pitchFamily="49" charset="-128"/>
                <a:ea typeface="ＭＳ ゴシック" pitchFamily="49" charset="-128"/>
              </a:rPr>
              <a:t>ls</a:t>
            </a:r>
            <a:r>
              <a:rPr lang="en-US" sz="1600" dirty="0">
                <a:solidFill>
                  <a:schemeClr val="bg1"/>
                </a:solidFill>
                <a:latin typeface="ＭＳ ゴシック" pitchFamily="49" charset="-128"/>
                <a:ea typeface="ＭＳ ゴシック" pitchFamily="49" charset="-128"/>
              </a:rPr>
              <a:t> -l </a:t>
            </a:r>
            <a:r>
              <a:rPr lang="en-US" sz="1600" b="1" dirty="0">
                <a:solidFill>
                  <a:srgbClr val="FFFF00"/>
                </a:solidFill>
                <a:latin typeface="ＭＳ ゴシック" pitchFamily="49" charset="-128"/>
                <a:ea typeface="ＭＳ ゴシック" pitchFamily="49" charset="-128"/>
              </a:rPr>
              <a:t>figure</a:t>
            </a:r>
            <a:r>
              <a:rPr lang="en-US" sz="1600" dirty="0">
                <a:solidFill>
                  <a:srgbClr val="FFFF00"/>
                </a:solidFill>
                <a:latin typeface="ＭＳ ゴシック" pitchFamily="49" charset="-128"/>
                <a:ea typeface="ＭＳ ゴシック" pitchFamily="49" charset="-128"/>
              </a:rPr>
              <a:t>/</a:t>
            </a:r>
          </a:p>
          <a:p>
            <a:pPr>
              <a:buClr>
                <a:schemeClr val="accent2"/>
              </a:buClr>
            </a:pPr>
            <a:r>
              <a:rPr lang="ja-JP" altLang="en-US" sz="1600" dirty="0">
                <a:solidFill>
                  <a:schemeClr val="bg1"/>
                </a:solidFill>
                <a:latin typeface="ＭＳ ゴシック" pitchFamily="49" charset="-128"/>
                <a:ea typeface="ＭＳ ゴシック" pitchFamily="49" charset="-128"/>
              </a:rPr>
              <a:t>合計 </a:t>
            </a:r>
            <a:r>
              <a:rPr lang="en-US" altLang="ja-JP" sz="1600" dirty="0">
                <a:solidFill>
                  <a:schemeClr val="bg1"/>
                </a:solidFill>
                <a:latin typeface="ＭＳ ゴシック" pitchFamily="49" charset="-128"/>
                <a:ea typeface="ＭＳ ゴシック" pitchFamily="49" charset="-128"/>
              </a:rPr>
              <a:t>476</a:t>
            </a:r>
          </a:p>
          <a:p>
            <a:pPr>
              <a:buClr>
                <a:schemeClr val="accent2"/>
              </a:buClr>
            </a:pPr>
            <a:r>
              <a:rPr lang="en-US" altLang="ja-JP"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7215  3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22:13 </a:t>
            </a:r>
            <a:r>
              <a:rPr lang="en-US" sz="1600" dirty="0">
                <a:solidFill>
                  <a:schemeClr val="bg1"/>
                </a:solidFill>
                <a:latin typeface="ＭＳ ゴシック" pitchFamily="49" charset="-128"/>
                <a:ea typeface="ＭＳ ゴシック" pitchFamily="49" charset="-128"/>
              </a:rPr>
              <a:t>cachehit.png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5287  3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cifs-connection1.png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10244  3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cifs-connection2.png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8891  3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cifs-connection3.png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8990  3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cifs-connection4.png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5535  3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smtClean="0">
                <a:solidFill>
                  <a:schemeClr val="bg1"/>
                </a:solidFill>
                <a:latin typeface="ＭＳ ゴシック" pitchFamily="49" charset="-128"/>
                <a:ea typeface="ＭＳ ゴシック" pitchFamily="49" charset="-128"/>
              </a:rPr>
              <a:t>cifs-connection5.png</a:t>
            </a:r>
          </a:p>
          <a:p>
            <a:pPr>
              <a:buClr>
                <a:schemeClr val="accent2"/>
              </a:buClr>
            </a:pP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r>
              <a:rPr lang="ja-JP" altLang="en-US" sz="1600" dirty="0" smtClean="0">
                <a:solidFill>
                  <a:schemeClr val="bg1"/>
                </a:solidFill>
                <a:latin typeface="ＭＳ ゴシック" pitchFamily="49" charset="-128"/>
                <a:ea typeface="ＭＳ ゴシック" pitchFamily="49" charset="-128"/>
              </a:rPr>
              <a:t>＜以下略＞</a:t>
            </a: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endParaRPr lang="en-US" sz="1600" dirty="0">
              <a:solidFill>
                <a:schemeClr val="bg1"/>
              </a:solidFill>
              <a:latin typeface="ＭＳ ゴシック" pitchFamily="49" charset="-128"/>
              <a:ea typeface="ＭＳ ゴシック" pitchFamily="49" charset="-128"/>
            </a:endParaRPr>
          </a:p>
        </p:txBody>
      </p:sp>
    </p:spTree>
    <p:extLst>
      <p:ext uri="{BB962C8B-B14F-4D97-AF65-F5344CB8AC3E}">
        <p14:creationId xmlns:p14="http://schemas.microsoft.com/office/powerpoint/2010/main" val="104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参考</a:t>
            </a:r>
            <a:endParaRPr 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a:t>環境・ソフトウェア情報</a:t>
            </a:r>
            <a:endParaRPr lang="en-US" altLang="ja-JP" sz="3600" dirty="0"/>
          </a:p>
          <a:p>
            <a:pPr lvl="1"/>
            <a:r>
              <a:rPr lang="en-US" sz="3200" dirty="0" smtClean="0"/>
              <a:t>Ubuntu 12.04</a:t>
            </a:r>
            <a:endParaRPr lang="en-US" altLang="ja-JP" sz="3200" dirty="0" smtClean="0"/>
          </a:p>
          <a:p>
            <a:pPr lvl="1"/>
            <a:r>
              <a:rPr lang="en-US" altLang="ja-JP" sz="3200" dirty="0" smtClean="0"/>
              <a:t>Perl 5.14.2</a:t>
            </a:r>
            <a:endParaRPr lang="en-US" altLang="ja-JP" sz="3200" dirty="0"/>
          </a:p>
          <a:p>
            <a:pPr lvl="1"/>
            <a:r>
              <a:rPr lang="en-US" altLang="ja-JP" sz="3200" dirty="0"/>
              <a:t>R </a:t>
            </a:r>
            <a:r>
              <a:rPr lang="en-US" altLang="ja-JP" sz="3200" dirty="0" smtClean="0"/>
              <a:t>3.0.2</a:t>
            </a:r>
            <a:endParaRPr lang="en-US" altLang="ja-JP" sz="3200" dirty="0"/>
          </a:p>
          <a:p>
            <a:pPr lvl="2"/>
            <a:r>
              <a:rPr lang="ja-JP" altLang="en-US" sz="2800" dirty="0" smtClean="0"/>
              <a:t>統計解析・機械学習・データマイニングのためのプログラミング言語</a:t>
            </a:r>
            <a:endParaRPr lang="en-US" altLang="ja-JP" sz="2800" dirty="0"/>
          </a:p>
          <a:p>
            <a:pPr lvl="1"/>
            <a:r>
              <a:rPr lang="en-US" altLang="ja-JP" sz="3200" dirty="0" err="1"/>
              <a:t>RStudio</a:t>
            </a:r>
            <a:r>
              <a:rPr lang="en-US" altLang="ja-JP" sz="3200" dirty="0"/>
              <a:t> </a:t>
            </a:r>
            <a:r>
              <a:rPr lang="en-US" altLang="ja-JP" sz="3200" dirty="0" smtClean="0"/>
              <a:t>Server 0.98</a:t>
            </a:r>
            <a:endParaRPr lang="en-US" altLang="ja-JP" sz="3200" dirty="0"/>
          </a:p>
          <a:p>
            <a:pPr lvl="2"/>
            <a:r>
              <a:rPr lang="en-US" altLang="ja-JP" sz="2800" dirty="0" smtClean="0"/>
              <a:t>R</a:t>
            </a:r>
            <a:r>
              <a:rPr lang="ja-JP" altLang="en-US" sz="2800" dirty="0" smtClean="0"/>
              <a:t>の統合開発環境</a:t>
            </a:r>
            <a:r>
              <a:rPr lang="en-US" altLang="ja-JP" sz="2800" dirty="0" smtClean="0"/>
              <a:t> </a:t>
            </a:r>
            <a:endParaRPr lang="en-US" sz="2800" dirty="0"/>
          </a:p>
          <a:p>
            <a:pPr lvl="1"/>
            <a:endParaRPr lang="en-US" altLang="ja-JP" sz="3200" dirty="0" smtClean="0"/>
          </a:p>
          <a:p>
            <a:pPr lvl="1"/>
            <a:endParaRPr lang="en-US" sz="3200" dirty="0"/>
          </a:p>
        </p:txBody>
      </p:sp>
    </p:spTree>
    <p:extLst>
      <p:ext uri="{BB962C8B-B14F-4D97-AF65-F5344CB8AC3E}">
        <p14:creationId xmlns:p14="http://schemas.microsoft.com/office/powerpoint/2010/main" val="24726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PerfstatTool\figure\2014-03-28 14-47-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944" y="3212976"/>
            <a:ext cx="6629400" cy="128587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lang="ja-JP" altLang="en-US" dirty="0" smtClean="0"/>
              <a:t>参考</a:t>
            </a:r>
            <a:endParaRPr lang="en-US" dirty="0"/>
          </a:p>
        </p:txBody>
      </p:sp>
      <p:sp>
        <p:nvSpPr>
          <p:cNvPr id="3" name="コンテンツ プレースホルダー 2"/>
          <p:cNvSpPr>
            <a:spLocks noGrp="1"/>
          </p:cNvSpPr>
          <p:nvPr>
            <p:ph idx="1"/>
          </p:nvPr>
        </p:nvSpPr>
        <p:spPr>
          <a:xfrm>
            <a:off x="457200" y="1772816"/>
            <a:ext cx="8229600" cy="4680520"/>
          </a:xfrm>
        </p:spPr>
        <p:txBody>
          <a:bodyPr>
            <a:noAutofit/>
          </a:bodyPr>
          <a:lstStyle/>
          <a:p>
            <a:pPr marL="0" indent="0">
              <a:buNone/>
            </a:pPr>
            <a:r>
              <a:rPr lang="ja-JP" altLang="en-US" sz="2000" dirty="0"/>
              <a:t>動作</a:t>
            </a:r>
            <a:r>
              <a:rPr lang="ja-JP" altLang="en-US" sz="2000" dirty="0" smtClean="0"/>
              <a:t>確認</a:t>
            </a:r>
            <a:r>
              <a:rPr lang="ja-JP" altLang="en-US" sz="2000" dirty="0"/>
              <a:t>状況</a:t>
            </a:r>
            <a:endParaRPr lang="en-US" altLang="ja-JP" sz="2000" dirty="0"/>
          </a:p>
          <a:p>
            <a:pPr lvl="1"/>
            <a:r>
              <a:rPr lang="en-US" altLang="ja-JP" sz="1800" dirty="0" err="1" smtClean="0"/>
              <a:t>Perfstat</a:t>
            </a:r>
            <a:r>
              <a:rPr lang="en-US" altLang="ja-JP" sz="1800" dirty="0" smtClean="0"/>
              <a:t> v7.38 , v7.39</a:t>
            </a:r>
          </a:p>
          <a:p>
            <a:pPr lvl="1"/>
            <a:r>
              <a:rPr lang="en-US" sz="1800" dirty="0" smtClean="0"/>
              <a:t>7-Mode : 8.0.2 , 8.1 , 8.1RC , 8.1.1 , 7.3.2</a:t>
            </a:r>
          </a:p>
          <a:p>
            <a:pPr lvl="1"/>
            <a:r>
              <a:rPr lang="en-US" altLang="ja-JP" sz="1800" dirty="0" err="1" smtClean="0"/>
              <a:t>Perfstat</a:t>
            </a:r>
            <a:r>
              <a:rPr lang="ja-JP" altLang="en-US" sz="1800" dirty="0"/>
              <a:t> </a:t>
            </a:r>
            <a:r>
              <a:rPr lang="ja-JP" altLang="en-US" sz="1800" dirty="0" smtClean="0"/>
              <a:t>オプション：“</a:t>
            </a:r>
            <a:r>
              <a:rPr lang="en-US" altLang="ja-JP" sz="1800" dirty="0" smtClean="0"/>
              <a:t>t”</a:t>
            </a:r>
            <a:r>
              <a:rPr lang="ja-JP" altLang="en-US" sz="1800" dirty="0" err="1" smtClean="0"/>
              <a:t>、</a:t>
            </a:r>
            <a:r>
              <a:rPr lang="en-US" altLang="ja-JP" sz="1800" dirty="0" smtClean="0"/>
              <a:t>”</a:t>
            </a:r>
            <a:r>
              <a:rPr lang="en-US" altLang="ja-JP" sz="1800" dirty="0" err="1" smtClean="0"/>
              <a:t>i</a:t>
            </a:r>
            <a:r>
              <a:rPr lang="en-US" altLang="ja-JP" sz="1800" dirty="0" smtClean="0"/>
              <a:t>”</a:t>
            </a:r>
            <a:r>
              <a:rPr lang="ja-JP" altLang="en-US" sz="1800" dirty="0" err="1" smtClean="0"/>
              <a:t>、</a:t>
            </a:r>
            <a:r>
              <a:rPr lang="en-US" altLang="ja-JP" sz="1800" dirty="0" smtClean="0"/>
              <a:t>”-S”</a:t>
            </a:r>
            <a:r>
              <a:rPr lang="ja-JP" altLang="en-US" sz="1800" dirty="0" err="1" smtClean="0"/>
              <a:t>、</a:t>
            </a:r>
            <a:r>
              <a:rPr lang="en-US" altLang="ja-JP" sz="1800" dirty="0" smtClean="0"/>
              <a:t>”-p”</a:t>
            </a:r>
            <a:r>
              <a:rPr lang="ja-JP" altLang="en-US" sz="1800" dirty="0" smtClean="0"/>
              <a:t>を付けての取得</a:t>
            </a:r>
            <a:endParaRPr lang="en-US" sz="1800" dirty="0"/>
          </a:p>
          <a:p>
            <a:pPr marL="0" indent="0">
              <a:buNone/>
            </a:pPr>
            <a:endParaRPr lang="en-US" altLang="ja-JP" sz="2000" dirty="0" smtClean="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r>
              <a:rPr lang="ja-JP" altLang="en-US" sz="2000" dirty="0" smtClean="0"/>
              <a:t>既知の問題</a:t>
            </a:r>
            <a:endParaRPr lang="en-US" altLang="ja-JP" sz="2000" dirty="0" smtClean="0"/>
          </a:p>
          <a:p>
            <a:pPr lvl="1"/>
            <a:r>
              <a:rPr lang="en-US" altLang="ja-JP" sz="1800" dirty="0" err="1"/>
              <a:t>Perfstat</a:t>
            </a:r>
            <a:r>
              <a:rPr lang="ja-JP" altLang="en-US" sz="1800" dirty="0"/>
              <a:t> </a:t>
            </a:r>
            <a:r>
              <a:rPr lang="ja-JP" altLang="en-US" sz="1800" dirty="0" smtClean="0"/>
              <a:t>オプション</a:t>
            </a:r>
            <a:endParaRPr lang="en-US" altLang="ja-JP" sz="1800" dirty="0" smtClean="0"/>
          </a:p>
          <a:p>
            <a:pPr lvl="2"/>
            <a:r>
              <a:rPr lang="en-US" altLang="ja-JP" sz="1600" dirty="0" smtClean="0"/>
              <a:t>Iteration “1”</a:t>
            </a:r>
            <a:r>
              <a:rPr lang="ja-JP" altLang="en-US" sz="1600" dirty="0" smtClean="0"/>
              <a:t>は未対応</a:t>
            </a:r>
            <a:endParaRPr lang="en-US" altLang="ja-JP" sz="1600" dirty="0" smtClean="0"/>
          </a:p>
          <a:p>
            <a:pPr lvl="2"/>
            <a:r>
              <a:rPr lang="en-US" sz="1600" dirty="0" smtClean="0"/>
              <a:t>“c”</a:t>
            </a:r>
            <a:r>
              <a:rPr lang="ja-JP" altLang="en-US" sz="1600" dirty="0" err="1" smtClean="0"/>
              <a:t>、</a:t>
            </a:r>
            <a:r>
              <a:rPr lang="en-US" sz="1600" dirty="0" smtClean="0"/>
              <a:t>”F”</a:t>
            </a:r>
            <a:r>
              <a:rPr lang="ja-JP" altLang="en-US" sz="1600" dirty="0" err="1" smtClean="0"/>
              <a:t>、</a:t>
            </a:r>
            <a:r>
              <a:rPr lang="en-US" sz="1600" dirty="0" smtClean="0"/>
              <a:t>”k”</a:t>
            </a:r>
            <a:r>
              <a:rPr lang="ja-JP" altLang="en-US" sz="1600" dirty="0"/>
              <a:t>：一部（システム情報部分）出力</a:t>
            </a:r>
            <a:r>
              <a:rPr lang="ja-JP" altLang="en-US" sz="1600" dirty="0" smtClean="0"/>
              <a:t>未対応</a:t>
            </a:r>
            <a:endParaRPr lang="en-US" altLang="ja-JP" sz="1600" dirty="0" smtClean="0"/>
          </a:p>
          <a:p>
            <a:pPr lvl="1"/>
            <a:r>
              <a:rPr lang="en-US" altLang="ja-JP" sz="1800" dirty="0" smtClean="0"/>
              <a:t>ONTAP 7.2.X </a:t>
            </a:r>
            <a:r>
              <a:rPr lang="ja-JP" altLang="en-US" sz="1800" dirty="0" smtClean="0"/>
              <a:t>：</a:t>
            </a:r>
            <a:endParaRPr lang="en-US" altLang="ja-JP" sz="1800" dirty="0" smtClean="0"/>
          </a:p>
          <a:p>
            <a:pPr lvl="2"/>
            <a:r>
              <a:rPr lang="ja-JP" altLang="en-US" sz="1600" dirty="0" smtClean="0"/>
              <a:t>一部出力未対応</a:t>
            </a:r>
            <a:endParaRPr lang="en-US" sz="1600" dirty="0"/>
          </a:p>
        </p:txBody>
      </p:sp>
      <p:sp>
        <p:nvSpPr>
          <p:cNvPr id="4" name="角丸四角形 3"/>
          <p:cNvSpPr/>
          <p:nvPr/>
        </p:nvSpPr>
        <p:spPr>
          <a:xfrm>
            <a:off x="1971510" y="3360912"/>
            <a:ext cx="1632302" cy="6840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角丸四角形 5"/>
          <p:cNvSpPr/>
          <p:nvPr/>
        </p:nvSpPr>
        <p:spPr>
          <a:xfrm>
            <a:off x="4340505" y="3360912"/>
            <a:ext cx="816151" cy="6840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40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個別</a:t>
            </a:r>
            <a:r>
              <a:rPr lang="ja-JP" altLang="en-US" dirty="0"/>
              <a:t>スクリプト</a:t>
            </a:r>
            <a:endParaRPr lang="en-US" dirty="0"/>
          </a:p>
        </p:txBody>
      </p:sp>
      <p:sp>
        <p:nvSpPr>
          <p:cNvPr id="3" name="コンテンツ プレースホルダー 2"/>
          <p:cNvSpPr>
            <a:spLocks noGrp="1"/>
          </p:cNvSpPr>
          <p:nvPr>
            <p:ph idx="1"/>
          </p:nvPr>
        </p:nvSpPr>
        <p:spPr/>
        <p:txBody>
          <a:bodyPr/>
          <a:lstStyle/>
          <a:p>
            <a:r>
              <a:rPr lang="en-US" dirty="0" err="1"/>
              <a:t>s</a:t>
            </a:r>
            <a:r>
              <a:rPr lang="en-US" dirty="0" err="1" smtClean="0"/>
              <a:t>ysstat</a:t>
            </a:r>
            <a:r>
              <a:rPr lang="en-US" dirty="0" smtClean="0"/>
              <a:t> </a:t>
            </a:r>
            <a:r>
              <a:rPr lang="ja-JP" altLang="en-US" dirty="0" smtClean="0"/>
              <a:t>抽出（</a:t>
            </a:r>
            <a:r>
              <a:rPr lang="en-US" altLang="ja-JP" dirty="0" smtClean="0"/>
              <a:t>.</a:t>
            </a:r>
            <a:r>
              <a:rPr lang="en-US" altLang="ja-JP" dirty="0" err="1" smtClean="0"/>
              <a:t>csv</a:t>
            </a:r>
            <a:r>
              <a:rPr lang="ja-JP" altLang="en-US" dirty="0" smtClean="0"/>
              <a:t>）スクリプト</a:t>
            </a:r>
            <a:endParaRPr lang="en-US" altLang="ja-JP" dirty="0" smtClean="0"/>
          </a:p>
          <a:p>
            <a:pPr lvl="1"/>
            <a:r>
              <a:rPr lang="en-US" altLang="ja-JP" dirty="0" smtClean="0"/>
              <a:t>all_current_v0072.pl</a:t>
            </a:r>
          </a:p>
          <a:p>
            <a:r>
              <a:rPr lang="ja-JP" altLang="en-US" dirty="0" smtClean="0"/>
              <a:t>ワークロード算出スクリプト</a:t>
            </a:r>
            <a:endParaRPr lang="en-US" altLang="ja-JP" dirty="0" smtClean="0"/>
          </a:p>
          <a:p>
            <a:pPr lvl="1"/>
            <a:r>
              <a:rPr lang="en-US" dirty="0"/>
              <a:t>workload_parse_current.pl</a:t>
            </a:r>
          </a:p>
        </p:txBody>
      </p:sp>
      <p:sp>
        <p:nvSpPr>
          <p:cNvPr id="4" name="コンテンツ プレースホルダー 2"/>
          <p:cNvSpPr txBox="1">
            <a:spLocks/>
          </p:cNvSpPr>
          <p:nvPr/>
        </p:nvSpPr>
        <p:spPr>
          <a:xfrm>
            <a:off x="539552" y="4428728"/>
            <a:ext cx="8229600" cy="87248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en-US" altLang="ja-JP" dirty="0" smtClean="0"/>
              <a:t>Tool</a:t>
            </a:r>
            <a:r>
              <a:rPr lang="ja-JP" altLang="en-US" dirty="0" smtClean="0"/>
              <a:t>置き場所</a:t>
            </a:r>
            <a:endParaRPr lang="en-US" altLang="ja-JP" dirty="0" smtClean="0"/>
          </a:p>
          <a:p>
            <a:pPr marL="57150" indent="0">
              <a:buNone/>
            </a:pPr>
            <a:r>
              <a:rPr lang="en-US" dirty="0">
                <a:hlinkClick r:id="rId2" action="ppaction://hlinkfile"/>
              </a:rPr>
              <a:t>\\</a:t>
            </a:r>
            <a:r>
              <a:rPr lang="en-US" dirty="0" smtClean="0">
                <a:hlinkClick r:id="rId2" action="ppaction://hlinkfile"/>
              </a:rPr>
              <a:t>10.130.208.128\PerfstatShare\Script</a:t>
            </a:r>
            <a:endParaRPr lang="en-US" dirty="0" smtClean="0"/>
          </a:p>
        </p:txBody>
      </p:sp>
    </p:spTree>
    <p:extLst>
      <p:ext uri="{BB962C8B-B14F-4D97-AF65-F5344CB8AC3E}">
        <p14:creationId xmlns:p14="http://schemas.microsoft.com/office/powerpoint/2010/main" val="300921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注意</a:t>
            </a:r>
            <a:endParaRPr lang="en-US" dirty="0"/>
          </a:p>
        </p:txBody>
      </p:sp>
      <p:sp>
        <p:nvSpPr>
          <p:cNvPr id="4" name="角丸四角形 3"/>
          <p:cNvSpPr/>
          <p:nvPr/>
        </p:nvSpPr>
        <p:spPr>
          <a:xfrm>
            <a:off x="469729" y="2132856"/>
            <a:ext cx="8208912" cy="41044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ja-JP" altLang="en-US" sz="3200" dirty="0" smtClean="0"/>
              <a:t>残念ながら全てのケースでは試せていないので、</a:t>
            </a:r>
            <a:r>
              <a:rPr lang="en-US" altLang="ja-JP" sz="3200" dirty="0" smtClean="0"/>
              <a:t>ONTAP</a:t>
            </a:r>
            <a:r>
              <a:rPr lang="ja-JP" altLang="en-US" sz="3200" dirty="0" smtClean="0"/>
              <a:t>バージョン、</a:t>
            </a:r>
            <a:r>
              <a:rPr lang="en-US" altLang="ja-JP" sz="3200" dirty="0"/>
              <a:t> </a:t>
            </a:r>
            <a:r>
              <a:rPr lang="en-US" altLang="ja-JP" sz="3200" dirty="0" err="1"/>
              <a:t>Perfstat</a:t>
            </a:r>
            <a:r>
              <a:rPr lang="ja-JP" altLang="en-US" sz="3200" dirty="0"/>
              <a:t>バージョン、</a:t>
            </a:r>
            <a:r>
              <a:rPr lang="ja-JP" altLang="en-US" sz="3200" dirty="0" smtClean="0"/>
              <a:t>取得時のオプションの相違、また</a:t>
            </a:r>
            <a:r>
              <a:rPr lang="en-US" altLang="ja-JP" sz="3200" dirty="0" err="1" smtClean="0"/>
              <a:t>Perfstat</a:t>
            </a:r>
            <a:r>
              <a:rPr lang="ja-JP" altLang="en-US" sz="3200" dirty="0" smtClean="0"/>
              <a:t>そのものが正しく取得できていない場合は結果に不都合がでる場合もあります。ご利用の際は自己責任でお願いします。仕様は開示するので適時修正は問題ありません。</a:t>
            </a:r>
            <a:endParaRPr lang="en-US" sz="3200" dirty="0"/>
          </a:p>
        </p:txBody>
      </p:sp>
    </p:spTree>
    <p:extLst>
      <p:ext uri="{BB962C8B-B14F-4D97-AF65-F5344CB8AC3E}">
        <p14:creationId xmlns:p14="http://schemas.microsoft.com/office/powerpoint/2010/main" val="84458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レポート</a:t>
            </a:r>
            <a:r>
              <a:rPr lang="ja-JP" altLang="en-US" dirty="0" smtClean="0"/>
              <a:t>作成フロー</a:t>
            </a:r>
            <a:endParaRPr lang="en-US" dirty="0"/>
          </a:p>
        </p:txBody>
      </p:sp>
      <p:sp>
        <p:nvSpPr>
          <p:cNvPr id="3" name="コンテンツ プレースホルダー 2"/>
          <p:cNvSpPr>
            <a:spLocks noGrp="1"/>
          </p:cNvSpPr>
          <p:nvPr>
            <p:ph idx="1"/>
          </p:nvPr>
        </p:nvSpPr>
        <p:spPr>
          <a:xfrm>
            <a:off x="457200" y="1927373"/>
            <a:ext cx="8229600" cy="4525963"/>
          </a:xfrm>
        </p:spPr>
        <p:txBody>
          <a:bodyPr>
            <a:normAutofit lnSpcReduction="10000"/>
          </a:bodyPr>
          <a:lstStyle/>
          <a:p>
            <a:pPr marL="514350" indent="-514350">
              <a:buFont typeface="+mj-lt"/>
              <a:buAutoNum type="arabicPeriod"/>
            </a:pPr>
            <a:r>
              <a:rPr lang="ja-JP" altLang="en-US" sz="2800" dirty="0" smtClean="0"/>
              <a:t>生データ用意</a:t>
            </a:r>
            <a:endParaRPr lang="en-US" altLang="ja-JP" sz="2800" dirty="0" smtClean="0"/>
          </a:p>
          <a:p>
            <a:pPr marL="514350" indent="-514350">
              <a:buFont typeface="+mj-lt"/>
              <a:buAutoNum type="arabicPeriod"/>
            </a:pPr>
            <a:r>
              <a:rPr lang="ja-JP" altLang="en-US" sz="2800" dirty="0" smtClean="0"/>
              <a:t>生データ配置（</a:t>
            </a:r>
            <a:r>
              <a:rPr lang="en-US" altLang="ja-JP" sz="2800" dirty="0" err="1" smtClean="0"/>
              <a:t>RStudio</a:t>
            </a:r>
            <a:r>
              <a:rPr lang="en-US" altLang="ja-JP" sz="2800" dirty="0" smtClean="0"/>
              <a:t> Server </a:t>
            </a:r>
            <a:r>
              <a:rPr lang="ja-JP" altLang="en-US" sz="2800" dirty="0" smtClean="0"/>
              <a:t>上へ）</a:t>
            </a:r>
            <a:endParaRPr lang="en-US" altLang="ja-JP" sz="2800" dirty="0" smtClean="0"/>
          </a:p>
          <a:p>
            <a:pPr marL="400050" lvl="1" indent="0">
              <a:buNone/>
            </a:pPr>
            <a:r>
              <a:rPr lang="en-US" altLang="ja-JP" sz="1200" dirty="0">
                <a:solidFill>
                  <a:schemeClr val="bg1"/>
                </a:solidFill>
              </a:rPr>
              <a:t> </a:t>
            </a:r>
            <a:r>
              <a:rPr lang="en-US" altLang="ja-JP" sz="1200" dirty="0" smtClean="0">
                <a:solidFill>
                  <a:schemeClr val="bg1"/>
                </a:solidFill>
              </a:rPr>
              <a:t> \\10.130.208.128\PerfstatShare\Data\rawdata</a:t>
            </a:r>
            <a:endParaRPr lang="en-US" altLang="ja-JP" sz="1600" dirty="0" smtClean="0">
              <a:solidFill>
                <a:schemeClr val="bg1"/>
              </a:solidFill>
            </a:endParaRPr>
          </a:p>
          <a:p>
            <a:pPr marL="514350" indent="-514350">
              <a:buFont typeface="+mj-lt"/>
              <a:buAutoNum type="arabicPeriod"/>
            </a:pPr>
            <a:r>
              <a:rPr lang="ja-JP" altLang="en-US" sz="2800" dirty="0" smtClean="0">
                <a:solidFill>
                  <a:schemeClr val="bg1"/>
                </a:solidFill>
              </a:rPr>
              <a:t>データを抽出</a:t>
            </a:r>
            <a:endParaRPr lang="en-US" altLang="ja-JP" sz="2800" dirty="0" smtClean="0">
              <a:solidFill>
                <a:schemeClr val="bg1"/>
              </a:solidFill>
            </a:endParaRPr>
          </a:p>
          <a:p>
            <a:pPr marL="514350" indent="-514350">
              <a:buFont typeface="+mj-lt"/>
              <a:buAutoNum type="arabicPeriod"/>
            </a:pPr>
            <a:r>
              <a:rPr lang="en-US" sz="2800" dirty="0" err="1" smtClean="0">
                <a:solidFill>
                  <a:schemeClr val="bg1"/>
                </a:solidFill>
              </a:rPr>
              <a:t>RStudio</a:t>
            </a:r>
            <a:r>
              <a:rPr lang="en-US" sz="2800" dirty="0" smtClean="0">
                <a:solidFill>
                  <a:schemeClr val="bg1"/>
                </a:solidFill>
              </a:rPr>
              <a:t> </a:t>
            </a:r>
            <a:r>
              <a:rPr lang="ja-JP" altLang="en-US" sz="2800" dirty="0" smtClean="0">
                <a:solidFill>
                  <a:schemeClr val="bg1"/>
                </a:solidFill>
              </a:rPr>
              <a:t>へログイン</a:t>
            </a:r>
            <a:endParaRPr lang="en-US" altLang="ja-JP" sz="2800" dirty="0" smtClean="0">
              <a:solidFill>
                <a:schemeClr val="bg1"/>
              </a:solidFill>
            </a:endParaRPr>
          </a:p>
          <a:p>
            <a:pPr marL="514350" indent="-514350">
              <a:buFont typeface="+mj-lt"/>
              <a:buAutoNum type="arabicPeriod"/>
            </a:pPr>
            <a:r>
              <a:rPr lang="ja-JP" altLang="en-US" sz="2800" dirty="0" smtClean="0">
                <a:solidFill>
                  <a:schemeClr val="bg1"/>
                </a:solidFill>
              </a:rPr>
              <a:t>テンプレートから「</a:t>
            </a:r>
            <a:r>
              <a:rPr lang="en-US" altLang="ja-JP" sz="2800" dirty="0" smtClean="0">
                <a:solidFill>
                  <a:schemeClr val="bg1"/>
                </a:solidFill>
              </a:rPr>
              <a:t>R</a:t>
            </a:r>
            <a:r>
              <a:rPr lang="ja-JP" altLang="en-US" sz="2800" dirty="0" smtClean="0">
                <a:solidFill>
                  <a:schemeClr val="bg1"/>
                </a:solidFill>
              </a:rPr>
              <a:t> </a:t>
            </a:r>
            <a:r>
              <a:rPr lang="en-US" altLang="ja-JP" sz="2800" dirty="0" smtClean="0">
                <a:solidFill>
                  <a:schemeClr val="bg1"/>
                </a:solidFill>
              </a:rPr>
              <a:t>Markdown</a:t>
            </a:r>
            <a:r>
              <a:rPr lang="ja-JP" altLang="en-US" sz="2800" dirty="0" smtClean="0">
                <a:solidFill>
                  <a:schemeClr val="bg1"/>
                </a:solidFill>
              </a:rPr>
              <a:t>」 作成</a:t>
            </a:r>
            <a:endParaRPr lang="en-US" altLang="ja-JP" sz="2800" dirty="0" smtClean="0">
              <a:solidFill>
                <a:schemeClr val="bg1"/>
              </a:solidFill>
            </a:endParaRPr>
          </a:p>
          <a:p>
            <a:pPr marL="514350" indent="-514350">
              <a:buFont typeface="+mj-lt"/>
              <a:buAutoNum type="arabicPeriod"/>
            </a:pPr>
            <a:r>
              <a:rPr lang="ja-JP" altLang="en-US" sz="2800" dirty="0" smtClean="0">
                <a:solidFill>
                  <a:schemeClr val="bg1"/>
                </a:solidFill>
              </a:rPr>
              <a:t>テンプレートを編集</a:t>
            </a:r>
            <a:endParaRPr lang="en-US" altLang="ja-JP" sz="2800" dirty="0" smtClean="0">
              <a:solidFill>
                <a:schemeClr val="bg1"/>
              </a:solidFill>
            </a:endParaRPr>
          </a:p>
          <a:p>
            <a:pPr marL="514350" indent="-514350">
              <a:buFont typeface="+mj-lt"/>
              <a:buAutoNum type="arabicPeriod"/>
            </a:pPr>
            <a:r>
              <a:rPr lang="ja-JP" altLang="en-US" sz="2800" dirty="0" smtClean="0">
                <a:solidFill>
                  <a:schemeClr val="bg1"/>
                </a:solidFill>
              </a:rPr>
              <a:t>「</a:t>
            </a:r>
            <a:r>
              <a:rPr lang="en-US" altLang="ja-JP" sz="2800" dirty="0" smtClean="0">
                <a:solidFill>
                  <a:schemeClr val="bg1"/>
                </a:solidFill>
              </a:rPr>
              <a:t>Knit</a:t>
            </a:r>
            <a:r>
              <a:rPr lang="ja-JP" altLang="en-US" sz="2800" dirty="0" smtClean="0">
                <a:solidFill>
                  <a:schemeClr val="bg1"/>
                </a:solidFill>
              </a:rPr>
              <a:t> </a:t>
            </a:r>
            <a:r>
              <a:rPr lang="en-US" altLang="ja-JP" sz="2800" dirty="0" smtClean="0">
                <a:solidFill>
                  <a:schemeClr val="bg1"/>
                </a:solidFill>
              </a:rPr>
              <a:t>HTML</a:t>
            </a:r>
            <a:r>
              <a:rPr lang="ja-JP" altLang="en-US" sz="2800" dirty="0" smtClean="0">
                <a:solidFill>
                  <a:schemeClr val="bg1"/>
                </a:solidFill>
              </a:rPr>
              <a:t>」 実行</a:t>
            </a:r>
            <a:endParaRPr lang="en-US" altLang="ja-JP" sz="2800" dirty="0" smtClean="0">
              <a:solidFill>
                <a:schemeClr val="bg1"/>
              </a:solidFill>
            </a:endParaRPr>
          </a:p>
          <a:p>
            <a:pPr marL="514350" indent="-514350">
              <a:buFont typeface="+mj-lt"/>
              <a:buAutoNum type="arabicPeriod"/>
            </a:pPr>
            <a:r>
              <a:rPr lang="en-US" altLang="ja-JP" sz="2800" dirty="0" smtClean="0">
                <a:solidFill>
                  <a:schemeClr val="bg1"/>
                </a:solidFill>
              </a:rPr>
              <a:t>HTML </a:t>
            </a:r>
            <a:r>
              <a:rPr lang="ja-JP" altLang="en-US" sz="2800" dirty="0" smtClean="0">
                <a:solidFill>
                  <a:schemeClr val="bg1"/>
                </a:solidFill>
              </a:rPr>
              <a:t>保存</a:t>
            </a:r>
            <a:endParaRPr lang="en-US" altLang="ja-JP" sz="2800" dirty="0" smtClean="0">
              <a:solidFill>
                <a:schemeClr val="bg1"/>
              </a:solidFill>
            </a:endParaRPr>
          </a:p>
          <a:p>
            <a:pPr marL="514350" indent="-514350">
              <a:buFont typeface="+mj-lt"/>
              <a:buAutoNum type="arabicPeriod"/>
            </a:pPr>
            <a:r>
              <a:rPr lang="en-US" altLang="ja-JP" sz="2800" dirty="0" smtClean="0">
                <a:solidFill>
                  <a:schemeClr val="bg1"/>
                </a:solidFill>
              </a:rPr>
              <a:t>PDF </a:t>
            </a:r>
            <a:r>
              <a:rPr lang="ja-JP" altLang="en-US" sz="2800" dirty="0" smtClean="0">
                <a:solidFill>
                  <a:schemeClr val="bg1"/>
                </a:solidFill>
              </a:rPr>
              <a:t>変換</a:t>
            </a:r>
            <a:endParaRPr lang="en-US" altLang="ja-JP" sz="2800" dirty="0" smtClean="0">
              <a:solidFill>
                <a:schemeClr val="bg1"/>
              </a:solidFill>
            </a:endParaRPr>
          </a:p>
        </p:txBody>
      </p:sp>
    </p:spTree>
    <p:extLst>
      <p:ext uri="{BB962C8B-B14F-4D97-AF65-F5344CB8AC3E}">
        <p14:creationId xmlns:p14="http://schemas.microsoft.com/office/powerpoint/2010/main" val="129425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6398201" y="4823310"/>
            <a:ext cx="1414159" cy="265324"/>
          </a:xfrm>
          <a:prstGeom prst="rightArrow">
            <a:avLst/>
          </a:prstGeom>
          <a:gradFill flip="none" rotWithShape="1">
            <a:gsLst>
              <a:gs pos="0">
                <a:schemeClr val="accent5">
                  <a:tint val="50000"/>
                  <a:satMod val="300000"/>
                  <a:alpha val="59000"/>
                </a:schemeClr>
              </a:gs>
              <a:gs pos="40000">
                <a:schemeClr val="accent5">
                  <a:tint val="37000"/>
                  <a:satMod val="300000"/>
                  <a:alpha val="46000"/>
                </a:schemeClr>
              </a:gs>
              <a:gs pos="100000">
                <a:schemeClr val="accent5">
                  <a:tint val="15000"/>
                  <a:satMod val="350000"/>
                  <a:alpha val="18000"/>
                </a:schemeClr>
              </a:gs>
            </a:gsLst>
            <a:lin ang="0" scaled="1"/>
            <a:tileRec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ホームベース 3"/>
          <p:cNvSpPr/>
          <p:nvPr/>
        </p:nvSpPr>
        <p:spPr>
          <a:xfrm>
            <a:off x="331853" y="1846024"/>
            <a:ext cx="1075727" cy="997046"/>
          </a:xfrm>
          <a:prstGeom prst="homePlate">
            <a:avLst>
              <a:gd name="adj" fmla="val 28945"/>
            </a:avLst>
          </a:prstGeom>
          <a:ln/>
        </p:spPr>
        <p:style>
          <a:lnRef idx="0">
            <a:schemeClr val="accent1"/>
          </a:lnRef>
          <a:fillRef idx="1003">
            <a:schemeClr val="dk2"/>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データ</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収集</a:t>
            </a:r>
            <a:endParaRPr kumimoji="1" lang="ja-JP" altLang="en-US" sz="2000" dirty="0">
              <a:solidFill>
                <a:srgbClr val="FFFFFF"/>
              </a:solidFill>
              <a:latin typeface="メイリオ (本文)"/>
            </a:endParaRPr>
          </a:p>
        </p:txBody>
      </p:sp>
      <p:sp>
        <p:nvSpPr>
          <p:cNvPr id="5" name="ホームベース 4"/>
          <p:cNvSpPr/>
          <p:nvPr/>
        </p:nvSpPr>
        <p:spPr>
          <a:xfrm>
            <a:off x="1533162" y="1844824"/>
            <a:ext cx="1382654"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保存</a:t>
            </a:r>
            <a:endParaRPr kumimoji="1" lang="ja-JP" altLang="en-US" sz="2000" dirty="0">
              <a:solidFill>
                <a:srgbClr val="FFFFFF"/>
              </a:solidFill>
              <a:latin typeface="メイリオ (本文)"/>
            </a:endParaRPr>
          </a:p>
        </p:txBody>
      </p:sp>
      <p:sp>
        <p:nvSpPr>
          <p:cNvPr id="14" name="メモ 13"/>
          <p:cNvSpPr/>
          <p:nvPr/>
        </p:nvSpPr>
        <p:spPr>
          <a:xfrm>
            <a:off x="1533162" y="3232539"/>
            <a:ext cx="1364220" cy="961154"/>
          </a:xfrm>
          <a:prstGeom prst="foldedCorner">
            <a:avLst>
              <a:gd name="adj" fmla="val 37465"/>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Perfstat.log</a:t>
            </a:r>
            <a:endParaRPr lang="en-US" b="1" dirty="0"/>
          </a:p>
        </p:txBody>
      </p:sp>
      <p:sp>
        <p:nvSpPr>
          <p:cNvPr id="15" name="ホームベース 14"/>
          <p:cNvSpPr/>
          <p:nvPr/>
        </p:nvSpPr>
        <p:spPr>
          <a:xfrm>
            <a:off x="3053657" y="1846024"/>
            <a:ext cx="1647799"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抽出</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加工</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結合</a:t>
            </a:r>
            <a:endParaRPr kumimoji="1" lang="ja-JP" altLang="en-US" sz="2000" dirty="0">
              <a:solidFill>
                <a:srgbClr val="FFFFFF"/>
              </a:solidFill>
              <a:latin typeface="メイリオ (本文)"/>
            </a:endParaRPr>
          </a:p>
        </p:txBody>
      </p:sp>
      <p:sp>
        <p:nvSpPr>
          <p:cNvPr id="16" name="メモ 15"/>
          <p:cNvSpPr/>
          <p:nvPr/>
        </p:nvSpPr>
        <p:spPr>
          <a:xfrm>
            <a:off x="3068216" y="3232540"/>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A.Log</a:t>
            </a:r>
            <a:endParaRPr lang="en-US" altLang="ja-JP" dirty="0" smtClean="0"/>
          </a:p>
        </p:txBody>
      </p:sp>
      <p:sp>
        <p:nvSpPr>
          <p:cNvPr id="20" name="メモ 19"/>
          <p:cNvSpPr/>
          <p:nvPr/>
        </p:nvSpPr>
        <p:spPr>
          <a:xfrm>
            <a:off x="3067305" y="3962229"/>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B</a:t>
            </a:r>
            <a:r>
              <a:rPr lang="en-US" altLang="ja-JP" dirty="0" err="1" smtClean="0"/>
              <a:t>.Log</a:t>
            </a:r>
            <a:endParaRPr lang="en-US" altLang="ja-JP" dirty="0" smtClean="0"/>
          </a:p>
        </p:txBody>
      </p:sp>
      <p:sp>
        <p:nvSpPr>
          <p:cNvPr id="21" name="メモ 20"/>
          <p:cNvSpPr/>
          <p:nvPr/>
        </p:nvSpPr>
        <p:spPr>
          <a:xfrm>
            <a:off x="3053657" y="4689973"/>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C.Log</a:t>
            </a:r>
            <a:endParaRPr lang="en-US" altLang="ja-JP" dirty="0" smtClean="0"/>
          </a:p>
        </p:txBody>
      </p:sp>
      <p:sp>
        <p:nvSpPr>
          <p:cNvPr id="22" name="左中かっこ 21"/>
          <p:cNvSpPr/>
          <p:nvPr/>
        </p:nvSpPr>
        <p:spPr>
          <a:xfrm rot="10800000">
            <a:off x="4499992" y="3232538"/>
            <a:ext cx="432048" cy="3220797"/>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ホームベース 22"/>
          <p:cNvSpPr/>
          <p:nvPr/>
        </p:nvSpPr>
        <p:spPr>
          <a:xfrm>
            <a:off x="5004048" y="1849741"/>
            <a:ext cx="2313837" cy="997048"/>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簡易分析・可視化</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レポート</a:t>
            </a:r>
            <a:r>
              <a:rPr kumimoji="1" lang="ja-JP" altLang="en-US" sz="2000" dirty="0">
                <a:solidFill>
                  <a:srgbClr val="FFFFFF"/>
                </a:solidFill>
                <a:latin typeface="メイリオ (本文)"/>
              </a:rPr>
              <a:t>作成</a:t>
            </a:r>
            <a:endParaRPr kumimoji="1" lang="en-US" altLang="ja-JP" sz="2000" dirty="0" smtClean="0">
              <a:solidFill>
                <a:srgbClr val="FFFFFF"/>
              </a:solidFill>
              <a:latin typeface="メイリオ (本文)"/>
            </a:endParaRPr>
          </a:p>
        </p:txBody>
      </p:sp>
      <p:pic>
        <p:nvPicPr>
          <p:cNvPr id="24" name="Picture 2" descr="C:\Users\takeshik\Desktop\2014-03-22 0-16-04.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273" b="99351" l="0" r="100000">
                        <a14:foregroundMark x1="54839" y1="48701" x2="54839" y2="48701"/>
                        <a14:foregroundMark x1="51613" y1="45779" x2="51613" y2="45779"/>
                        <a14:foregroundMark x1="57771" y1="69805" x2="57771" y2="69805"/>
                        <a14:foregroundMark x1="40762" y1="58442" x2="40762" y2="58442"/>
                        <a14:foregroundMark x1="45748" y1="57143" x2="45748" y2="57143"/>
                        <a14:foregroundMark x1="51613" y1="59740" x2="51613" y2="59740"/>
                        <a14:foregroundMark x1="59824" y1="54221" x2="59824" y2="54221"/>
                        <a14:foregroundMark x1="62463" y1="46429" x2="62463" y2="46429"/>
                        <a14:foregroundMark x1="60411" y1="36688" x2="60411" y2="36688"/>
                        <a14:foregroundMark x1="41349" y1="37338" x2="41349" y2="37338"/>
                        <a14:foregroundMark x1="41935" y1="47078" x2="41935" y2="47078"/>
                        <a14:foregroundMark x1="41935" y1="47727" x2="41935" y2="47727"/>
                        <a14:foregroundMark x1="41935" y1="70455" x2="41935" y2="70455"/>
                        <a14:foregroundMark x1="39296" y1="72403" x2="39296" y2="72403"/>
                        <a14:foregroundMark x1="47801" y1="50649" x2="47801" y2="50649"/>
                        <a14:foregroundMark x1="47801" y1="49351" x2="47801" y2="49351"/>
                        <a14:foregroundMark x1="49560" y1="43506" x2="49560" y2="43506"/>
                        <a14:foregroundMark x1="49560" y1="44481" x2="49560" y2="44481"/>
                        <a14:foregroundMark x1="40762" y1="78247" x2="40762" y2="78247"/>
                        <a14:foregroundMark x1="64223" y1="81169" x2="64223" y2="81169"/>
                        <a14:foregroundMark x1="66862" y1="83117" x2="66862" y2="83117"/>
                        <a14:foregroundMark x1="61584" y1="77597" x2="61584" y2="77597"/>
                        <a14:foregroundMark x1="63930" y1="82468" x2="63930" y2="82468"/>
                        <a14:foregroundMark x1="62463" y1="81169" x2="61877" y2="79545"/>
                        <a14:foregroundMark x1="60117" y1="73701" x2="60117" y2="73701"/>
                        <a14:foregroundMark x1="55718" y1="65909" x2="55425" y2="65260"/>
                        <a14:foregroundMark x1="53079" y1="59740" x2="53079" y2="59740"/>
                        <a14:foregroundMark x1="55132" y1="57792" x2="55132" y2="57792"/>
                        <a14:foregroundMark x1="62170" y1="52273" x2="62170" y2="52273"/>
                        <a14:foregroundMark x1="56598" y1="56818" x2="56598" y2="56818"/>
                        <a14:foregroundMark x1="61584" y1="50000" x2="61584" y2="50000"/>
                        <a14:foregroundMark x1="62170" y1="43506" x2="62170" y2="42857"/>
                        <a14:foregroundMark x1="58944" y1="36688" x2="58944" y2="36688"/>
                        <a14:foregroundMark x1="53959" y1="37013" x2="53959" y2="37013"/>
                        <a14:foregroundMark x1="45161" y1="36039" x2="45161" y2="36039"/>
                        <a14:foregroundMark x1="41935" y1="35714" x2="41935" y2="35714"/>
                        <a14:foregroundMark x1="38416" y1="35065" x2="38416" y2="35065"/>
                        <a14:foregroundMark x1="42815" y1="44805" x2="42815" y2="44805"/>
                        <a14:foregroundMark x1="42229" y1="53247" x2="42229" y2="53247"/>
                        <a14:foregroundMark x1="40762" y1="64286" x2="40762" y2="64286"/>
                        <a14:foregroundMark x1="39296" y1="71429" x2="39296" y2="71429"/>
                        <a14:foregroundMark x1="39296" y1="78571" x2="39296" y2="78571"/>
                        <a14:foregroundMark x1="44282" y1="79545" x2="44282" y2="79545"/>
                        <a14:foregroundMark x1="47507" y1="79545" x2="47507" y2="79545"/>
                        <a14:foregroundMark x1="36070" y1="78571" x2="36070"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5004048" y="4193693"/>
            <a:ext cx="1394153" cy="12592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akeshik\Desktop\PerfstatTool\figure\htm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362338"/>
            <a:ext cx="1090589" cy="1090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akeshik\Desktop\PerfstatTool\figure\PD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4360" y="429803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1" name="タイトル 1"/>
          <p:cNvSpPr>
            <a:spLocks noGrp="1"/>
          </p:cNvSpPr>
          <p:nvPr>
            <p:ph type="title"/>
          </p:nvPr>
        </p:nvSpPr>
        <p:spPr>
          <a:xfrm>
            <a:off x="1457900" y="418654"/>
            <a:ext cx="6264696" cy="634082"/>
          </a:xfrm>
        </p:spPr>
        <p:txBody>
          <a:bodyPr>
            <a:normAutofit fontScale="90000"/>
          </a:bodyPr>
          <a:lstStyle/>
          <a:p>
            <a:r>
              <a:rPr lang="ja-JP" altLang="en-US" dirty="0"/>
              <a:t>レポート</a:t>
            </a:r>
            <a:r>
              <a:rPr lang="ja-JP" altLang="en-US" dirty="0" smtClean="0"/>
              <a:t>作成フロー</a:t>
            </a:r>
            <a:endParaRPr lang="en-US" dirty="0"/>
          </a:p>
        </p:txBody>
      </p:sp>
      <p:sp>
        <p:nvSpPr>
          <p:cNvPr id="32" name="メモ 31"/>
          <p:cNvSpPr/>
          <p:nvPr/>
        </p:nvSpPr>
        <p:spPr>
          <a:xfrm>
            <a:off x="3068216" y="5828436"/>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Z.Log</a:t>
            </a:r>
            <a:endParaRPr lang="en-US" altLang="ja-JP" dirty="0" smtClean="0"/>
          </a:p>
        </p:txBody>
      </p:sp>
      <p:cxnSp>
        <p:nvCxnSpPr>
          <p:cNvPr id="28" name="直線コネクタ 27"/>
          <p:cNvCxnSpPr/>
          <p:nvPr/>
        </p:nvCxnSpPr>
        <p:spPr>
          <a:xfrm>
            <a:off x="3648498" y="5340422"/>
            <a:ext cx="0" cy="504056"/>
          </a:xfrm>
          <a:prstGeom prst="line">
            <a:avLst/>
          </a:prstGeom>
          <a:ln w="5715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5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必要なもの</a:t>
            </a:r>
            <a:endParaRPr lang="en-US" dirty="0"/>
          </a:p>
        </p:txBody>
      </p:sp>
      <p:sp>
        <p:nvSpPr>
          <p:cNvPr id="3" name="コンテンツ プレースホルダー 2"/>
          <p:cNvSpPr>
            <a:spLocks noGrp="1"/>
          </p:cNvSpPr>
          <p:nvPr>
            <p:ph idx="1"/>
          </p:nvPr>
        </p:nvSpPr>
        <p:spPr>
          <a:xfrm>
            <a:off x="457200" y="1927373"/>
            <a:ext cx="8229600" cy="3725491"/>
          </a:xfrm>
        </p:spPr>
        <p:txBody>
          <a:bodyPr>
            <a:normAutofit fontScale="77500" lnSpcReduction="20000"/>
          </a:bodyPr>
          <a:lstStyle/>
          <a:p>
            <a:r>
              <a:rPr lang="en-US" altLang="ja-JP" dirty="0" err="1" smtClean="0"/>
              <a:t>Perfstat</a:t>
            </a:r>
            <a:r>
              <a:rPr lang="en-US" altLang="ja-JP" dirty="0" smtClean="0"/>
              <a:t> </a:t>
            </a:r>
            <a:r>
              <a:rPr lang="ja-JP" altLang="en-US" dirty="0" smtClean="0"/>
              <a:t>生データ</a:t>
            </a:r>
            <a:endParaRPr lang="en-US" altLang="ja-JP" dirty="0" smtClean="0"/>
          </a:p>
          <a:p>
            <a:r>
              <a:rPr lang="ja-JP" altLang="en-US" dirty="0" smtClean="0"/>
              <a:t>スクリプト</a:t>
            </a:r>
            <a:endParaRPr lang="en-US" altLang="ja-JP" dirty="0" smtClean="0"/>
          </a:p>
          <a:p>
            <a:pPr lvl="1"/>
            <a:r>
              <a:rPr lang="en-US" sz="2400" dirty="0" smtClean="0"/>
              <a:t>cleansing.sh</a:t>
            </a:r>
          </a:p>
          <a:p>
            <a:r>
              <a:rPr lang="en-US" altLang="ja-JP" dirty="0" smtClean="0"/>
              <a:t>R Markdown</a:t>
            </a:r>
            <a:r>
              <a:rPr lang="ja-JP" altLang="en-US" dirty="0"/>
              <a:t> </a:t>
            </a:r>
            <a:r>
              <a:rPr lang="ja-JP" altLang="en-US" dirty="0" smtClean="0"/>
              <a:t>テンプレートファイル</a:t>
            </a:r>
            <a:endParaRPr lang="en-US" altLang="ja-JP" dirty="0" smtClean="0"/>
          </a:p>
          <a:p>
            <a:pPr lvl="1"/>
            <a:r>
              <a:rPr lang="en-US" altLang="ja-JP" sz="2400" dirty="0" err="1" smtClean="0"/>
              <a:t>nas.Rmd</a:t>
            </a:r>
            <a:endParaRPr lang="en-US" altLang="ja-JP" sz="2400" dirty="0" smtClean="0"/>
          </a:p>
          <a:p>
            <a:pPr lvl="1"/>
            <a:r>
              <a:rPr lang="en-US" altLang="ja-JP" sz="2400" dirty="0" err="1" smtClean="0"/>
              <a:t>san.Rmd</a:t>
            </a:r>
            <a:endParaRPr lang="en-US" altLang="ja-JP" sz="2400" dirty="0" smtClean="0"/>
          </a:p>
          <a:p>
            <a:r>
              <a:rPr lang="ja-JP" altLang="en-US" dirty="0" smtClean="0"/>
              <a:t>スタイルシート</a:t>
            </a:r>
            <a:endParaRPr lang="en-US" altLang="ja-JP" dirty="0"/>
          </a:p>
          <a:p>
            <a:pPr lvl="1"/>
            <a:r>
              <a:rPr lang="en-US" altLang="ja-JP" sz="2400" dirty="0"/>
              <a:t>c</a:t>
            </a:r>
            <a:r>
              <a:rPr lang="en-US" altLang="ja-JP" sz="2400" dirty="0" smtClean="0"/>
              <a:t>ustom.css</a:t>
            </a:r>
            <a:endParaRPr lang="en-US" altLang="ja-JP" sz="2400" dirty="0" smtClean="0"/>
          </a:p>
          <a:p>
            <a:r>
              <a:rPr lang="en-US" altLang="ja-JP" dirty="0" err="1" smtClean="0"/>
              <a:t>RStudio</a:t>
            </a:r>
            <a:r>
              <a:rPr lang="en-US" altLang="ja-JP" dirty="0" smtClean="0"/>
              <a:t> </a:t>
            </a:r>
            <a:r>
              <a:rPr lang="ja-JP" altLang="en-US" dirty="0" smtClean="0"/>
              <a:t>ログインアカウント</a:t>
            </a:r>
            <a:endParaRPr lang="en-US" altLang="ja-JP" dirty="0" smtClean="0"/>
          </a:p>
          <a:p>
            <a:pPr lvl="1"/>
            <a:r>
              <a:rPr lang="ja-JP" altLang="en-US" sz="2400" dirty="0" smtClean="0">
                <a:solidFill>
                  <a:srgbClr val="FFFF00"/>
                </a:solidFill>
              </a:rPr>
              <a:t>倉持</a:t>
            </a:r>
            <a:r>
              <a:rPr lang="ja-JP" altLang="en-US" sz="2400" dirty="0" smtClean="0">
                <a:solidFill>
                  <a:srgbClr val="FFFF00"/>
                </a:solidFill>
              </a:rPr>
              <a:t>が個別に発行（ご自身で </a:t>
            </a:r>
            <a:r>
              <a:rPr lang="en-US" altLang="ja-JP" sz="2400" dirty="0" err="1" smtClean="0">
                <a:solidFill>
                  <a:srgbClr val="FFFF00"/>
                </a:solidFill>
              </a:rPr>
              <a:t>RStudio</a:t>
            </a:r>
            <a:r>
              <a:rPr lang="en-US" altLang="ja-JP" sz="2400" dirty="0" smtClean="0">
                <a:solidFill>
                  <a:srgbClr val="FFFF00"/>
                </a:solidFill>
              </a:rPr>
              <a:t> Server </a:t>
            </a:r>
            <a:r>
              <a:rPr lang="ja-JP" altLang="en-US" sz="2400" dirty="0" smtClean="0">
                <a:solidFill>
                  <a:srgbClr val="FFFF00"/>
                </a:solidFill>
              </a:rPr>
              <a:t>をご用意いただいてもよいです）</a:t>
            </a:r>
            <a:endParaRPr lang="en-US" altLang="ja-JP" sz="2400" dirty="0" smtClean="0">
              <a:solidFill>
                <a:srgbClr val="FFFF00"/>
              </a:solidFill>
            </a:endParaRPr>
          </a:p>
          <a:p>
            <a:pPr lvl="1"/>
            <a:endParaRPr lang="en-US" sz="2400" dirty="0"/>
          </a:p>
        </p:txBody>
      </p:sp>
      <p:sp>
        <p:nvSpPr>
          <p:cNvPr id="4" name="コンテンツ プレースホルダー 2"/>
          <p:cNvSpPr txBox="1">
            <a:spLocks/>
          </p:cNvSpPr>
          <p:nvPr/>
        </p:nvSpPr>
        <p:spPr>
          <a:xfrm>
            <a:off x="539552" y="5724872"/>
            <a:ext cx="8229600" cy="872480"/>
          </a:xfrm>
          <a:prstGeom prst="rect">
            <a:avLst/>
          </a:prstGeom>
          <a:ln>
            <a:noFill/>
          </a:ln>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en-US" altLang="ja-JP" dirty="0" smtClean="0"/>
              <a:t>Tool </a:t>
            </a:r>
            <a:r>
              <a:rPr lang="ja-JP" altLang="en-US" dirty="0" smtClean="0"/>
              <a:t>置き場所</a:t>
            </a:r>
            <a:endParaRPr lang="en-US" altLang="ja-JP" dirty="0" smtClean="0"/>
          </a:p>
          <a:p>
            <a:pPr marL="57150" indent="0">
              <a:buNone/>
            </a:pPr>
            <a:r>
              <a:rPr lang="en-US" dirty="0">
                <a:hlinkClick r:id="rId2" action="ppaction://hlinkfile"/>
              </a:rPr>
              <a:t>\\</a:t>
            </a:r>
            <a:r>
              <a:rPr lang="en-US" dirty="0" smtClean="0">
                <a:hlinkClick r:id="rId2" action="ppaction://hlinkfile"/>
              </a:rPr>
              <a:t>10.130.208.128\PerfstatShare\Script</a:t>
            </a:r>
            <a:endParaRPr lang="en-US" dirty="0" smtClean="0"/>
          </a:p>
        </p:txBody>
      </p:sp>
    </p:spTree>
    <p:extLst>
      <p:ext uri="{BB962C8B-B14F-4D97-AF65-F5344CB8AC3E}">
        <p14:creationId xmlns:p14="http://schemas.microsoft.com/office/powerpoint/2010/main" val="369165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データ抽出</a:t>
            </a:r>
            <a:endParaRPr kumimoji="1" lang="ja-JP" altLang="en-US" dirty="0"/>
          </a:p>
        </p:txBody>
      </p:sp>
      <p:sp>
        <p:nvSpPr>
          <p:cNvPr id="3" name="コンテンツ プレースホルダー 2"/>
          <p:cNvSpPr>
            <a:spLocks noGrp="1"/>
          </p:cNvSpPr>
          <p:nvPr>
            <p:ph idx="1"/>
          </p:nvPr>
        </p:nvSpPr>
        <p:spPr>
          <a:xfrm>
            <a:off x="457200" y="1844824"/>
            <a:ext cx="8229600" cy="4309939"/>
          </a:xfrm>
        </p:spPr>
        <p:txBody>
          <a:bodyPr>
            <a:normAutofit/>
          </a:bodyPr>
          <a:lstStyle/>
          <a:p>
            <a:pPr marL="0" indent="0">
              <a:buNone/>
            </a:pPr>
            <a:r>
              <a:rPr kumimoji="1" lang="ja-JP" altLang="en-US" sz="2400" dirty="0" smtClean="0"/>
              <a:t>生データから各種データを抽出（データマート作成）</a:t>
            </a:r>
            <a:endParaRPr kumimoji="1" lang="ja-JP" altLang="en-US" sz="2400" dirty="0"/>
          </a:p>
        </p:txBody>
      </p:sp>
      <p:sp>
        <p:nvSpPr>
          <p:cNvPr id="4" name="正方形/長方形 3"/>
          <p:cNvSpPr/>
          <p:nvPr/>
        </p:nvSpPr>
        <p:spPr bwMode="auto">
          <a:xfrm>
            <a:off x="457200" y="2420888"/>
            <a:ext cx="8305800" cy="360040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ja-JP" altLang="en-US" sz="1800" dirty="0" smtClean="0">
                <a:solidFill>
                  <a:srgbClr val="FFFF00"/>
                </a:solidFill>
                <a:latin typeface="ＭＳ ゴシック" pitchFamily="49" charset="-128"/>
                <a:ea typeface="ＭＳ ゴシック" pitchFamily="49" charset="-128"/>
              </a:rPr>
              <a:t>構文</a:t>
            </a:r>
            <a:endParaRPr lang="en-US" sz="1800" dirty="0" smtClean="0">
              <a:solidFill>
                <a:srgbClr val="FFFF00"/>
              </a:solidFill>
              <a:latin typeface="ＭＳ ゴシック" pitchFamily="49" charset="-128"/>
              <a:ea typeface="ＭＳ ゴシック" pitchFamily="49" charset="-128"/>
            </a:endParaRPr>
          </a:p>
          <a:p>
            <a:pPr>
              <a:buClr>
                <a:schemeClr val="accent2"/>
              </a:buClr>
            </a:pPr>
            <a:r>
              <a:rPr lang="en-US" sz="1600" dirty="0" smtClean="0">
                <a:solidFill>
                  <a:schemeClr val="bg1"/>
                </a:solidFill>
                <a:latin typeface="ＭＳ ゴシック" pitchFamily="49" charset="-128"/>
                <a:ea typeface="ＭＳ ゴシック" pitchFamily="49" charset="-128"/>
              </a:rPr>
              <a:t>$</a:t>
            </a:r>
            <a:r>
              <a:rPr lang="ja-JP" altLang="en-US" sz="1600" dirty="0" smtClean="0">
                <a:solidFill>
                  <a:schemeClr val="bg1"/>
                </a:solidFill>
                <a:latin typeface="ＭＳ ゴシック" pitchFamily="49" charset="-128"/>
                <a:ea typeface="ＭＳ ゴシック" pitchFamily="49" charset="-128"/>
              </a:rPr>
              <a:t> </a:t>
            </a:r>
            <a:r>
              <a:rPr lang="en-US" altLang="ja-JP" sz="1600" dirty="0" smtClean="0">
                <a:solidFill>
                  <a:schemeClr val="bg1"/>
                </a:solidFill>
                <a:latin typeface="ＭＳ ゴシック" pitchFamily="49" charset="-128"/>
                <a:ea typeface="ＭＳ ゴシック" pitchFamily="49" charset="-128"/>
              </a:rPr>
              <a:t>./</a:t>
            </a:r>
            <a:r>
              <a:rPr lang="en-US" altLang="ja-JP" sz="1600" dirty="0">
                <a:solidFill>
                  <a:schemeClr val="bg1"/>
                </a:solidFill>
                <a:latin typeface="ＭＳ ゴシック" pitchFamily="49" charset="-128"/>
                <a:ea typeface="ＭＳ ゴシック" pitchFamily="49" charset="-128"/>
              </a:rPr>
              <a:t>cleansing.sh</a:t>
            </a:r>
            <a:r>
              <a:rPr lang="ja-JP" altLang="en-US" sz="1600" dirty="0" smtClean="0">
                <a:solidFill>
                  <a:schemeClr val="bg1"/>
                </a:solidFill>
                <a:latin typeface="ＭＳ ゴシック" pitchFamily="49" charset="-128"/>
                <a:ea typeface="ＭＳ ゴシック" pitchFamily="49" charset="-128"/>
              </a:rPr>
              <a:t> </a:t>
            </a:r>
            <a:r>
              <a:rPr lang="en-US" altLang="ja-JP" sz="1600" dirty="0" smtClean="0">
                <a:solidFill>
                  <a:schemeClr val="bg1"/>
                </a:solidFill>
                <a:latin typeface="ＭＳ ゴシック" pitchFamily="49" charset="-128"/>
                <a:ea typeface="ＭＳ ゴシック" pitchFamily="49" charset="-128"/>
              </a:rPr>
              <a:t>&lt;perfstat.log&gt; &lt;Iteration-start&gt;-&lt;Iteration-end&gt;</a:t>
            </a:r>
          </a:p>
          <a:p>
            <a:pPr>
              <a:buClr>
                <a:schemeClr val="accent2"/>
              </a:buClr>
            </a:pP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r>
              <a:rPr lang="ja-JP" altLang="en-US" dirty="0" smtClean="0">
                <a:solidFill>
                  <a:srgbClr val="FFFF00"/>
                </a:solidFill>
                <a:latin typeface="ＭＳ ゴシック" pitchFamily="49" charset="-128"/>
                <a:ea typeface="ＭＳ ゴシック" pitchFamily="49" charset="-128"/>
              </a:rPr>
              <a:t>実行例</a:t>
            </a:r>
            <a:endParaRPr lang="en-US" altLang="ja-JP" dirty="0">
              <a:solidFill>
                <a:srgbClr val="FFFF00"/>
              </a:solidFill>
              <a:latin typeface="ＭＳ ゴシック" pitchFamily="49" charset="-128"/>
              <a:ea typeface="ＭＳ ゴシック" pitchFamily="49" charset="-128"/>
            </a:endParaRPr>
          </a:p>
          <a:p>
            <a:pPr>
              <a:buClr>
                <a:schemeClr val="accent2"/>
              </a:buClr>
            </a:pPr>
            <a:r>
              <a:rPr lang="en-US" altLang="ja-JP" sz="1600" dirty="0">
                <a:solidFill>
                  <a:schemeClr val="bg1"/>
                </a:solidFill>
                <a:latin typeface="ＭＳ ゴシック" pitchFamily="49" charset="-128"/>
                <a:ea typeface="ＭＳ ゴシック" pitchFamily="49" charset="-128"/>
              </a:rPr>
              <a:t>$</a:t>
            </a:r>
            <a:r>
              <a:rPr lang="ja-JP" altLang="en-US" sz="1600" dirty="0">
                <a:solidFill>
                  <a:schemeClr val="bg1"/>
                </a:solidFill>
                <a:latin typeface="ＭＳ ゴシック" pitchFamily="49" charset="-128"/>
                <a:ea typeface="ＭＳ ゴシック" pitchFamily="49" charset="-128"/>
              </a:rPr>
              <a:t> </a:t>
            </a:r>
            <a:r>
              <a:rPr lang="en-US" altLang="ja-JP" sz="1600" b="1" dirty="0" smtClean="0">
                <a:solidFill>
                  <a:schemeClr val="bg1"/>
                </a:solidFill>
                <a:latin typeface="ＭＳ ゴシック" pitchFamily="49" charset="-128"/>
                <a:ea typeface="ＭＳ ゴシック" pitchFamily="49" charset="-128"/>
              </a:rPr>
              <a:t>./</a:t>
            </a:r>
            <a:r>
              <a:rPr lang="en-US" altLang="ja-JP" sz="1600" b="1" dirty="0">
                <a:solidFill>
                  <a:schemeClr val="bg1"/>
                </a:solidFill>
                <a:latin typeface="ＭＳ ゴシック" pitchFamily="49" charset="-128"/>
                <a:ea typeface="ＭＳ ゴシック" pitchFamily="49" charset="-128"/>
              </a:rPr>
              <a:t>cleansing.sh</a:t>
            </a:r>
            <a:r>
              <a:rPr lang="ja-JP" altLang="en-US" sz="1600" b="1" dirty="0">
                <a:solidFill>
                  <a:schemeClr val="bg1"/>
                </a:solidFill>
                <a:latin typeface="ＭＳ ゴシック" pitchFamily="49" charset="-128"/>
                <a:ea typeface="ＭＳ ゴシック" pitchFamily="49" charset="-128"/>
              </a:rPr>
              <a:t> </a:t>
            </a:r>
            <a:r>
              <a:rPr lang="en-US" altLang="ja-JP" sz="1600" b="1" dirty="0" smtClean="0">
                <a:solidFill>
                  <a:schemeClr val="bg1"/>
                </a:solidFill>
                <a:latin typeface="ＭＳ ゴシック" pitchFamily="49" charset="-128"/>
                <a:ea typeface="ＭＳ ゴシック" pitchFamily="49" charset="-128"/>
              </a:rPr>
              <a:t>./</a:t>
            </a:r>
            <a:r>
              <a:rPr lang="en-US" altLang="ja-JP" sz="1600" b="1" dirty="0" err="1" smtClean="0">
                <a:solidFill>
                  <a:schemeClr val="bg1"/>
                </a:solidFill>
                <a:latin typeface="ＭＳ ゴシック" pitchFamily="49" charset="-128"/>
                <a:ea typeface="ＭＳ ゴシック" pitchFamily="49" charset="-128"/>
              </a:rPr>
              <a:t>perf.out</a:t>
            </a:r>
            <a:r>
              <a:rPr lang="en-US" altLang="ja-JP" sz="1600" b="1" dirty="0" smtClean="0">
                <a:solidFill>
                  <a:schemeClr val="bg1"/>
                </a:solidFill>
                <a:latin typeface="ＭＳ ゴシック" pitchFamily="49" charset="-128"/>
                <a:ea typeface="ＭＳ ゴシック" pitchFamily="49" charset="-128"/>
              </a:rPr>
              <a:t> 1-46</a:t>
            </a:r>
            <a:endParaRPr lang="en-US" altLang="ja-JP" sz="1600" b="1" dirty="0">
              <a:solidFill>
                <a:schemeClr val="bg1"/>
              </a:solidFill>
              <a:latin typeface="ＭＳ ゴシック" pitchFamily="49" charset="-128"/>
              <a:ea typeface="ＭＳ ゴシック" pitchFamily="49" charset="-128"/>
            </a:endParaRPr>
          </a:p>
          <a:p>
            <a:pPr>
              <a:buClr>
                <a:schemeClr val="accent2"/>
              </a:buClr>
            </a:pPr>
            <a:endParaRPr lang="en-US" altLang="ja-JP" sz="1600" dirty="0">
              <a:solidFill>
                <a:schemeClr val="bg1"/>
              </a:solidFill>
              <a:latin typeface="ＭＳ ゴシック" pitchFamily="49" charset="-128"/>
              <a:ea typeface="ＭＳ ゴシック" pitchFamily="49" charset="-128"/>
            </a:endParaRPr>
          </a:p>
          <a:p>
            <a:pPr>
              <a:buClr>
                <a:schemeClr val="accent2"/>
              </a:buClr>
            </a:pPr>
            <a:r>
              <a:rPr lang="en-US" altLang="ja-JP" sz="1600" dirty="0" err="1">
                <a:solidFill>
                  <a:schemeClr val="bg1"/>
                </a:solidFill>
                <a:latin typeface="ＭＳ ゴシック" pitchFamily="49" charset="-128"/>
                <a:ea typeface="ＭＳ ゴシック" pitchFamily="49" charset="-128"/>
              </a:rPr>
              <a:t>SystemInfo</a:t>
            </a:r>
            <a:r>
              <a:rPr lang="en-US" altLang="ja-JP" sz="1600" dirty="0">
                <a:solidFill>
                  <a:schemeClr val="bg1"/>
                </a:solidFill>
                <a:latin typeface="ＭＳ ゴシック" pitchFamily="49" charset="-128"/>
                <a:ea typeface="ＭＳ ゴシック" pitchFamily="49" charset="-128"/>
              </a:rPr>
              <a:t> Start</a:t>
            </a:r>
          </a:p>
          <a:p>
            <a:pPr>
              <a:buClr>
                <a:schemeClr val="accent2"/>
              </a:buClr>
            </a:pPr>
            <a:r>
              <a:rPr lang="en-US" altLang="ja-JP" sz="1600" dirty="0">
                <a:solidFill>
                  <a:schemeClr val="bg1"/>
                </a:solidFill>
                <a:latin typeface="ＭＳ ゴシック" pitchFamily="49" charset="-128"/>
                <a:ea typeface="ＭＳ ゴシック" pitchFamily="49" charset="-128"/>
              </a:rPr>
              <a:t> --- Progress "10.112.208.22" ...</a:t>
            </a:r>
          </a:p>
          <a:p>
            <a:pPr>
              <a:buClr>
                <a:schemeClr val="accent2"/>
              </a:buClr>
            </a:pPr>
            <a:r>
              <a:rPr lang="en-US" altLang="ja-JP" sz="1600" dirty="0" err="1">
                <a:solidFill>
                  <a:schemeClr val="bg1"/>
                </a:solidFill>
                <a:latin typeface="ＭＳ ゴシック" pitchFamily="49" charset="-128"/>
                <a:ea typeface="ＭＳ ゴシック" pitchFamily="49" charset="-128"/>
              </a:rPr>
              <a:t>SystemInfo</a:t>
            </a:r>
            <a:r>
              <a:rPr lang="en-US" altLang="ja-JP" sz="1600" dirty="0">
                <a:solidFill>
                  <a:schemeClr val="bg1"/>
                </a:solidFill>
                <a:latin typeface="ＭＳ ゴシック" pitchFamily="49" charset="-128"/>
                <a:ea typeface="ＭＳ ゴシック" pitchFamily="49" charset="-128"/>
              </a:rPr>
              <a:t> Finish</a:t>
            </a:r>
          </a:p>
          <a:p>
            <a:pPr>
              <a:buClr>
                <a:schemeClr val="accent2"/>
              </a:buClr>
            </a:pPr>
            <a:endParaRPr lang="en-US" altLang="ja-JP" sz="1600" dirty="0">
              <a:solidFill>
                <a:schemeClr val="bg1"/>
              </a:solidFill>
              <a:latin typeface="ＭＳ ゴシック" pitchFamily="49" charset="-128"/>
              <a:ea typeface="ＭＳ ゴシック" pitchFamily="49" charset="-128"/>
            </a:endParaRPr>
          </a:p>
          <a:p>
            <a:pPr>
              <a:buClr>
                <a:schemeClr val="accent2"/>
              </a:buClr>
            </a:pPr>
            <a:r>
              <a:rPr lang="en-US" altLang="ja-JP" sz="1600" dirty="0">
                <a:solidFill>
                  <a:schemeClr val="bg1"/>
                </a:solidFill>
                <a:latin typeface="ＭＳ ゴシック" pitchFamily="49" charset="-128"/>
                <a:ea typeface="ＭＳ ゴシック" pitchFamily="49" charset="-128"/>
              </a:rPr>
              <a:t>Stats Start</a:t>
            </a:r>
          </a:p>
          <a:p>
            <a:pPr>
              <a:buClr>
                <a:schemeClr val="accent2"/>
              </a:buClr>
            </a:pPr>
            <a:r>
              <a:rPr lang="en-US" altLang="ja-JP" sz="1600" dirty="0">
                <a:solidFill>
                  <a:schemeClr val="bg1"/>
                </a:solidFill>
                <a:latin typeface="ＭＳ ゴシック" pitchFamily="49" charset="-128"/>
                <a:ea typeface="ＭＳ ゴシック" pitchFamily="49" charset="-128"/>
              </a:rPr>
              <a:t>Progress "10.112.208.22"</a:t>
            </a:r>
          </a:p>
          <a:p>
            <a:pPr>
              <a:buClr>
                <a:schemeClr val="accent2"/>
              </a:buClr>
            </a:pPr>
            <a:r>
              <a:rPr lang="en-US" altLang="ja-JP" sz="1600" dirty="0">
                <a:solidFill>
                  <a:schemeClr val="bg1"/>
                </a:solidFill>
                <a:latin typeface="ＭＳ ゴシック" pitchFamily="49" charset="-128"/>
                <a:ea typeface="ＭＳ ゴシック" pitchFamily="49" charset="-128"/>
              </a:rPr>
              <a:t>        2014 3 05 07:04:22 (03-05 16:04:22) ... Iteration-001</a:t>
            </a: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endParaRPr kumimoji="0" lang="en-US" sz="1800" b="0" i="0" u="none" strike="noStrike" cap="none" normalizeH="0" baseline="0" dirty="0" smtClean="0">
              <a:ln>
                <a:noFill/>
              </a:ln>
              <a:solidFill>
                <a:schemeClr val="bg1"/>
              </a:solidFill>
              <a:effectLst/>
              <a:latin typeface="ＭＳ ゴシック" pitchFamily="49" charset="-128"/>
              <a:ea typeface="ＭＳ ゴシック" pitchFamily="49" charset="-128"/>
            </a:endParaRPr>
          </a:p>
        </p:txBody>
      </p:sp>
    </p:spTree>
    <p:extLst>
      <p:ext uri="{BB962C8B-B14F-4D97-AF65-F5344CB8AC3E}">
        <p14:creationId xmlns:p14="http://schemas.microsoft.com/office/powerpoint/2010/main" val="23162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2014-03-28 18-50-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396" y="2924944"/>
            <a:ext cx="6082531" cy="361923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lang="en-US" dirty="0" err="1" smtClean="0"/>
              <a:t>RStudio</a:t>
            </a:r>
            <a:r>
              <a:rPr lang="en-US" dirty="0" smtClean="0"/>
              <a:t> </a:t>
            </a:r>
            <a:r>
              <a:rPr lang="ja-JP" altLang="en-US" dirty="0" smtClean="0"/>
              <a:t>へログイン</a:t>
            </a:r>
            <a:endParaRPr lang="en-US" dirty="0"/>
          </a:p>
        </p:txBody>
      </p:sp>
      <p:sp>
        <p:nvSpPr>
          <p:cNvPr id="3" name="コンテンツ プレースホルダー 2"/>
          <p:cNvSpPr>
            <a:spLocks noGrp="1"/>
          </p:cNvSpPr>
          <p:nvPr>
            <p:ph idx="1"/>
          </p:nvPr>
        </p:nvSpPr>
        <p:spPr/>
        <p:txBody>
          <a:bodyPr>
            <a:normAutofit/>
          </a:bodyPr>
          <a:lstStyle/>
          <a:p>
            <a:r>
              <a:rPr lang="en-US" sz="2800" dirty="0">
                <a:solidFill>
                  <a:schemeClr val="bg1"/>
                </a:solidFill>
              </a:rPr>
              <a:t>http://</a:t>
            </a:r>
            <a:r>
              <a:rPr lang="en-US" sz="2800" dirty="0" smtClean="0">
                <a:solidFill>
                  <a:schemeClr val="bg1"/>
                </a:solidFill>
              </a:rPr>
              <a:t>10.130.208.128:8787</a:t>
            </a:r>
            <a:r>
              <a:rPr lang="ja-JP" altLang="en-US" sz="2800" dirty="0">
                <a:solidFill>
                  <a:schemeClr val="bg1"/>
                </a:solidFill>
              </a:rPr>
              <a:t> </a:t>
            </a:r>
            <a:r>
              <a:rPr lang="ja-JP" altLang="en-US" sz="2800" dirty="0" smtClean="0">
                <a:solidFill>
                  <a:schemeClr val="bg1"/>
                </a:solidFill>
              </a:rPr>
              <a:t>へアクセス</a:t>
            </a:r>
            <a:endParaRPr lang="en-US" altLang="ja-JP" sz="2800" dirty="0" smtClean="0">
              <a:solidFill>
                <a:schemeClr val="bg1"/>
              </a:solidFill>
            </a:endParaRPr>
          </a:p>
          <a:p>
            <a:r>
              <a:rPr lang="ja-JP" altLang="en-US" sz="2800" dirty="0">
                <a:solidFill>
                  <a:schemeClr val="bg1"/>
                </a:solidFill>
              </a:rPr>
              <a:t>ログイン</a:t>
            </a:r>
            <a:endParaRPr lang="en-US" sz="2800" dirty="0"/>
          </a:p>
        </p:txBody>
      </p:sp>
    </p:spTree>
    <p:extLst>
      <p:ext uri="{BB962C8B-B14F-4D97-AF65-F5344CB8AC3E}">
        <p14:creationId xmlns:p14="http://schemas.microsoft.com/office/powerpoint/2010/main" val="31659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600" dirty="0" smtClean="0"/>
              <a:t>テンプレートから</a:t>
            </a:r>
            <a:r>
              <a:rPr kumimoji="1" lang="en-US" altLang="ja-JP" sz="3600" dirty="0" smtClean="0"/>
              <a:t/>
            </a:r>
            <a:br>
              <a:rPr kumimoji="1" lang="en-US" altLang="ja-JP" sz="3600" dirty="0" smtClean="0"/>
            </a:br>
            <a:r>
              <a:rPr kumimoji="1" lang="en-US" altLang="ja-JP" sz="3600" dirty="0" smtClean="0"/>
              <a:t>R Markdown </a:t>
            </a:r>
            <a:r>
              <a:rPr kumimoji="1" lang="ja-JP" altLang="en-US" sz="3600" dirty="0" smtClean="0"/>
              <a:t>作成</a:t>
            </a:r>
            <a:endParaRPr kumimoji="1" lang="ja-JP" altLang="en-US" sz="36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42" y="2132856"/>
            <a:ext cx="8134611" cy="3456384"/>
          </a:xfrm>
          <a:prstGeom prst="rect">
            <a:avLst/>
          </a:prstGeom>
          <a:ln w="228600" cap="sq" cmpd="thickThin">
            <a:solidFill>
              <a:srgbClr val="000000"/>
            </a:solidFill>
            <a:prstDash val="solid"/>
            <a:miter lim="800000"/>
          </a:ln>
          <a:effectLst>
            <a:innerShdw blurRad="76200">
              <a:srgbClr val="000000"/>
            </a:innerShdw>
          </a:effectLst>
        </p:spPr>
      </p:pic>
      <p:sp>
        <p:nvSpPr>
          <p:cNvPr id="6" name="円/楕円 5"/>
          <p:cNvSpPr/>
          <p:nvPr/>
        </p:nvSpPr>
        <p:spPr>
          <a:xfrm>
            <a:off x="1187624" y="3933056"/>
            <a:ext cx="194421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a:spLocks noGrp="1"/>
          </p:cNvSpPr>
          <p:nvPr>
            <p:ph idx="1"/>
          </p:nvPr>
        </p:nvSpPr>
        <p:spPr>
          <a:xfrm>
            <a:off x="457200" y="5733256"/>
            <a:ext cx="8229600" cy="720080"/>
          </a:xfrm>
        </p:spPr>
        <p:txBody>
          <a:bodyPr>
            <a:normAutofit fontScale="92500" lnSpcReduction="20000"/>
          </a:bodyPr>
          <a:lstStyle/>
          <a:p>
            <a:pPr marL="0" indent="0">
              <a:buNone/>
            </a:pPr>
            <a:r>
              <a:rPr kumimoji="1" lang="en-US" altLang="ja-JP" sz="2400" dirty="0" smtClean="0"/>
              <a:t>R Markdown </a:t>
            </a:r>
            <a:r>
              <a:rPr kumimoji="1" lang="ja-JP" altLang="en-US" sz="2400" dirty="0" smtClean="0"/>
              <a:t>を実行後、</a:t>
            </a:r>
            <a:endParaRPr kumimoji="1" lang="en-US" altLang="ja-JP" sz="2400" dirty="0" smtClean="0"/>
          </a:p>
          <a:p>
            <a:pPr marL="0" indent="0">
              <a:buNone/>
            </a:pPr>
            <a:r>
              <a:rPr kumimoji="1" lang="ja-JP" altLang="en-US" sz="2400" dirty="0" smtClean="0"/>
              <a:t>左上のウィンドウ内にテンプレートの内容を貼り付け</a:t>
            </a:r>
            <a:endParaRPr kumimoji="1" lang="ja-JP" altLang="en-US" sz="2400" dirty="0"/>
          </a:p>
        </p:txBody>
      </p:sp>
    </p:spTree>
    <p:extLst>
      <p:ext uri="{BB962C8B-B14F-4D97-AF65-F5344CB8AC3E}">
        <p14:creationId xmlns:p14="http://schemas.microsoft.com/office/powerpoint/2010/main" val="345525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テンプレート 編集 </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57200" y="1628800"/>
            <a:ext cx="8229600" cy="637531"/>
          </a:xfrm>
        </p:spPr>
        <p:txBody>
          <a:bodyPr/>
          <a:lstStyle/>
          <a:p>
            <a:pPr marL="0" indent="0">
              <a:buNone/>
            </a:pPr>
            <a:r>
              <a:rPr kumimoji="1" lang="ja-JP" altLang="en-US" dirty="0"/>
              <a:t>必須</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19" y="2564905"/>
            <a:ext cx="7836762" cy="3096343"/>
          </a:xfrm>
          <a:prstGeom prst="rect">
            <a:avLst/>
          </a:prstGeom>
          <a:ln w="228600" cap="sq" cmpd="thickThin">
            <a:solidFill>
              <a:srgbClr val="000000"/>
            </a:solidFill>
            <a:prstDash val="solid"/>
            <a:miter lim="800000"/>
          </a:ln>
          <a:effectLst>
            <a:innerShdw blurRad="76200">
              <a:srgbClr val="000000"/>
            </a:innerShdw>
          </a:effectLst>
        </p:spPr>
      </p:pic>
      <p:sp>
        <p:nvSpPr>
          <p:cNvPr id="5" name="正方形/長方形 4"/>
          <p:cNvSpPr/>
          <p:nvPr/>
        </p:nvSpPr>
        <p:spPr>
          <a:xfrm>
            <a:off x="1043608" y="2940575"/>
            <a:ext cx="2867826" cy="48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15616" y="5229200"/>
            <a:ext cx="279581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線吹き出し 1 (枠付き) 6"/>
          <p:cNvSpPr/>
          <p:nvPr/>
        </p:nvSpPr>
        <p:spPr>
          <a:xfrm>
            <a:off x="5970267" y="1808820"/>
            <a:ext cx="1728192" cy="606798"/>
          </a:xfrm>
          <a:prstGeom prst="borderCallout1">
            <a:avLst>
              <a:gd name="adj1" fmla="val 51510"/>
              <a:gd name="adj2" fmla="val -2007"/>
              <a:gd name="adj3" fmla="val 238623"/>
              <a:gd name="adj4" fmla="val -11654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抽出したデータ</a:t>
            </a:r>
            <a:endParaRPr kumimoji="1" lang="en-US" altLang="ja-JP" dirty="0" smtClean="0">
              <a:solidFill>
                <a:schemeClr val="tx1"/>
              </a:solidFill>
            </a:endParaRPr>
          </a:p>
          <a:p>
            <a:pPr algn="ctr"/>
            <a:r>
              <a:rPr kumimoji="1" lang="ja-JP" altLang="en-US" dirty="0" smtClean="0">
                <a:solidFill>
                  <a:schemeClr val="tx1"/>
                </a:solidFill>
              </a:rPr>
              <a:t>の置き場所指</a:t>
            </a:r>
            <a:endParaRPr kumimoji="1" lang="ja-JP" altLang="en-US" dirty="0">
              <a:solidFill>
                <a:schemeClr val="tx1"/>
              </a:solidFill>
            </a:endParaRPr>
          </a:p>
        </p:txBody>
      </p:sp>
      <p:sp>
        <p:nvSpPr>
          <p:cNvPr id="8" name="線吹き出し 1 (枠付き) 7"/>
          <p:cNvSpPr/>
          <p:nvPr/>
        </p:nvSpPr>
        <p:spPr>
          <a:xfrm>
            <a:off x="4355976" y="5945827"/>
            <a:ext cx="3816424" cy="606798"/>
          </a:xfrm>
          <a:prstGeom prst="borderCallout1">
            <a:avLst>
              <a:gd name="adj1" fmla="val 51510"/>
              <a:gd name="adj2" fmla="val -2007"/>
              <a:gd name="adj3" fmla="val -39830"/>
              <a:gd name="adj4" fmla="val -2336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抽出したデータ</a:t>
            </a:r>
            <a:endParaRPr kumimoji="1" lang="en-US" altLang="ja-JP" dirty="0" smtClean="0">
              <a:solidFill>
                <a:schemeClr val="tx1"/>
              </a:solidFill>
            </a:endParaRPr>
          </a:p>
          <a:p>
            <a:pPr algn="ctr"/>
            <a:r>
              <a:rPr kumimoji="1" lang="ja-JP" altLang="en-US" dirty="0" smtClean="0">
                <a:solidFill>
                  <a:schemeClr val="tx1"/>
                </a:solidFill>
              </a:rPr>
              <a:t>の接尾語（</a:t>
            </a:r>
            <a:r>
              <a:rPr kumimoji="1" lang="en-US" altLang="ja-JP" dirty="0" smtClean="0">
                <a:solidFill>
                  <a:schemeClr val="tx1"/>
                </a:solidFill>
              </a:rPr>
              <a:t>IP</a:t>
            </a:r>
            <a:r>
              <a:rPr kumimoji="1" lang="ja-JP" altLang="en-US" dirty="0" smtClean="0">
                <a:solidFill>
                  <a:schemeClr val="tx1"/>
                </a:solidFill>
              </a:rPr>
              <a:t>アドレス </a:t>
            </a:r>
            <a:r>
              <a:rPr kumimoji="1" lang="en-US" altLang="ja-JP" dirty="0" smtClean="0">
                <a:solidFill>
                  <a:schemeClr val="tx1"/>
                </a:solidFill>
              </a:rPr>
              <a:t>or </a:t>
            </a:r>
            <a:r>
              <a:rPr kumimoji="1" lang="ja-JP" altLang="en-US" dirty="0" smtClean="0">
                <a:solidFill>
                  <a:schemeClr val="tx1"/>
                </a:solidFill>
              </a:rPr>
              <a:t>ノード名）指定</a:t>
            </a:r>
            <a:endParaRPr kumimoji="1" lang="ja-JP" altLang="en-US" dirty="0">
              <a:solidFill>
                <a:schemeClr val="tx1"/>
              </a:solidFill>
            </a:endParaRPr>
          </a:p>
        </p:txBody>
      </p:sp>
    </p:spTree>
    <p:extLst>
      <p:ext uri="{BB962C8B-B14F-4D97-AF65-F5344CB8AC3E}">
        <p14:creationId xmlns:p14="http://schemas.microsoft.com/office/powerpoint/2010/main" val="222271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2"/>
          <p:cNvSpPr txBox="1">
            <a:spLocks/>
          </p:cNvSpPr>
          <p:nvPr/>
        </p:nvSpPr>
        <p:spPr>
          <a:xfrm>
            <a:off x="457199" y="5517232"/>
            <a:ext cx="8229600" cy="12747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メイリオ (本文)"/>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メイリオ (本文)"/>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メイリオ (本文)"/>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本文)"/>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本文)"/>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ja-JP" altLang="en-US" dirty="0" smtClean="0"/>
              <a:t>その他、適時編集</a:t>
            </a:r>
            <a:endParaRPr kumimoji="1" lang="en-US" altLang="ja-JP" dirty="0" smtClean="0"/>
          </a:p>
          <a:p>
            <a:pPr marL="0" indent="0">
              <a:buFont typeface="Arial" pitchFamily="34" charset="0"/>
              <a:buNone/>
            </a:pPr>
            <a:r>
              <a:rPr kumimoji="1" lang="en-US" altLang="ja-JP" sz="1600" dirty="0" smtClean="0"/>
              <a:t>Markdown Reference</a:t>
            </a:r>
            <a:r>
              <a:rPr kumimoji="1" lang="ja-JP" altLang="en-US" sz="1600" dirty="0" smtClean="0"/>
              <a:t>：</a:t>
            </a:r>
            <a:endParaRPr kumimoji="1" lang="en-US" altLang="ja-JP" sz="1600" dirty="0" smtClean="0"/>
          </a:p>
          <a:p>
            <a:pPr marL="0" indent="0">
              <a:buNone/>
            </a:pPr>
            <a:r>
              <a:rPr kumimoji="1" lang="en-US" altLang="ja-JP" sz="1600" dirty="0"/>
              <a:t>http://www.rstudio.com/ide/docs/authoring/using_markdown?version=0.98.501&amp;mode=server</a:t>
            </a:r>
            <a:endParaRPr kumimoji="1" lang="en-US" altLang="ja-JP" sz="1600" dirty="0" smtClean="0"/>
          </a:p>
          <a:p>
            <a:pPr marL="0" indent="0">
              <a:buFont typeface="Arial" pitchFamily="34" charset="0"/>
              <a:buNone/>
            </a:pPr>
            <a:endParaRPr kumimoji="1" lang="ja-JP" altLang="en-US" dirty="0"/>
          </a:p>
        </p:txBody>
      </p:sp>
      <p:sp>
        <p:nvSpPr>
          <p:cNvPr id="2" name="タイトル 1"/>
          <p:cNvSpPr>
            <a:spLocks noGrp="1"/>
          </p:cNvSpPr>
          <p:nvPr>
            <p:ph type="title"/>
          </p:nvPr>
        </p:nvSpPr>
        <p:spPr/>
        <p:txBody>
          <a:bodyPr>
            <a:normAutofit fontScale="90000"/>
          </a:bodyPr>
          <a:lstStyle/>
          <a:p>
            <a:r>
              <a:rPr kumimoji="1" lang="ja-JP" altLang="en-US" dirty="0" smtClean="0"/>
              <a:t>テンプレート 編集 </a:t>
            </a:r>
            <a:r>
              <a:rPr kumimoji="1" lang="en-US" altLang="ja-JP" dirty="0" smtClean="0"/>
              <a:t>-2</a:t>
            </a:r>
            <a:endParaRPr kumimoji="1" lang="ja-JP" altLang="en-US" dirty="0"/>
          </a:p>
        </p:txBody>
      </p:sp>
      <p:sp>
        <p:nvSpPr>
          <p:cNvPr id="3" name="コンテンツ プレースホルダー 2"/>
          <p:cNvSpPr>
            <a:spLocks noGrp="1"/>
          </p:cNvSpPr>
          <p:nvPr>
            <p:ph idx="1"/>
          </p:nvPr>
        </p:nvSpPr>
        <p:spPr>
          <a:xfrm>
            <a:off x="457200" y="1628800"/>
            <a:ext cx="8229600" cy="637531"/>
          </a:xfrm>
        </p:spPr>
        <p:txBody>
          <a:bodyPr/>
          <a:lstStyle/>
          <a:p>
            <a:pPr marL="0" indent="0">
              <a:buNone/>
            </a:pPr>
            <a:r>
              <a:rPr kumimoji="1" lang="ja-JP" altLang="en-US" dirty="0" smtClean="0"/>
              <a:t>調整</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47" y="3861048"/>
            <a:ext cx="7761905" cy="1409524"/>
          </a:xfrm>
          <a:prstGeom prst="rect">
            <a:avLst/>
          </a:prstGeom>
          <a:ln w="228600" cap="sq" cmpd="thickThin">
            <a:solidFill>
              <a:srgbClr val="000000"/>
            </a:solidFill>
            <a:prstDash val="solid"/>
            <a:miter lim="800000"/>
          </a:ln>
          <a:effectLst>
            <a:innerShdw blurRad="76200">
              <a:srgbClr val="000000"/>
            </a:innerShdw>
          </a:effectLst>
        </p:spPr>
      </p:pic>
      <p:sp>
        <p:nvSpPr>
          <p:cNvPr id="5" name="正方形/長方形 4"/>
          <p:cNvSpPr/>
          <p:nvPr/>
        </p:nvSpPr>
        <p:spPr>
          <a:xfrm>
            <a:off x="1979712" y="4143717"/>
            <a:ext cx="1224136" cy="156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111234" y="4537336"/>
            <a:ext cx="1092614" cy="182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線吹き出し 1 (枠付き) 10"/>
          <p:cNvSpPr/>
          <p:nvPr/>
        </p:nvSpPr>
        <p:spPr>
          <a:xfrm>
            <a:off x="5345840" y="5522673"/>
            <a:ext cx="2236358" cy="325964"/>
          </a:xfrm>
          <a:prstGeom prst="borderCallout1">
            <a:avLst>
              <a:gd name="adj1" fmla="val 28579"/>
              <a:gd name="adj2" fmla="val -7007"/>
              <a:gd name="adj3" fmla="val -400665"/>
              <a:gd name="adj4" fmla="val -95454"/>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線吹き出し 1 (枠付き) 6"/>
          <p:cNvSpPr/>
          <p:nvPr/>
        </p:nvSpPr>
        <p:spPr>
          <a:xfrm>
            <a:off x="5220072" y="5312829"/>
            <a:ext cx="3232880" cy="606798"/>
          </a:xfrm>
          <a:prstGeom prst="borderCallout1">
            <a:avLst>
              <a:gd name="adj1" fmla="val 56424"/>
              <a:gd name="adj2" fmla="val -162"/>
              <a:gd name="adj3" fmla="val -108624"/>
              <a:gd name="adj4" fmla="val -62982"/>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抽出したデータ「</a:t>
            </a:r>
            <a:r>
              <a:rPr kumimoji="1" lang="en-US" altLang="ja-JP" dirty="0" smtClean="0">
                <a:solidFill>
                  <a:schemeClr val="tx1"/>
                </a:solidFill>
              </a:rPr>
              <a:t>workload.log</a:t>
            </a:r>
            <a:r>
              <a:rPr kumimoji="1" lang="ja-JP" altLang="en-US" dirty="0" smtClean="0">
                <a:solidFill>
                  <a:schemeClr val="tx1"/>
                </a:solidFill>
              </a:rPr>
              <a:t>」</a:t>
            </a:r>
            <a:endParaRPr kumimoji="1" lang="en-US" altLang="ja-JP" dirty="0" smtClean="0">
              <a:solidFill>
                <a:schemeClr val="tx1"/>
              </a:solidFill>
            </a:endParaRPr>
          </a:p>
          <a:p>
            <a:r>
              <a:rPr kumimoji="1" lang="ja-JP" altLang="en-US" dirty="0" smtClean="0">
                <a:solidFill>
                  <a:schemeClr val="tx1"/>
                </a:solidFill>
              </a:rPr>
              <a:t>から値を挿入</a:t>
            </a:r>
            <a:endParaRPr kumimoji="1" lang="ja-JP" altLang="en-US" dirty="0">
              <a:solidFill>
                <a:schemeClr val="tx1"/>
              </a:solidFill>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47" y="2265497"/>
            <a:ext cx="6494630" cy="1033680"/>
          </a:xfrm>
          <a:prstGeom prst="rect">
            <a:avLst/>
          </a:prstGeom>
          <a:ln w="228600" cap="sq" cmpd="thickThin">
            <a:solidFill>
              <a:srgbClr val="000000"/>
            </a:solidFill>
            <a:prstDash val="solid"/>
            <a:miter lim="800000"/>
          </a:ln>
          <a:effectLst>
            <a:innerShdw blurRad="76200">
              <a:srgbClr val="000000"/>
            </a:innerShdw>
          </a:effectLst>
        </p:spPr>
      </p:pic>
      <p:sp>
        <p:nvSpPr>
          <p:cNvPr id="14" name="線吹き出し 1 (枠付き) 13"/>
          <p:cNvSpPr/>
          <p:nvPr/>
        </p:nvSpPr>
        <p:spPr>
          <a:xfrm>
            <a:off x="5220072" y="3355044"/>
            <a:ext cx="3232880" cy="313001"/>
          </a:xfrm>
          <a:prstGeom prst="borderCallout1">
            <a:avLst>
              <a:gd name="adj1" fmla="val 56424"/>
              <a:gd name="adj2" fmla="val -162"/>
              <a:gd name="adj3" fmla="val -98404"/>
              <a:gd name="adj4" fmla="val -4176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Iteration </a:t>
            </a:r>
            <a:r>
              <a:rPr kumimoji="1" lang="ja-JP" altLang="en-US" dirty="0" smtClean="0">
                <a:solidFill>
                  <a:schemeClr val="tx1"/>
                </a:solidFill>
              </a:rPr>
              <a:t>幅、用途等文言編集</a:t>
            </a:r>
            <a:endParaRPr kumimoji="1" lang="ja-JP" altLang="en-US" dirty="0">
              <a:solidFill>
                <a:schemeClr val="tx1"/>
              </a:solidFill>
            </a:endParaRPr>
          </a:p>
        </p:txBody>
      </p:sp>
      <p:sp>
        <p:nvSpPr>
          <p:cNvPr id="15" name="正方形/長方形 14"/>
          <p:cNvSpPr/>
          <p:nvPr/>
        </p:nvSpPr>
        <p:spPr>
          <a:xfrm>
            <a:off x="1115616" y="2830040"/>
            <a:ext cx="2736304" cy="4606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91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TotalTime>
  <Words>606</Words>
  <Application>Microsoft Office PowerPoint</Application>
  <PresentationFormat>画面に合わせる (4:3)</PresentationFormat>
  <Paragraphs>143</Paragraphs>
  <Slides>18</Slides>
  <Notes>2</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PowerPoint プレゼンテーション</vt:lpstr>
      <vt:lpstr>レポート作成フロー</vt:lpstr>
      <vt:lpstr>レポート作成フロー</vt:lpstr>
      <vt:lpstr>必要なもの</vt:lpstr>
      <vt:lpstr>データ抽出</vt:lpstr>
      <vt:lpstr>RStudio へログイン</vt:lpstr>
      <vt:lpstr>テンプレートから R Markdown 作成</vt:lpstr>
      <vt:lpstr>テンプレート 編集 -1</vt:lpstr>
      <vt:lpstr>テンプレート 編集 -2</vt:lpstr>
      <vt:lpstr>Knit HTML 実行</vt:lpstr>
      <vt:lpstr>補足</vt:lpstr>
      <vt:lpstr>HTML 保存</vt:lpstr>
      <vt:lpstr>PDFへ変換</vt:lpstr>
      <vt:lpstr>補足</vt:lpstr>
      <vt:lpstr>参考</vt:lpstr>
      <vt:lpstr>参考</vt:lpstr>
      <vt:lpstr>個別スクリプト</vt:lpstr>
      <vt:lpstr>注意</vt:lpstr>
    </vt:vector>
  </TitlesOfParts>
  <Company>NetApp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NetApp Inc.</dc:creator>
  <cp:lastModifiedBy>NetApp Inc.</cp:lastModifiedBy>
  <cp:revision>213</cp:revision>
  <dcterms:created xsi:type="dcterms:W3CDTF">2014-03-05T08:06:53Z</dcterms:created>
  <dcterms:modified xsi:type="dcterms:W3CDTF">2014-03-28T10:03:18Z</dcterms:modified>
</cp:coreProperties>
</file>