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sldIdLst>
    <p:sldId id="324" r:id="rId2"/>
    <p:sldId id="294" r:id="rId3"/>
    <p:sldId id="295" r:id="rId4"/>
    <p:sldId id="282" r:id="rId5"/>
    <p:sldId id="283" r:id="rId6"/>
    <p:sldId id="284" r:id="rId7"/>
    <p:sldId id="285" r:id="rId8"/>
    <p:sldId id="296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636C7C8-EA23-4716-862F-5D817E91876E}">
          <p14:sldIdLst/>
        </p14:section>
        <p14:section name="仕様" id="{626AE502-7D44-4FD0-83FC-7FD79019B1E2}">
          <p14:sldIdLst>
            <p14:sldId id="324"/>
            <p14:sldId id="294"/>
            <p14:sldId id="295"/>
            <p14:sldId id="282"/>
            <p14:sldId id="283"/>
            <p14:sldId id="284"/>
            <p14:sldId id="285"/>
            <p14:sldId id="296"/>
            <p14:sldId id="2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88976" autoAdjust="0"/>
  </p:normalViewPr>
  <p:slideViewPr>
    <p:cSldViewPr>
      <p:cViewPr varScale="1">
        <p:scale>
          <a:sx n="83" d="100"/>
          <a:sy n="83" d="100"/>
        </p:scale>
        <p:origin x="-8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B3713-6FCB-4BE4-A20A-760E5B47F4F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44BCF-D4CA-450C-8E54-41CFEB9EF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44BCF-D4CA-450C-8E54-41CFEB9EF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09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2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232"/>
          <a:stretch/>
        </p:blipFill>
        <p:spPr>
          <a:xfrm>
            <a:off x="-1" y="0"/>
            <a:ext cx="4932041" cy="6855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2915816" y="-12192"/>
            <a:ext cx="6252568" cy="6867192"/>
          </a:xfrm>
          <a:prstGeom prst="rect">
            <a:avLst/>
          </a:prstGeom>
          <a:gradFill flip="none" rotWithShape="1">
            <a:gsLst>
              <a:gs pos="22000">
                <a:srgbClr val="7A7A7A"/>
              </a:gs>
              <a:gs pos="0">
                <a:schemeClr val="accent1">
                  <a:lumMod val="0"/>
                  <a:lumOff val="100000"/>
                  <a:alpha val="0"/>
                </a:schemeClr>
              </a:gs>
              <a:gs pos="38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37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-1670" y="908720"/>
            <a:ext cx="9144000" cy="882130"/>
          </a:xfrm>
          <a:prstGeom prst="rect">
            <a:avLst/>
          </a:prstGeom>
          <a:gradFill flip="none" rotWithShape="1">
            <a:gsLst>
              <a:gs pos="62000">
                <a:srgbClr val="949494">
                  <a:alpha val="93000"/>
                </a:srgbClr>
              </a:gs>
              <a:gs pos="35000">
                <a:schemeClr val="bg1">
                  <a:alpha val="94000"/>
                </a:schemeClr>
              </a:gs>
              <a:gs pos="88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57900" y="418654"/>
            <a:ext cx="626469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D7D2-F469-419D-B97B-E52DFB78B7CC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5D1E-FD2F-448B-9C23-C5B7626D24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1748796"/>
            <a:ext cx="9144000" cy="51092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takeshik\Desktop\2014-03-22 0-16-04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273" b="99351" l="0" r="100000">
                        <a14:foregroundMark x1="54839" y1="48701" x2="54839" y2="48701"/>
                        <a14:foregroundMark x1="51613" y1="45779" x2="51613" y2="45779"/>
                        <a14:foregroundMark x1="57771" y1="69805" x2="57771" y2="69805"/>
                        <a14:foregroundMark x1="40762" y1="58442" x2="40762" y2="58442"/>
                        <a14:foregroundMark x1="45748" y1="57143" x2="45748" y2="57143"/>
                        <a14:foregroundMark x1="51613" y1="59740" x2="51613" y2="59740"/>
                        <a14:foregroundMark x1="59824" y1="54221" x2="59824" y2="54221"/>
                        <a14:foregroundMark x1="62463" y1="46429" x2="62463" y2="46429"/>
                        <a14:foregroundMark x1="60411" y1="36688" x2="60411" y2="36688"/>
                        <a14:foregroundMark x1="41349" y1="37338" x2="41349" y2="37338"/>
                        <a14:foregroundMark x1="41935" y1="47078" x2="41935" y2="47078"/>
                        <a14:foregroundMark x1="41935" y1="47727" x2="41935" y2="47727"/>
                        <a14:foregroundMark x1="41935" y1="70455" x2="41935" y2="70455"/>
                        <a14:foregroundMark x1="39296" y1="72403" x2="39296" y2="72403"/>
                        <a14:foregroundMark x1="47801" y1="50649" x2="47801" y2="50649"/>
                        <a14:foregroundMark x1="47801" y1="49351" x2="47801" y2="49351"/>
                        <a14:foregroundMark x1="49560" y1="43506" x2="49560" y2="43506"/>
                        <a14:foregroundMark x1="49560" y1="44481" x2="49560" y2="44481"/>
                        <a14:foregroundMark x1="40762" y1="78247" x2="40762" y2="78247"/>
                        <a14:foregroundMark x1="64223" y1="81169" x2="64223" y2="81169"/>
                        <a14:foregroundMark x1="66862" y1="83117" x2="66862" y2="83117"/>
                        <a14:foregroundMark x1="61584" y1="77597" x2="61584" y2="77597"/>
                        <a14:foregroundMark x1="63930" y1="82468" x2="63930" y2="82468"/>
                        <a14:foregroundMark x1="62463" y1="81169" x2="61877" y2="79545"/>
                        <a14:foregroundMark x1="60117" y1="73701" x2="60117" y2="73701"/>
                        <a14:foregroundMark x1="55718" y1="65909" x2="55425" y2="65260"/>
                        <a14:foregroundMark x1="53079" y1="59740" x2="53079" y2="59740"/>
                        <a14:foregroundMark x1="55132" y1="57792" x2="55132" y2="57792"/>
                        <a14:foregroundMark x1="62170" y1="52273" x2="62170" y2="52273"/>
                        <a14:foregroundMark x1="56598" y1="56818" x2="56598" y2="56818"/>
                        <a14:foregroundMark x1="61584" y1="50000" x2="61584" y2="50000"/>
                        <a14:foregroundMark x1="62170" y1="43506" x2="62170" y2="42857"/>
                        <a14:foregroundMark x1="58944" y1="36688" x2="58944" y2="36688"/>
                        <a14:foregroundMark x1="53959" y1="37013" x2="53959" y2="37013"/>
                        <a14:foregroundMark x1="45161" y1="36039" x2="45161" y2="36039"/>
                        <a14:foregroundMark x1="41935" y1="35714" x2="41935" y2="35714"/>
                        <a14:foregroundMark x1="38416" y1="35065" x2="38416" y2="35065"/>
                        <a14:foregroundMark x1="42815" y1="44805" x2="42815" y2="44805"/>
                        <a14:foregroundMark x1="42229" y1="53247" x2="42229" y2="53247"/>
                        <a14:foregroundMark x1="40762" y1="64286" x2="40762" y2="64286"/>
                        <a14:foregroundMark x1="39296" y1="71429" x2="39296" y2="71429"/>
                        <a14:foregroundMark x1="39296" y1="78571" x2="39296" y2="78571"/>
                        <a14:foregroundMark x1="44282" y1="79545" x2="44282" y2="79545"/>
                        <a14:foregroundMark x1="47507" y1="79545" x2="47507" y2="79545"/>
                        <a14:foregroundMark x1="36070" y1="78571" x2="36070" y2="7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603" y="27281"/>
            <a:ext cx="1394153" cy="12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akeshik\Desktop\R-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624"/>
            <a:ext cx="1403647" cy="140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9273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.netapp.com/w/Sizer2.0/PerfStat_Parser_Design#Work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5148064" y="0"/>
            <a:ext cx="4020320" cy="6855000"/>
          </a:xfrm>
          <a:noFill/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ctr"/>
            <a:r>
              <a:rPr lang="ja-JP" altLang="en-US" sz="7200" b="0" dirty="0" smtClean="0">
                <a:solidFill>
                  <a:schemeClr val="bg1"/>
                </a:solidFill>
              </a:rPr>
              <a:t>抽出仕様</a:t>
            </a:r>
            <a:endParaRPr lang="en-US" sz="7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抽出スクリプト紹介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94104" y="4677960"/>
            <a:ext cx="3402232" cy="199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800" b="1" dirty="0" smtClean="0"/>
              <a:t> </a:t>
            </a:r>
            <a:r>
              <a:rPr lang="en-US" altLang="ja-JP" sz="2800" b="1" dirty="0" err="1" smtClean="0"/>
              <a:t>sysstat</a:t>
            </a:r>
            <a:r>
              <a:rPr lang="en-US" altLang="ja-JP" sz="2800" b="1" dirty="0" smtClean="0"/>
              <a:t> </a:t>
            </a:r>
            <a:r>
              <a:rPr lang="ja-JP" altLang="en-US" sz="2800" b="1" dirty="0" smtClean="0"/>
              <a:t>抽出</a:t>
            </a:r>
            <a:endParaRPr lang="en-US" altLang="ja-JP" sz="2800" b="1" dirty="0" smtClean="0"/>
          </a:p>
          <a:p>
            <a:pPr marL="0" indent="0">
              <a:buNone/>
            </a:pPr>
            <a:r>
              <a:rPr lang="ja-JP" altLang="en-US" sz="2800" b="1" dirty="0" smtClean="0"/>
              <a:t> ワークロード 抽出</a:t>
            </a:r>
            <a:endParaRPr lang="en-US" altLang="ja-JP" sz="2800" b="1" dirty="0" smtClean="0"/>
          </a:p>
          <a:p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 その他 抽出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91971" y="2725959"/>
            <a:ext cx="3819989" cy="395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800" b="1" dirty="0" smtClean="0">
                <a:solidFill>
                  <a:schemeClr val="bg1"/>
                </a:solidFill>
              </a:rPr>
              <a:t>仕組み活用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1039726" y="3181799"/>
            <a:ext cx="1075727" cy="997046"/>
          </a:xfrm>
          <a:prstGeom prst="homePlate">
            <a:avLst>
              <a:gd name="adj" fmla="val 28945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FFFF"/>
                </a:solidFill>
                <a:latin typeface="メイリオ (本文)"/>
              </a:rPr>
              <a:t>データ</a:t>
            </a:r>
            <a:endParaRPr kumimoji="1" lang="en-US" altLang="ja-JP" sz="2000" dirty="0" smtClean="0">
              <a:solidFill>
                <a:srgbClr val="FFFFFF"/>
              </a:solidFill>
              <a:latin typeface="メイリオ (本文)"/>
            </a:endParaRPr>
          </a:p>
          <a:p>
            <a:pPr algn="ctr"/>
            <a:r>
              <a:rPr kumimoji="1" lang="ja-JP" altLang="en-US" sz="2000" dirty="0" smtClean="0">
                <a:solidFill>
                  <a:srgbClr val="FFFFFF"/>
                </a:solidFill>
                <a:latin typeface="メイリオ (本文)"/>
              </a:rPr>
              <a:t>収集</a:t>
            </a:r>
            <a:endParaRPr kumimoji="1" lang="ja-JP" altLang="en-US" sz="2000" dirty="0">
              <a:solidFill>
                <a:srgbClr val="FFFFFF"/>
              </a:solidFill>
              <a:latin typeface="メイリオ (本文)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2187462" y="3181798"/>
            <a:ext cx="936104" cy="997047"/>
          </a:xfrm>
          <a:prstGeom prst="homePlate">
            <a:avLst>
              <a:gd name="adj" fmla="val 28945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FFFF"/>
                </a:solidFill>
                <a:latin typeface="メイリオ (本文)"/>
              </a:rPr>
              <a:t>保存</a:t>
            </a:r>
            <a:endParaRPr kumimoji="1" lang="ja-JP" altLang="en-US" sz="2000" dirty="0">
              <a:solidFill>
                <a:srgbClr val="FFFFFF"/>
              </a:solidFill>
              <a:latin typeface="メイリオ (本文)"/>
            </a:endParaRPr>
          </a:p>
        </p:txBody>
      </p:sp>
      <p:sp>
        <p:nvSpPr>
          <p:cNvPr id="7" name="ホームベース 6"/>
          <p:cNvSpPr/>
          <p:nvPr/>
        </p:nvSpPr>
        <p:spPr>
          <a:xfrm>
            <a:off x="3195574" y="3181799"/>
            <a:ext cx="864095" cy="997047"/>
          </a:xfrm>
          <a:prstGeom prst="homePlate">
            <a:avLst>
              <a:gd name="adj" fmla="val 28945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FFFF"/>
                </a:solidFill>
                <a:latin typeface="メイリオ (本文)"/>
              </a:rPr>
              <a:t>加工</a:t>
            </a:r>
            <a:endParaRPr kumimoji="1" lang="en-US" altLang="ja-JP" sz="2000" dirty="0" smtClean="0">
              <a:solidFill>
                <a:srgbClr val="FFFFFF"/>
              </a:solidFill>
              <a:latin typeface="メイリオ (本文)"/>
            </a:endParaRPr>
          </a:p>
          <a:p>
            <a:pPr algn="ctr"/>
            <a:r>
              <a:rPr kumimoji="1" lang="ja-JP" altLang="en-US" sz="2000" dirty="0" smtClean="0">
                <a:solidFill>
                  <a:srgbClr val="FFFFFF"/>
                </a:solidFill>
                <a:latin typeface="メイリオ (本文)"/>
              </a:rPr>
              <a:t>抽出</a:t>
            </a:r>
            <a:endParaRPr kumimoji="1" lang="en-US" altLang="ja-JP" sz="2000" dirty="0" smtClean="0">
              <a:solidFill>
                <a:srgbClr val="FFFFFF"/>
              </a:solidFill>
              <a:latin typeface="メイリオ (本文)"/>
            </a:endParaRPr>
          </a:p>
          <a:p>
            <a:pPr algn="ctr"/>
            <a:r>
              <a:rPr kumimoji="1" lang="ja-JP" altLang="en-US" sz="2000" dirty="0">
                <a:solidFill>
                  <a:srgbClr val="FFFFFF"/>
                </a:solidFill>
                <a:latin typeface="メイリオ (本文)"/>
              </a:rPr>
              <a:t>結合</a:t>
            </a:r>
          </a:p>
        </p:txBody>
      </p:sp>
      <p:sp>
        <p:nvSpPr>
          <p:cNvPr id="8" name="ホームベース 7"/>
          <p:cNvSpPr/>
          <p:nvPr/>
        </p:nvSpPr>
        <p:spPr>
          <a:xfrm>
            <a:off x="4194104" y="3181798"/>
            <a:ext cx="2313837" cy="997048"/>
          </a:xfrm>
          <a:prstGeom prst="homePlate">
            <a:avLst>
              <a:gd name="adj" fmla="val 28945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FFFF"/>
                </a:solidFill>
                <a:latin typeface="メイリオ (本文)"/>
              </a:rPr>
              <a:t>簡易分析・可視化</a:t>
            </a:r>
            <a:endParaRPr kumimoji="1" lang="en-US" altLang="ja-JP" sz="2000" dirty="0" smtClean="0">
              <a:solidFill>
                <a:srgbClr val="FFFFFF"/>
              </a:solidFill>
              <a:latin typeface="メイリオ (本文)"/>
            </a:endParaRPr>
          </a:p>
          <a:p>
            <a:pPr algn="ctr"/>
            <a:r>
              <a:rPr kumimoji="1" lang="ja-JP" altLang="en-US" sz="2000" dirty="0" smtClean="0">
                <a:solidFill>
                  <a:srgbClr val="FFFFFF"/>
                </a:solidFill>
                <a:latin typeface="メイリオ (本文)"/>
              </a:rPr>
              <a:t>レポート</a:t>
            </a:r>
            <a:r>
              <a:rPr kumimoji="1" lang="ja-JP" altLang="en-US" sz="2000" dirty="0">
                <a:solidFill>
                  <a:srgbClr val="FFFFFF"/>
                </a:solidFill>
                <a:latin typeface="メイリオ (本文)"/>
              </a:rPr>
              <a:t>作成</a:t>
            </a:r>
            <a:endParaRPr kumimoji="1" lang="en-US" altLang="ja-JP" sz="2000" dirty="0" smtClean="0">
              <a:solidFill>
                <a:srgbClr val="FFFFFF"/>
              </a:solidFill>
              <a:latin typeface="メイリオ (本文)"/>
            </a:endParaRPr>
          </a:p>
        </p:txBody>
      </p:sp>
      <p:pic>
        <p:nvPicPr>
          <p:cNvPr id="9" name="Picture 43" descr="Strategi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3495" y="3067546"/>
            <a:ext cx="503238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カギ線コネクタ 10"/>
          <p:cNvCxnSpPr>
            <a:stCxn id="3" idx="1"/>
            <a:endCxn id="7" idx="2"/>
          </p:cNvCxnSpPr>
          <p:nvPr/>
        </p:nvCxnSpPr>
        <p:spPr>
          <a:xfrm rot="10800000">
            <a:off x="3502566" y="4178846"/>
            <a:ext cx="691539" cy="1494814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211960" y="4725144"/>
            <a:ext cx="0" cy="172819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5" idx="1"/>
            <a:endCxn id="8" idx="0"/>
          </p:cNvCxnSpPr>
          <p:nvPr/>
        </p:nvCxnSpPr>
        <p:spPr>
          <a:xfrm rot="10800000" flipV="1">
            <a:off x="5206725" y="2283078"/>
            <a:ext cx="719420" cy="898720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926145" y="1713220"/>
            <a:ext cx="2241176" cy="113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b="1" dirty="0" smtClean="0">
                <a:solidFill>
                  <a:schemeClr val="bg1"/>
                </a:solidFill>
              </a:rPr>
              <a:t> R</a:t>
            </a:r>
          </a:p>
          <a:p>
            <a:pPr marL="0" indent="0">
              <a:buNone/>
            </a:pPr>
            <a:r>
              <a:rPr lang="en-US" altLang="ja-JP" sz="2800" b="1" dirty="0" smtClean="0">
                <a:solidFill>
                  <a:schemeClr val="bg1"/>
                </a:solidFill>
              </a:rPr>
              <a:t> </a:t>
            </a:r>
            <a:r>
              <a:rPr lang="en-US" altLang="ja-JP" sz="2800" b="1" dirty="0" err="1" smtClean="0">
                <a:solidFill>
                  <a:schemeClr val="bg1"/>
                </a:solidFill>
              </a:rPr>
              <a:t>RStudio</a:t>
            </a:r>
            <a:endParaRPr lang="en-US" altLang="ja-JP" sz="2800" b="1" dirty="0" smtClean="0">
              <a:solidFill>
                <a:schemeClr val="bg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5926145" y="1713220"/>
            <a:ext cx="0" cy="936104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4324803" y="4640724"/>
            <a:ext cx="3096344" cy="1020524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sysstat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抽出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\\10.130.208.128\PerfstatShare\Script\all_current_vXXXXX.pl</a:t>
            </a:r>
          </a:p>
          <a:p>
            <a:endParaRPr lang="en-US" sz="4400" dirty="0" smtClean="0"/>
          </a:p>
          <a:p>
            <a:endParaRPr lang="en-US" sz="440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211596" y="3140968"/>
            <a:ext cx="8712968" cy="11773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accent2"/>
              </a:buClr>
            </a:pP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CPU   NFS  CIFS  HTTP   Total    Net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/s   Disk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/s     Tape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/s Cache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Cache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 CP  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CP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Disk    FCP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iSCSI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  FCP 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/s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iSCSI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/s</a:t>
            </a:r>
          </a:p>
          <a:p>
            <a:pPr>
              <a:buClr>
                <a:schemeClr val="accent2"/>
              </a:buClr>
            </a:pP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                                 in   out   read  write  read write   age   hit time 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ty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util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                in   out    in   out</a:t>
            </a:r>
          </a:p>
          <a:p>
            <a:pPr>
              <a:buClr>
                <a:schemeClr val="accent2"/>
              </a:buClr>
            </a:pP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57%  2193   710     0    2903  8633 10926  14878   7928     0     0     2   97%  19%  </a:t>
            </a:r>
            <a:r>
              <a:rPr lang="en-US" sz="1000" dirty="0" err="1">
                <a:latin typeface="ＭＳ ゴシック" pitchFamily="49" charset="-128"/>
                <a:ea typeface="ＭＳ ゴシック" pitchFamily="49" charset="-128"/>
              </a:rPr>
              <a:t>Fs</a:t>
            </a: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 24%      0     0     0     0     0     0</a:t>
            </a:r>
          </a:p>
          <a:p>
            <a:pPr>
              <a:buClr>
                <a:schemeClr val="accent2"/>
              </a:buClr>
            </a:pP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63%  2264   672     0    2936 20624  6620  11690  50481     0     0     2   97% 100%  :f  31%      0     0     0     0     0     0</a:t>
            </a:r>
          </a:p>
          <a:p>
            <a:pPr>
              <a:buClr>
                <a:schemeClr val="accent2"/>
              </a:buClr>
            </a:pPr>
            <a:r>
              <a:rPr lang="en-US" sz="1000" dirty="0">
                <a:latin typeface="ＭＳ ゴシック" pitchFamily="49" charset="-128"/>
                <a:ea typeface="ＭＳ ゴシック" pitchFamily="49" charset="-128"/>
              </a:rPr>
              <a:t> 62%  2092   728     0    2820  9916  9391  11712  34877     0     0     2   98% 100%  :f  23%      0     0     0     0 </a:t>
            </a:r>
            <a:r>
              <a:rPr lang="ja-JP" altLang="en-US" sz="1000" dirty="0" smtClean="0">
                <a:latin typeface="ＭＳ ゴシック" pitchFamily="49" charset="-128"/>
                <a:ea typeface="ＭＳ ゴシック" pitchFamily="49" charset="-128"/>
              </a:rPr>
              <a:t>　　</a:t>
            </a:r>
            <a:r>
              <a:rPr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0     0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00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スクリプト仕様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40408"/>
            <a:ext cx="8316278" cy="636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000" dirty="0" err="1" smtClean="0"/>
              <a:t>Perfstat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生データから指定した</a:t>
            </a:r>
            <a:r>
              <a:rPr lang="en-US" altLang="ja-JP" sz="2000" dirty="0" smtClean="0"/>
              <a:t>Iteration</a:t>
            </a:r>
            <a:r>
              <a:rPr lang="ja-JP" altLang="en-US" sz="2000" dirty="0" smtClean="0"/>
              <a:t>間の</a:t>
            </a:r>
            <a:r>
              <a:rPr lang="en-US" altLang="ja-JP" sz="2000" dirty="0" smtClean="0"/>
              <a:t>&lt;sysstat_1sec.out&gt;</a:t>
            </a:r>
            <a:r>
              <a:rPr lang="ja-JP" altLang="en-US" sz="2000" dirty="0" smtClean="0"/>
              <a:t>セクションの値の一部を</a:t>
            </a:r>
            <a:r>
              <a:rPr lang="en-US" altLang="ja-JP" sz="2000" b="1" dirty="0" err="1" smtClean="0"/>
              <a:t>csv</a:t>
            </a:r>
            <a:r>
              <a:rPr lang="ja-JP" altLang="en-US" sz="2000" b="1" dirty="0" smtClean="0"/>
              <a:t>形式</a:t>
            </a:r>
            <a:r>
              <a:rPr lang="ja-JP" altLang="en-US" sz="2000" dirty="0" smtClean="0"/>
              <a:t>で出力</a:t>
            </a:r>
            <a:endParaRPr lang="en-US" sz="20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57200" y="2278360"/>
            <a:ext cx="8305800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2"/>
              </a:buClr>
            </a:pPr>
            <a:r>
              <a:rPr lang="en-US" altLang="ja-JP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Time,CPU,NFS,CIFS,Net-In,Net-Out,DiskRead,DiskWrite,CacheHit,CPtype,DiskUtil,OTHER,FCP,iSCSI,FCP-In,FCP-Out,iSCSI-In,iSC</a:t>
            </a:r>
          </a:p>
          <a:p>
            <a:pPr>
              <a:buClr>
                <a:schemeClr val="accent2"/>
              </a:buClr>
            </a:pPr>
            <a:r>
              <a:rPr lang="en-US" altLang="ja-JP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SI-</a:t>
            </a:r>
            <a:r>
              <a:rPr lang="en-US" altLang="ja-JP" sz="105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Out,Iteration</a:t>
            </a:r>
            <a:endParaRPr lang="en-US" altLang="ja-JP" sz="105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altLang="ja-JP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10-09 10:33:21,69,59,0,451,51,48224,41796,99,Hs,21,0,2636,46,14091,127364,217,0,Iteration-001</a:t>
            </a:r>
          </a:p>
          <a:p>
            <a:pPr>
              <a:buClr>
                <a:schemeClr val="accent2"/>
              </a:buClr>
            </a:pPr>
            <a:r>
              <a:rPr lang="en-US" altLang="ja-JP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10-09 10:33:22,39,113,0,618,373,41043,60312,98,:f,24,3,2538,61,11621,142345,232,262,Iteration-001</a:t>
            </a:r>
          </a:p>
          <a:p>
            <a:pPr>
              <a:buClr>
                <a:schemeClr val="accent2"/>
              </a:buClr>
            </a:pPr>
            <a:r>
              <a:rPr lang="en-US" altLang="ja-JP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10-09 10:33:23,13,78,0,1335,198,14744,55716,97,:,12,0,845,92,15825,8842,970,74,Iteration-001</a:t>
            </a:r>
          </a:p>
          <a:p>
            <a:pPr>
              <a:buClr>
                <a:schemeClr val="accent2"/>
              </a:buClr>
            </a:pPr>
            <a:r>
              <a:rPr lang="en-US" altLang="ja-JP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10-09 10:33:24,9,37,0,875,267,13192,8,96,-,5,0,635,88,12220,9058,648,91,Iteration-001</a:t>
            </a:r>
          </a:p>
          <a:p>
            <a:pPr>
              <a:buClr>
                <a:schemeClr val="accent2"/>
              </a:buClr>
            </a:pPr>
            <a:r>
              <a:rPr lang="en-US" altLang="ja-JP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10-09 10:33:25,13,121,0,617,922,16424,0,89,-,</a:t>
            </a:r>
            <a:r>
              <a:rPr lang="en-US" altLang="ja-JP" sz="105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8,0,688,76,12029,15534,147,844,Iteration-001</a:t>
            </a:r>
          </a:p>
          <a:p>
            <a:pPr>
              <a:buClr>
                <a:schemeClr val="accent2"/>
              </a:buClr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ja-JP" altLang="en-US" sz="105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＜中略＞</a:t>
            </a:r>
            <a:endParaRPr lang="en-US" altLang="ja-JP" sz="1050" dirty="0" smtClean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endParaRPr lang="en-US" altLang="ja-JP" sz="1050" dirty="0" smtClean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10-10 10:27:22,20,72,0,816,613,58964,0,96,-,16,0,1166,182,16666,62121,499,411,Iteration-046</a:t>
            </a:r>
          </a:p>
          <a:p>
            <a:pPr>
              <a:buClr>
                <a:schemeClr val="accent2"/>
              </a:buClr>
            </a:pPr>
            <a:r>
              <a:rPr lang="en-US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10-10 10:27:23,40,135,0,868,177,107780,11376,97,Hs,39,0,2011,85,24573,103524,418,98,Iteration-046</a:t>
            </a:r>
          </a:p>
          <a:p>
            <a:pPr>
              <a:buClr>
                <a:schemeClr val="accent2"/>
              </a:buClr>
            </a:pPr>
            <a:r>
              <a:rPr lang="en-US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10-10 10:27:24,48,130,0,935,1091,116308,128036,97,:f,66,0,1866,52,21160,109130,513,213,Iteration-046</a:t>
            </a:r>
          </a:p>
          <a:p>
            <a:pPr>
              <a:buClr>
                <a:schemeClr val="accent2"/>
              </a:buClr>
            </a:pPr>
            <a:r>
              <a:rPr lang="en-US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10-10 10:27:25,52,91,0,1564,160,86824,20392,99,:,50,0,2072,35,20561,107453,118,17,Iteration-046</a:t>
            </a:r>
          </a:p>
          <a:p>
            <a:pPr>
              <a:buClr>
                <a:schemeClr val="accent2"/>
              </a:buClr>
            </a:pPr>
            <a:r>
              <a:rPr lang="en-US" sz="105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10-10 10:27:26,65,79,0,792,75,80416,8,99,-,45,3,2388,38,32038,118045,586,33,Iteration-046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57200" y="4997152"/>
            <a:ext cx="831627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8450" indent="-298450" algn="l" rtl="0" eaLnBrk="0" fontAlgn="base" hangingPunct="0">
              <a:spcBef>
                <a:spcPts val="676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¡"/>
              <a:defRPr sz="2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636588" indent="-336550" algn="l" rtl="0" eaLnBrk="0" fontAlgn="base" hangingPunct="0">
              <a:spcBef>
                <a:spcPts val="624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27100" indent="-288925" algn="l" rtl="0" eaLnBrk="0" fontAlgn="base" hangingPunct="0">
              <a:spcBef>
                <a:spcPts val="576"/>
              </a:spcBef>
              <a:spcAft>
                <a:spcPct val="0"/>
              </a:spcAft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236663" indent="-307975" algn="l" rtl="0" eaLnBrk="0" fontAlgn="base" hangingPunct="0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504950" indent="-266700" algn="l" rtl="0" eaLnBrk="0" fontAlgn="base" hangingPunct="0">
              <a:spcBef>
                <a:spcPts val="48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621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6pPr>
            <a:lvl7pPr marL="24193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7pPr>
            <a:lvl8pPr marL="28765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8pPr>
            <a:lvl9pPr marL="33337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カラム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lvl="1"/>
            <a:r>
              <a:rPr lang="ja-JP" altLang="en-US" sz="1800" dirty="0" smtClean="0">
                <a:solidFill>
                  <a:schemeClr val="bg1"/>
                </a:solidFill>
              </a:rPr>
              <a:t>先頭カラム：</a:t>
            </a:r>
            <a:r>
              <a:rPr lang="en-US" altLang="ja-JP" sz="1800" dirty="0" smtClean="0">
                <a:solidFill>
                  <a:schemeClr val="bg1"/>
                </a:solidFill>
              </a:rPr>
              <a:t>Time</a:t>
            </a:r>
            <a:r>
              <a:rPr lang="ja-JP" altLang="en-US" sz="1800" dirty="0" smtClean="0">
                <a:solidFill>
                  <a:schemeClr val="bg1"/>
                </a:solidFill>
              </a:rPr>
              <a:t>・・・</a:t>
            </a:r>
            <a:r>
              <a:rPr lang="en-US" altLang="ja-JP" sz="1800" dirty="0" smtClean="0">
                <a:solidFill>
                  <a:schemeClr val="bg1"/>
                </a:solidFill>
              </a:rPr>
              <a:t>JST</a:t>
            </a:r>
            <a:r>
              <a:rPr lang="ja-JP" altLang="en-US" sz="1800" dirty="0" smtClean="0">
                <a:solidFill>
                  <a:schemeClr val="bg1"/>
                </a:solidFill>
              </a:rPr>
              <a:t>に変換済み（</a:t>
            </a:r>
            <a:r>
              <a:rPr lang="en-US" altLang="ja-JP" sz="1800" dirty="0" smtClean="0">
                <a:solidFill>
                  <a:schemeClr val="bg1"/>
                </a:solidFill>
              </a:rPr>
              <a:t>Format=MM-DD </a:t>
            </a:r>
            <a:r>
              <a:rPr lang="en-US" altLang="ja-JP" sz="1800" dirty="0" err="1" smtClean="0">
                <a:solidFill>
                  <a:schemeClr val="bg1"/>
                </a:solidFill>
              </a:rPr>
              <a:t>hh:mm:ss</a:t>
            </a:r>
            <a:r>
              <a:rPr lang="ja-JP" altLang="en-US" sz="1800" dirty="0" smtClean="0">
                <a:solidFill>
                  <a:schemeClr val="bg1"/>
                </a:solidFill>
              </a:rPr>
              <a:t>）</a:t>
            </a:r>
            <a:endParaRPr lang="en-US" altLang="ja-JP" sz="1800" dirty="0" smtClean="0">
              <a:solidFill>
                <a:schemeClr val="bg1"/>
              </a:solidFill>
            </a:endParaRPr>
          </a:p>
          <a:p>
            <a:pPr lvl="1"/>
            <a:r>
              <a:rPr lang="ja-JP" altLang="en-US" sz="1800" dirty="0">
                <a:solidFill>
                  <a:schemeClr val="bg1"/>
                </a:solidFill>
              </a:rPr>
              <a:t>後尾</a:t>
            </a:r>
            <a:r>
              <a:rPr lang="ja-JP" altLang="en-US" sz="1800" dirty="0" smtClean="0">
                <a:solidFill>
                  <a:schemeClr val="bg1"/>
                </a:solidFill>
              </a:rPr>
              <a:t>カラム：値の属する</a:t>
            </a:r>
            <a:r>
              <a:rPr lang="en-US" altLang="ja-JP" sz="1800" dirty="0" smtClean="0">
                <a:solidFill>
                  <a:schemeClr val="bg1"/>
                </a:solidFill>
              </a:rPr>
              <a:t>Iteration</a:t>
            </a:r>
            <a:r>
              <a:rPr lang="ja-JP" altLang="en-US" sz="1800" dirty="0" smtClean="0">
                <a:solidFill>
                  <a:schemeClr val="bg1"/>
                </a:solidFill>
              </a:rPr>
              <a:t>ナンバー（</a:t>
            </a:r>
            <a:r>
              <a:rPr lang="en-US" altLang="ja-JP" sz="1800" dirty="0" smtClean="0">
                <a:solidFill>
                  <a:schemeClr val="bg1"/>
                </a:solidFill>
              </a:rPr>
              <a:t>Iteration-XXX</a:t>
            </a:r>
            <a:r>
              <a:rPr lang="ja-JP" altLang="en-US" sz="1800" dirty="0" smtClean="0">
                <a:solidFill>
                  <a:schemeClr val="bg1"/>
                </a:solidFill>
              </a:rPr>
              <a:t>）</a:t>
            </a:r>
            <a:endParaRPr lang="en-US" altLang="ja-JP" sz="1800" dirty="0" smtClean="0">
              <a:solidFill>
                <a:schemeClr val="bg1"/>
              </a:solidFill>
            </a:endParaRPr>
          </a:p>
          <a:p>
            <a:pPr lvl="1"/>
            <a:r>
              <a:rPr lang="en-US" altLang="ja-JP" sz="1800" dirty="0" smtClean="0">
                <a:solidFill>
                  <a:schemeClr val="bg1"/>
                </a:solidFill>
              </a:rPr>
              <a:t>CPU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smtClean="0">
                <a:solidFill>
                  <a:schemeClr val="bg1"/>
                </a:solidFill>
              </a:rPr>
              <a:t>NFS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smtClean="0">
                <a:solidFill>
                  <a:schemeClr val="bg1"/>
                </a:solidFill>
              </a:rPr>
              <a:t>CIFS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smtClean="0">
                <a:solidFill>
                  <a:schemeClr val="bg1"/>
                </a:solidFill>
              </a:rPr>
              <a:t>Net-In/Out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err="1" smtClean="0">
                <a:solidFill>
                  <a:schemeClr val="bg1"/>
                </a:solidFill>
              </a:rPr>
              <a:t>DiskrRead</a:t>
            </a:r>
            <a:r>
              <a:rPr lang="en-US" altLang="ja-JP" sz="1800" dirty="0" smtClean="0">
                <a:solidFill>
                  <a:schemeClr val="bg1"/>
                </a:solidFill>
              </a:rPr>
              <a:t>/Write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err="1" smtClean="0">
                <a:solidFill>
                  <a:schemeClr val="bg1"/>
                </a:solidFill>
              </a:rPr>
              <a:t>CacheHit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err="1" smtClean="0">
                <a:solidFill>
                  <a:schemeClr val="bg1"/>
                </a:solidFill>
              </a:rPr>
              <a:t>CPtype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err="1" smtClean="0">
                <a:solidFill>
                  <a:schemeClr val="bg1"/>
                </a:solidFill>
              </a:rPr>
              <a:t>DiskUtil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smtClean="0">
                <a:solidFill>
                  <a:schemeClr val="bg1"/>
                </a:solidFill>
              </a:rPr>
              <a:t>OTHER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smtClean="0">
                <a:solidFill>
                  <a:schemeClr val="bg1"/>
                </a:solidFill>
              </a:rPr>
              <a:t>FCP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err="1" smtClean="0">
                <a:solidFill>
                  <a:schemeClr val="bg1"/>
                </a:solidFill>
              </a:rPr>
              <a:t>iSCSI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smtClean="0">
                <a:solidFill>
                  <a:schemeClr val="bg1"/>
                </a:solidFill>
              </a:rPr>
              <a:t>FCP-In/Out</a:t>
            </a:r>
            <a:r>
              <a:rPr lang="ja-JP" altLang="en-US" sz="1800" dirty="0" err="1" smtClean="0">
                <a:solidFill>
                  <a:schemeClr val="bg1"/>
                </a:solidFill>
              </a:rPr>
              <a:t>、</a:t>
            </a:r>
            <a:r>
              <a:rPr lang="en-US" altLang="ja-JP" sz="1800" dirty="0" err="1" smtClean="0">
                <a:solidFill>
                  <a:schemeClr val="bg1"/>
                </a:solidFill>
              </a:rPr>
              <a:t>iSCSI</a:t>
            </a:r>
            <a:r>
              <a:rPr lang="en-US" altLang="ja-JP" sz="1800" dirty="0" smtClean="0">
                <a:solidFill>
                  <a:schemeClr val="bg1"/>
                </a:solidFill>
              </a:rPr>
              <a:t>-In/OUT</a:t>
            </a:r>
          </a:p>
        </p:txBody>
      </p:sp>
    </p:spTree>
    <p:extLst>
      <p:ext uri="{BB962C8B-B14F-4D97-AF65-F5344CB8AC3E}">
        <p14:creationId xmlns:p14="http://schemas.microsoft.com/office/powerpoint/2010/main" val="5122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スクリプト仕様</a:t>
            </a:r>
            <a:endParaRPr lang="en-US" dirty="0"/>
          </a:p>
        </p:txBody>
      </p:sp>
      <p:sp>
        <p:nvSpPr>
          <p:cNvPr id="3" name="正方形/長方形 2"/>
          <p:cNvSpPr/>
          <p:nvPr/>
        </p:nvSpPr>
        <p:spPr bwMode="auto">
          <a:xfrm>
            <a:off x="609600" y="2135088"/>
            <a:ext cx="7848600" cy="3886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COMMAND_LINE,      "-l root:* -f </a:t>
            </a:r>
            <a:r>
              <a:rPr lang="en-US" b="1" dirty="0" smtClean="0"/>
              <a:t>fas01,fas02</a:t>
            </a:r>
            <a:r>
              <a:rPr lang="en-US" dirty="0" smtClean="0"/>
              <a:t> </a:t>
            </a:r>
            <a:r>
              <a:rPr lang="en-US" dirty="0"/>
              <a:t>-t 30 -i 46</a:t>
            </a:r>
            <a:r>
              <a:rPr lang="en-US" dirty="0" smtClean="0"/>
              <a:t>"</a:t>
            </a:r>
          </a:p>
          <a:p>
            <a:pPr>
              <a:buClr>
                <a:schemeClr val="accent2"/>
              </a:buClr>
            </a:pPr>
            <a:endParaRPr lang="en-US" dirty="0" smtClean="0">
              <a:latin typeface="Arial" charset="0"/>
            </a:endParaRPr>
          </a:p>
          <a:p>
            <a:pPr>
              <a:buClr>
                <a:schemeClr val="accent2"/>
              </a:buClr>
            </a:pPr>
            <a:endParaRPr lang="en-US" dirty="0">
              <a:latin typeface="Arial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latin typeface="Arial" charset="0"/>
              </a:rPr>
              <a:t>FILEROS,        10.55.166.16,   </a:t>
            </a:r>
            <a:r>
              <a:rPr lang="en-US" b="1" dirty="0">
                <a:latin typeface="Arial" charset="0"/>
              </a:rPr>
              <a:t>ONTAP7.3.2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2509751" y="2287488"/>
            <a:ext cx="0" cy="81446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コネクタ 20"/>
          <p:cNvCxnSpPr/>
          <p:nvPr/>
        </p:nvCxnSpPr>
        <p:spPr bwMode="auto">
          <a:xfrm>
            <a:off x="2509751" y="4954488"/>
            <a:ext cx="0" cy="9525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線コネクタ 21"/>
          <p:cNvCxnSpPr/>
          <p:nvPr/>
        </p:nvCxnSpPr>
        <p:spPr bwMode="auto">
          <a:xfrm>
            <a:off x="2509751" y="3903621"/>
            <a:ext cx="0" cy="3429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線矢印コネクタ 23"/>
          <p:cNvCxnSpPr>
            <a:stCxn id="25" idx="2"/>
          </p:cNvCxnSpPr>
          <p:nvPr/>
        </p:nvCxnSpPr>
        <p:spPr bwMode="auto">
          <a:xfrm flipH="1">
            <a:off x="5410200" y="2871862"/>
            <a:ext cx="1167231" cy="46017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テキスト ボックス 24"/>
          <p:cNvSpPr txBox="1"/>
          <p:nvPr/>
        </p:nvSpPr>
        <p:spPr>
          <a:xfrm>
            <a:off x="4689734" y="2163976"/>
            <a:ext cx="3775393" cy="70788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-f 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からホストを取得し、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ホスト毎のファイルに出力する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84983" y="5651956"/>
            <a:ext cx="4462264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ONTAP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バージョンにより、ヘッダを調整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2" name="直線矢印コネクタ 31"/>
          <p:cNvCxnSpPr>
            <a:stCxn id="30" idx="0"/>
          </p:cNvCxnSpPr>
          <p:nvPr/>
        </p:nvCxnSpPr>
        <p:spPr bwMode="auto">
          <a:xfrm flipH="1" flipV="1">
            <a:off x="5075542" y="4653136"/>
            <a:ext cx="1140573" cy="9988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テキスト ボックス 44"/>
          <p:cNvSpPr txBox="1"/>
          <p:nvPr/>
        </p:nvSpPr>
        <p:spPr>
          <a:xfrm>
            <a:off x="539552" y="1763524"/>
            <a:ext cx="320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ja-JP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Perfstat</a:t>
            </a:r>
            <a:r>
              <a:rPr lang="en-US" altLang="ja-JP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生データより・・・</a:t>
            </a:r>
            <a:endParaRPr lang="en-US" dirty="0" err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2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スクリプト仕様</a:t>
            </a:r>
            <a:endParaRPr 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066801" y="2032341"/>
            <a:ext cx="2743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BEGIN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Iteration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066801" y="4927941"/>
            <a:ext cx="2743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END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Iteration 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371601" y="2565741"/>
            <a:ext cx="2438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800" dirty="0" smtClean="0"/>
              <a:t>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ysstat_1sec.out-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393768" y="4470741"/>
            <a:ext cx="2438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800" dirty="0" smtClean="0"/>
              <a:t>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ysstat_1sec.out-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end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600200" y="3480141"/>
            <a:ext cx="70104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Clr>
                <a:schemeClr val="accent2"/>
              </a:buClr>
            </a:pP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CPU   NFS  CIFS  HTTP   Total    Net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/s   Disk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/s     Tape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/s Cache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Cache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 CP  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CP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Disk    FCP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iSCSI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  FCP 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/s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iSCSI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kB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/s</a:t>
            </a:r>
          </a:p>
          <a:p>
            <a:pPr>
              <a:buClr>
                <a:schemeClr val="accent2"/>
              </a:buClr>
            </a:pP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                                 in   out   read  write  read write   age   hit time 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ty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util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                in   out    in   out</a:t>
            </a:r>
          </a:p>
          <a:p>
            <a:pPr>
              <a:buClr>
                <a:schemeClr val="accent2"/>
              </a:buClr>
            </a:pP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57%  2193   710     0    2903  8633 10926  14878   7928     0     0     2   97%  19%  </a:t>
            </a:r>
            <a:r>
              <a:rPr lang="en-US" sz="800" dirty="0" err="1">
                <a:latin typeface="ＭＳ ゴシック" pitchFamily="49" charset="-128"/>
                <a:ea typeface="ＭＳ ゴシック" pitchFamily="49" charset="-128"/>
              </a:rPr>
              <a:t>Fs</a:t>
            </a: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 24%      0     0     0     0     0     0</a:t>
            </a:r>
          </a:p>
          <a:p>
            <a:pPr>
              <a:buClr>
                <a:schemeClr val="accent2"/>
              </a:buClr>
            </a:pP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63%  2264   672     0    2936 20624  6620  11690  50481     0     0     2   97% 100%  :f  31%      0     0     0     0     0     0</a:t>
            </a:r>
          </a:p>
          <a:p>
            <a:pPr>
              <a:buClr>
                <a:schemeClr val="accent2"/>
              </a:buClr>
            </a:pPr>
            <a:r>
              <a:rPr lang="en-US" sz="800" dirty="0">
                <a:latin typeface="ＭＳ ゴシック" pitchFamily="49" charset="-128"/>
                <a:ea typeface="ＭＳ ゴシック" pitchFamily="49" charset="-128"/>
              </a:rPr>
              <a:t> 62%  2092   728     0    2820  9916  9391  11712  34877     0     0     2   98% 100%  :f  23%      0     0     0     0 </a:t>
            </a:r>
            <a:r>
              <a:rPr lang="en-US" sz="800" dirty="0" smtClean="0">
                <a:latin typeface="ＭＳ ゴシック" pitchFamily="49" charset="-128"/>
                <a:ea typeface="ＭＳ ゴシック" pitchFamily="49" charset="-128"/>
              </a:rPr>
              <a:t>    0     0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600201" y="3022941"/>
            <a:ext cx="1752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lang="en-US" sz="1200" dirty="0" smtClean="0"/>
              <a:t>Begin : </a:t>
            </a:r>
            <a:r>
              <a:rPr lang="en-US" sz="1200" i="1" dirty="0" smtClean="0"/>
              <a:t>Time (GMT)</a:t>
            </a:r>
            <a:endParaRPr kumimoji="0" lang="en-US" sz="1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1066801" y="5461341"/>
            <a:ext cx="2743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BEGIN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Iteration 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066801" y="5994741"/>
            <a:ext cx="2743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END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Iteration 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2438401" y="6429579"/>
            <a:ext cx="0" cy="23978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矢印コネクタ 18"/>
          <p:cNvCxnSpPr>
            <a:stCxn id="23" idx="0"/>
            <a:endCxn id="11" idx="2"/>
          </p:cNvCxnSpPr>
          <p:nvPr/>
        </p:nvCxnSpPr>
        <p:spPr bwMode="auto">
          <a:xfrm flipH="1" flipV="1">
            <a:off x="5105400" y="4318341"/>
            <a:ext cx="1566365" cy="16092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036541" y="5927545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この部分のデータ取得</a:t>
            </a:r>
            <a:endParaRPr lang="en-US" altLang="ja-JP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sysstat</a:t>
            </a:r>
            <a:r>
              <a:rPr lang="en-US" altLang="ja-JP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1</a:t>
            </a:r>
            <a:r>
              <a:rPr lang="ja-JP" altLang="en-US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秒</a:t>
            </a: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間隔のデータ）</a:t>
            </a:r>
            <a:endParaRPr lang="en-US" dirty="0" err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7" name="直線矢印コネクタ 26"/>
          <p:cNvCxnSpPr>
            <a:stCxn id="31" idx="1"/>
            <a:endCxn id="12" idx="3"/>
          </p:cNvCxnSpPr>
          <p:nvPr/>
        </p:nvCxnSpPr>
        <p:spPr bwMode="auto">
          <a:xfrm flipH="1">
            <a:off x="3352801" y="2468943"/>
            <a:ext cx="1876101" cy="70639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28902" y="2007278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この時間を取得開始時間</a:t>
            </a:r>
            <a:r>
              <a:rPr lang="ja-JP" altLang="en-US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</a:t>
            </a:r>
            <a:endParaRPr lang="en-US" altLang="ja-JP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て、</a:t>
            </a:r>
            <a:r>
              <a:rPr lang="en-US" altLang="ja-JP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秒</a:t>
            </a: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づつ増やし</a:t>
            </a:r>
            <a:r>
              <a:rPr lang="en-US" altLang="ja-JP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“Time”</a:t>
            </a: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列</a:t>
            </a:r>
            <a:endParaRPr lang="en-US" altLang="ja-JP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en-US" altLang="ja-JP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JST</a:t>
            </a: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変換して出力</a:t>
            </a:r>
            <a:endParaRPr lang="en-US" altLang="ja-JP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右中かっこ 39"/>
          <p:cNvSpPr/>
          <p:nvPr/>
        </p:nvSpPr>
        <p:spPr bwMode="auto">
          <a:xfrm rot="10800000">
            <a:off x="626226" y="2040458"/>
            <a:ext cx="312077" cy="3252451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9600" y="1596960"/>
            <a:ext cx="320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ja-JP" dirty="0" err="1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Perfstat</a:t>
            </a:r>
            <a:r>
              <a:rPr lang="en-US" altLang="ja-JP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生データより・・・</a:t>
            </a:r>
            <a:endParaRPr lang="en-US" dirty="0" err="1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6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データ</a:t>
            </a:r>
            <a:r>
              <a:rPr lang="ja-JP" altLang="en-US" dirty="0"/>
              <a:t>取得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57200" y="1737320"/>
            <a:ext cx="8305800" cy="457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2"/>
              </a:buClr>
            </a:pPr>
            <a:r>
              <a:rPr lang="ja-JP" altLang="en-US" sz="1800" dirty="0" smtClean="0">
                <a:solidFill>
                  <a:srgbClr val="FFFF00"/>
                </a:solidFill>
                <a:latin typeface="ＭＳ ゴシック" pitchFamily="49" charset="-128"/>
                <a:ea typeface="ＭＳ ゴシック" pitchFamily="49" charset="-128"/>
              </a:rPr>
              <a:t>構文</a:t>
            </a:r>
            <a:endParaRPr lang="en-US" sz="1800" dirty="0" smtClean="0">
              <a:solidFill>
                <a:srgbClr val="FFFF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sz="18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./all_current.pl</a:t>
            </a:r>
            <a:r>
              <a:rPr lang="ja-JP" altLang="en-US" sz="18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&lt;perfstat.log&gt; &lt;Iteration-start&gt;-&lt;Iteration-end&gt;</a:t>
            </a:r>
          </a:p>
          <a:p>
            <a:pPr>
              <a:buClr>
                <a:schemeClr val="accent2"/>
              </a:buClr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ＭＳ ゴシック" pitchFamily="49" charset="-128"/>
                <a:ea typeface="ＭＳ ゴシック" pitchFamily="49" charset="-128"/>
              </a:rPr>
              <a:t>例：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ＭＳ ゴシック" pitchFamily="49" charset="-128"/>
                <a:ea typeface="ＭＳ ゴシック" pitchFamily="49" charset="-128"/>
              </a:rPr>
              <a:t>Iteration 1 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ＭＳ ゴシック" pitchFamily="49" charset="-128"/>
                <a:ea typeface="ＭＳ ゴシック" pitchFamily="49" charset="-128"/>
              </a:rPr>
              <a:t>から 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ＭＳ ゴシック" pitchFamily="49" charset="-128"/>
                <a:ea typeface="ＭＳ ゴシック" pitchFamily="49" charset="-128"/>
              </a:rPr>
              <a:t>46 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ＭＳ ゴシック" pitchFamily="49" charset="-128"/>
                <a:ea typeface="ＭＳ ゴシック" pitchFamily="49" charset="-128"/>
              </a:rPr>
              <a:t>まで</a:t>
            </a: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ＭＳ ゴシック" pitchFamily="49" charset="-128"/>
                <a:ea typeface="ＭＳ ゴシック" pitchFamily="49" charset="-128"/>
              </a:rPr>
              <a:t>取得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sz="18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./all_current.pl</a:t>
            </a:r>
            <a:r>
              <a:rPr lang="ja-JP" altLang="en-US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us01.log.out_us01-fas01 1-46</a:t>
            </a:r>
          </a:p>
          <a:p>
            <a:pPr>
              <a:buClr>
                <a:schemeClr val="accent2"/>
              </a:buClr>
            </a:pPr>
            <a:endParaRPr lang="en-US" altLang="ja-JP" sz="1800" dirty="0" smtClean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ja-JP" altLang="en-US" sz="1800" dirty="0">
                <a:solidFill>
                  <a:srgbClr val="FFFF00"/>
                </a:solidFill>
                <a:latin typeface="ＭＳ ゴシック" pitchFamily="49" charset="-128"/>
                <a:ea typeface="ＭＳ ゴシック" pitchFamily="49" charset="-128"/>
              </a:rPr>
              <a:t>例：</a:t>
            </a:r>
            <a:r>
              <a:rPr lang="en-US" altLang="ja-JP" sz="1800" dirty="0">
                <a:solidFill>
                  <a:srgbClr val="FFFF00"/>
                </a:solidFill>
                <a:latin typeface="ＭＳ ゴシック" pitchFamily="49" charset="-128"/>
                <a:ea typeface="ＭＳ ゴシック" pitchFamily="49" charset="-128"/>
              </a:rPr>
              <a:t>Iteration </a:t>
            </a:r>
            <a:r>
              <a:rPr lang="en-US" altLang="ja-JP" sz="1800" dirty="0" smtClean="0">
                <a:solidFill>
                  <a:srgbClr val="FFFF00"/>
                </a:solidFill>
                <a:latin typeface="ＭＳ ゴシック" pitchFamily="49" charset="-128"/>
                <a:ea typeface="ＭＳ ゴシック" pitchFamily="49" charset="-128"/>
              </a:rPr>
              <a:t>2 </a:t>
            </a:r>
            <a:r>
              <a:rPr lang="ja-JP" altLang="en-US" sz="1800" dirty="0" smtClean="0">
                <a:solidFill>
                  <a:srgbClr val="FFFF00"/>
                </a:solidFill>
                <a:latin typeface="ＭＳ ゴシック" pitchFamily="49" charset="-128"/>
                <a:ea typeface="ＭＳ ゴシック" pitchFamily="49" charset="-128"/>
              </a:rPr>
              <a:t>のみ取得</a:t>
            </a:r>
            <a:endParaRPr lang="en-US" sz="1800" dirty="0">
              <a:solidFill>
                <a:srgbClr val="FFFF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sz="18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./all_current.pl</a:t>
            </a:r>
            <a:r>
              <a:rPr lang="ja-JP" altLang="en-US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us01.log.out_us01-fas01 </a:t>
            </a:r>
            <a:r>
              <a:rPr lang="en-US" altLang="ja-JP" sz="18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2-2</a:t>
            </a:r>
          </a:p>
          <a:p>
            <a:pPr>
              <a:buClr>
                <a:schemeClr val="accent2"/>
              </a:buClr>
            </a:pPr>
            <a:endParaRPr lang="en-US" altLang="ja-JP" sz="18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ja-JP" altLang="en-US" sz="1800" dirty="0" smtClean="0">
                <a:solidFill>
                  <a:srgbClr val="FFFF00"/>
                </a:solidFill>
                <a:latin typeface="ＭＳ ゴシック" pitchFamily="49" charset="-128"/>
                <a:ea typeface="ＭＳ ゴシック" pitchFamily="49" charset="-128"/>
              </a:rPr>
              <a:t>実行例：</a:t>
            </a:r>
            <a:endParaRPr lang="en-US" altLang="ja-JP" sz="1800" dirty="0" smtClean="0">
              <a:solidFill>
                <a:srgbClr val="FFFF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altLang="ja-JP" sz="18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./all_current.pl ./source/</a:t>
            </a:r>
            <a:r>
              <a:rPr lang="en-US" altLang="ja-JP" sz="18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rawdata</a:t>
            </a:r>
            <a:r>
              <a:rPr lang="en-US" altLang="ja-JP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/perfstat_NodeA_20131027.txt 1-46</a:t>
            </a:r>
          </a:p>
          <a:p>
            <a:pPr>
              <a:buClr>
                <a:schemeClr val="accent2"/>
              </a:buClr>
            </a:pPr>
            <a:r>
              <a:rPr lang="en-US" altLang="ja-JP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Progress "10.55.166.16"</a:t>
            </a:r>
          </a:p>
          <a:p>
            <a:pPr>
              <a:buClr>
                <a:schemeClr val="accent2"/>
              </a:buClr>
            </a:pPr>
            <a:r>
              <a:rPr lang="en-US" altLang="ja-JP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       2013 Oct 26 15:01:09 (10-27 00:01:09) ... Iteration-001</a:t>
            </a:r>
          </a:p>
          <a:p>
            <a:pPr>
              <a:buClr>
                <a:schemeClr val="accent2"/>
              </a:buClr>
            </a:pPr>
            <a:r>
              <a:rPr lang="en-US" altLang="ja-JP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       2013 Oct 26 15:32:46 (10-27 00:32:46) ... Iteration-002</a:t>
            </a:r>
          </a:p>
          <a:p>
            <a:pPr>
              <a:buClr>
                <a:schemeClr val="accent2"/>
              </a:buClr>
            </a:pPr>
            <a:r>
              <a:rPr lang="en-US" altLang="ja-JP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       2013 Oct 26 16:03:49 (10-27 01:03:49) ... Iteration-003</a:t>
            </a:r>
          </a:p>
          <a:p>
            <a:pPr>
              <a:buClr>
                <a:schemeClr val="accent2"/>
              </a:buClr>
            </a:pPr>
            <a:r>
              <a:rPr lang="en-US" altLang="ja-JP" sz="18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       2013 Oct 26 16:34:57 (10-27 01:34:57) ... Iteration-004</a:t>
            </a: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57200" y="6453336"/>
            <a:ext cx="831627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8450" indent="-298450" algn="l" rtl="0" eaLnBrk="0" fontAlgn="base" hangingPunct="0">
              <a:spcBef>
                <a:spcPts val="676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¡"/>
              <a:defRPr sz="2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636588" indent="-336550" algn="l" rtl="0" eaLnBrk="0" fontAlgn="base" hangingPunct="0">
              <a:spcBef>
                <a:spcPts val="624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27100" indent="-288925" algn="l" rtl="0" eaLnBrk="0" fontAlgn="base" hangingPunct="0">
              <a:spcBef>
                <a:spcPts val="576"/>
              </a:spcBef>
              <a:spcAft>
                <a:spcPct val="0"/>
              </a:spcAft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236663" indent="-307975" algn="l" rtl="0" eaLnBrk="0" fontAlgn="base" hangingPunct="0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504950" indent="-266700" algn="l" rtl="0" eaLnBrk="0" fontAlgn="base" hangingPunct="0">
              <a:spcBef>
                <a:spcPts val="48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621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6pPr>
            <a:lvl7pPr marL="24193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7pPr>
            <a:lvl8pPr marL="28765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8pPr>
            <a:lvl9pPr marL="33337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>
                <a:solidFill>
                  <a:schemeClr val="bg1"/>
                </a:solidFill>
              </a:rPr>
              <a:t>出力ファイル：</a:t>
            </a:r>
            <a:r>
              <a:rPr lang="ja-JP" altLang="en-US" sz="1600" dirty="0" smtClean="0">
                <a:solidFill>
                  <a:schemeClr val="bg1"/>
                </a:solidFill>
              </a:rPr>
              <a:t>「</a:t>
            </a:r>
            <a:r>
              <a:rPr lang="en-US" altLang="ja-JP" sz="1600" dirty="0" err="1" smtClean="0">
                <a:solidFill>
                  <a:schemeClr val="bg1"/>
                </a:solidFill>
              </a:rPr>
              <a:t>sysstat</a:t>
            </a:r>
            <a:r>
              <a:rPr lang="en-US" altLang="ja-JP" sz="1600" dirty="0" smtClean="0">
                <a:solidFill>
                  <a:schemeClr val="bg1"/>
                </a:solidFill>
              </a:rPr>
              <a:t>_&lt;hostname or IP address&gt;</a:t>
            </a:r>
            <a:r>
              <a:rPr lang="ja-JP" altLang="en-US" sz="1600" dirty="0" smtClean="0">
                <a:solidFill>
                  <a:schemeClr val="bg1"/>
                </a:solidFill>
              </a:rPr>
              <a:t>」でホスト毎に保存</a:t>
            </a:r>
            <a:endParaRPr lang="en-US" altLang="ja-JP" sz="1600" dirty="0" smtClean="0">
              <a:solidFill>
                <a:schemeClr val="bg1"/>
              </a:solidFill>
            </a:endParaRPr>
          </a:p>
          <a:p>
            <a:pPr lvl="1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5140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ワークロード抽出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1324744"/>
          </a:xfrm>
        </p:spPr>
        <p:txBody>
          <a:bodyPr/>
          <a:lstStyle/>
          <a:p>
            <a:r>
              <a:rPr lang="en-US" dirty="0" smtClean="0"/>
              <a:t>\\10.130.208.128\PerfstatShare\Script\workload_parse_current.pl</a:t>
            </a:r>
          </a:p>
          <a:p>
            <a:endParaRPr lang="en-US" dirty="0"/>
          </a:p>
        </p:txBody>
      </p:sp>
      <p:cxnSp>
        <p:nvCxnSpPr>
          <p:cNvPr id="9" name="直線コネクタ 8"/>
          <p:cNvCxnSpPr>
            <a:stCxn id="4" idx="4"/>
            <a:endCxn id="6" idx="0"/>
          </p:cNvCxnSpPr>
          <p:nvPr/>
        </p:nvCxnSpPr>
        <p:spPr>
          <a:xfrm>
            <a:off x="2444444" y="4221088"/>
            <a:ext cx="4448154" cy="100811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5" idx="4"/>
            <a:endCxn id="7" idx="0"/>
          </p:cNvCxnSpPr>
          <p:nvPr/>
        </p:nvCxnSpPr>
        <p:spPr>
          <a:xfrm flipH="1">
            <a:off x="2444444" y="4221088"/>
            <a:ext cx="4448154" cy="100811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4"/>
            <a:endCxn id="7" idx="0"/>
          </p:cNvCxnSpPr>
          <p:nvPr/>
        </p:nvCxnSpPr>
        <p:spPr>
          <a:xfrm>
            <a:off x="2444444" y="4221088"/>
            <a:ext cx="0" cy="100811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6" idx="0"/>
          </p:cNvCxnSpPr>
          <p:nvPr/>
        </p:nvCxnSpPr>
        <p:spPr>
          <a:xfrm>
            <a:off x="6892598" y="4221088"/>
            <a:ext cx="0" cy="100811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1400328" y="3068960"/>
            <a:ext cx="2088232" cy="1152128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00" dirty="0" smtClean="0"/>
              <a:t>Random</a:t>
            </a:r>
            <a:endParaRPr lang="en-US" sz="2900" dirty="0"/>
          </a:p>
        </p:txBody>
      </p:sp>
      <p:sp>
        <p:nvSpPr>
          <p:cNvPr id="5" name="円/楕円 4"/>
          <p:cNvSpPr/>
          <p:nvPr/>
        </p:nvSpPr>
        <p:spPr>
          <a:xfrm>
            <a:off x="5612796" y="3068960"/>
            <a:ext cx="2559604" cy="1152128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900" dirty="0" smtClean="0"/>
              <a:t>Sequential</a:t>
            </a:r>
            <a:endParaRPr lang="en-US" sz="2900" dirty="0"/>
          </a:p>
        </p:txBody>
      </p:sp>
      <p:sp>
        <p:nvSpPr>
          <p:cNvPr id="6" name="円/楕円 5"/>
          <p:cNvSpPr/>
          <p:nvPr/>
        </p:nvSpPr>
        <p:spPr>
          <a:xfrm>
            <a:off x="5956494" y="5229200"/>
            <a:ext cx="1872208" cy="115212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Write</a:t>
            </a:r>
            <a:endParaRPr lang="en-US" sz="3600" dirty="0"/>
          </a:p>
        </p:txBody>
      </p:sp>
      <p:sp>
        <p:nvSpPr>
          <p:cNvPr id="7" name="円/楕円 6"/>
          <p:cNvSpPr/>
          <p:nvPr/>
        </p:nvSpPr>
        <p:spPr>
          <a:xfrm>
            <a:off x="1508340" y="5229200"/>
            <a:ext cx="1872208" cy="11521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2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ワークロード抽出</a:t>
            </a:r>
            <a:endParaRPr 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457200" y="4293096"/>
            <a:ext cx="831627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8450" indent="-298450" algn="l" rtl="0" eaLnBrk="0" fontAlgn="base" hangingPunct="0">
              <a:spcBef>
                <a:spcPts val="676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¡"/>
              <a:defRPr sz="2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636588" indent="-336550" algn="l" rtl="0" eaLnBrk="0" fontAlgn="base" hangingPunct="0">
              <a:spcBef>
                <a:spcPts val="624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927100" indent="-288925" algn="l" rtl="0" eaLnBrk="0" fontAlgn="base" hangingPunct="0">
              <a:spcBef>
                <a:spcPts val="576"/>
              </a:spcBef>
              <a:spcAft>
                <a:spcPct val="0"/>
              </a:spcAft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236663" indent="-307975" algn="l" rtl="0" eaLnBrk="0" fontAlgn="base" hangingPunct="0">
              <a:spcBef>
                <a:spcPts val="48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1504950" indent="-266700" algn="l" rtl="0" eaLnBrk="0" fontAlgn="base" hangingPunct="0">
              <a:spcBef>
                <a:spcPts val="48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19621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6pPr>
            <a:lvl7pPr marL="24193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7pPr>
            <a:lvl8pPr marL="28765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8pPr>
            <a:lvl9pPr marL="33337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仕様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lvl="1"/>
            <a:r>
              <a:rPr lang="ja-JP" altLang="en-US" sz="1800" dirty="0" smtClean="0">
                <a:solidFill>
                  <a:schemeClr val="bg1"/>
                </a:solidFill>
              </a:rPr>
              <a:t>サポートプロトコル：</a:t>
            </a:r>
            <a:r>
              <a:rPr lang="en-US" altLang="ja-JP" sz="1800" b="1" dirty="0" smtClean="0">
                <a:solidFill>
                  <a:schemeClr val="bg1"/>
                </a:solidFill>
              </a:rPr>
              <a:t>NFSv3,NFSv4,CIFS,FCP,iSCSI</a:t>
            </a:r>
          </a:p>
          <a:p>
            <a:pPr lvl="1"/>
            <a:r>
              <a:rPr lang="ja-JP" altLang="en-US" sz="1800" dirty="0" smtClean="0">
                <a:solidFill>
                  <a:schemeClr val="bg1"/>
                </a:solidFill>
              </a:rPr>
              <a:t>ワークロード：</a:t>
            </a:r>
            <a:r>
              <a:rPr lang="en-US" altLang="ja-JP" sz="1800" b="1" dirty="0" smtClean="0">
                <a:solidFill>
                  <a:schemeClr val="bg1"/>
                </a:solidFill>
              </a:rPr>
              <a:t>Random Read/Write , Sequential Read/Write </a:t>
            </a:r>
            <a:r>
              <a:rPr lang="ja-JP" altLang="en-US" sz="1800" dirty="0" smtClean="0">
                <a:solidFill>
                  <a:schemeClr val="bg1"/>
                </a:solidFill>
              </a:rPr>
              <a:t>比</a:t>
            </a:r>
            <a:endParaRPr lang="en-US" altLang="ja-JP" sz="1800" dirty="0" smtClean="0">
              <a:solidFill>
                <a:schemeClr val="bg1"/>
              </a:solidFill>
            </a:endParaRPr>
          </a:p>
          <a:p>
            <a:pPr lvl="1"/>
            <a:r>
              <a:rPr lang="ja-JP" altLang="en-US" sz="1800" dirty="0" smtClean="0">
                <a:solidFill>
                  <a:schemeClr val="bg1"/>
                </a:solidFill>
              </a:rPr>
              <a:t>取得値と計算式：以下に準ずる</a:t>
            </a:r>
            <a:r>
              <a:rPr lang="en-US" sz="1600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sz="1600" u="sng" dirty="0" smtClean="0">
                <a:solidFill>
                  <a:schemeClr val="bg1"/>
                </a:solidFill>
                <a:hlinkClick r:id="rId2"/>
              </a:rPr>
              <a:t>wikid.netapp.com/w/Sizer2.0/PerfStat_Parser_Design#Workload</a:t>
            </a:r>
            <a:endParaRPr lang="en-US" sz="1600" u="sng" dirty="0" smtClean="0">
              <a:solidFill>
                <a:schemeClr val="bg1"/>
              </a:solidFill>
            </a:endParaRPr>
          </a:p>
          <a:p>
            <a:pPr lvl="1"/>
            <a:r>
              <a:rPr lang="ja-JP" altLang="en-US" sz="1800" dirty="0" smtClean="0">
                <a:solidFill>
                  <a:schemeClr val="bg1"/>
                </a:solidFill>
              </a:rPr>
              <a:t>シーケンシャルの対象とする</a:t>
            </a:r>
            <a:r>
              <a:rPr lang="en-US" altLang="ja-JP" sz="1800" dirty="0" smtClean="0">
                <a:solidFill>
                  <a:schemeClr val="bg1"/>
                </a:solidFill>
              </a:rPr>
              <a:t>IO</a:t>
            </a:r>
            <a:r>
              <a:rPr lang="ja-JP" altLang="en-US" sz="1800" dirty="0" smtClean="0">
                <a:solidFill>
                  <a:schemeClr val="bg1"/>
                </a:solidFill>
              </a:rPr>
              <a:t>サイズは</a:t>
            </a:r>
            <a:r>
              <a:rPr lang="en-US" altLang="ja-JP" sz="1800" b="1" dirty="0" smtClean="0">
                <a:solidFill>
                  <a:schemeClr val="bg1"/>
                </a:solidFill>
              </a:rPr>
              <a:t>16KB</a:t>
            </a:r>
            <a:r>
              <a:rPr lang="ja-JP" altLang="en-US" sz="1800" b="1" dirty="0" smtClean="0">
                <a:solidFill>
                  <a:schemeClr val="bg1"/>
                </a:solidFill>
              </a:rPr>
              <a:t>以上</a:t>
            </a:r>
            <a:endParaRPr lang="en-US" altLang="ja-JP" sz="1800" b="1" dirty="0" smtClean="0">
              <a:solidFill>
                <a:schemeClr val="bg1"/>
              </a:solidFill>
            </a:endParaRPr>
          </a:p>
          <a:p>
            <a:pPr lvl="1"/>
            <a:r>
              <a:rPr lang="ja-JP" altLang="en-US" sz="1800" dirty="0" smtClean="0">
                <a:solidFill>
                  <a:schemeClr val="bg1"/>
                </a:solidFill>
              </a:rPr>
              <a:t>マルチホスト対応</a:t>
            </a:r>
            <a:endParaRPr lang="en-US" altLang="ja-JP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1640632"/>
            <a:ext cx="8521958" cy="4922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sz="2000" dirty="0" err="1" smtClean="0"/>
              <a:t>Perfstat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生データから指定した</a:t>
            </a:r>
            <a:r>
              <a:rPr lang="en-US" altLang="ja-JP" sz="2000" dirty="0" smtClean="0"/>
              <a:t>Iteration</a:t>
            </a:r>
            <a:r>
              <a:rPr lang="ja-JP" altLang="en-US" sz="2000" dirty="0" smtClean="0"/>
              <a:t>間のワークロードを</a:t>
            </a:r>
            <a:r>
              <a:rPr lang="ja-JP" altLang="en-US" sz="2000" dirty="0"/>
              <a:t>プロトコル</a:t>
            </a:r>
            <a:r>
              <a:rPr lang="ja-JP" altLang="en-US" sz="2000" dirty="0" smtClean="0"/>
              <a:t>毎に算出</a:t>
            </a:r>
            <a:endParaRPr lang="en-US" altLang="ja-JP" sz="2000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57200" y="1988840"/>
            <a:ext cx="8305800" cy="2172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2"/>
              </a:buClr>
            </a:pPr>
            <a:r>
              <a:rPr lang="ja-JP" altLang="en-US" sz="1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実行例：</a:t>
            </a:r>
            <a:endParaRPr lang="en-US" altLang="ja-JP" sz="1000" dirty="0" smtClean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altLang="ja-JP" sz="1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takeshi@ubuntu</a:t>
            </a:r>
            <a:r>
              <a:rPr lang="en-US" altLang="ja-JP" sz="1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:~/Data/Comp$ ./</a:t>
            </a:r>
            <a:r>
              <a:rPr lang="en-US" altLang="ja-JP" sz="1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workload_parse.pl us01.log </a:t>
            </a:r>
            <a:r>
              <a:rPr lang="en-US" altLang="ja-JP" sz="1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nfsv3 1-46</a:t>
            </a:r>
          </a:p>
          <a:p>
            <a:pPr>
              <a:buClr>
                <a:schemeClr val="accent2"/>
              </a:buClr>
            </a:pPr>
            <a:endParaRPr lang="en-US" altLang="ja-JP" sz="1400" b="1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--- Progress "us01-fas01" ...</a:t>
            </a:r>
          </a:p>
          <a:p>
            <a:pPr>
              <a:buClr>
                <a:schemeClr val="accent2"/>
              </a:buClr>
            </a:pP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Host/Type                              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RndR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%   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RndW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%   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SeqR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%   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SeqW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%</a:t>
            </a:r>
          </a:p>
          <a:p>
            <a:pPr>
              <a:buClr>
                <a:schemeClr val="accent2"/>
              </a:buClr>
            </a:pP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us01-fas01/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nfs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                           11      32      27      30</a:t>
            </a:r>
          </a:p>
          <a:p>
            <a:pPr>
              <a:buClr>
                <a:schemeClr val="accent2"/>
              </a:buClr>
            </a:pPr>
            <a:endParaRPr lang="en-US" altLang="ja-JP" sz="1400" b="1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Clr>
                <a:schemeClr val="accent2"/>
              </a:buClr>
            </a:pP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--- Progress "us01-fas02" ...</a:t>
            </a:r>
          </a:p>
          <a:p>
            <a:pPr>
              <a:buClr>
                <a:schemeClr val="accent2"/>
              </a:buClr>
            </a:pP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Host/Type                              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RndR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%   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RndW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%   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SeqR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%   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SeqW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%</a:t>
            </a:r>
          </a:p>
          <a:p>
            <a:pPr>
              <a:buClr>
                <a:schemeClr val="accent2"/>
              </a:buClr>
            </a:pP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us01-fas02/</a:t>
            </a:r>
            <a:r>
              <a:rPr lang="en-US" altLang="ja-JP" sz="1400" b="1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nfs</a:t>
            </a:r>
            <a:r>
              <a:rPr lang="en-US" altLang="ja-JP" sz="1400" b="1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                            5      50      23      22</a:t>
            </a:r>
          </a:p>
        </p:txBody>
      </p:sp>
    </p:spTree>
    <p:extLst>
      <p:ext uri="{BB962C8B-B14F-4D97-AF65-F5344CB8AC3E}">
        <p14:creationId xmlns:p14="http://schemas.microsoft.com/office/powerpoint/2010/main" val="29090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741</Words>
  <Application>Microsoft Office PowerPoint</Application>
  <PresentationFormat>画面に合わせる (4:3)</PresentationFormat>
  <Paragraphs>116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抽出仕様</vt:lpstr>
      <vt:lpstr>抽出スクリプト紹介</vt:lpstr>
      <vt:lpstr>sysstat 抽出</vt:lpstr>
      <vt:lpstr>スクリプト仕様</vt:lpstr>
      <vt:lpstr>スクリプト仕様</vt:lpstr>
      <vt:lpstr>スクリプト仕様</vt:lpstr>
      <vt:lpstr>データ取得</vt:lpstr>
      <vt:lpstr>ワークロード抽出</vt:lpstr>
      <vt:lpstr>ワークロード抽出</vt:lpstr>
    </vt:vector>
  </TitlesOfParts>
  <Company>NetApp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NetApp Inc.</dc:creator>
  <cp:lastModifiedBy>NetApp Inc.</cp:lastModifiedBy>
  <cp:revision>191</cp:revision>
  <dcterms:created xsi:type="dcterms:W3CDTF">2014-03-05T08:06:53Z</dcterms:created>
  <dcterms:modified xsi:type="dcterms:W3CDTF">2014-03-28T10:04:18Z</dcterms:modified>
</cp:coreProperties>
</file>