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4"/>
  </p:notesMasterIdLst>
  <p:sldIdLst>
    <p:sldId id="256" r:id="rId2"/>
    <p:sldId id="318" r:id="rId3"/>
    <p:sldId id="257" r:id="rId4"/>
    <p:sldId id="315" r:id="rId5"/>
    <p:sldId id="278" r:id="rId6"/>
    <p:sldId id="277" r:id="rId7"/>
    <p:sldId id="279" r:id="rId8"/>
    <p:sldId id="276" r:id="rId9"/>
    <p:sldId id="286" r:id="rId10"/>
    <p:sldId id="328" r:id="rId11"/>
    <p:sldId id="327" r:id="rId12"/>
    <p:sldId id="323" r:id="rId13"/>
    <p:sldId id="305" r:id="rId14"/>
    <p:sldId id="329" r:id="rId15"/>
    <p:sldId id="300" r:id="rId16"/>
    <p:sldId id="306" r:id="rId17"/>
    <p:sldId id="307" r:id="rId18"/>
    <p:sldId id="301" r:id="rId19"/>
    <p:sldId id="317" r:id="rId20"/>
    <p:sldId id="302" r:id="rId21"/>
    <p:sldId id="330" r:id="rId22"/>
    <p:sldId id="316" r:id="rId23"/>
    <p:sldId id="280" r:id="rId24"/>
    <p:sldId id="289" r:id="rId25"/>
    <p:sldId id="290" r:id="rId26"/>
    <p:sldId id="326" r:id="rId27"/>
    <p:sldId id="324" r:id="rId28"/>
    <p:sldId id="294" r:id="rId29"/>
    <p:sldId id="295" r:id="rId30"/>
    <p:sldId id="282" r:id="rId31"/>
    <p:sldId id="283" r:id="rId32"/>
    <p:sldId id="284" r:id="rId33"/>
    <p:sldId id="285" r:id="rId34"/>
    <p:sldId id="296" r:id="rId35"/>
    <p:sldId id="297" r:id="rId36"/>
    <p:sldId id="309" r:id="rId37"/>
    <p:sldId id="325" r:id="rId38"/>
    <p:sldId id="320" r:id="rId39"/>
    <p:sldId id="321" r:id="rId40"/>
    <p:sldId id="322" r:id="rId41"/>
    <p:sldId id="308" r:id="rId42"/>
    <p:sldId id="298"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D636C7C8-EA23-4716-862F-5D817E91876E}">
          <p14:sldIdLst>
            <p14:sldId id="256"/>
            <p14:sldId id="318"/>
            <p14:sldId id="257"/>
            <p14:sldId id="315"/>
            <p14:sldId id="278"/>
            <p14:sldId id="277"/>
            <p14:sldId id="279"/>
            <p14:sldId id="276"/>
            <p14:sldId id="286"/>
          </p14:sldIdLst>
        </p14:section>
        <p14:section name="使い方" id="{06F9AA02-2E56-4FFF-82C1-9194D270BC6C}">
          <p14:sldIdLst>
            <p14:sldId id="328"/>
            <p14:sldId id="327"/>
            <p14:sldId id="323"/>
            <p14:sldId id="305"/>
            <p14:sldId id="329"/>
            <p14:sldId id="300"/>
            <p14:sldId id="306"/>
            <p14:sldId id="307"/>
            <p14:sldId id="301"/>
            <p14:sldId id="317"/>
            <p14:sldId id="302"/>
            <p14:sldId id="330"/>
            <p14:sldId id="316"/>
          </p14:sldIdLst>
        </p14:section>
        <p14:section name="参考" id="{D351702F-A857-48FF-B302-64318CAFC8E2}">
          <p14:sldIdLst>
            <p14:sldId id="280"/>
            <p14:sldId id="289"/>
            <p14:sldId id="290"/>
            <p14:sldId id="326"/>
          </p14:sldIdLst>
        </p14:section>
        <p14:section name="仕様" id="{626AE502-7D44-4FD0-83FC-7FD79019B1E2}">
          <p14:sldIdLst>
            <p14:sldId id="324"/>
            <p14:sldId id="294"/>
            <p14:sldId id="295"/>
            <p14:sldId id="282"/>
            <p14:sldId id="283"/>
            <p14:sldId id="284"/>
            <p14:sldId id="285"/>
            <p14:sldId id="296"/>
            <p14:sldId id="297"/>
            <p14:sldId id="309"/>
          </p14:sldIdLst>
        </p14:section>
        <p14:section name="中級編" id="{DE5127F1-42D9-4CC1-A04A-3931C0D6B069}">
          <p14:sldIdLst>
            <p14:sldId id="325"/>
            <p14:sldId id="320"/>
            <p14:sldId id="321"/>
            <p14:sldId id="322"/>
            <p14:sldId id="308"/>
            <p14:sldId id="298"/>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94" autoAdjust="0"/>
    <p:restoredTop sz="88976" autoAdjust="0"/>
  </p:normalViewPr>
  <p:slideViewPr>
    <p:cSldViewPr>
      <p:cViewPr varScale="1">
        <p:scale>
          <a:sx n="83" d="100"/>
          <a:sy n="83" d="100"/>
        </p:scale>
        <p:origin x="-810"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2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1B3713-6FCB-4BE4-A20A-760E5B47F4F5}" type="datetimeFigureOut">
              <a:rPr lang="en-US" smtClean="0"/>
              <a:t>3/28/2014</a:t>
            </a:fld>
            <a:endParaRPr 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044BCF-D4CA-450C-8E54-41CFEB9EFAD8}" type="slidenum">
              <a:rPr lang="en-US" smtClean="0"/>
              <a:t>‹#›</a:t>
            </a:fld>
            <a:endParaRPr lang="en-US"/>
          </a:p>
        </p:txBody>
      </p:sp>
    </p:spTree>
    <p:extLst>
      <p:ext uri="{BB962C8B-B14F-4D97-AF65-F5344CB8AC3E}">
        <p14:creationId xmlns:p14="http://schemas.microsoft.com/office/powerpoint/2010/main" val="80210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A7044BCF-D4CA-450C-8E54-41CFEB9EFAD8}" type="slidenum">
              <a:rPr lang="en-US" smtClean="0"/>
              <a:t>1</a:t>
            </a:fld>
            <a:endParaRPr lang="en-US"/>
          </a:p>
        </p:txBody>
      </p:sp>
    </p:spTree>
    <p:extLst>
      <p:ext uri="{BB962C8B-B14F-4D97-AF65-F5344CB8AC3E}">
        <p14:creationId xmlns:p14="http://schemas.microsoft.com/office/powerpoint/2010/main" val="2407253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エクセル、パワポが得意な人はそっちの</a:t>
            </a:r>
            <a:r>
              <a:rPr lang="ja-JP" altLang="en-US" dirty="0" err="1" smtClean="0"/>
              <a:t>が</a:t>
            </a:r>
            <a:r>
              <a:rPr lang="ja-JP" altLang="en-US" dirty="0" smtClean="0"/>
              <a:t>早いかもしれません。</a:t>
            </a:r>
            <a:endParaRPr lang="en-US" dirty="0"/>
          </a:p>
        </p:txBody>
      </p:sp>
      <p:sp>
        <p:nvSpPr>
          <p:cNvPr id="4" name="スライド番号プレースホルダー 3"/>
          <p:cNvSpPr>
            <a:spLocks noGrp="1"/>
          </p:cNvSpPr>
          <p:nvPr>
            <p:ph type="sldNum" sz="quarter" idx="10"/>
          </p:nvPr>
        </p:nvSpPr>
        <p:spPr/>
        <p:txBody>
          <a:bodyPr/>
          <a:lstStyle/>
          <a:p>
            <a:fld id="{A7044BCF-D4CA-450C-8E54-41CFEB9EFAD8}" type="slidenum">
              <a:rPr lang="en-US" smtClean="0"/>
              <a:t>2</a:t>
            </a:fld>
            <a:endParaRPr lang="en-US"/>
          </a:p>
        </p:txBody>
      </p:sp>
    </p:spTree>
    <p:extLst>
      <p:ext uri="{BB962C8B-B14F-4D97-AF65-F5344CB8AC3E}">
        <p14:creationId xmlns:p14="http://schemas.microsoft.com/office/powerpoint/2010/main" val="2060004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グラフ化と案内ありました、</a:t>
            </a:r>
            <a:r>
              <a:rPr lang="en-US" altLang="ja-JP" dirty="0" smtClean="0"/>
              <a:t>ISE-1</a:t>
            </a:r>
            <a:r>
              <a:rPr lang="ja-JP" altLang="en-US" dirty="0" smtClean="0"/>
              <a:t>でもその仕様をはなしました</a:t>
            </a:r>
            <a:endParaRPr lang="en-US" altLang="ja-JP" dirty="0" smtClean="0"/>
          </a:p>
          <a:p>
            <a:r>
              <a:rPr lang="ja-JP" altLang="en-US" dirty="0" smtClean="0"/>
              <a:t>今は簡易レポートまでいっきにできます</a:t>
            </a:r>
            <a:endParaRPr lang="en-US" altLang="ja-JP" dirty="0" smtClean="0"/>
          </a:p>
          <a:p>
            <a:endParaRPr lang="en-US" altLang="ja-JP" dirty="0" smtClean="0"/>
          </a:p>
          <a:p>
            <a:endParaRPr lang="en-US" dirty="0" smtClean="0"/>
          </a:p>
          <a:p>
            <a:endParaRPr lang="en-US" dirty="0"/>
          </a:p>
        </p:txBody>
      </p:sp>
      <p:sp>
        <p:nvSpPr>
          <p:cNvPr id="4" name="スライド番号プレースホルダー 3"/>
          <p:cNvSpPr>
            <a:spLocks noGrp="1"/>
          </p:cNvSpPr>
          <p:nvPr>
            <p:ph type="sldNum" sz="quarter" idx="10"/>
          </p:nvPr>
        </p:nvSpPr>
        <p:spPr/>
        <p:txBody>
          <a:bodyPr/>
          <a:lstStyle/>
          <a:p>
            <a:fld id="{A7044BCF-D4CA-450C-8E54-41CFEB9EFAD8}" type="slidenum">
              <a:rPr lang="en-US" smtClean="0"/>
              <a:t>3</a:t>
            </a:fld>
            <a:endParaRPr lang="en-US"/>
          </a:p>
        </p:txBody>
      </p:sp>
    </p:spTree>
    <p:extLst>
      <p:ext uri="{BB962C8B-B14F-4D97-AF65-F5344CB8AC3E}">
        <p14:creationId xmlns:p14="http://schemas.microsoft.com/office/powerpoint/2010/main" val="3881673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まずできあがり見せる</a:t>
            </a:r>
            <a:endParaRPr lang="en-US" dirty="0"/>
          </a:p>
        </p:txBody>
      </p:sp>
      <p:sp>
        <p:nvSpPr>
          <p:cNvPr id="4" name="スライド番号プレースホルダー 3"/>
          <p:cNvSpPr>
            <a:spLocks noGrp="1"/>
          </p:cNvSpPr>
          <p:nvPr>
            <p:ph type="sldNum" sz="quarter" idx="10"/>
          </p:nvPr>
        </p:nvSpPr>
        <p:spPr/>
        <p:txBody>
          <a:bodyPr/>
          <a:lstStyle/>
          <a:p>
            <a:fld id="{A7044BCF-D4CA-450C-8E54-41CFEB9EFAD8}" type="slidenum">
              <a:rPr lang="en-US" smtClean="0"/>
              <a:t>4</a:t>
            </a:fld>
            <a:endParaRPr lang="en-US"/>
          </a:p>
        </p:txBody>
      </p:sp>
    </p:spTree>
    <p:extLst>
      <p:ext uri="{BB962C8B-B14F-4D97-AF65-F5344CB8AC3E}">
        <p14:creationId xmlns:p14="http://schemas.microsoft.com/office/powerpoint/2010/main" val="2412406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きっかけは３つ</a:t>
            </a:r>
            <a:endParaRPr lang="en-US" altLang="ja-JP" dirty="0" smtClean="0"/>
          </a:p>
          <a:p>
            <a:r>
              <a:rPr lang="ja-JP" altLang="en-US" dirty="0" smtClean="0"/>
              <a:t>はじめにいっときます</a:t>
            </a:r>
            <a:endParaRPr lang="en-US" altLang="ja-JP" dirty="0" smtClean="0"/>
          </a:p>
          <a:p>
            <a:r>
              <a:rPr lang="ja-JP" altLang="en-US" dirty="0" smtClean="0"/>
              <a:t>　この仕組は好き好き、得手不得手があるかも、</a:t>
            </a:r>
            <a:endParaRPr lang="en-US" altLang="ja-JP" dirty="0" smtClean="0"/>
          </a:p>
          <a:p>
            <a:r>
              <a:rPr lang="ja-JP" altLang="en-US" dirty="0" smtClean="0"/>
              <a:t>　エクセル得意でそっちの</a:t>
            </a:r>
            <a:r>
              <a:rPr lang="ja-JP" altLang="en-US" dirty="0" err="1" smtClean="0"/>
              <a:t>が</a:t>
            </a:r>
            <a:r>
              <a:rPr lang="ja-JP" altLang="en-US" dirty="0" smtClean="0"/>
              <a:t>早いならその方がいいとおもいます</a:t>
            </a:r>
            <a:endParaRPr lang="en-US" altLang="ja-JP" dirty="0" smtClean="0"/>
          </a:p>
          <a:p>
            <a:endParaRPr lang="en-US" dirty="0"/>
          </a:p>
        </p:txBody>
      </p:sp>
      <p:sp>
        <p:nvSpPr>
          <p:cNvPr id="4" name="スライド番号プレースホルダー 3"/>
          <p:cNvSpPr>
            <a:spLocks noGrp="1"/>
          </p:cNvSpPr>
          <p:nvPr>
            <p:ph type="sldNum" sz="quarter" idx="10"/>
          </p:nvPr>
        </p:nvSpPr>
        <p:spPr/>
        <p:txBody>
          <a:bodyPr/>
          <a:lstStyle/>
          <a:p>
            <a:fld id="{A7044BCF-D4CA-450C-8E54-41CFEB9EFAD8}" type="slidenum">
              <a:rPr lang="en-US" smtClean="0"/>
              <a:t>5</a:t>
            </a:fld>
            <a:endParaRPr lang="en-US"/>
          </a:p>
        </p:txBody>
      </p:sp>
    </p:spTree>
    <p:extLst>
      <p:ext uri="{BB962C8B-B14F-4D97-AF65-F5344CB8AC3E}">
        <p14:creationId xmlns:p14="http://schemas.microsoft.com/office/powerpoint/2010/main" val="90584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１，２の活動の中で・・・つかう</a:t>
            </a:r>
            <a:r>
              <a:rPr lang="en-US" altLang="ja-JP" dirty="0" err="1" smtClean="0"/>
              <a:t>LatX</a:t>
            </a:r>
            <a:r>
              <a:rPr lang="ja-JP" altLang="en-US" dirty="0" err="1" smtClean="0"/>
              <a:t>、</a:t>
            </a:r>
            <a:r>
              <a:rPr lang="en-US" altLang="ja-JP" dirty="0" smtClean="0"/>
              <a:t>SPM</a:t>
            </a:r>
            <a:r>
              <a:rPr lang="ja-JP" altLang="en-US" dirty="0" smtClean="0"/>
              <a:t>の課題</a:t>
            </a:r>
            <a:endParaRPr lang="en-US" altLang="ja-JP" dirty="0" smtClean="0"/>
          </a:p>
          <a:p>
            <a:endParaRPr lang="en-US" dirty="0" smtClean="0"/>
          </a:p>
          <a:p>
            <a:r>
              <a:rPr lang="ja-JP" altLang="en-US" dirty="0" smtClean="0"/>
              <a:t>相関関係</a:t>
            </a:r>
            <a:endParaRPr lang="en-US" altLang="ja-JP" dirty="0" smtClean="0"/>
          </a:p>
          <a:p>
            <a:r>
              <a:rPr lang="ja-JP" altLang="en-US" dirty="0" smtClean="0"/>
              <a:t>　お客さんの中では</a:t>
            </a:r>
            <a:r>
              <a:rPr lang="en-US" altLang="ja-JP" dirty="0" smtClean="0"/>
              <a:t>CPU</a:t>
            </a:r>
            <a:r>
              <a:rPr lang="ja-JP" altLang="en-US" dirty="0" smtClean="0"/>
              <a:t>が高いところと</a:t>
            </a:r>
            <a:r>
              <a:rPr lang="en-US" altLang="ja-JP" dirty="0" err="1" smtClean="0"/>
              <a:t>DiskUtil</a:t>
            </a:r>
            <a:r>
              <a:rPr lang="ja-JP" altLang="en-US" dirty="0" smtClean="0"/>
              <a:t>や</a:t>
            </a:r>
            <a:r>
              <a:rPr lang="en-US" altLang="ja-JP" dirty="0" smtClean="0"/>
              <a:t>OPS</a:t>
            </a:r>
            <a:r>
              <a:rPr lang="ja-JP" altLang="en-US" dirty="0" smtClean="0"/>
              <a:t>量の高いところがかぶるところ？</a:t>
            </a:r>
            <a:endParaRPr lang="en-US" dirty="0"/>
          </a:p>
        </p:txBody>
      </p:sp>
      <p:sp>
        <p:nvSpPr>
          <p:cNvPr id="4" name="スライド番号プレースホルダー 3"/>
          <p:cNvSpPr>
            <a:spLocks noGrp="1"/>
          </p:cNvSpPr>
          <p:nvPr>
            <p:ph type="sldNum" sz="quarter" idx="10"/>
          </p:nvPr>
        </p:nvSpPr>
        <p:spPr/>
        <p:txBody>
          <a:bodyPr/>
          <a:lstStyle/>
          <a:p>
            <a:fld id="{A7044BCF-D4CA-450C-8E54-41CFEB9EFAD8}" type="slidenum">
              <a:rPr lang="en-US" smtClean="0"/>
              <a:t>7</a:t>
            </a:fld>
            <a:endParaRPr lang="en-US"/>
          </a:p>
        </p:txBody>
      </p:sp>
    </p:spTree>
    <p:extLst>
      <p:ext uri="{BB962C8B-B14F-4D97-AF65-F5344CB8AC3E}">
        <p14:creationId xmlns:p14="http://schemas.microsoft.com/office/powerpoint/2010/main" val="2287373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A7044BCF-D4CA-450C-8E54-41CFEB9EFAD8}" type="slidenum">
              <a:rPr lang="en-US" smtClean="0"/>
              <a:t>8</a:t>
            </a:fld>
            <a:endParaRPr lang="en-US"/>
          </a:p>
        </p:txBody>
      </p:sp>
    </p:spTree>
    <p:extLst>
      <p:ext uri="{BB962C8B-B14F-4D97-AF65-F5344CB8AC3E}">
        <p14:creationId xmlns:p14="http://schemas.microsoft.com/office/powerpoint/2010/main" val="2836177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A7044BCF-D4CA-450C-8E54-41CFEB9EFAD8}" type="slidenum">
              <a:rPr lang="en-US" smtClean="0"/>
              <a:t>25</a:t>
            </a:fld>
            <a:endParaRPr lang="en-US"/>
          </a:p>
        </p:txBody>
      </p:sp>
    </p:spTree>
    <p:extLst>
      <p:ext uri="{BB962C8B-B14F-4D97-AF65-F5344CB8AC3E}">
        <p14:creationId xmlns:p14="http://schemas.microsoft.com/office/powerpoint/2010/main" val="4129906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A7044BCF-D4CA-450C-8E54-41CFEB9EFAD8}" type="slidenum">
              <a:rPr lang="en-US" smtClean="0"/>
              <a:t>33</a:t>
            </a:fld>
            <a:endParaRPr lang="en-US"/>
          </a:p>
        </p:txBody>
      </p:sp>
    </p:spTree>
    <p:extLst>
      <p:ext uri="{BB962C8B-B14F-4D97-AF65-F5344CB8AC3E}">
        <p14:creationId xmlns:p14="http://schemas.microsoft.com/office/powerpoint/2010/main" val="3990950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マスター タイトルの書式設定</a:t>
            </a:r>
            <a:endParaRPr 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a:p>
        </p:txBody>
      </p:sp>
      <p:sp>
        <p:nvSpPr>
          <p:cNvPr id="4" name="日付プレースホルダー 3"/>
          <p:cNvSpPr>
            <a:spLocks noGrp="1"/>
          </p:cNvSpPr>
          <p:nvPr>
            <p:ph type="dt" sz="half" idx="10"/>
          </p:nvPr>
        </p:nvSpPr>
        <p:spPr/>
        <p:txBody>
          <a:bodyPr/>
          <a:lstStyle/>
          <a:p>
            <a:fld id="{C718D7D2-F469-419D-B97B-E52DFB78B7CC}" type="datetimeFigureOut">
              <a:rPr lang="en-US" smtClean="0"/>
              <a:t>3/28/2014</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E5035D1E-FD2F-448B-9C23-C5B7626D240A}" type="slidenum">
              <a:rPr lang="en-US" smtClean="0"/>
              <a:t>‹#›</a:t>
            </a:fld>
            <a:endParaRPr lang="en-US"/>
          </a:p>
        </p:txBody>
      </p:sp>
    </p:spTree>
    <p:extLst>
      <p:ext uri="{BB962C8B-B14F-4D97-AF65-F5344CB8AC3E}">
        <p14:creationId xmlns:p14="http://schemas.microsoft.com/office/powerpoint/2010/main" val="85850915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ー 3"/>
          <p:cNvSpPr>
            <a:spLocks noGrp="1"/>
          </p:cNvSpPr>
          <p:nvPr>
            <p:ph type="dt" sz="half" idx="10"/>
          </p:nvPr>
        </p:nvSpPr>
        <p:spPr/>
        <p:txBody>
          <a:bodyPr/>
          <a:lstStyle/>
          <a:p>
            <a:fld id="{C718D7D2-F469-419D-B97B-E52DFB78B7CC}" type="datetimeFigureOut">
              <a:rPr lang="en-US" smtClean="0"/>
              <a:t>3/28/2014</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E5035D1E-FD2F-448B-9C23-C5B7626D240A}" type="slidenum">
              <a:rPr lang="en-US" smtClean="0"/>
              <a:t>‹#›</a:t>
            </a:fld>
            <a:endParaRPr lang="en-US"/>
          </a:p>
        </p:txBody>
      </p:sp>
    </p:spTree>
    <p:extLst>
      <p:ext uri="{BB962C8B-B14F-4D97-AF65-F5344CB8AC3E}">
        <p14:creationId xmlns:p14="http://schemas.microsoft.com/office/powerpoint/2010/main" val="229502904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ー 3"/>
          <p:cNvSpPr>
            <a:spLocks noGrp="1"/>
          </p:cNvSpPr>
          <p:nvPr>
            <p:ph type="dt" sz="half" idx="10"/>
          </p:nvPr>
        </p:nvSpPr>
        <p:spPr/>
        <p:txBody>
          <a:bodyPr/>
          <a:lstStyle/>
          <a:p>
            <a:fld id="{C718D7D2-F469-419D-B97B-E52DFB78B7CC}" type="datetimeFigureOut">
              <a:rPr lang="en-US" smtClean="0"/>
              <a:t>3/28/2014</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E5035D1E-FD2F-448B-9C23-C5B7626D240A}" type="slidenum">
              <a:rPr lang="en-US" smtClean="0"/>
              <a:t>‹#›</a:t>
            </a:fld>
            <a:endParaRPr lang="en-US"/>
          </a:p>
        </p:txBody>
      </p:sp>
    </p:spTree>
    <p:extLst>
      <p:ext uri="{BB962C8B-B14F-4D97-AF65-F5344CB8AC3E}">
        <p14:creationId xmlns:p14="http://schemas.microsoft.com/office/powerpoint/2010/main" val="34152045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マスター タイトルの書式設定</a:t>
            </a:r>
            <a:endParaRPr lang="en-US" dirty="0"/>
          </a:p>
        </p:txBody>
      </p:sp>
      <p:sp>
        <p:nvSpPr>
          <p:cNvPr id="3" name="コンテンツ プレースホルダー 2"/>
          <p:cNvSpPr>
            <a:spLocks noGrp="1"/>
          </p:cNvSpPr>
          <p:nvPr>
            <p:ph idx="1"/>
          </p:nvPr>
        </p:nvSpPr>
        <p:spPr/>
        <p:txBody>
          <a:bodyPr/>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ー 3"/>
          <p:cNvSpPr>
            <a:spLocks noGrp="1"/>
          </p:cNvSpPr>
          <p:nvPr>
            <p:ph type="dt" sz="half" idx="10"/>
          </p:nvPr>
        </p:nvSpPr>
        <p:spPr/>
        <p:txBody>
          <a:bodyPr/>
          <a:lstStyle/>
          <a:p>
            <a:fld id="{C718D7D2-F469-419D-B97B-E52DFB78B7CC}" type="datetimeFigureOut">
              <a:rPr lang="en-US" smtClean="0"/>
              <a:t>3/28/2014</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E5035D1E-FD2F-448B-9C23-C5B7626D240A}" type="slidenum">
              <a:rPr lang="en-US" smtClean="0"/>
              <a:t>‹#›</a:t>
            </a:fld>
            <a:endParaRPr lang="en-US"/>
          </a:p>
        </p:txBody>
      </p:sp>
    </p:spTree>
    <p:extLst>
      <p:ext uri="{BB962C8B-B14F-4D97-AF65-F5344CB8AC3E}">
        <p14:creationId xmlns:p14="http://schemas.microsoft.com/office/powerpoint/2010/main" val="31789317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p>
            <a:fld id="{C718D7D2-F469-419D-B97B-E52DFB78B7CC}" type="datetimeFigureOut">
              <a:rPr lang="en-US" smtClean="0"/>
              <a:t>3/28/2014</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E5035D1E-FD2F-448B-9C23-C5B7626D240A}" type="slidenum">
              <a:rPr lang="en-US" smtClean="0"/>
              <a:t>‹#›</a:t>
            </a:fld>
            <a:endParaRPr lang="en-US"/>
          </a:p>
        </p:txBody>
      </p:sp>
      <p:pic>
        <p:nvPicPr>
          <p:cNvPr id="7" name="図 6"/>
          <p:cNvPicPr>
            <a:picLocks noChangeAspect="1"/>
          </p:cNvPicPr>
          <p:nvPr userDrawn="1"/>
        </p:nvPicPr>
        <p:blipFill rotWithShape="1">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Blur radius="7"/>
                    </a14:imgEffect>
                    <a14:imgEffect>
                      <a14:saturation sat="0"/>
                    </a14:imgEffect>
                  </a14:imgLayer>
                </a14:imgProps>
              </a:ext>
              <a:ext uri="{28A0092B-C50C-407E-A947-70E740481C1C}">
                <a14:useLocalDpi xmlns:a14="http://schemas.microsoft.com/office/drawing/2010/main" val="0"/>
              </a:ext>
            </a:extLst>
          </a:blip>
          <a:srcRect r="54232"/>
          <a:stretch/>
        </p:blipFill>
        <p:spPr>
          <a:xfrm>
            <a:off x="-1" y="0"/>
            <a:ext cx="4932041" cy="6855000"/>
          </a:xfrm>
          <a:prstGeom prst="rect">
            <a:avLst/>
          </a:prstGeom>
        </p:spPr>
      </p:pic>
      <p:sp>
        <p:nvSpPr>
          <p:cNvPr id="8" name="正方形/長方形 7"/>
          <p:cNvSpPr/>
          <p:nvPr userDrawn="1"/>
        </p:nvSpPr>
        <p:spPr>
          <a:xfrm>
            <a:off x="2915816" y="-12192"/>
            <a:ext cx="6252568" cy="6867192"/>
          </a:xfrm>
          <a:prstGeom prst="rect">
            <a:avLst/>
          </a:prstGeom>
          <a:gradFill flip="none" rotWithShape="1">
            <a:gsLst>
              <a:gs pos="22000">
                <a:srgbClr val="7A7A7A"/>
              </a:gs>
              <a:gs pos="0">
                <a:schemeClr val="accent1">
                  <a:lumMod val="0"/>
                  <a:lumOff val="100000"/>
                  <a:alpha val="0"/>
                </a:schemeClr>
              </a:gs>
              <a:gs pos="38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537467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日付プレースホルダー 4"/>
          <p:cNvSpPr>
            <a:spLocks noGrp="1"/>
          </p:cNvSpPr>
          <p:nvPr>
            <p:ph type="dt" sz="half" idx="10"/>
          </p:nvPr>
        </p:nvSpPr>
        <p:spPr/>
        <p:txBody>
          <a:bodyPr/>
          <a:lstStyle/>
          <a:p>
            <a:fld id="{C718D7D2-F469-419D-B97B-E52DFB78B7CC}" type="datetimeFigureOut">
              <a:rPr lang="en-US" smtClean="0"/>
              <a:t>3/28/2014</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E5035D1E-FD2F-448B-9C23-C5B7626D240A}" type="slidenum">
              <a:rPr lang="en-US" smtClean="0"/>
              <a:t>‹#›</a:t>
            </a:fld>
            <a:endParaRPr lang="en-US"/>
          </a:p>
        </p:txBody>
      </p:sp>
    </p:spTree>
    <p:extLst>
      <p:ext uri="{BB962C8B-B14F-4D97-AF65-F5344CB8AC3E}">
        <p14:creationId xmlns:p14="http://schemas.microsoft.com/office/powerpoint/2010/main" val="26070400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日付プレースホルダー 6"/>
          <p:cNvSpPr>
            <a:spLocks noGrp="1"/>
          </p:cNvSpPr>
          <p:nvPr>
            <p:ph type="dt" sz="half" idx="10"/>
          </p:nvPr>
        </p:nvSpPr>
        <p:spPr/>
        <p:txBody>
          <a:bodyPr/>
          <a:lstStyle/>
          <a:p>
            <a:fld id="{C718D7D2-F469-419D-B97B-E52DFB78B7CC}" type="datetimeFigureOut">
              <a:rPr lang="en-US" smtClean="0"/>
              <a:t>3/28/2014</a:t>
            </a:fld>
            <a:endParaRPr lang="en-US"/>
          </a:p>
        </p:txBody>
      </p:sp>
      <p:sp>
        <p:nvSpPr>
          <p:cNvPr id="8" name="フッター プレースホルダー 7"/>
          <p:cNvSpPr>
            <a:spLocks noGrp="1"/>
          </p:cNvSpPr>
          <p:nvPr>
            <p:ph type="ftr" sz="quarter" idx="11"/>
          </p:nvPr>
        </p:nvSpPr>
        <p:spPr/>
        <p:txBody>
          <a:bodyPr/>
          <a:lstStyle/>
          <a:p>
            <a:endParaRPr lang="en-US"/>
          </a:p>
        </p:txBody>
      </p:sp>
      <p:sp>
        <p:nvSpPr>
          <p:cNvPr id="9" name="スライド番号プレースホルダー 8"/>
          <p:cNvSpPr>
            <a:spLocks noGrp="1"/>
          </p:cNvSpPr>
          <p:nvPr>
            <p:ph type="sldNum" sz="quarter" idx="12"/>
          </p:nvPr>
        </p:nvSpPr>
        <p:spPr/>
        <p:txBody>
          <a:bodyPr/>
          <a:lstStyle/>
          <a:p>
            <a:fld id="{E5035D1E-FD2F-448B-9C23-C5B7626D240A}" type="slidenum">
              <a:rPr lang="en-US" smtClean="0"/>
              <a:t>‹#›</a:t>
            </a:fld>
            <a:endParaRPr lang="en-US"/>
          </a:p>
        </p:txBody>
      </p:sp>
    </p:spTree>
    <p:extLst>
      <p:ext uri="{BB962C8B-B14F-4D97-AF65-F5344CB8AC3E}">
        <p14:creationId xmlns:p14="http://schemas.microsoft.com/office/powerpoint/2010/main" val="382360545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en-US"/>
          </a:p>
        </p:txBody>
      </p:sp>
      <p:sp>
        <p:nvSpPr>
          <p:cNvPr id="3" name="日付プレースホルダー 2"/>
          <p:cNvSpPr>
            <a:spLocks noGrp="1"/>
          </p:cNvSpPr>
          <p:nvPr>
            <p:ph type="dt" sz="half" idx="10"/>
          </p:nvPr>
        </p:nvSpPr>
        <p:spPr/>
        <p:txBody>
          <a:bodyPr/>
          <a:lstStyle/>
          <a:p>
            <a:fld id="{C718D7D2-F469-419D-B97B-E52DFB78B7CC}" type="datetimeFigureOut">
              <a:rPr lang="en-US" smtClean="0"/>
              <a:t>3/28/2014</a:t>
            </a:fld>
            <a:endParaRPr lang="en-US"/>
          </a:p>
        </p:txBody>
      </p:sp>
      <p:sp>
        <p:nvSpPr>
          <p:cNvPr id="4" name="フッター プレースホルダー 3"/>
          <p:cNvSpPr>
            <a:spLocks noGrp="1"/>
          </p:cNvSpPr>
          <p:nvPr>
            <p:ph type="ftr" sz="quarter" idx="11"/>
          </p:nvPr>
        </p:nvSpPr>
        <p:spPr/>
        <p:txBody>
          <a:bodyPr/>
          <a:lstStyle/>
          <a:p>
            <a:endParaRPr lang="en-US"/>
          </a:p>
        </p:txBody>
      </p:sp>
      <p:sp>
        <p:nvSpPr>
          <p:cNvPr id="5" name="スライド番号プレースホルダー 4"/>
          <p:cNvSpPr>
            <a:spLocks noGrp="1"/>
          </p:cNvSpPr>
          <p:nvPr>
            <p:ph type="sldNum" sz="quarter" idx="12"/>
          </p:nvPr>
        </p:nvSpPr>
        <p:spPr/>
        <p:txBody>
          <a:bodyPr/>
          <a:lstStyle/>
          <a:p>
            <a:fld id="{E5035D1E-FD2F-448B-9C23-C5B7626D240A}" type="slidenum">
              <a:rPr lang="en-US" smtClean="0"/>
              <a:t>‹#›</a:t>
            </a:fld>
            <a:endParaRPr lang="en-US"/>
          </a:p>
        </p:txBody>
      </p:sp>
    </p:spTree>
    <p:extLst>
      <p:ext uri="{BB962C8B-B14F-4D97-AF65-F5344CB8AC3E}">
        <p14:creationId xmlns:p14="http://schemas.microsoft.com/office/powerpoint/2010/main" val="84184250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718D7D2-F469-419D-B97B-E52DFB78B7CC}" type="datetimeFigureOut">
              <a:rPr lang="en-US" smtClean="0"/>
              <a:t>3/28/2014</a:t>
            </a:fld>
            <a:endParaRPr lang="en-US"/>
          </a:p>
        </p:txBody>
      </p:sp>
      <p:sp>
        <p:nvSpPr>
          <p:cNvPr id="3" name="フッター プレースホルダー 2"/>
          <p:cNvSpPr>
            <a:spLocks noGrp="1"/>
          </p:cNvSpPr>
          <p:nvPr>
            <p:ph type="ftr" sz="quarter" idx="11"/>
          </p:nvPr>
        </p:nvSpPr>
        <p:spPr/>
        <p:txBody>
          <a:bodyPr/>
          <a:lstStyle/>
          <a:p>
            <a:endParaRPr lang="en-US"/>
          </a:p>
        </p:txBody>
      </p:sp>
      <p:sp>
        <p:nvSpPr>
          <p:cNvPr id="4" name="スライド番号プレースホルダー 3"/>
          <p:cNvSpPr>
            <a:spLocks noGrp="1"/>
          </p:cNvSpPr>
          <p:nvPr>
            <p:ph type="sldNum" sz="quarter" idx="12"/>
          </p:nvPr>
        </p:nvSpPr>
        <p:spPr/>
        <p:txBody>
          <a:bodyPr/>
          <a:lstStyle/>
          <a:p>
            <a:fld id="{E5035D1E-FD2F-448B-9C23-C5B7626D240A}" type="slidenum">
              <a:rPr lang="en-US" smtClean="0"/>
              <a:t>‹#›</a:t>
            </a:fld>
            <a:endParaRPr lang="en-US"/>
          </a:p>
        </p:txBody>
      </p:sp>
    </p:spTree>
    <p:extLst>
      <p:ext uri="{BB962C8B-B14F-4D97-AF65-F5344CB8AC3E}">
        <p14:creationId xmlns:p14="http://schemas.microsoft.com/office/powerpoint/2010/main" val="165376171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p>
            <a:fld id="{C718D7D2-F469-419D-B97B-E52DFB78B7CC}" type="datetimeFigureOut">
              <a:rPr lang="en-US" smtClean="0"/>
              <a:t>3/28/2014</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E5035D1E-FD2F-448B-9C23-C5B7626D240A}" type="slidenum">
              <a:rPr lang="en-US" smtClean="0"/>
              <a:t>‹#›</a:t>
            </a:fld>
            <a:endParaRPr lang="en-US"/>
          </a:p>
        </p:txBody>
      </p:sp>
    </p:spTree>
    <p:extLst>
      <p:ext uri="{BB962C8B-B14F-4D97-AF65-F5344CB8AC3E}">
        <p14:creationId xmlns:p14="http://schemas.microsoft.com/office/powerpoint/2010/main" val="396857535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p>
            <a:fld id="{C718D7D2-F469-419D-B97B-E52DFB78B7CC}" type="datetimeFigureOut">
              <a:rPr lang="en-US" smtClean="0"/>
              <a:t>3/28/2014</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E5035D1E-FD2F-448B-9C23-C5B7626D240A}" type="slidenum">
              <a:rPr lang="en-US" smtClean="0"/>
              <a:t>‹#›</a:t>
            </a:fld>
            <a:endParaRPr lang="en-US"/>
          </a:p>
        </p:txBody>
      </p:sp>
    </p:spTree>
    <p:extLst>
      <p:ext uri="{BB962C8B-B14F-4D97-AF65-F5344CB8AC3E}">
        <p14:creationId xmlns:p14="http://schemas.microsoft.com/office/powerpoint/2010/main" val="391802415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microsoft.com/office/2007/relationships/hdphoto" Target="../media/hdphoto2.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正方形/長方形 10"/>
          <p:cNvSpPr/>
          <p:nvPr userDrawn="1"/>
        </p:nvSpPr>
        <p:spPr>
          <a:xfrm>
            <a:off x="-1670" y="908720"/>
            <a:ext cx="9144000" cy="882130"/>
          </a:xfrm>
          <a:prstGeom prst="rect">
            <a:avLst/>
          </a:prstGeom>
          <a:gradFill flip="none" rotWithShape="1">
            <a:gsLst>
              <a:gs pos="62000">
                <a:srgbClr val="949494">
                  <a:alpha val="93000"/>
                </a:srgbClr>
              </a:gs>
              <a:gs pos="35000">
                <a:schemeClr val="bg1">
                  <a:alpha val="94000"/>
                </a:schemeClr>
              </a:gs>
              <a:gs pos="88000">
                <a:schemeClr val="tx1">
                  <a:lumMod val="95000"/>
                  <a:lumOff val="5000"/>
                </a:schemeClr>
              </a:gs>
            </a:gsLst>
            <a:lin ang="5400000" scaled="1"/>
            <a:tileRect/>
          </a:gradFill>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タイトル プレースホルダー 1"/>
          <p:cNvSpPr>
            <a:spLocks noGrp="1"/>
          </p:cNvSpPr>
          <p:nvPr>
            <p:ph type="title"/>
          </p:nvPr>
        </p:nvSpPr>
        <p:spPr>
          <a:xfrm>
            <a:off x="1457900" y="418654"/>
            <a:ext cx="6264696" cy="634082"/>
          </a:xfrm>
          <a:prstGeom prst="rect">
            <a:avLst/>
          </a:prstGeom>
        </p:spPr>
        <p:txBody>
          <a:bodyPr vert="horz" lIns="91440" tIns="45720" rIns="91440" bIns="45720" rtlCol="0" anchor="ctr">
            <a:normAutofit/>
          </a:bodyPr>
          <a:lstStyle/>
          <a:p>
            <a:r>
              <a:rPr lang="ja-JP" altLang="en-US" dirty="0" smtClean="0"/>
              <a:t>マスター タイトル</a:t>
            </a:r>
            <a:endParaRPr lang="en-US" dirty="0"/>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8D7D2-F469-419D-B97B-E52DFB78B7CC}" type="datetimeFigureOut">
              <a:rPr lang="en-US" smtClean="0"/>
              <a:t>3/28/2014</a:t>
            </a:fld>
            <a:endParaRPr 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035D1E-FD2F-448B-9C23-C5B7626D240A}" type="slidenum">
              <a:rPr lang="en-US" smtClean="0"/>
              <a:t>‹#›</a:t>
            </a:fld>
            <a:endParaRPr lang="en-US"/>
          </a:p>
        </p:txBody>
      </p:sp>
      <p:sp>
        <p:nvSpPr>
          <p:cNvPr id="10" name="正方形/長方形 9"/>
          <p:cNvSpPr/>
          <p:nvPr userDrawn="1"/>
        </p:nvSpPr>
        <p:spPr>
          <a:xfrm>
            <a:off x="0" y="1748796"/>
            <a:ext cx="9144000" cy="5109203"/>
          </a:xfrm>
          <a:prstGeom prst="rect">
            <a:avLst/>
          </a:prstGeom>
          <a:solidFill>
            <a:schemeClr val="tx1"/>
          </a:solidFill>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pic>
        <p:nvPicPr>
          <p:cNvPr id="1026" name="Picture 2" descr="C:\Users\takeshik\Desktop\2014-03-22 0-16-04.jpg"/>
          <p:cNvPicPr>
            <a:picLocks noChangeAspect="1" noChangeArrowheads="1"/>
          </p:cNvPicPr>
          <p:nvPr userDrawn="1"/>
        </p:nvPicPr>
        <p:blipFill>
          <a:blip r:embed="rId13" cstate="print">
            <a:extLst>
              <a:ext uri="{BEBA8EAE-BF5A-486C-A8C5-ECC9F3942E4B}">
                <a14:imgProps xmlns:a14="http://schemas.microsoft.com/office/drawing/2010/main">
                  <a14:imgLayer r:embed="rId14">
                    <a14:imgEffect>
                      <a14:backgroundRemoval t="2273" b="99351" l="0" r="100000">
                        <a14:foregroundMark x1="54839" y1="48701" x2="54839" y2="48701"/>
                        <a14:foregroundMark x1="51613" y1="45779" x2="51613" y2="45779"/>
                        <a14:foregroundMark x1="57771" y1="69805" x2="57771" y2="69805"/>
                        <a14:foregroundMark x1="40762" y1="58442" x2="40762" y2="58442"/>
                        <a14:foregroundMark x1="45748" y1="57143" x2="45748" y2="57143"/>
                        <a14:foregroundMark x1="51613" y1="59740" x2="51613" y2="59740"/>
                        <a14:foregroundMark x1="59824" y1="54221" x2="59824" y2="54221"/>
                        <a14:foregroundMark x1="62463" y1="46429" x2="62463" y2="46429"/>
                        <a14:foregroundMark x1="60411" y1="36688" x2="60411" y2="36688"/>
                        <a14:foregroundMark x1="41349" y1="37338" x2="41349" y2="37338"/>
                        <a14:foregroundMark x1="41935" y1="47078" x2="41935" y2="47078"/>
                        <a14:foregroundMark x1="41935" y1="47727" x2="41935" y2="47727"/>
                        <a14:foregroundMark x1="41935" y1="70455" x2="41935" y2="70455"/>
                        <a14:foregroundMark x1="39296" y1="72403" x2="39296" y2="72403"/>
                        <a14:foregroundMark x1="47801" y1="50649" x2="47801" y2="50649"/>
                        <a14:foregroundMark x1="47801" y1="49351" x2="47801" y2="49351"/>
                        <a14:foregroundMark x1="49560" y1="43506" x2="49560" y2="43506"/>
                        <a14:foregroundMark x1="49560" y1="44481" x2="49560" y2="44481"/>
                        <a14:foregroundMark x1="40762" y1="78247" x2="40762" y2="78247"/>
                        <a14:foregroundMark x1="64223" y1="81169" x2="64223" y2="81169"/>
                        <a14:foregroundMark x1="66862" y1="83117" x2="66862" y2="83117"/>
                        <a14:foregroundMark x1="61584" y1="77597" x2="61584" y2="77597"/>
                        <a14:foregroundMark x1="63930" y1="82468" x2="63930" y2="82468"/>
                        <a14:foregroundMark x1="62463" y1="81169" x2="61877" y2="79545"/>
                        <a14:foregroundMark x1="60117" y1="73701" x2="60117" y2="73701"/>
                        <a14:foregroundMark x1="55718" y1="65909" x2="55425" y2="65260"/>
                        <a14:foregroundMark x1="53079" y1="59740" x2="53079" y2="59740"/>
                        <a14:foregroundMark x1="55132" y1="57792" x2="55132" y2="57792"/>
                        <a14:foregroundMark x1="62170" y1="52273" x2="62170" y2="52273"/>
                        <a14:foregroundMark x1="56598" y1="56818" x2="56598" y2="56818"/>
                        <a14:foregroundMark x1="61584" y1="50000" x2="61584" y2="50000"/>
                        <a14:foregroundMark x1="62170" y1="43506" x2="62170" y2="42857"/>
                        <a14:foregroundMark x1="58944" y1="36688" x2="58944" y2="36688"/>
                        <a14:foregroundMark x1="53959" y1="37013" x2="53959" y2="37013"/>
                        <a14:foregroundMark x1="45161" y1="36039" x2="45161" y2="36039"/>
                        <a14:foregroundMark x1="41935" y1="35714" x2="41935" y2="35714"/>
                        <a14:foregroundMark x1="38416" y1="35065" x2="38416" y2="35065"/>
                        <a14:foregroundMark x1="42815" y1="44805" x2="42815" y2="44805"/>
                        <a14:foregroundMark x1="42229" y1="53247" x2="42229" y2="53247"/>
                        <a14:foregroundMark x1="40762" y1="64286" x2="40762" y2="64286"/>
                        <a14:foregroundMark x1="39296" y1="71429" x2="39296" y2="71429"/>
                        <a14:foregroundMark x1="39296" y1="78571" x2="39296" y2="78571"/>
                        <a14:foregroundMark x1="44282" y1="79545" x2="44282" y2="79545"/>
                        <a14:foregroundMark x1="47507" y1="79545" x2="47507" y2="79545"/>
                        <a14:foregroundMark x1="36070" y1="78571" x2="36070" y2="78571"/>
                      </a14:backgroundRemoval>
                    </a14:imgEffect>
                  </a14:imgLayer>
                </a14:imgProps>
              </a:ext>
              <a:ext uri="{28A0092B-C50C-407E-A947-70E740481C1C}">
                <a14:useLocalDpi xmlns:a14="http://schemas.microsoft.com/office/drawing/2010/main" val="0"/>
              </a:ext>
            </a:extLst>
          </a:blip>
          <a:srcRect/>
          <a:stretch>
            <a:fillRect/>
          </a:stretch>
        </p:blipFill>
        <p:spPr bwMode="auto">
          <a:xfrm>
            <a:off x="7768603" y="27281"/>
            <a:ext cx="1394153" cy="125923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takeshik\Desktop\R-logo.png"/>
          <p:cNvPicPr>
            <a:picLocks noChangeAspect="1" noChangeArrowheads="1"/>
          </p:cNvPicPr>
          <p:nvPr userDrawn="1"/>
        </p:nvPicPr>
        <p:blipFill>
          <a:blip r:embed="rId15">
            <a:extLst>
              <a:ext uri="{BEBA8EAE-BF5A-486C-A8C5-ECC9F3942E4B}">
                <a14:imgProps xmlns:a14="http://schemas.microsoft.com/office/drawing/2010/main">
                  <a14:imgLayer r:embed="rId16">
                    <a14:imgEffect>
                      <a14:backgroundRemoval t="10000" b="90000" l="0" r="100000"/>
                    </a14:imgEffect>
                  </a14:imgLayer>
                </a14:imgProps>
              </a:ext>
              <a:ext uri="{28A0092B-C50C-407E-A947-70E740481C1C}">
                <a14:useLocalDpi xmlns:a14="http://schemas.microsoft.com/office/drawing/2010/main" val="0"/>
              </a:ext>
            </a:extLst>
          </a:blip>
          <a:srcRect/>
          <a:stretch>
            <a:fillRect/>
          </a:stretch>
        </p:blipFill>
        <p:spPr bwMode="auto">
          <a:xfrm>
            <a:off x="1" y="44624"/>
            <a:ext cx="1403647" cy="1403646"/>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プレースホルダー 2"/>
          <p:cNvSpPr>
            <a:spLocks noGrp="1"/>
          </p:cNvSpPr>
          <p:nvPr>
            <p:ph type="body" idx="1"/>
          </p:nvPr>
        </p:nvSpPr>
        <p:spPr>
          <a:xfrm>
            <a:off x="457200" y="1927373"/>
            <a:ext cx="8229600" cy="4525963"/>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Tree>
    <p:extLst>
      <p:ext uri="{BB962C8B-B14F-4D97-AF65-F5344CB8AC3E}">
        <p14:creationId xmlns:p14="http://schemas.microsoft.com/office/powerpoint/2010/main" val="73492647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4.png"/><Relationship Id="rId7" Type="http://schemas.openxmlformats.org/officeDocument/2006/relationships/image" Target="../media/image5.png"/><Relationship Id="rId12" Type="http://schemas.microsoft.com/office/2007/relationships/hdphoto" Target="../media/hdphoto6.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7.png"/><Relationship Id="rId5" Type="http://schemas.openxmlformats.org/officeDocument/2006/relationships/image" Target="../media/image1.png"/><Relationship Id="rId10" Type="http://schemas.microsoft.com/office/2007/relationships/hdphoto" Target="../media/hdphoto5.wdp"/><Relationship Id="rId4" Type="http://schemas.microsoft.com/office/2007/relationships/hdphoto" Target="../media/hdphoto4.wdp"/><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3.wdp"/></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ikid.netapp.com/w/Sizer2.0/PerfStat_Parser_Design#Workload"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26.jpeg"/><Relationship Id="rId7" Type="http://schemas.openxmlformats.org/officeDocument/2006/relationships/image" Target="../media/image30.jpeg"/><Relationship Id="rId2" Type="http://schemas.openxmlformats.org/officeDocument/2006/relationships/image" Target="../media/image25.jpeg"/><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 Id="rId9" Type="http://schemas.openxmlformats.org/officeDocument/2006/relationships/image" Target="../media/image3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10.130.208.149/Innovation-mini.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microsoft.com/office/2007/relationships/hdphoto" Target="../media/hdphoto7.wdp"/><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microsoft.com/office/2007/relationships/hdphoto" Target="../media/hdphoto6.wdp"/><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6" Type="http://schemas.microsoft.com/office/2007/relationships/hdphoto" Target="../media/hdphoto6.wdp"/><Relationship Id="rId5" Type="http://schemas.openxmlformats.org/officeDocument/2006/relationships/image" Target="../media/image7.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takeshik\Desktop\Bigdata.jpg"/>
          <p:cNvPicPr>
            <a:picLocks noChangeAspect="1" noChangeArrowheads="1"/>
          </p:cNvPicPr>
          <p:nvPr/>
        </p:nvPicPr>
        <p:blipFill>
          <a:blip r:embed="rId3">
            <a:duotone>
              <a:prstClr val="black"/>
              <a:srgbClr val="D9C3A5">
                <a:tint val="50000"/>
                <a:satMod val="180000"/>
              </a:srgbClr>
            </a:duotone>
            <a:extLst>
              <a:ext uri="{BEBA8EAE-BF5A-486C-A8C5-ECC9F3942E4B}">
                <a14:imgProps xmlns:a14="http://schemas.microsoft.com/office/drawing/2010/main">
                  <a14:imgLayer r:embed="rId4">
                    <a14:imgEffect>
                      <a14:artisticBlur radius="7"/>
                    </a14:imgEffect>
                  </a14:imgLayer>
                </a14:imgProps>
              </a:ex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ffectLst>
            <a:softEdge rad="0"/>
          </a:effectLst>
          <a:extLst>
            <a:ext uri="{909E8E84-426E-40DD-AFC4-6F175D3DCCD1}">
              <a14:hiddenFill xmlns:a14="http://schemas.microsoft.com/office/drawing/2010/main">
                <a:solidFill>
                  <a:srgbClr val="FFFFFF"/>
                </a:solidFill>
              </a14:hiddenFill>
            </a:ext>
          </a:extLst>
        </p:spPr>
      </p:pic>
      <p:sp>
        <p:nvSpPr>
          <p:cNvPr id="4" name="コンテンツ プレースホルダー 2"/>
          <p:cNvSpPr txBox="1">
            <a:spLocks/>
          </p:cNvSpPr>
          <p:nvPr/>
        </p:nvSpPr>
        <p:spPr>
          <a:xfrm>
            <a:off x="457200" y="1412776"/>
            <a:ext cx="8229600" cy="496855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メイリオ (本文)"/>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メイリオ (本文)"/>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メイリオ (本文)"/>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メイリオ (本文)"/>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メイリオ (本文)"/>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4800" dirty="0" err="1" smtClean="0">
                <a:solidFill>
                  <a:schemeClr val="bg1"/>
                </a:solidFill>
              </a:rPr>
              <a:t>Perfstat</a:t>
            </a:r>
            <a:r>
              <a:rPr lang="en-US" sz="4800" dirty="0" smtClean="0">
                <a:solidFill>
                  <a:schemeClr val="bg1"/>
                </a:solidFill>
              </a:rPr>
              <a:t> </a:t>
            </a:r>
            <a:r>
              <a:rPr lang="ja-JP" altLang="en-US" sz="4800" dirty="0" smtClean="0">
                <a:solidFill>
                  <a:schemeClr val="bg1"/>
                </a:solidFill>
              </a:rPr>
              <a:t>生データから</a:t>
            </a:r>
            <a:endParaRPr lang="en-US" altLang="ja-JP" sz="4800" dirty="0" smtClean="0">
              <a:solidFill>
                <a:schemeClr val="bg1"/>
              </a:solidFill>
            </a:endParaRPr>
          </a:p>
          <a:p>
            <a:r>
              <a:rPr lang="ja-JP" altLang="en-US" sz="4800" dirty="0" smtClean="0">
                <a:solidFill>
                  <a:schemeClr val="bg1"/>
                </a:solidFill>
              </a:rPr>
              <a:t>レポートを作成する仕組みを作ってみました</a:t>
            </a:r>
            <a:endParaRPr lang="en-US" altLang="ja-JP" sz="4800" dirty="0" smtClean="0">
              <a:solidFill>
                <a:schemeClr val="bg1"/>
              </a:solidFill>
            </a:endParaRPr>
          </a:p>
          <a:p>
            <a:endParaRPr lang="en-US" sz="2400" dirty="0">
              <a:solidFill>
                <a:schemeClr val="bg1"/>
              </a:solidFill>
            </a:endParaRPr>
          </a:p>
          <a:p>
            <a:endParaRPr lang="en-US" altLang="ja-JP" sz="2000" dirty="0" smtClean="0">
              <a:solidFill>
                <a:schemeClr val="bg1"/>
              </a:solidFill>
            </a:endParaRPr>
          </a:p>
          <a:p>
            <a:r>
              <a:rPr lang="ja-JP" altLang="en-US" sz="4000" dirty="0" smtClean="0">
                <a:solidFill>
                  <a:schemeClr val="bg1"/>
                </a:solidFill>
              </a:rPr>
              <a:t>２０１４年３月２８日</a:t>
            </a:r>
            <a:endParaRPr lang="en-US" altLang="ja-JP" sz="4000" dirty="0" smtClean="0">
              <a:solidFill>
                <a:schemeClr val="bg1"/>
              </a:solidFill>
            </a:endParaRPr>
          </a:p>
          <a:p>
            <a:r>
              <a:rPr lang="ja-JP" altLang="en-US" sz="4000" dirty="0" smtClean="0">
                <a:solidFill>
                  <a:schemeClr val="bg1"/>
                </a:solidFill>
              </a:rPr>
              <a:t>倉持 健史</a:t>
            </a:r>
            <a:endParaRPr lang="en-US" sz="4000" dirty="0">
              <a:solidFill>
                <a:schemeClr val="bg1"/>
              </a:solidFill>
            </a:endParaRPr>
          </a:p>
        </p:txBody>
      </p:sp>
      <p:pic>
        <p:nvPicPr>
          <p:cNvPr id="6" name="Picture 2" descr="C:\Users\takeshik\Desktop\2014-03-22 0-16-04.jpg"/>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2273" b="99351" l="0" r="100000">
                        <a14:foregroundMark x1="54839" y1="48701" x2="54839" y2="48701"/>
                        <a14:foregroundMark x1="51613" y1="45779" x2="51613" y2="45779"/>
                        <a14:foregroundMark x1="57771" y1="69805" x2="57771" y2="69805"/>
                        <a14:foregroundMark x1="40762" y1="58442" x2="40762" y2="58442"/>
                        <a14:foregroundMark x1="45748" y1="57143" x2="45748" y2="57143"/>
                        <a14:foregroundMark x1="51613" y1="59740" x2="51613" y2="59740"/>
                        <a14:foregroundMark x1="59824" y1="54221" x2="59824" y2="54221"/>
                        <a14:foregroundMark x1="62463" y1="46429" x2="62463" y2="46429"/>
                        <a14:foregroundMark x1="60411" y1="36688" x2="60411" y2="36688"/>
                        <a14:foregroundMark x1="41349" y1="37338" x2="41349" y2="37338"/>
                        <a14:foregroundMark x1="41935" y1="47078" x2="41935" y2="47078"/>
                        <a14:foregroundMark x1="41935" y1="47727" x2="41935" y2="47727"/>
                        <a14:foregroundMark x1="41935" y1="70455" x2="41935" y2="70455"/>
                        <a14:foregroundMark x1="39296" y1="72403" x2="39296" y2="72403"/>
                        <a14:foregroundMark x1="47801" y1="50649" x2="47801" y2="50649"/>
                        <a14:foregroundMark x1="47801" y1="49351" x2="47801" y2="49351"/>
                        <a14:foregroundMark x1="49560" y1="43506" x2="49560" y2="43506"/>
                        <a14:foregroundMark x1="49560" y1="44481" x2="49560" y2="44481"/>
                        <a14:foregroundMark x1="40762" y1="78247" x2="40762" y2="78247"/>
                        <a14:foregroundMark x1="64223" y1="81169" x2="64223" y2="81169"/>
                        <a14:foregroundMark x1="66862" y1="83117" x2="66862" y2="83117"/>
                        <a14:foregroundMark x1="61584" y1="77597" x2="61584" y2="77597"/>
                        <a14:foregroundMark x1="63930" y1="82468" x2="63930" y2="82468"/>
                        <a14:foregroundMark x1="62463" y1="81169" x2="61877" y2="79545"/>
                        <a14:foregroundMark x1="60117" y1="73701" x2="60117" y2="73701"/>
                        <a14:foregroundMark x1="55718" y1="65909" x2="55425" y2="65260"/>
                        <a14:foregroundMark x1="53079" y1="59740" x2="53079" y2="59740"/>
                        <a14:foregroundMark x1="55132" y1="57792" x2="55132" y2="57792"/>
                        <a14:foregroundMark x1="62170" y1="52273" x2="62170" y2="52273"/>
                        <a14:foregroundMark x1="56598" y1="56818" x2="56598" y2="56818"/>
                        <a14:foregroundMark x1="61584" y1="50000" x2="61584" y2="50000"/>
                        <a14:foregroundMark x1="62170" y1="43506" x2="62170" y2="42857"/>
                        <a14:foregroundMark x1="58944" y1="36688" x2="58944" y2="36688"/>
                        <a14:foregroundMark x1="53959" y1="37013" x2="53959" y2="37013"/>
                        <a14:foregroundMark x1="45161" y1="36039" x2="45161" y2="36039"/>
                        <a14:foregroundMark x1="41935" y1="35714" x2="41935" y2="35714"/>
                        <a14:foregroundMark x1="38416" y1="35065" x2="38416" y2="35065"/>
                        <a14:foregroundMark x1="42815" y1="44805" x2="42815" y2="44805"/>
                        <a14:foregroundMark x1="42229" y1="53247" x2="42229" y2="53247"/>
                        <a14:foregroundMark x1="40762" y1="64286" x2="40762" y2="64286"/>
                        <a14:foregroundMark x1="39296" y1="71429" x2="39296" y2="71429"/>
                        <a14:foregroundMark x1="39296" y1="78571" x2="39296" y2="78571"/>
                        <a14:foregroundMark x1="44282" y1="79545" x2="44282" y2="79545"/>
                        <a14:foregroundMark x1="47507" y1="79545" x2="47507" y2="79545"/>
                        <a14:foregroundMark x1="36070" y1="78571" x2="36070" y2="78571"/>
                      </a14:backgroundRemoval>
                    </a14:imgEffect>
                  </a14:imgLayer>
                </a14:imgProps>
              </a:ext>
              <a:ext uri="{28A0092B-C50C-407E-A947-70E740481C1C}">
                <a14:useLocalDpi xmlns:a14="http://schemas.microsoft.com/office/drawing/2010/main" val="0"/>
              </a:ext>
            </a:extLst>
          </a:blip>
          <a:srcRect/>
          <a:stretch>
            <a:fillRect/>
          </a:stretch>
        </p:blipFill>
        <p:spPr bwMode="auto">
          <a:xfrm>
            <a:off x="7749847" y="5598765"/>
            <a:ext cx="1394153" cy="12592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takeshik\Desktop\R-logo.png"/>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0000" l="0" r="99500"/>
                    </a14:imgEffect>
                  </a14:imgLayer>
                </a14:imgProps>
              </a:ext>
              <a:ext uri="{28A0092B-C50C-407E-A947-70E740481C1C}">
                <a14:useLocalDpi xmlns:a14="http://schemas.microsoft.com/office/drawing/2010/main" val="0"/>
              </a:ext>
            </a:extLst>
          </a:blip>
          <a:srcRect/>
          <a:stretch>
            <a:fillRect/>
          </a:stretch>
        </p:blipFill>
        <p:spPr bwMode="auto">
          <a:xfrm>
            <a:off x="14909" y="0"/>
            <a:ext cx="1259631" cy="125963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takeshik\Desktop\perl_camel.jpg"/>
          <p:cNvPicPr>
            <a:picLocks noChangeAspect="1" noChangeArrowheads="1"/>
          </p:cNvPicPr>
          <p:nvPr/>
        </p:nvPicPr>
        <p:blipFill>
          <a:blip r:embed="rId9">
            <a:extLst>
              <a:ext uri="{BEBA8EAE-BF5A-486C-A8C5-ECC9F3942E4B}">
                <a14:imgProps xmlns:a14="http://schemas.microsoft.com/office/drawing/2010/main">
                  <a14:imgLayer r:embed="rId10">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3523" y="5495259"/>
            <a:ext cx="1278063" cy="135895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www.avepoint.co.jp/mysite/images/partners/netapp-logo.gif"/>
          <p:cNvPicPr>
            <a:picLocks noChangeAspect="1" noChangeArrowheads="1"/>
          </p:cNvPicPr>
          <p:nvPr/>
        </p:nvPicPr>
        <p:blipFill rotWithShape="1">
          <a:blip r:embed="rId11">
            <a:extLst>
              <a:ext uri="{BEBA8EAE-BF5A-486C-A8C5-ECC9F3942E4B}">
                <a14:imgProps xmlns:a14="http://schemas.microsoft.com/office/drawing/2010/main">
                  <a14:imgLayer r:embed="rId12">
                    <a14:imgEffect>
                      <a14:backgroundRemoval t="0" b="100000" l="9804" r="89216"/>
                    </a14:imgEffect>
                  </a14:imgLayer>
                </a14:imgProps>
              </a:ext>
              <a:ext uri="{28A0092B-C50C-407E-A947-70E740481C1C}">
                <a14:useLocalDpi xmlns:a14="http://schemas.microsoft.com/office/drawing/2010/main" val="0"/>
              </a:ext>
            </a:extLst>
          </a:blip>
          <a:srcRect l="18807" r="21965" b="20807"/>
          <a:stretch/>
        </p:blipFill>
        <p:spPr bwMode="auto">
          <a:xfrm>
            <a:off x="7857350" y="63286"/>
            <a:ext cx="1286650" cy="1096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7187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レポート</a:t>
            </a:r>
            <a:r>
              <a:rPr lang="ja-JP" altLang="en-US" dirty="0" smtClean="0"/>
              <a:t>作成フロー</a:t>
            </a:r>
            <a:endParaRPr lang="en-US" dirty="0"/>
          </a:p>
        </p:txBody>
      </p:sp>
      <p:sp>
        <p:nvSpPr>
          <p:cNvPr id="3" name="コンテンツ プレースホルダー 2"/>
          <p:cNvSpPr>
            <a:spLocks noGrp="1"/>
          </p:cNvSpPr>
          <p:nvPr>
            <p:ph idx="1"/>
          </p:nvPr>
        </p:nvSpPr>
        <p:spPr>
          <a:xfrm>
            <a:off x="457200" y="1927373"/>
            <a:ext cx="8229600" cy="4525963"/>
          </a:xfrm>
        </p:spPr>
        <p:txBody>
          <a:bodyPr>
            <a:normAutofit lnSpcReduction="10000"/>
          </a:bodyPr>
          <a:lstStyle/>
          <a:p>
            <a:pPr marL="514350" indent="-514350">
              <a:buFont typeface="+mj-lt"/>
              <a:buAutoNum type="arabicPeriod"/>
            </a:pPr>
            <a:r>
              <a:rPr lang="ja-JP" altLang="en-US" sz="2800" dirty="0" smtClean="0"/>
              <a:t>生データ用意</a:t>
            </a:r>
            <a:endParaRPr lang="en-US" altLang="ja-JP" sz="2800" dirty="0" smtClean="0"/>
          </a:p>
          <a:p>
            <a:pPr marL="514350" indent="-514350">
              <a:buFont typeface="+mj-lt"/>
              <a:buAutoNum type="arabicPeriod"/>
            </a:pPr>
            <a:r>
              <a:rPr lang="ja-JP" altLang="en-US" sz="2800" dirty="0" smtClean="0"/>
              <a:t>生データ配置（</a:t>
            </a:r>
            <a:r>
              <a:rPr lang="en-US" altLang="ja-JP" sz="2800" dirty="0" err="1" smtClean="0"/>
              <a:t>RStudio</a:t>
            </a:r>
            <a:r>
              <a:rPr lang="en-US" altLang="ja-JP" sz="2800" dirty="0" smtClean="0"/>
              <a:t> Server </a:t>
            </a:r>
            <a:r>
              <a:rPr lang="ja-JP" altLang="en-US" sz="2800" dirty="0" smtClean="0"/>
              <a:t>上へ）</a:t>
            </a:r>
            <a:endParaRPr lang="en-US" altLang="ja-JP" sz="2800" dirty="0" smtClean="0"/>
          </a:p>
          <a:p>
            <a:pPr marL="400050" lvl="1" indent="0">
              <a:buNone/>
            </a:pPr>
            <a:r>
              <a:rPr lang="en-US" altLang="ja-JP" sz="1200" dirty="0">
                <a:solidFill>
                  <a:schemeClr val="bg1"/>
                </a:solidFill>
              </a:rPr>
              <a:t> </a:t>
            </a:r>
            <a:r>
              <a:rPr lang="en-US" altLang="ja-JP" sz="1200" dirty="0" smtClean="0">
                <a:solidFill>
                  <a:schemeClr val="bg1"/>
                </a:solidFill>
              </a:rPr>
              <a:t> \\10.130.208.128\PerfstatShare\Data\rawdata</a:t>
            </a:r>
            <a:endParaRPr lang="en-US" altLang="ja-JP" sz="1600" dirty="0" smtClean="0">
              <a:solidFill>
                <a:schemeClr val="bg1"/>
              </a:solidFill>
            </a:endParaRPr>
          </a:p>
          <a:p>
            <a:pPr marL="514350" indent="-514350">
              <a:buFont typeface="+mj-lt"/>
              <a:buAutoNum type="arabicPeriod"/>
            </a:pPr>
            <a:r>
              <a:rPr lang="ja-JP" altLang="en-US" sz="2800" dirty="0" smtClean="0">
                <a:solidFill>
                  <a:schemeClr val="bg1"/>
                </a:solidFill>
              </a:rPr>
              <a:t>データを抽出</a:t>
            </a:r>
            <a:endParaRPr lang="en-US" altLang="ja-JP" sz="2800" dirty="0" smtClean="0">
              <a:solidFill>
                <a:schemeClr val="bg1"/>
              </a:solidFill>
            </a:endParaRPr>
          </a:p>
          <a:p>
            <a:pPr marL="514350" indent="-514350">
              <a:buFont typeface="+mj-lt"/>
              <a:buAutoNum type="arabicPeriod"/>
            </a:pPr>
            <a:r>
              <a:rPr lang="en-US" sz="2800" dirty="0" err="1" smtClean="0">
                <a:solidFill>
                  <a:schemeClr val="bg1"/>
                </a:solidFill>
              </a:rPr>
              <a:t>RStudio</a:t>
            </a:r>
            <a:r>
              <a:rPr lang="en-US" sz="2800" dirty="0" smtClean="0">
                <a:solidFill>
                  <a:schemeClr val="bg1"/>
                </a:solidFill>
              </a:rPr>
              <a:t> </a:t>
            </a:r>
            <a:r>
              <a:rPr lang="ja-JP" altLang="en-US" sz="2800" dirty="0" smtClean="0">
                <a:solidFill>
                  <a:schemeClr val="bg1"/>
                </a:solidFill>
              </a:rPr>
              <a:t>へログイン</a:t>
            </a:r>
            <a:endParaRPr lang="en-US" altLang="ja-JP" sz="2800" dirty="0" smtClean="0">
              <a:solidFill>
                <a:schemeClr val="bg1"/>
              </a:solidFill>
            </a:endParaRPr>
          </a:p>
          <a:p>
            <a:pPr marL="514350" indent="-514350">
              <a:buFont typeface="+mj-lt"/>
              <a:buAutoNum type="arabicPeriod"/>
            </a:pPr>
            <a:r>
              <a:rPr lang="ja-JP" altLang="en-US" sz="2800" dirty="0" smtClean="0">
                <a:solidFill>
                  <a:schemeClr val="bg1"/>
                </a:solidFill>
              </a:rPr>
              <a:t>テンプレートから「</a:t>
            </a:r>
            <a:r>
              <a:rPr lang="en-US" altLang="ja-JP" sz="2800" dirty="0" smtClean="0">
                <a:solidFill>
                  <a:schemeClr val="bg1"/>
                </a:solidFill>
              </a:rPr>
              <a:t>R</a:t>
            </a:r>
            <a:r>
              <a:rPr lang="ja-JP" altLang="en-US" sz="2800" dirty="0" smtClean="0">
                <a:solidFill>
                  <a:schemeClr val="bg1"/>
                </a:solidFill>
              </a:rPr>
              <a:t> </a:t>
            </a:r>
            <a:r>
              <a:rPr lang="en-US" altLang="ja-JP" sz="2800" dirty="0" smtClean="0">
                <a:solidFill>
                  <a:schemeClr val="bg1"/>
                </a:solidFill>
              </a:rPr>
              <a:t>Markdown</a:t>
            </a:r>
            <a:r>
              <a:rPr lang="ja-JP" altLang="en-US" sz="2800" dirty="0" smtClean="0">
                <a:solidFill>
                  <a:schemeClr val="bg1"/>
                </a:solidFill>
              </a:rPr>
              <a:t>」 作成</a:t>
            </a:r>
            <a:endParaRPr lang="en-US" altLang="ja-JP" sz="2800" dirty="0" smtClean="0">
              <a:solidFill>
                <a:schemeClr val="bg1"/>
              </a:solidFill>
            </a:endParaRPr>
          </a:p>
          <a:p>
            <a:pPr marL="514350" indent="-514350">
              <a:buFont typeface="+mj-lt"/>
              <a:buAutoNum type="arabicPeriod"/>
            </a:pPr>
            <a:r>
              <a:rPr lang="ja-JP" altLang="en-US" sz="2800" dirty="0" smtClean="0">
                <a:solidFill>
                  <a:schemeClr val="bg1"/>
                </a:solidFill>
              </a:rPr>
              <a:t>テンプレートを編集</a:t>
            </a:r>
            <a:endParaRPr lang="en-US" altLang="ja-JP" sz="2800" dirty="0" smtClean="0">
              <a:solidFill>
                <a:schemeClr val="bg1"/>
              </a:solidFill>
            </a:endParaRPr>
          </a:p>
          <a:p>
            <a:pPr marL="514350" indent="-514350">
              <a:buFont typeface="+mj-lt"/>
              <a:buAutoNum type="arabicPeriod"/>
            </a:pPr>
            <a:r>
              <a:rPr lang="ja-JP" altLang="en-US" sz="2800" dirty="0" smtClean="0">
                <a:solidFill>
                  <a:schemeClr val="bg1"/>
                </a:solidFill>
              </a:rPr>
              <a:t>「</a:t>
            </a:r>
            <a:r>
              <a:rPr lang="en-US" altLang="ja-JP" sz="2800" dirty="0" smtClean="0">
                <a:solidFill>
                  <a:schemeClr val="bg1"/>
                </a:solidFill>
              </a:rPr>
              <a:t>Knit</a:t>
            </a:r>
            <a:r>
              <a:rPr lang="ja-JP" altLang="en-US" sz="2800" dirty="0" smtClean="0">
                <a:solidFill>
                  <a:schemeClr val="bg1"/>
                </a:solidFill>
              </a:rPr>
              <a:t> </a:t>
            </a:r>
            <a:r>
              <a:rPr lang="en-US" altLang="ja-JP" sz="2800" dirty="0" smtClean="0">
                <a:solidFill>
                  <a:schemeClr val="bg1"/>
                </a:solidFill>
              </a:rPr>
              <a:t>HTML</a:t>
            </a:r>
            <a:r>
              <a:rPr lang="ja-JP" altLang="en-US" sz="2800" dirty="0" smtClean="0">
                <a:solidFill>
                  <a:schemeClr val="bg1"/>
                </a:solidFill>
              </a:rPr>
              <a:t>」 実行</a:t>
            </a:r>
            <a:endParaRPr lang="en-US" altLang="ja-JP" sz="2800" dirty="0" smtClean="0">
              <a:solidFill>
                <a:schemeClr val="bg1"/>
              </a:solidFill>
            </a:endParaRPr>
          </a:p>
          <a:p>
            <a:pPr marL="514350" indent="-514350">
              <a:buFont typeface="+mj-lt"/>
              <a:buAutoNum type="arabicPeriod"/>
            </a:pPr>
            <a:r>
              <a:rPr lang="en-US" altLang="ja-JP" sz="2800" dirty="0" smtClean="0">
                <a:solidFill>
                  <a:schemeClr val="bg1"/>
                </a:solidFill>
              </a:rPr>
              <a:t>HTML </a:t>
            </a:r>
            <a:r>
              <a:rPr lang="ja-JP" altLang="en-US" sz="2800" dirty="0" smtClean="0">
                <a:solidFill>
                  <a:schemeClr val="bg1"/>
                </a:solidFill>
              </a:rPr>
              <a:t>保存</a:t>
            </a:r>
            <a:endParaRPr lang="en-US" altLang="ja-JP" sz="2800" dirty="0" smtClean="0">
              <a:solidFill>
                <a:schemeClr val="bg1"/>
              </a:solidFill>
            </a:endParaRPr>
          </a:p>
          <a:p>
            <a:pPr marL="514350" indent="-514350">
              <a:buFont typeface="+mj-lt"/>
              <a:buAutoNum type="arabicPeriod"/>
            </a:pPr>
            <a:r>
              <a:rPr lang="en-US" altLang="ja-JP" sz="2800" dirty="0" smtClean="0">
                <a:solidFill>
                  <a:schemeClr val="bg1"/>
                </a:solidFill>
              </a:rPr>
              <a:t>PDF </a:t>
            </a:r>
            <a:r>
              <a:rPr lang="ja-JP" altLang="en-US" sz="2800" dirty="0" smtClean="0">
                <a:solidFill>
                  <a:schemeClr val="bg1"/>
                </a:solidFill>
              </a:rPr>
              <a:t>変換</a:t>
            </a:r>
            <a:endParaRPr lang="en-US" altLang="ja-JP" sz="2800" dirty="0" smtClean="0">
              <a:solidFill>
                <a:schemeClr val="bg1"/>
              </a:solidFill>
            </a:endParaRPr>
          </a:p>
        </p:txBody>
      </p:sp>
    </p:spTree>
    <p:extLst>
      <p:ext uri="{BB962C8B-B14F-4D97-AF65-F5344CB8AC3E}">
        <p14:creationId xmlns:p14="http://schemas.microsoft.com/office/powerpoint/2010/main" val="5326334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右矢印 24"/>
          <p:cNvSpPr/>
          <p:nvPr/>
        </p:nvSpPr>
        <p:spPr>
          <a:xfrm>
            <a:off x="6398201" y="4823310"/>
            <a:ext cx="1414159" cy="265324"/>
          </a:xfrm>
          <a:prstGeom prst="rightArrow">
            <a:avLst/>
          </a:prstGeom>
          <a:gradFill flip="none" rotWithShape="1">
            <a:gsLst>
              <a:gs pos="0">
                <a:schemeClr val="accent5">
                  <a:tint val="50000"/>
                  <a:satMod val="300000"/>
                  <a:alpha val="59000"/>
                </a:schemeClr>
              </a:gs>
              <a:gs pos="40000">
                <a:schemeClr val="accent5">
                  <a:tint val="37000"/>
                  <a:satMod val="300000"/>
                  <a:alpha val="46000"/>
                </a:schemeClr>
              </a:gs>
              <a:gs pos="100000">
                <a:schemeClr val="accent5">
                  <a:tint val="15000"/>
                  <a:satMod val="350000"/>
                  <a:alpha val="18000"/>
                </a:schemeClr>
              </a:gs>
            </a:gsLst>
            <a:lin ang="0" scaled="1"/>
            <a:tileRec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 name="ホームベース 3"/>
          <p:cNvSpPr/>
          <p:nvPr/>
        </p:nvSpPr>
        <p:spPr>
          <a:xfrm>
            <a:off x="331853" y="1846024"/>
            <a:ext cx="1075727" cy="997046"/>
          </a:xfrm>
          <a:prstGeom prst="homePlate">
            <a:avLst>
              <a:gd name="adj" fmla="val 28945"/>
            </a:avLst>
          </a:prstGeom>
          <a:ln/>
        </p:spPr>
        <p:style>
          <a:lnRef idx="0">
            <a:schemeClr val="accent1"/>
          </a:lnRef>
          <a:fillRef idx="1003">
            <a:schemeClr val="dk2"/>
          </a:fillRef>
          <a:effectRef idx="3">
            <a:schemeClr val="accent1"/>
          </a:effectRef>
          <a:fontRef idx="minor">
            <a:schemeClr val="lt1"/>
          </a:fontRef>
        </p:style>
        <p:txBody>
          <a:bodyPr rtlCol="0" anchor="ctr"/>
          <a:lstStyle/>
          <a:p>
            <a:pPr algn="ctr"/>
            <a:r>
              <a:rPr kumimoji="1" lang="ja-JP" altLang="en-US" sz="2000" dirty="0" smtClean="0">
                <a:solidFill>
                  <a:srgbClr val="FFFFFF"/>
                </a:solidFill>
                <a:latin typeface="メイリオ (本文)"/>
              </a:rPr>
              <a:t>データ</a:t>
            </a:r>
            <a:endParaRPr kumimoji="1" lang="en-US" altLang="ja-JP" sz="2000" dirty="0" smtClean="0">
              <a:solidFill>
                <a:srgbClr val="FFFFFF"/>
              </a:solidFill>
              <a:latin typeface="メイリオ (本文)"/>
            </a:endParaRPr>
          </a:p>
          <a:p>
            <a:pPr algn="ctr"/>
            <a:r>
              <a:rPr kumimoji="1" lang="ja-JP" altLang="en-US" sz="2000" dirty="0" smtClean="0">
                <a:solidFill>
                  <a:srgbClr val="FFFFFF"/>
                </a:solidFill>
                <a:latin typeface="メイリオ (本文)"/>
              </a:rPr>
              <a:t>収集</a:t>
            </a:r>
            <a:endParaRPr kumimoji="1" lang="ja-JP" altLang="en-US" sz="2000" dirty="0">
              <a:solidFill>
                <a:srgbClr val="FFFFFF"/>
              </a:solidFill>
              <a:latin typeface="メイリオ (本文)"/>
            </a:endParaRPr>
          </a:p>
        </p:txBody>
      </p:sp>
      <p:sp>
        <p:nvSpPr>
          <p:cNvPr id="5" name="ホームベース 4"/>
          <p:cNvSpPr/>
          <p:nvPr/>
        </p:nvSpPr>
        <p:spPr>
          <a:xfrm>
            <a:off x="1533162" y="1844824"/>
            <a:ext cx="1382654" cy="997047"/>
          </a:xfrm>
          <a:prstGeom prst="homePlate">
            <a:avLst>
              <a:gd name="adj" fmla="val 28945"/>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2000" dirty="0" smtClean="0">
                <a:solidFill>
                  <a:srgbClr val="FFFFFF"/>
                </a:solidFill>
                <a:latin typeface="メイリオ (本文)"/>
              </a:rPr>
              <a:t>保存</a:t>
            </a:r>
            <a:endParaRPr kumimoji="1" lang="ja-JP" altLang="en-US" sz="2000" dirty="0">
              <a:solidFill>
                <a:srgbClr val="FFFFFF"/>
              </a:solidFill>
              <a:latin typeface="メイリオ (本文)"/>
            </a:endParaRPr>
          </a:p>
        </p:txBody>
      </p:sp>
      <p:sp>
        <p:nvSpPr>
          <p:cNvPr id="14" name="メモ 13"/>
          <p:cNvSpPr/>
          <p:nvPr/>
        </p:nvSpPr>
        <p:spPr>
          <a:xfrm>
            <a:off x="1533162" y="3232539"/>
            <a:ext cx="1364220" cy="961154"/>
          </a:xfrm>
          <a:prstGeom prst="foldedCorner">
            <a:avLst>
              <a:gd name="adj" fmla="val 37465"/>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Perfstat.log</a:t>
            </a:r>
            <a:endParaRPr lang="en-US" b="1" dirty="0"/>
          </a:p>
        </p:txBody>
      </p:sp>
      <p:sp>
        <p:nvSpPr>
          <p:cNvPr id="15" name="ホームベース 14"/>
          <p:cNvSpPr/>
          <p:nvPr/>
        </p:nvSpPr>
        <p:spPr>
          <a:xfrm>
            <a:off x="3053657" y="1846024"/>
            <a:ext cx="1647799" cy="997047"/>
          </a:xfrm>
          <a:prstGeom prst="homePlate">
            <a:avLst>
              <a:gd name="adj" fmla="val 28945"/>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2000" dirty="0" smtClean="0">
                <a:solidFill>
                  <a:srgbClr val="FFFFFF"/>
                </a:solidFill>
                <a:latin typeface="メイリオ (本文)"/>
              </a:rPr>
              <a:t>抽出</a:t>
            </a:r>
            <a:endParaRPr kumimoji="1" lang="en-US" altLang="ja-JP" sz="2000" dirty="0" smtClean="0">
              <a:solidFill>
                <a:srgbClr val="FFFFFF"/>
              </a:solidFill>
              <a:latin typeface="メイリオ (本文)"/>
            </a:endParaRPr>
          </a:p>
          <a:p>
            <a:pPr algn="ctr"/>
            <a:r>
              <a:rPr kumimoji="1" lang="ja-JP" altLang="en-US" sz="2000" dirty="0" smtClean="0">
                <a:solidFill>
                  <a:srgbClr val="FFFFFF"/>
                </a:solidFill>
                <a:latin typeface="メイリオ (本文)"/>
              </a:rPr>
              <a:t>加工</a:t>
            </a:r>
            <a:endParaRPr kumimoji="1" lang="en-US" altLang="ja-JP" sz="2000" dirty="0" smtClean="0">
              <a:solidFill>
                <a:srgbClr val="FFFFFF"/>
              </a:solidFill>
              <a:latin typeface="メイリオ (本文)"/>
            </a:endParaRPr>
          </a:p>
          <a:p>
            <a:pPr algn="ctr"/>
            <a:r>
              <a:rPr kumimoji="1" lang="ja-JP" altLang="en-US" sz="2000" dirty="0" smtClean="0">
                <a:solidFill>
                  <a:srgbClr val="FFFFFF"/>
                </a:solidFill>
                <a:latin typeface="メイリオ (本文)"/>
              </a:rPr>
              <a:t>結合</a:t>
            </a:r>
            <a:endParaRPr kumimoji="1" lang="ja-JP" altLang="en-US" sz="2000" dirty="0">
              <a:solidFill>
                <a:srgbClr val="FFFFFF"/>
              </a:solidFill>
              <a:latin typeface="メイリオ (本文)"/>
            </a:endParaRPr>
          </a:p>
        </p:txBody>
      </p:sp>
      <p:sp>
        <p:nvSpPr>
          <p:cNvPr id="16" name="メモ 15"/>
          <p:cNvSpPr/>
          <p:nvPr/>
        </p:nvSpPr>
        <p:spPr>
          <a:xfrm>
            <a:off x="3068216" y="3232540"/>
            <a:ext cx="1189682" cy="624900"/>
          </a:xfrm>
          <a:prstGeom prst="foldedCorner">
            <a:avLst>
              <a:gd name="adj" fmla="val 3746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dirty="0" err="1" smtClean="0"/>
              <a:t>A.Log</a:t>
            </a:r>
            <a:endParaRPr lang="en-US" altLang="ja-JP" dirty="0" smtClean="0"/>
          </a:p>
        </p:txBody>
      </p:sp>
      <p:sp>
        <p:nvSpPr>
          <p:cNvPr id="20" name="メモ 19"/>
          <p:cNvSpPr/>
          <p:nvPr/>
        </p:nvSpPr>
        <p:spPr>
          <a:xfrm>
            <a:off x="3067305" y="3962229"/>
            <a:ext cx="1189682" cy="624900"/>
          </a:xfrm>
          <a:prstGeom prst="foldedCorner">
            <a:avLst>
              <a:gd name="adj" fmla="val 3746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dirty="0" err="1"/>
              <a:t>B</a:t>
            </a:r>
            <a:r>
              <a:rPr lang="en-US" altLang="ja-JP" dirty="0" err="1" smtClean="0"/>
              <a:t>.Log</a:t>
            </a:r>
            <a:endParaRPr lang="en-US" altLang="ja-JP" dirty="0" smtClean="0"/>
          </a:p>
        </p:txBody>
      </p:sp>
      <p:sp>
        <p:nvSpPr>
          <p:cNvPr id="21" name="メモ 20"/>
          <p:cNvSpPr/>
          <p:nvPr/>
        </p:nvSpPr>
        <p:spPr>
          <a:xfrm>
            <a:off x="3053657" y="4689973"/>
            <a:ext cx="1189682" cy="624900"/>
          </a:xfrm>
          <a:prstGeom prst="foldedCorner">
            <a:avLst>
              <a:gd name="adj" fmla="val 3746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dirty="0" err="1" smtClean="0"/>
              <a:t>C.Log</a:t>
            </a:r>
            <a:endParaRPr lang="en-US" altLang="ja-JP" dirty="0" smtClean="0"/>
          </a:p>
        </p:txBody>
      </p:sp>
      <p:sp>
        <p:nvSpPr>
          <p:cNvPr id="22" name="左中かっこ 21"/>
          <p:cNvSpPr/>
          <p:nvPr/>
        </p:nvSpPr>
        <p:spPr>
          <a:xfrm rot="10800000">
            <a:off x="4499992" y="3232538"/>
            <a:ext cx="432048" cy="3220797"/>
          </a:xfrm>
          <a:prstGeom prst="lef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ホームベース 22"/>
          <p:cNvSpPr/>
          <p:nvPr/>
        </p:nvSpPr>
        <p:spPr>
          <a:xfrm>
            <a:off x="5004048" y="1849741"/>
            <a:ext cx="2313837" cy="997048"/>
          </a:xfrm>
          <a:prstGeom prst="homePlate">
            <a:avLst>
              <a:gd name="adj" fmla="val 28945"/>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2000" dirty="0" smtClean="0">
                <a:solidFill>
                  <a:srgbClr val="FFFFFF"/>
                </a:solidFill>
                <a:latin typeface="メイリオ (本文)"/>
              </a:rPr>
              <a:t>簡易分析・可視化</a:t>
            </a:r>
            <a:endParaRPr kumimoji="1" lang="en-US" altLang="ja-JP" sz="2000" dirty="0" smtClean="0">
              <a:solidFill>
                <a:srgbClr val="FFFFFF"/>
              </a:solidFill>
              <a:latin typeface="メイリオ (本文)"/>
            </a:endParaRPr>
          </a:p>
          <a:p>
            <a:pPr algn="ctr"/>
            <a:r>
              <a:rPr kumimoji="1" lang="ja-JP" altLang="en-US" sz="2000" dirty="0" smtClean="0">
                <a:solidFill>
                  <a:srgbClr val="FFFFFF"/>
                </a:solidFill>
                <a:latin typeface="メイリオ (本文)"/>
              </a:rPr>
              <a:t>レポート</a:t>
            </a:r>
            <a:r>
              <a:rPr kumimoji="1" lang="ja-JP" altLang="en-US" sz="2000" dirty="0">
                <a:solidFill>
                  <a:srgbClr val="FFFFFF"/>
                </a:solidFill>
                <a:latin typeface="メイリオ (本文)"/>
              </a:rPr>
              <a:t>作成</a:t>
            </a:r>
            <a:endParaRPr kumimoji="1" lang="en-US" altLang="ja-JP" sz="2000" dirty="0" smtClean="0">
              <a:solidFill>
                <a:srgbClr val="FFFFFF"/>
              </a:solidFill>
              <a:latin typeface="メイリオ (本文)"/>
            </a:endParaRPr>
          </a:p>
        </p:txBody>
      </p:sp>
      <p:pic>
        <p:nvPicPr>
          <p:cNvPr id="24" name="Picture 2" descr="C:\Users\takeshik\Desktop\2014-03-22 0-16-04.jpg"/>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2273" b="99351" l="0" r="100000">
                        <a14:foregroundMark x1="54839" y1="48701" x2="54839" y2="48701"/>
                        <a14:foregroundMark x1="51613" y1="45779" x2="51613" y2="45779"/>
                        <a14:foregroundMark x1="57771" y1="69805" x2="57771" y2="69805"/>
                        <a14:foregroundMark x1="40762" y1="58442" x2="40762" y2="58442"/>
                        <a14:foregroundMark x1="45748" y1="57143" x2="45748" y2="57143"/>
                        <a14:foregroundMark x1="51613" y1="59740" x2="51613" y2="59740"/>
                        <a14:foregroundMark x1="59824" y1="54221" x2="59824" y2="54221"/>
                        <a14:foregroundMark x1="62463" y1="46429" x2="62463" y2="46429"/>
                        <a14:foregroundMark x1="60411" y1="36688" x2="60411" y2="36688"/>
                        <a14:foregroundMark x1="41349" y1="37338" x2="41349" y2="37338"/>
                        <a14:foregroundMark x1="41935" y1="47078" x2="41935" y2="47078"/>
                        <a14:foregroundMark x1="41935" y1="47727" x2="41935" y2="47727"/>
                        <a14:foregroundMark x1="41935" y1="70455" x2="41935" y2="70455"/>
                        <a14:foregroundMark x1="39296" y1="72403" x2="39296" y2="72403"/>
                        <a14:foregroundMark x1="47801" y1="50649" x2="47801" y2="50649"/>
                        <a14:foregroundMark x1="47801" y1="49351" x2="47801" y2="49351"/>
                        <a14:foregroundMark x1="49560" y1="43506" x2="49560" y2="43506"/>
                        <a14:foregroundMark x1="49560" y1="44481" x2="49560" y2="44481"/>
                        <a14:foregroundMark x1="40762" y1="78247" x2="40762" y2="78247"/>
                        <a14:foregroundMark x1="64223" y1="81169" x2="64223" y2="81169"/>
                        <a14:foregroundMark x1="66862" y1="83117" x2="66862" y2="83117"/>
                        <a14:foregroundMark x1="61584" y1="77597" x2="61584" y2="77597"/>
                        <a14:foregroundMark x1="63930" y1="82468" x2="63930" y2="82468"/>
                        <a14:foregroundMark x1="62463" y1="81169" x2="61877" y2="79545"/>
                        <a14:foregroundMark x1="60117" y1="73701" x2="60117" y2="73701"/>
                        <a14:foregroundMark x1="55718" y1="65909" x2="55425" y2="65260"/>
                        <a14:foregroundMark x1="53079" y1="59740" x2="53079" y2="59740"/>
                        <a14:foregroundMark x1="55132" y1="57792" x2="55132" y2="57792"/>
                        <a14:foregroundMark x1="62170" y1="52273" x2="62170" y2="52273"/>
                        <a14:foregroundMark x1="56598" y1="56818" x2="56598" y2="56818"/>
                        <a14:foregroundMark x1="61584" y1="50000" x2="61584" y2="50000"/>
                        <a14:foregroundMark x1="62170" y1="43506" x2="62170" y2="42857"/>
                        <a14:foregroundMark x1="58944" y1="36688" x2="58944" y2="36688"/>
                        <a14:foregroundMark x1="53959" y1="37013" x2="53959" y2="37013"/>
                        <a14:foregroundMark x1="45161" y1="36039" x2="45161" y2="36039"/>
                        <a14:foregroundMark x1="41935" y1="35714" x2="41935" y2="35714"/>
                        <a14:foregroundMark x1="38416" y1="35065" x2="38416" y2="35065"/>
                        <a14:foregroundMark x1="42815" y1="44805" x2="42815" y2="44805"/>
                        <a14:foregroundMark x1="42229" y1="53247" x2="42229" y2="53247"/>
                        <a14:foregroundMark x1="40762" y1="64286" x2="40762" y2="64286"/>
                        <a14:foregroundMark x1="39296" y1="71429" x2="39296" y2="71429"/>
                        <a14:foregroundMark x1="39296" y1="78571" x2="39296" y2="78571"/>
                        <a14:foregroundMark x1="44282" y1="79545" x2="44282" y2="79545"/>
                        <a14:foregroundMark x1="47507" y1="79545" x2="47507" y2="79545"/>
                        <a14:foregroundMark x1="36070" y1="78571" x2="36070" y2="78571"/>
                      </a14:backgroundRemoval>
                    </a14:imgEffect>
                  </a14:imgLayer>
                </a14:imgProps>
              </a:ext>
              <a:ext uri="{28A0092B-C50C-407E-A947-70E740481C1C}">
                <a14:useLocalDpi xmlns:a14="http://schemas.microsoft.com/office/drawing/2010/main" val="0"/>
              </a:ext>
            </a:extLst>
          </a:blip>
          <a:srcRect/>
          <a:stretch>
            <a:fillRect/>
          </a:stretch>
        </p:blipFill>
        <p:spPr bwMode="auto">
          <a:xfrm>
            <a:off x="5004048" y="4193693"/>
            <a:ext cx="1394153" cy="125923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takeshik\Desktop\PerfstatTool\figure\html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4362338"/>
            <a:ext cx="1090589" cy="10905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takeshik\Desktop\PerfstatTool\figure\PDF.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14360" y="4298032"/>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31" name="タイトル 1"/>
          <p:cNvSpPr>
            <a:spLocks noGrp="1"/>
          </p:cNvSpPr>
          <p:nvPr>
            <p:ph type="title"/>
          </p:nvPr>
        </p:nvSpPr>
        <p:spPr>
          <a:xfrm>
            <a:off x="1457900" y="418654"/>
            <a:ext cx="6264696" cy="634082"/>
          </a:xfrm>
        </p:spPr>
        <p:txBody>
          <a:bodyPr>
            <a:normAutofit fontScale="90000"/>
          </a:bodyPr>
          <a:lstStyle/>
          <a:p>
            <a:r>
              <a:rPr lang="ja-JP" altLang="en-US" dirty="0"/>
              <a:t>レポート</a:t>
            </a:r>
            <a:r>
              <a:rPr lang="ja-JP" altLang="en-US" dirty="0" smtClean="0"/>
              <a:t>作成フロー</a:t>
            </a:r>
            <a:endParaRPr lang="en-US" dirty="0"/>
          </a:p>
        </p:txBody>
      </p:sp>
      <p:sp>
        <p:nvSpPr>
          <p:cNvPr id="32" name="メモ 31"/>
          <p:cNvSpPr/>
          <p:nvPr/>
        </p:nvSpPr>
        <p:spPr>
          <a:xfrm>
            <a:off x="3068216" y="5828436"/>
            <a:ext cx="1189682" cy="624900"/>
          </a:xfrm>
          <a:prstGeom prst="foldedCorner">
            <a:avLst>
              <a:gd name="adj" fmla="val 3746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dirty="0" err="1" smtClean="0"/>
              <a:t>Z.Log</a:t>
            </a:r>
            <a:endParaRPr lang="en-US" altLang="ja-JP" dirty="0" smtClean="0"/>
          </a:p>
        </p:txBody>
      </p:sp>
      <p:cxnSp>
        <p:nvCxnSpPr>
          <p:cNvPr id="28" name="直線コネクタ 27"/>
          <p:cNvCxnSpPr/>
          <p:nvPr/>
        </p:nvCxnSpPr>
        <p:spPr>
          <a:xfrm>
            <a:off x="3648498" y="5340422"/>
            <a:ext cx="0" cy="504056"/>
          </a:xfrm>
          <a:prstGeom prst="line">
            <a:avLst/>
          </a:prstGeom>
          <a:ln w="57150">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2509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5148064" y="0"/>
            <a:ext cx="4020320" cy="6855000"/>
          </a:xfrm>
          <a:noFill/>
          <a:ln>
            <a:noFill/>
          </a:ln>
        </p:spPr>
        <p:style>
          <a:lnRef idx="1">
            <a:schemeClr val="dk1"/>
          </a:lnRef>
          <a:fillRef idx="1003">
            <a:schemeClr val="lt2"/>
          </a:fillRef>
          <a:effectRef idx="2">
            <a:schemeClr val="dk1"/>
          </a:effectRef>
          <a:fontRef idx="minor">
            <a:schemeClr val="lt1"/>
          </a:fontRef>
        </p:style>
        <p:txBody>
          <a:bodyPr anchor="ctr" anchorCtr="0">
            <a:noAutofit/>
          </a:bodyPr>
          <a:lstStyle/>
          <a:p>
            <a:pPr algn="ctr"/>
            <a:r>
              <a:rPr lang="ja-JP" altLang="en-US" sz="13800" b="0" dirty="0" smtClean="0">
                <a:solidFill>
                  <a:schemeClr val="bg1"/>
                </a:solidFill>
              </a:rPr>
              <a:t>デモ</a:t>
            </a:r>
            <a:endParaRPr lang="en-US" sz="13800" b="0" dirty="0">
              <a:solidFill>
                <a:schemeClr val="bg1"/>
              </a:solidFill>
            </a:endParaRPr>
          </a:p>
        </p:txBody>
      </p:sp>
    </p:spTree>
    <p:extLst>
      <p:ext uri="{BB962C8B-B14F-4D97-AF65-F5344CB8AC3E}">
        <p14:creationId xmlns:p14="http://schemas.microsoft.com/office/powerpoint/2010/main" val="13911797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データ抽出</a:t>
            </a:r>
            <a:endParaRPr kumimoji="1" lang="ja-JP" altLang="en-US" dirty="0"/>
          </a:p>
        </p:txBody>
      </p:sp>
      <p:sp>
        <p:nvSpPr>
          <p:cNvPr id="3" name="コンテンツ プレースホルダー 2"/>
          <p:cNvSpPr>
            <a:spLocks noGrp="1"/>
          </p:cNvSpPr>
          <p:nvPr>
            <p:ph idx="1"/>
          </p:nvPr>
        </p:nvSpPr>
        <p:spPr>
          <a:xfrm>
            <a:off x="457200" y="1844824"/>
            <a:ext cx="8229600" cy="4309939"/>
          </a:xfrm>
        </p:spPr>
        <p:txBody>
          <a:bodyPr>
            <a:normAutofit/>
          </a:bodyPr>
          <a:lstStyle/>
          <a:p>
            <a:pPr marL="0" indent="0">
              <a:buNone/>
            </a:pPr>
            <a:r>
              <a:rPr kumimoji="1" lang="ja-JP" altLang="en-US" sz="2400" dirty="0" smtClean="0"/>
              <a:t>生データから各種データを抽出（データマート作成）</a:t>
            </a:r>
            <a:endParaRPr kumimoji="1" lang="ja-JP" altLang="en-US" sz="2400" dirty="0"/>
          </a:p>
        </p:txBody>
      </p:sp>
      <p:sp>
        <p:nvSpPr>
          <p:cNvPr id="4" name="正方形/長方形 3"/>
          <p:cNvSpPr/>
          <p:nvPr/>
        </p:nvSpPr>
        <p:spPr bwMode="auto">
          <a:xfrm>
            <a:off x="457200" y="2420888"/>
            <a:ext cx="8305800" cy="3600400"/>
          </a:xfrm>
          <a:prstGeom prst="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none" lIns="91440" tIns="45720" rIns="91440" bIns="45720" numCol="1" rtlCol="0" anchor="t" anchorCtr="0" compatLnSpc="1">
            <a:prstTxWarp prst="textNoShape">
              <a:avLst/>
            </a:prstTxWarp>
          </a:bodyPr>
          <a:lstStyle/>
          <a:p>
            <a:pPr>
              <a:buClr>
                <a:schemeClr val="accent2"/>
              </a:buClr>
            </a:pPr>
            <a:r>
              <a:rPr lang="ja-JP" altLang="en-US" sz="1800" dirty="0" smtClean="0">
                <a:solidFill>
                  <a:srgbClr val="FFFF00"/>
                </a:solidFill>
                <a:latin typeface="ＭＳ ゴシック" pitchFamily="49" charset="-128"/>
                <a:ea typeface="ＭＳ ゴシック" pitchFamily="49" charset="-128"/>
              </a:rPr>
              <a:t>構文</a:t>
            </a:r>
            <a:endParaRPr lang="en-US" sz="1800" dirty="0" smtClean="0">
              <a:solidFill>
                <a:srgbClr val="FFFF00"/>
              </a:solidFill>
              <a:latin typeface="ＭＳ ゴシック" pitchFamily="49" charset="-128"/>
              <a:ea typeface="ＭＳ ゴシック" pitchFamily="49" charset="-128"/>
            </a:endParaRPr>
          </a:p>
          <a:p>
            <a:pPr>
              <a:buClr>
                <a:schemeClr val="accent2"/>
              </a:buClr>
            </a:pPr>
            <a:r>
              <a:rPr lang="en-US" sz="1600" dirty="0" smtClean="0">
                <a:solidFill>
                  <a:schemeClr val="bg1"/>
                </a:solidFill>
                <a:latin typeface="ＭＳ ゴシック" pitchFamily="49" charset="-128"/>
                <a:ea typeface="ＭＳ ゴシック" pitchFamily="49" charset="-128"/>
              </a:rPr>
              <a:t>$</a:t>
            </a:r>
            <a:r>
              <a:rPr lang="ja-JP" altLang="en-US" sz="1600" dirty="0" smtClean="0">
                <a:solidFill>
                  <a:schemeClr val="bg1"/>
                </a:solidFill>
                <a:latin typeface="ＭＳ ゴシック" pitchFamily="49" charset="-128"/>
                <a:ea typeface="ＭＳ ゴシック" pitchFamily="49" charset="-128"/>
              </a:rPr>
              <a:t> </a:t>
            </a:r>
            <a:r>
              <a:rPr lang="en-US" altLang="ja-JP" sz="1600" dirty="0">
                <a:solidFill>
                  <a:schemeClr val="bg1"/>
                </a:solidFill>
                <a:latin typeface="ＭＳ ゴシック" pitchFamily="49" charset="-128"/>
                <a:ea typeface="ＭＳ ゴシック" pitchFamily="49" charset="-128"/>
              </a:rPr>
              <a:t>/var/Share/cleansing.sh</a:t>
            </a:r>
            <a:r>
              <a:rPr lang="ja-JP" altLang="en-US" sz="1600" dirty="0" smtClean="0">
                <a:solidFill>
                  <a:schemeClr val="bg1"/>
                </a:solidFill>
                <a:latin typeface="ＭＳ ゴシック" pitchFamily="49" charset="-128"/>
                <a:ea typeface="ＭＳ ゴシック" pitchFamily="49" charset="-128"/>
              </a:rPr>
              <a:t> </a:t>
            </a:r>
            <a:r>
              <a:rPr lang="en-US" altLang="ja-JP" sz="1600" dirty="0" smtClean="0">
                <a:solidFill>
                  <a:schemeClr val="bg1"/>
                </a:solidFill>
                <a:latin typeface="ＭＳ ゴシック" pitchFamily="49" charset="-128"/>
                <a:ea typeface="ＭＳ ゴシック" pitchFamily="49" charset="-128"/>
              </a:rPr>
              <a:t>&lt;perfstat.log&gt; &lt;Iteration-start&gt;-&lt;Iteration-end&gt;</a:t>
            </a:r>
          </a:p>
          <a:p>
            <a:pPr>
              <a:buClr>
                <a:schemeClr val="accent2"/>
              </a:buClr>
            </a:pPr>
            <a:endParaRPr lang="en-US" altLang="ja-JP" sz="1600" dirty="0" smtClean="0">
              <a:solidFill>
                <a:schemeClr val="bg1"/>
              </a:solidFill>
              <a:latin typeface="ＭＳ ゴシック" pitchFamily="49" charset="-128"/>
              <a:ea typeface="ＭＳ ゴシック" pitchFamily="49" charset="-128"/>
            </a:endParaRPr>
          </a:p>
          <a:p>
            <a:pPr>
              <a:buClr>
                <a:schemeClr val="accent2"/>
              </a:buClr>
            </a:pPr>
            <a:r>
              <a:rPr lang="ja-JP" altLang="en-US" dirty="0" smtClean="0">
                <a:solidFill>
                  <a:srgbClr val="FFFF00"/>
                </a:solidFill>
                <a:latin typeface="ＭＳ ゴシック" pitchFamily="49" charset="-128"/>
                <a:ea typeface="ＭＳ ゴシック" pitchFamily="49" charset="-128"/>
              </a:rPr>
              <a:t>実行例</a:t>
            </a:r>
            <a:endParaRPr lang="en-US" altLang="ja-JP" dirty="0">
              <a:solidFill>
                <a:srgbClr val="FFFF00"/>
              </a:solidFill>
              <a:latin typeface="ＭＳ ゴシック" pitchFamily="49" charset="-128"/>
              <a:ea typeface="ＭＳ ゴシック" pitchFamily="49" charset="-128"/>
            </a:endParaRPr>
          </a:p>
          <a:p>
            <a:pPr>
              <a:buClr>
                <a:schemeClr val="accent2"/>
              </a:buClr>
            </a:pPr>
            <a:r>
              <a:rPr lang="en-US" altLang="ja-JP" sz="1600" dirty="0">
                <a:solidFill>
                  <a:schemeClr val="bg1"/>
                </a:solidFill>
                <a:latin typeface="ＭＳ ゴシック" pitchFamily="49" charset="-128"/>
                <a:ea typeface="ＭＳ ゴシック" pitchFamily="49" charset="-128"/>
              </a:rPr>
              <a:t>$</a:t>
            </a:r>
            <a:r>
              <a:rPr lang="ja-JP" altLang="en-US" sz="1600" dirty="0">
                <a:solidFill>
                  <a:schemeClr val="bg1"/>
                </a:solidFill>
                <a:latin typeface="ＭＳ ゴシック" pitchFamily="49" charset="-128"/>
                <a:ea typeface="ＭＳ ゴシック" pitchFamily="49" charset="-128"/>
              </a:rPr>
              <a:t> </a:t>
            </a:r>
            <a:r>
              <a:rPr lang="en-US" altLang="ja-JP" sz="1600" b="1" dirty="0">
                <a:solidFill>
                  <a:schemeClr val="bg1"/>
                </a:solidFill>
                <a:latin typeface="ＭＳ ゴシック" pitchFamily="49" charset="-128"/>
                <a:ea typeface="ＭＳ ゴシック" pitchFamily="49" charset="-128"/>
              </a:rPr>
              <a:t>/var/Share/cleansing.sh</a:t>
            </a:r>
            <a:r>
              <a:rPr lang="ja-JP" altLang="en-US" sz="1600" b="1" dirty="0">
                <a:solidFill>
                  <a:schemeClr val="bg1"/>
                </a:solidFill>
                <a:latin typeface="ＭＳ ゴシック" pitchFamily="49" charset="-128"/>
                <a:ea typeface="ＭＳ ゴシック" pitchFamily="49" charset="-128"/>
              </a:rPr>
              <a:t> </a:t>
            </a:r>
            <a:r>
              <a:rPr lang="en-US" altLang="ja-JP" sz="1600" b="1" dirty="0" smtClean="0">
                <a:solidFill>
                  <a:schemeClr val="bg1"/>
                </a:solidFill>
                <a:latin typeface="ＭＳ ゴシック" pitchFamily="49" charset="-128"/>
                <a:ea typeface="ＭＳ ゴシック" pitchFamily="49" charset="-128"/>
              </a:rPr>
              <a:t>./</a:t>
            </a:r>
            <a:r>
              <a:rPr lang="en-US" altLang="ja-JP" sz="1600" b="1" dirty="0" err="1" smtClean="0">
                <a:solidFill>
                  <a:schemeClr val="bg1"/>
                </a:solidFill>
                <a:latin typeface="ＭＳ ゴシック" pitchFamily="49" charset="-128"/>
                <a:ea typeface="ＭＳ ゴシック" pitchFamily="49" charset="-128"/>
              </a:rPr>
              <a:t>perf.out</a:t>
            </a:r>
            <a:r>
              <a:rPr lang="en-US" altLang="ja-JP" sz="1600" b="1" dirty="0" smtClean="0">
                <a:solidFill>
                  <a:schemeClr val="bg1"/>
                </a:solidFill>
                <a:latin typeface="ＭＳ ゴシック" pitchFamily="49" charset="-128"/>
                <a:ea typeface="ＭＳ ゴシック" pitchFamily="49" charset="-128"/>
              </a:rPr>
              <a:t> 1-46</a:t>
            </a:r>
            <a:endParaRPr lang="en-US" altLang="ja-JP" sz="1600" b="1" dirty="0">
              <a:solidFill>
                <a:schemeClr val="bg1"/>
              </a:solidFill>
              <a:latin typeface="ＭＳ ゴシック" pitchFamily="49" charset="-128"/>
              <a:ea typeface="ＭＳ ゴシック" pitchFamily="49" charset="-128"/>
            </a:endParaRPr>
          </a:p>
          <a:p>
            <a:pPr>
              <a:buClr>
                <a:schemeClr val="accent2"/>
              </a:buClr>
            </a:pPr>
            <a:endParaRPr lang="en-US" altLang="ja-JP" sz="1600" dirty="0">
              <a:solidFill>
                <a:schemeClr val="bg1"/>
              </a:solidFill>
              <a:latin typeface="ＭＳ ゴシック" pitchFamily="49" charset="-128"/>
              <a:ea typeface="ＭＳ ゴシック" pitchFamily="49" charset="-128"/>
            </a:endParaRPr>
          </a:p>
          <a:p>
            <a:pPr>
              <a:buClr>
                <a:schemeClr val="accent2"/>
              </a:buClr>
            </a:pPr>
            <a:r>
              <a:rPr lang="en-US" altLang="ja-JP" sz="1600" dirty="0" err="1">
                <a:solidFill>
                  <a:schemeClr val="bg1"/>
                </a:solidFill>
                <a:latin typeface="ＭＳ ゴシック" pitchFamily="49" charset="-128"/>
                <a:ea typeface="ＭＳ ゴシック" pitchFamily="49" charset="-128"/>
              </a:rPr>
              <a:t>SystemInfo</a:t>
            </a:r>
            <a:r>
              <a:rPr lang="en-US" altLang="ja-JP" sz="1600" dirty="0">
                <a:solidFill>
                  <a:schemeClr val="bg1"/>
                </a:solidFill>
                <a:latin typeface="ＭＳ ゴシック" pitchFamily="49" charset="-128"/>
                <a:ea typeface="ＭＳ ゴシック" pitchFamily="49" charset="-128"/>
              </a:rPr>
              <a:t> Start</a:t>
            </a:r>
          </a:p>
          <a:p>
            <a:pPr>
              <a:buClr>
                <a:schemeClr val="accent2"/>
              </a:buClr>
            </a:pPr>
            <a:r>
              <a:rPr lang="en-US" altLang="ja-JP" sz="1600" dirty="0">
                <a:solidFill>
                  <a:schemeClr val="bg1"/>
                </a:solidFill>
                <a:latin typeface="ＭＳ ゴシック" pitchFamily="49" charset="-128"/>
                <a:ea typeface="ＭＳ ゴシック" pitchFamily="49" charset="-128"/>
              </a:rPr>
              <a:t> --- Progress "10.112.208.22" ...</a:t>
            </a:r>
          </a:p>
          <a:p>
            <a:pPr>
              <a:buClr>
                <a:schemeClr val="accent2"/>
              </a:buClr>
            </a:pPr>
            <a:r>
              <a:rPr lang="en-US" altLang="ja-JP" sz="1600" dirty="0" err="1">
                <a:solidFill>
                  <a:schemeClr val="bg1"/>
                </a:solidFill>
                <a:latin typeface="ＭＳ ゴシック" pitchFamily="49" charset="-128"/>
                <a:ea typeface="ＭＳ ゴシック" pitchFamily="49" charset="-128"/>
              </a:rPr>
              <a:t>SystemInfo</a:t>
            </a:r>
            <a:r>
              <a:rPr lang="en-US" altLang="ja-JP" sz="1600" dirty="0">
                <a:solidFill>
                  <a:schemeClr val="bg1"/>
                </a:solidFill>
                <a:latin typeface="ＭＳ ゴシック" pitchFamily="49" charset="-128"/>
                <a:ea typeface="ＭＳ ゴシック" pitchFamily="49" charset="-128"/>
              </a:rPr>
              <a:t> Finish</a:t>
            </a:r>
          </a:p>
          <a:p>
            <a:pPr>
              <a:buClr>
                <a:schemeClr val="accent2"/>
              </a:buClr>
            </a:pPr>
            <a:endParaRPr lang="en-US" altLang="ja-JP" sz="1600" dirty="0">
              <a:solidFill>
                <a:schemeClr val="bg1"/>
              </a:solidFill>
              <a:latin typeface="ＭＳ ゴシック" pitchFamily="49" charset="-128"/>
              <a:ea typeface="ＭＳ ゴシック" pitchFamily="49" charset="-128"/>
            </a:endParaRPr>
          </a:p>
          <a:p>
            <a:pPr>
              <a:buClr>
                <a:schemeClr val="accent2"/>
              </a:buClr>
            </a:pPr>
            <a:r>
              <a:rPr lang="en-US" altLang="ja-JP" sz="1600" dirty="0">
                <a:solidFill>
                  <a:schemeClr val="bg1"/>
                </a:solidFill>
                <a:latin typeface="ＭＳ ゴシック" pitchFamily="49" charset="-128"/>
                <a:ea typeface="ＭＳ ゴシック" pitchFamily="49" charset="-128"/>
              </a:rPr>
              <a:t>Stats Start</a:t>
            </a:r>
          </a:p>
          <a:p>
            <a:pPr>
              <a:buClr>
                <a:schemeClr val="accent2"/>
              </a:buClr>
            </a:pPr>
            <a:r>
              <a:rPr lang="en-US" altLang="ja-JP" sz="1600" dirty="0">
                <a:solidFill>
                  <a:schemeClr val="bg1"/>
                </a:solidFill>
                <a:latin typeface="ＭＳ ゴシック" pitchFamily="49" charset="-128"/>
                <a:ea typeface="ＭＳ ゴシック" pitchFamily="49" charset="-128"/>
              </a:rPr>
              <a:t>Progress "10.112.208.22"</a:t>
            </a:r>
          </a:p>
          <a:p>
            <a:pPr>
              <a:buClr>
                <a:schemeClr val="accent2"/>
              </a:buClr>
            </a:pPr>
            <a:r>
              <a:rPr lang="en-US" altLang="ja-JP" sz="1600" dirty="0">
                <a:solidFill>
                  <a:schemeClr val="bg1"/>
                </a:solidFill>
                <a:latin typeface="ＭＳ ゴシック" pitchFamily="49" charset="-128"/>
                <a:ea typeface="ＭＳ ゴシック" pitchFamily="49" charset="-128"/>
              </a:rPr>
              <a:t>        2014 3 05 07:04:22 (03-05 16:04:22) ... Iteration-001</a:t>
            </a:r>
            <a:endParaRPr lang="en-US" altLang="ja-JP" sz="1600" dirty="0" smtClean="0">
              <a:solidFill>
                <a:schemeClr val="bg1"/>
              </a:solidFill>
              <a:latin typeface="ＭＳ ゴシック" pitchFamily="49" charset="-128"/>
              <a:ea typeface="ＭＳ ゴシック" pitchFamily="49" charset="-128"/>
            </a:endParaRPr>
          </a:p>
          <a:p>
            <a:pPr>
              <a:buClr>
                <a:schemeClr val="accent2"/>
              </a:buClr>
            </a:pPr>
            <a:endParaRPr kumimoji="0" lang="en-US" sz="1800" b="0" i="0" u="none" strike="noStrike" cap="none" normalizeH="0" baseline="0" dirty="0" smtClean="0">
              <a:ln>
                <a:noFill/>
              </a:ln>
              <a:solidFill>
                <a:schemeClr val="bg1"/>
              </a:solidFill>
              <a:effectLst/>
              <a:latin typeface="ＭＳ ゴシック" pitchFamily="49" charset="-128"/>
              <a:ea typeface="ＭＳ ゴシック" pitchFamily="49" charset="-128"/>
            </a:endParaRPr>
          </a:p>
        </p:txBody>
      </p:sp>
    </p:spTree>
    <p:extLst>
      <p:ext uri="{BB962C8B-B14F-4D97-AF65-F5344CB8AC3E}">
        <p14:creationId xmlns:p14="http://schemas.microsoft.com/office/powerpoint/2010/main" val="23162695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takeshik\Desktop\2014-03-28 18-50-5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396" y="2924944"/>
            <a:ext cx="6082531" cy="3619233"/>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normAutofit fontScale="90000"/>
          </a:bodyPr>
          <a:lstStyle/>
          <a:p>
            <a:r>
              <a:rPr lang="en-US" dirty="0" err="1" smtClean="0"/>
              <a:t>RStudio</a:t>
            </a:r>
            <a:r>
              <a:rPr lang="en-US" dirty="0" smtClean="0"/>
              <a:t> </a:t>
            </a:r>
            <a:r>
              <a:rPr lang="ja-JP" altLang="en-US" dirty="0" smtClean="0"/>
              <a:t>へログイン</a:t>
            </a:r>
            <a:endParaRPr lang="en-US" dirty="0"/>
          </a:p>
        </p:txBody>
      </p:sp>
      <p:sp>
        <p:nvSpPr>
          <p:cNvPr id="3" name="コンテンツ プレースホルダー 2"/>
          <p:cNvSpPr>
            <a:spLocks noGrp="1"/>
          </p:cNvSpPr>
          <p:nvPr>
            <p:ph idx="1"/>
          </p:nvPr>
        </p:nvSpPr>
        <p:spPr/>
        <p:txBody>
          <a:bodyPr>
            <a:normAutofit/>
          </a:bodyPr>
          <a:lstStyle/>
          <a:p>
            <a:r>
              <a:rPr lang="en-US" sz="2800" dirty="0">
                <a:solidFill>
                  <a:schemeClr val="bg1"/>
                </a:solidFill>
              </a:rPr>
              <a:t>http://</a:t>
            </a:r>
            <a:r>
              <a:rPr lang="en-US" sz="2800" dirty="0" smtClean="0">
                <a:solidFill>
                  <a:schemeClr val="bg1"/>
                </a:solidFill>
              </a:rPr>
              <a:t>10.130.208.128:8787</a:t>
            </a:r>
            <a:r>
              <a:rPr lang="ja-JP" altLang="en-US" sz="2800" dirty="0">
                <a:solidFill>
                  <a:schemeClr val="bg1"/>
                </a:solidFill>
              </a:rPr>
              <a:t> </a:t>
            </a:r>
            <a:r>
              <a:rPr lang="ja-JP" altLang="en-US" sz="2800" dirty="0" smtClean="0">
                <a:solidFill>
                  <a:schemeClr val="bg1"/>
                </a:solidFill>
              </a:rPr>
              <a:t>へアクセス</a:t>
            </a:r>
            <a:endParaRPr lang="en-US" altLang="ja-JP" sz="2800" dirty="0" smtClean="0">
              <a:solidFill>
                <a:schemeClr val="bg1"/>
              </a:solidFill>
            </a:endParaRPr>
          </a:p>
          <a:p>
            <a:r>
              <a:rPr lang="ja-JP" altLang="en-US" sz="2800" dirty="0">
                <a:solidFill>
                  <a:schemeClr val="bg1"/>
                </a:solidFill>
              </a:rPr>
              <a:t>ログイン</a:t>
            </a:r>
            <a:endParaRPr lang="en-US" sz="2800" dirty="0"/>
          </a:p>
        </p:txBody>
      </p:sp>
    </p:spTree>
    <p:extLst>
      <p:ext uri="{BB962C8B-B14F-4D97-AF65-F5344CB8AC3E}">
        <p14:creationId xmlns:p14="http://schemas.microsoft.com/office/powerpoint/2010/main" val="12028334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sz="3600" dirty="0" smtClean="0"/>
              <a:t>テンプレートから</a:t>
            </a:r>
            <a:r>
              <a:rPr kumimoji="1" lang="en-US" altLang="ja-JP" sz="3600" dirty="0" smtClean="0"/>
              <a:t/>
            </a:r>
            <a:br>
              <a:rPr kumimoji="1" lang="en-US" altLang="ja-JP" sz="3600" dirty="0" smtClean="0"/>
            </a:br>
            <a:r>
              <a:rPr kumimoji="1" lang="en-US" altLang="ja-JP" sz="3600" dirty="0" smtClean="0"/>
              <a:t>R Markdown </a:t>
            </a:r>
            <a:r>
              <a:rPr kumimoji="1" lang="ja-JP" altLang="en-US" sz="3600" dirty="0" smtClean="0"/>
              <a:t>作成</a:t>
            </a:r>
            <a:endParaRPr kumimoji="1" lang="ja-JP" altLang="en-US" sz="3600"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942" y="2564904"/>
            <a:ext cx="8134611" cy="3456384"/>
          </a:xfrm>
          <a:prstGeom prst="rect">
            <a:avLst/>
          </a:prstGeom>
          <a:ln w="228600" cap="sq" cmpd="thickThin">
            <a:solidFill>
              <a:srgbClr val="000000"/>
            </a:solidFill>
            <a:prstDash val="solid"/>
            <a:miter lim="800000"/>
          </a:ln>
          <a:effectLst>
            <a:innerShdw blurRad="76200">
              <a:srgbClr val="000000"/>
            </a:innerShdw>
          </a:effectLst>
        </p:spPr>
      </p:pic>
      <p:sp>
        <p:nvSpPr>
          <p:cNvPr id="6" name="円/楕円 5"/>
          <p:cNvSpPr/>
          <p:nvPr/>
        </p:nvSpPr>
        <p:spPr>
          <a:xfrm>
            <a:off x="1187624" y="4365104"/>
            <a:ext cx="1944216"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552550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テンプレート 編集 </a:t>
            </a:r>
            <a:r>
              <a:rPr kumimoji="1" lang="en-US" altLang="ja-JP" dirty="0" smtClean="0"/>
              <a:t>-1</a:t>
            </a:r>
            <a:endParaRPr kumimoji="1" lang="ja-JP" altLang="en-US" dirty="0"/>
          </a:p>
        </p:txBody>
      </p:sp>
      <p:sp>
        <p:nvSpPr>
          <p:cNvPr id="3" name="コンテンツ プレースホルダー 2"/>
          <p:cNvSpPr>
            <a:spLocks noGrp="1"/>
          </p:cNvSpPr>
          <p:nvPr>
            <p:ph idx="1"/>
          </p:nvPr>
        </p:nvSpPr>
        <p:spPr>
          <a:xfrm>
            <a:off x="457200" y="1628800"/>
            <a:ext cx="8229600" cy="637531"/>
          </a:xfrm>
        </p:spPr>
        <p:txBody>
          <a:bodyPr/>
          <a:lstStyle/>
          <a:p>
            <a:pPr marL="0" indent="0">
              <a:buNone/>
            </a:pPr>
            <a:r>
              <a:rPr kumimoji="1" lang="ja-JP" altLang="en-US" dirty="0"/>
              <a:t>必須</a:t>
            </a: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619" y="2564905"/>
            <a:ext cx="7836762" cy="3096343"/>
          </a:xfrm>
          <a:prstGeom prst="rect">
            <a:avLst/>
          </a:prstGeom>
          <a:ln w="228600" cap="sq" cmpd="thickThin">
            <a:solidFill>
              <a:srgbClr val="000000"/>
            </a:solidFill>
            <a:prstDash val="solid"/>
            <a:miter lim="800000"/>
          </a:ln>
          <a:effectLst>
            <a:innerShdw blurRad="76200">
              <a:srgbClr val="000000"/>
            </a:innerShdw>
          </a:effectLst>
        </p:spPr>
      </p:pic>
      <p:sp>
        <p:nvSpPr>
          <p:cNvPr id="5" name="正方形/長方形 4"/>
          <p:cNvSpPr/>
          <p:nvPr/>
        </p:nvSpPr>
        <p:spPr>
          <a:xfrm>
            <a:off x="1043608" y="2940575"/>
            <a:ext cx="2867826" cy="4884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115616" y="5229200"/>
            <a:ext cx="2795818"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線吹き出し 1 (枠付き) 6"/>
          <p:cNvSpPr/>
          <p:nvPr/>
        </p:nvSpPr>
        <p:spPr>
          <a:xfrm>
            <a:off x="5970267" y="1808820"/>
            <a:ext cx="1728192" cy="606798"/>
          </a:xfrm>
          <a:prstGeom prst="borderCallout1">
            <a:avLst>
              <a:gd name="adj1" fmla="val 51510"/>
              <a:gd name="adj2" fmla="val -2007"/>
              <a:gd name="adj3" fmla="val 238623"/>
              <a:gd name="adj4" fmla="val -116549"/>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抽出したデータ</a:t>
            </a:r>
            <a:endParaRPr kumimoji="1" lang="en-US" altLang="ja-JP" dirty="0" smtClean="0">
              <a:solidFill>
                <a:schemeClr val="tx1"/>
              </a:solidFill>
            </a:endParaRPr>
          </a:p>
          <a:p>
            <a:pPr algn="ctr"/>
            <a:r>
              <a:rPr kumimoji="1" lang="ja-JP" altLang="en-US" dirty="0" smtClean="0">
                <a:solidFill>
                  <a:schemeClr val="tx1"/>
                </a:solidFill>
              </a:rPr>
              <a:t>の置き場所指</a:t>
            </a:r>
            <a:endParaRPr kumimoji="1" lang="ja-JP" altLang="en-US" dirty="0">
              <a:solidFill>
                <a:schemeClr val="tx1"/>
              </a:solidFill>
            </a:endParaRPr>
          </a:p>
        </p:txBody>
      </p:sp>
      <p:sp>
        <p:nvSpPr>
          <p:cNvPr id="8" name="線吹き出し 1 (枠付き) 7"/>
          <p:cNvSpPr/>
          <p:nvPr/>
        </p:nvSpPr>
        <p:spPr>
          <a:xfrm>
            <a:off x="4355976" y="5945827"/>
            <a:ext cx="3816424" cy="606798"/>
          </a:xfrm>
          <a:prstGeom prst="borderCallout1">
            <a:avLst>
              <a:gd name="adj1" fmla="val 51510"/>
              <a:gd name="adj2" fmla="val -2007"/>
              <a:gd name="adj3" fmla="val -39830"/>
              <a:gd name="adj4" fmla="val -23369"/>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抽出したデータ</a:t>
            </a:r>
            <a:endParaRPr kumimoji="1" lang="en-US" altLang="ja-JP" dirty="0" smtClean="0">
              <a:solidFill>
                <a:schemeClr val="tx1"/>
              </a:solidFill>
            </a:endParaRPr>
          </a:p>
          <a:p>
            <a:pPr algn="ctr"/>
            <a:r>
              <a:rPr kumimoji="1" lang="ja-JP" altLang="en-US" dirty="0" smtClean="0">
                <a:solidFill>
                  <a:schemeClr val="tx1"/>
                </a:solidFill>
              </a:rPr>
              <a:t>の接尾語（</a:t>
            </a:r>
            <a:r>
              <a:rPr kumimoji="1" lang="en-US" altLang="ja-JP" dirty="0" smtClean="0">
                <a:solidFill>
                  <a:schemeClr val="tx1"/>
                </a:solidFill>
              </a:rPr>
              <a:t>IP</a:t>
            </a:r>
            <a:r>
              <a:rPr kumimoji="1" lang="ja-JP" altLang="en-US" dirty="0" smtClean="0">
                <a:solidFill>
                  <a:schemeClr val="tx1"/>
                </a:solidFill>
              </a:rPr>
              <a:t>アドレス </a:t>
            </a:r>
            <a:r>
              <a:rPr kumimoji="1" lang="en-US" altLang="ja-JP" dirty="0" smtClean="0">
                <a:solidFill>
                  <a:schemeClr val="tx1"/>
                </a:solidFill>
              </a:rPr>
              <a:t>or </a:t>
            </a:r>
            <a:r>
              <a:rPr kumimoji="1" lang="ja-JP" altLang="en-US" dirty="0" smtClean="0">
                <a:solidFill>
                  <a:schemeClr val="tx1"/>
                </a:solidFill>
              </a:rPr>
              <a:t>ノード名）指定</a:t>
            </a:r>
            <a:endParaRPr kumimoji="1" lang="ja-JP" altLang="en-US" dirty="0">
              <a:solidFill>
                <a:schemeClr val="tx1"/>
              </a:solidFill>
            </a:endParaRPr>
          </a:p>
        </p:txBody>
      </p:sp>
    </p:spTree>
    <p:extLst>
      <p:ext uri="{BB962C8B-B14F-4D97-AF65-F5344CB8AC3E}">
        <p14:creationId xmlns:p14="http://schemas.microsoft.com/office/powerpoint/2010/main" val="22227109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コンテンツ プレースホルダー 2"/>
          <p:cNvSpPr txBox="1">
            <a:spLocks/>
          </p:cNvSpPr>
          <p:nvPr/>
        </p:nvSpPr>
        <p:spPr>
          <a:xfrm>
            <a:off x="457199" y="5517232"/>
            <a:ext cx="8229600" cy="12747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bg1">
                    <a:lumMod val="95000"/>
                  </a:schemeClr>
                </a:solidFill>
                <a:latin typeface="メイリオ (本文)"/>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lumMod val="95000"/>
                  </a:schemeClr>
                </a:solidFill>
                <a:latin typeface="メイリオ (本文)"/>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lumMod val="95000"/>
                  </a:schemeClr>
                </a:solidFill>
                <a:latin typeface="メイリオ (本文)"/>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lumMod val="95000"/>
                  </a:schemeClr>
                </a:solidFill>
                <a:latin typeface="メイリオ (本文)"/>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lumMod val="95000"/>
                  </a:schemeClr>
                </a:solidFill>
                <a:latin typeface="メイリオ (本文)"/>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kumimoji="1" lang="ja-JP" altLang="en-US" dirty="0" smtClean="0"/>
              <a:t>その他、適時編集</a:t>
            </a:r>
            <a:endParaRPr kumimoji="1" lang="en-US" altLang="ja-JP" dirty="0" smtClean="0"/>
          </a:p>
          <a:p>
            <a:pPr marL="0" indent="0">
              <a:buFont typeface="Arial" pitchFamily="34" charset="0"/>
              <a:buNone/>
            </a:pPr>
            <a:r>
              <a:rPr kumimoji="1" lang="en-US" altLang="ja-JP" sz="1600" dirty="0" smtClean="0"/>
              <a:t>Markdown Reference</a:t>
            </a:r>
            <a:r>
              <a:rPr kumimoji="1" lang="ja-JP" altLang="en-US" sz="1600" dirty="0" smtClean="0"/>
              <a:t>：</a:t>
            </a:r>
            <a:endParaRPr kumimoji="1" lang="en-US" altLang="ja-JP" sz="1600" dirty="0" smtClean="0"/>
          </a:p>
          <a:p>
            <a:pPr marL="0" indent="0">
              <a:buNone/>
            </a:pPr>
            <a:r>
              <a:rPr kumimoji="1" lang="en-US" altLang="ja-JP" sz="1600" dirty="0"/>
              <a:t>http://www.rstudio.com/ide/docs/authoring/using_markdown?version=0.98.501&amp;mode=server</a:t>
            </a:r>
            <a:endParaRPr kumimoji="1" lang="en-US" altLang="ja-JP" sz="1600" dirty="0" smtClean="0"/>
          </a:p>
          <a:p>
            <a:pPr marL="0" indent="0">
              <a:buFont typeface="Arial" pitchFamily="34" charset="0"/>
              <a:buNone/>
            </a:pPr>
            <a:endParaRPr kumimoji="1" lang="ja-JP" altLang="en-US" dirty="0"/>
          </a:p>
        </p:txBody>
      </p:sp>
      <p:sp>
        <p:nvSpPr>
          <p:cNvPr id="2" name="タイトル 1"/>
          <p:cNvSpPr>
            <a:spLocks noGrp="1"/>
          </p:cNvSpPr>
          <p:nvPr>
            <p:ph type="title"/>
          </p:nvPr>
        </p:nvSpPr>
        <p:spPr/>
        <p:txBody>
          <a:bodyPr>
            <a:normAutofit fontScale="90000"/>
          </a:bodyPr>
          <a:lstStyle/>
          <a:p>
            <a:r>
              <a:rPr kumimoji="1" lang="ja-JP" altLang="en-US" dirty="0" smtClean="0"/>
              <a:t>テンプレート 編集 </a:t>
            </a:r>
            <a:r>
              <a:rPr kumimoji="1" lang="en-US" altLang="ja-JP" dirty="0" smtClean="0"/>
              <a:t>-2</a:t>
            </a:r>
            <a:endParaRPr kumimoji="1" lang="ja-JP" altLang="en-US" dirty="0"/>
          </a:p>
        </p:txBody>
      </p:sp>
      <p:sp>
        <p:nvSpPr>
          <p:cNvPr id="3" name="コンテンツ プレースホルダー 2"/>
          <p:cNvSpPr>
            <a:spLocks noGrp="1"/>
          </p:cNvSpPr>
          <p:nvPr>
            <p:ph idx="1"/>
          </p:nvPr>
        </p:nvSpPr>
        <p:spPr>
          <a:xfrm>
            <a:off x="457200" y="1628800"/>
            <a:ext cx="8229600" cy="637531"/>
          </a:xfrm>
        </p:spPr>
        <p:txBody>
          <a:bodyPr/>
          <a:lstStyle/>
          <a:p>
            <a:pPr marL="0" indent="0">
              <a:buNone/>
            </a:pPr>
            <a:r>
              <a:rPr kumimoji="1" lang="ja-JP" altLang="en-US" dirty="0" smtClean="0"/>
              <a:t>調整</a:t>
            </a:r>
            <a:endParaRPr kumimoji="1" lang="ja-JP" altLang="en-US" dirty="0"/>
          </a:p>
        </p:txBody>
      </p: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047" y="3861048"/>
            <a:ext cx="7761905" cy="1409524"/>
          </a:xfrm>
          <a:prstGeom prst="rect">
            <a:avLst/>
          </a:prstGeom>
          <a:ln w="228600" cap="sq" cmpd="thickThin">
            <a:solidFill>
              <a:srgbClr val="000000"/>
            </a:solidFill>
            <a:prstDash val="solid"/>
            <a:miter lim="800000"/>
          </a:ln>
          <a:effectLst>
            <a:innerShdw blurRad="76200">
              <a:srgbClr val="000000"/>
            </a:innerShdw>
          </a:effectLst>
        </p:spPr>
      </p:pic>
      <p:sp>
        <p:nvSpPr>
          <p:cNvPr id="5" name="正方形/長方形 4"/>
          <p:cNvSpPr/>
          <p:nvPr/>
        </p:nvSpPr>
        <p:spPr>
          <a:xfrm>
            <a:off x="1979712" y="4143717"/>
            <a:ext cx="1224136" cy="1566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2111234" y="4537336"/>
            <a:ext cx="1092614" cy="1824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線吹き出し 1 (枠付き) 10"/>
          <p:cNvSpPr/>
          <p:nvPr/>
        </p:nvSpPr>
        <p:spPr>
          <a:xfrm>
            <a:off x="5345840" y="5522673"/>
            <a:ext cx="2236358" cy="325964"/>
          </a:xfrm>
          <a:prstGeom prst="borderCallout1">
            <a:avLst>
              <a:gd name="adj1" fmla="val 28579"/>
              <a:gd name="adj2" fmla="val -7007"/>
              <a:gd name="adj3" fmla="val -400665"/>
              <a:gd name="adj4" fmla="val -95454"/>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 name="線吹き出し 1 (枠付き) 6"/>
          <p:cNvSpPr/>
          <p:nvPr/>
        </p:nvSpPr>
        <p:spPr>
          <a:xfrm>
            <a:off x="5220072" y="5312829"/>
            <a:ext cx="3232880" cy="606798"/>
          </a:xfrm>
          <a:prstGeom prst="borderCallout1">
            <a:avLst>
              <a:gd name="adj1" fmla="val 56424"/>
              <a:gd name="adj2" fmla="val -162"/>
              <a:gd name="adj3" fmla="val -108624"/>
              <a:gd name="adj4" fmla="val -62982"/>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抽出したデータ「</a:t>
            </a:r>
            <a:r>
              <a:rPr kumimoji="1" lang="en-US" altLang="ja-JP" dirty="0" smtClean="0">
                <a:solidFill>
                  <a:schemeClr val="tx1"/>
                </a:solidFill>
              </a:rPr>
              <a:t>workload.log</a:t>
            </a:r>
            <a:r>
              <a:rPr kumimoji="1" lang="ja-JP" altLang="en-US" dirty="0" smtClean="0">
                <a:solidFill>
                  <a:schemeClr val="tx1"/>
                </a:solidFill>
              </a:rPr>
              <a:t>」</a:t>
            </a:r>
            <a:endParaRPr kumimoji="1" lang="en-US" altLang="ja-JP" dirty="0" smtClean="0">
              <a:solidFill>
                <a:schemeClr val="tx1"/>
              </a:solidFill>
            </a:endParaRPr>
          </a:p>
          <a:p>
            <a:r>
              <a:rPr kumimoji="1" lang="ja-JP" altLang="en-US" dirty="0" smtClean="0">
                <a:solidFill>
                  <a:schemeClr val="tx1"/>
                </a:solidFill>
              </a:rPr>
              <a:t>から値を挿入</a:t>
            </a:r>
            <a:endParaRPr kumimoji="1" lang="ja-JP" altLang="en-US" dirty="0">
              <a:solidFill>
                <a:schemeClr val="tx1"/>
              </a:solidFill>
            </a:endParaRPr>
          </a:p>
        </p:txBody>
      </p:sp>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047" y="2265497"/>
            <a:ext cx="6494630" cy="1033680"/>
          </a:xfrm>
          <a:prstGeom prst="rect">
            <a:avLst/>
          </a:prstGeom>
          <a:ln w="228600" cap="sq" cmpd="thickThin">
            <a:solidFill>
              <a:srgbClr val="000000"/>
            </a:solidFill>
            <a:prstDash val="solid"/>
            <a:miter lim="800000"/>
          </a:ln>
          <a:effectLst>
            <a:innerShdw blurRad="76200">
              <a:srgbClr val="000000"/>
            </a:innerShdw>
          </a:effectLst>
        </p:spPr>
      </p:pic>
      <p:sp>
        <p:nvSpPr>
          <p:cNvPr id="14" name="線吹き出し 1 (枠付き) 13"/>
          <p:cNvSpPr/>
          <p:nvPr/>
        </p:nvSpPr>
        <p:spPr>
          <a:xfrm>
            <a:off x="5220072" y="3355044"/>
            <a:ext cx="3232880" cy="313001"/>
          </a:xfrm>
          <a:prstGeom prst="borderCallout1">
            <a:avLst>
              <a:gd name="adj1" fmla="val 56424"/>
              <a:gd name="adj2" fmla="val -162"/>
              <a:gd name="adj3" fmla="val -98404"/>
              <a:gd name="adj4" fmla="val -41769"/>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Iteration </a:t>
            </a:r>
            <a:r>
              <a:rPr kumimoji="1" lang="ja-JP" altLang="en-US" dirty="0" smtClean="0">
                <a:solidFill>
                  <a:schemeClr val="tx1"/>
                </a:solidFill>
              </a:rPr>
              <a:t>幅、用途等文言編集</a:t>
            </a:r>
            <a:endParaRPr kumimoji="1" lang="ja-JP" altLang="en-US" dirty="0">
              <a:solidFill>
                <a:schemeClr val="tx1"/>
              </a:solidFill>
            </a:endParaRPr>
          </a:p>
        </p:txBody>
      </p:sp>
      <p:sp>
        <p:nvSpPr>
          <p:cNvPr id="15" name="正方形/長方形 14"/>
          <p:cNvSpPr/>
          <p:nvPr/>
        </p:nvSpPr>
        <p:spPr>
          <a:xfrm>
            <a:off x="1115616" y="2830040"/>
            <a:ext cx="2736304" cy="4606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189155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Knit</a:t>
            </a:r>
            <a:r>
              <a:rPr kumimoji="1" lang="ja-JP" altLang="en-US" dirty="0" smtClean="0"/>
              <a:t> </a:t>
            </a:r>
            <a:r>
              <a:rPr kumimoji="1" lang="en-US" altLang="ja-JP" dirty="0" smtClean="0"/>
              <a:t>HTML </a:t>
            </a:r>
            <a:r>
              <a:rPr kumimoji="1" lang="ja-JP" altLang="en-US" dirty="0" smtClean="0"/>
              <a:t>実行</a:t>
            </a:r>
            <a:endParaRPr kumimoji="1" lang="ja-JP" altLang="en-US" dirty="0"/>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600" y="2780928"/>
            <a:ext cx="8321295" cy="2767246"/>
          </a:xfrm>
          <a:prstGeom prst="rect">
            <a:avLst/>
          </a:prstGeom>
          <a:ln w="228600" cap="sq" cmpd="thickThin">
            <a:solidFill>
              <a:srgbClr val="000000"/>
            </a:solidFill>
            <a:prstDash val="solid"/>
            <a:miter lim="800000"/>
          </a:ln>
          <a:effectLst>
            <a:innerShdw blurRad="76200">
              <a:srgbClr val="000000"/>
            </a:innerShdw>
          </a:effectLst>
        </p:spPr>
      </p:pic>
      <p:sp>
        <p:nvSpPr>
          <p:cNvPr id="4" name="円/楕円 3"/>
          <p:cNvSpPr/>
          <p:nvPr/>
        </p:nvSpPr>
        <p:spPr>
          <a:xfrm>
            <a:off x="2339752" y="3573016"/>
            <a:ext cx="936104"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835055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補足</a:t>
            </a:r>
            <a:endParaRPr lang="en-US" dirty="0"/>
          </a:p>
        </p:txBody>
      </p:sp>
      <p:sp>
        <p:nvSpPr>
          <p:cNvPr id="3" name="コンテンツ プレースホルダー 2"/>
          <p:cNvSpPr>
            <a:spLocks noGrp="1"/>
          </p:cNvSpPr>
          <p:nvPr>
            <p:ph idx="1"/>
          </p:nvPr>
        </p:nvSpPr>
        <p:spPr>
          <a:xfrm>
            <a:off x="457200" y="1927373"/>
            <a:ext cx="8229600" cy="4669979"/>
          </a:xfrm>
        </p:spPr>
        <p:txBody>
          <a:bodyPr>
            <a:normAutofit fontScale="92500" lnSpcReduction="20000"/>
          </a:bodyPr>
          <a:lstStyle/>
          <a:p>
            <a:pPr marL="0" indent="0">
              <a:buNone/>
            </a:pPr>
            <a:r>
              <a:rPr lang="en-US" altLang="ja-JP" b="1" dirty="0" smtClean="0"/>
              <a:t>.</a:t>
            </a:r>
            <a:r>
              <a:rPr lang="en-US" altLang="ja-JP" b="1" dirty="0" err="1" smtClean="0"/>
              <a:t>Rmd</a:t>
            </a:r>
            <a:endParaRPr lang="en-US" altLang="ja-JP" b="1" dirty="0"/>
          </a:p>
          <a:p>
            <a:pPr marL="457200" lvl="1" indent="0">
              <a:buNone/>
            </a:pPr>
            <a:r>
              <a:rPr lang="ja-JP" altLang="en-US" dirty="0"/>
              <a:t>　</a:t>
            </a:r>
            <a:r>
              <a:rPr lang="en-US" altLang="ja-JP" dirty="0" smtClean="0"/>
              <a:t>R Markdown </a:t>
            </a:r>
            <a:r>
              <a:rPr lang="ja-JP" altLang="en-US" dirty="0" smtClean="0"/>
              <a:t>ファイル</a:t>
            </a:r>
            <a:endParaRPr lang="en-US" altLang="ja-JP" dirty="0" smtClean="0"/>
          </a:p>
          <a:p>
            <a:pPr marL="0" indent="0">
              <a:buNone/>
            </a:pPr>
            <a:r>
              <a:rPr lang="en-US" altLang="ja-JP" b="1" dirty="0" smtClean="0"/>
              <a:t>.md</a:t>
            </a:r>
            <a:endParaRPr lang="en-US" altLang="ja-JP" b="1" dirty="0"/>
          </a:p>
          <a:p>
            <a:pPr marL="457200" lvl="1" indent="0">
              <a:buNone/>
            </a:pPr>
            <a:r>
              <a:rPr lang="ja-JP" altLang="en-US" dirty="0" smtClean="0"/>
              <a:t>　</a:t>
            </a:r>
            <a:r>
              <a:rPr lang="en-US" altLang="ja-JP" dirty="0" smtClean="0"/>
              <a:t>Markdown </a:t>
            </a:r>
            <a:r>
              <a:rPr lang="ja-JP" altLang="en-US" dirty="0" smtClean="0"/>
              <a:t>ファイル（</a:t>
            </a:r>
            <a:r>
              <a:rPr lang="en-US" altLang="ja-JP" dirty="0" smtClean="0"/>
              <a:t>R</a:t>
            </a:r>
            <a:r>
              <a:rPr lang="ja-JP" altLang="en-US" dirty="0" smtClean="0"/>
              <a:t>出力されたもの）</a:t>
            </a:r>
            <a:endParaRPr lang="en-US" altLang="ja-JP" dirty="0" smtClean="0"/>
          </a:p>
          <a:p>
            <a:pPr marL="0" indent="0">
              <a:buNone/>
            </a:pPr>
            <a:r>
              <a:rPr lang="en-US" altLang="ja-JP" b="1" dirty="0" smtClean="0"/>
              <a:t>.html</a:t>
            </a:r>
            <a:endParaRPr lang="en-US" altLang="ja-JP" b="1" dirty="0"/>
          </a:p>
          <a:p>
            <a:pPr marL="457200" lvl="1" indent="0">
              <a:buNone/>
            </a:pPr>
            <a:r>
              <a:rPr lang="ja-JP" altLang="en-US" dirty="0" smtClean="0"/>
              <a:t>　</a:t>
            </a:r>
            <a:r>
              <a:rPr lang="en-US" altLang="ja-JP" dirty="0" smtClean="0"/>
              <a:t>HTML </a:t>
            </a:r>
            <a:r>
              <a:rPr lang="ja-JP" altLang="en-US" dirty="0" smtClean="0"/>
              <a:t>ファイル</a:t>
            </a:r>
            <a:endParaRPr lang="en-US" altLang="ja-JP" dirty="0" smtClean="0"/>
          </a:p>
          <a:p>
            <a:pPr marL="0" indent="0">
              <a:buNone/>
            </a:pPr>
            <a:r>
              <a:rPr lang="en-US" b="1" dirty="0"/>
              <a:t>f</a:t>
            </a:r>
            <a:r>
              <a:rPr lang="en-US" b="1" dirty="0" smtClean="0"/>
              <a:t>igure/</a:t>
            </a:r>
          </a:p>
          <a:p>
            <a:pPr marL="457200" lvl="1" indent="0">
              <a:buNone/>
            </a:pPr>
            <a:r>
              <a:rPr lang="ja-JP" altLang="en-US" dirty="0" smtClean="0"/>
              <a:t>　</a:t>
            </a:r>
            <a:r>
              <a:rPr lang="en-US" dirty="0" err="1" smtClean="0"/>
              <a:t>png</a:t>
            </a:r>
            <a:r>
              <a:rPr lang="en-US" dirty="0" smtClean="0"/>
              <a:t> </a:t>
            </a:r>
            <a:r>
              <a:rPr lang="ja-JP" altLang="en-US" dirty="0" smtClean="0"/>
              <a:t>ファイル置き場</a:t>
            </a:r>
            <a:endParaRPr lang="en-US" altLang="ja-JP" dirty="0" smtClean="0"/>
          </a:p>
          <a:p>
            <a:pPr marL="57150" indent="0">
              <a:buNone/>
            </a:pPr>
            <a:r>
              <a:rPr lang="en-US" b="1" dirty="0"/>
              <a:t>c</a:t>
            </a:r>
            <a:r>
              <a:rPr lang="en-US" b="1" dirty="0" smtClean="0"/>
              <a:t>ustom.css</a:t>
            </a:r>
          </a:p>
          <a:p>
            <a:pPr marL="57150" indent="0">
              <a:buNone/>
            </a:pPr>
            <a:r>
              <a:rPr lang="en-US" dirty="0"/>
              <a:t>	</a:t>
            </a:r>
            <a:r>
              <a:rPr lang="en-US" sz="2800" dirty="0" smtClean="0"/>
              <a:t>CSS</a:t>
            </a:r>
            <a:r>
              <a:rPr lang="ja-JP" altLang="en-US" sz="2800" dirty="0" smtClean="0"/>
              <a:t>ファイル（</a:t>
            </a:r>
            <a:r>
              <a:rPr lang="en-US" altLang="ja-JP" sz="2800" dirty="0" smtClean="0"/>
              <a:t>/</a:t>
            </a:r>
            <a:r>
              <a:rPr lang="en-US" altLang="ja-JP" sz="2800" dirty="0" err="1" smtClean="0"/>
              <a:t>var</a:t>
            </a:r>
            <a:r>
              <a:rPr lang="en-US" altLang="ja-JP" sz="2800" dirty="0" smtClean="0"/>
              <a:t>/Share/custome.css</a:t>
            </a:r>
            <a:r>
              <a:rPr lang="ja-JP" altLang="en-US" sz="2800" dirty="0" smtClean="0"/>
              <a:t>）</a:t>
            </a:r>
            <a:endParaRPr lang="en-US" sz="2800" dirty="0"/>
          </a:p>
        </p:txBody>
      </p:sp>
    </p:spTree>
    <p:extLst>
      <p:ext uri="{BB962C8B-B14F-4D97-AF65-F5344CB8AC3E}">
        <p14:creationId xmlns:p14="http://schemas.microsoft.com/office/powerpoint/2010/main" val="6140706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rotWithShape="1">
          <a:blip r:embed="rId3" cstate="print">
            <a:duotone>
              <a:prstClr val="black"/>
              <a:srgbClr val="D9C3A5">
                <a:tint val="50000"/>
                <a:satMod val="180000"/>
              </a:srgbClr>
            </a:duotone>
            <a:extLst>
              <a:ext uri="{BEBA8EAE-BF5A-486C-A8C5-ECC9F3942E4B}">
                <a14:imgProps xmlns:a14="http://schemas.microsoft.com/office/drawing/2010/main">
                  <a14:imgLayer r:embed="rId4">
                    <a14:imgEffect>
                      <a14:artisticBlur radius="7"/>
                    </a14:imgEffect>
                  </a14:imgLayer>
                </a14:imgProps>
              </a:ext>
              <a:ext uri="{28A0092B-C50C-407E-A947-70E740481C1C}">
                <a14:useLocalDpi xmlns:a14="http://schemas.microsoft.com/office/drawing/2010/main" val="0"/>
              </a:ext>
            </a:extLst>
          </a:blip>
          <a:srcRect l="1" r="15146"/>
          <a:stretch/>
        </p:blipFill>
        <p:spPr>
          <a:xfrm>
            <a:off x="-1" y="0"/>
            <a:ext cx="9144001" cy="6855000"/>
          </a:xfrm>
          <a:prstGeom prst="rect">
            <a:avLst/>
          </a:prstGeom>
        </p:spPr>
      </p:pic>
      <p:sp>
        <p:nvSpPr>
          <p:cNvPr id="6" name="タイトル 1"/>
          <p:cNvSpPr>
            <a:spLocks noGrp="1"/>
          </p:cNvSpPr>
          <p:nvPr>
            <p:ph type="title"/>
          </p:nvPr>
        </p:nvSpPr>
        <p:spPr>
          <a:xfrm>
            <a:off x="4432" y="3088"/>
            <a:ext cx="9168384" cy="6855000"/>
          </a:xfrm>
          <a:noFill/>
          <a:ln>
            <a:noFill/>
          </a:ln>
        </p:spPr>
        <p:style>
          <a:lnRef idx="1">
            <a:schemeClr val="dk1"/>
          </a:lnRef>
          <a:fillRef idx="1003">
            <a:schemeClr val="lt2"/>
          </a:fillRef>
          <a:effectRef idx="2">
            <a:schemeClr val="dk1"/>
          </a:effectRef>
          <a:fontRef idx="minor">
            <a:schemeClr val="lt1"/>
          </a:fontRef>
        </p:style>
        <p:txBody>
          <a:bodyPr anchor="ctr" anchorCtr="0">
            <a:noAutofit/>
          </a:bodyPr>
          <a:lstStyle/>
          <a:p>
            <a:pPr algn="ctr"/>
            <a:r>
              <a:rPr lang="en-US" altLang="ja-JP" sz="8800" dirty="0" smtClean="0">
                <a:solidFill>
                  <a:schemeClr val="bg1"/>
                </a:solidFill>
              </a:rPr>
              <a:t>10</a:t>
            </a:r>
            <a:r>
              <a:rPr lang="ja-JP" altLang="en-US" sz="8800" dirty="0" smtClean="0">
                <a:solidFill>
                  <a:schemeClr val="bg1"/>
                </a:solidFill>
              </a:rPr>
              <a:t>分で簡易性能</a:t>
            </a:r>
            <a:r>
              <a:rPr lang="en-US" altLang="ja-JP" sz="8800" dirty="0" smtClean="0">
                <a:solidFill>
                  <a:schemeClr val="bg1"/>
                </a:solidFill>
              </a:rPr>
              <a:t/>
            </a:r>
            <a:br>
              <a:rPr lang="en-US" altLang="ja-JP" sz="8800" dirty="0" smtClean="0">
                <a:solidFill>
                  <a:schemeClr val="bg1"/>
                </a:solidFill>
              </a:rPr>
            </a:br>
            <a:r>
              <a:rPr lang="ja-JP" altLang="en-US" sz="8800" dirty="0" smtClean="0">
                <a:solidFill>
                  <a:schemeClr val="bg1"/>
                </a:solidFill>
              </a:rPr>
              <a:t>レポートをつくろう</a:t>
            </a:r>
            <a:endParaRPr lang="en-US" sz="8800" dirty="0">
              <a:solidFill>
                <a:schemeClr val="bg1"/>
              </a:solidFill>
            </a:endParaRPr>
          </a:p>
        </p:txBody>
      </p:sp>
    </p:spTree>
    <p:extLst>
      <p:ext uri="{BB962C8B-B14F-4D97-AF65-F5344CB8AC3E}">
        <p14:creationId xmlns:p14="http://schemas.microsoft.com/office/powerpoint/2010/main" val="30070418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HTML </a:t>
            </a:r>
            <a:r>
              <a:rPr kumimoji="1" lang="ja-JP" altLang="en-US" dirty="0" smtClean="0"/>
              <a:t>保存</a:t>
            </a:r>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856" y="2950315"/>
            <a:ext cx="8592192" cy="1936534"/>
          </a:xfrm>
          <a:prstGeom prst="rect">
            <a:avLst/>
          </a:prstGeom>
          <a:ln w="228600" cap="sq" cmpd="thickThin">
            <a:solidFill>
              <a:srgbClr val="000000"/>
            </a:solidFill>
            <a:prstDash val="solid"/>
            <a:miter lim="800000"/>
          </a:ln>
          <a:effectLst>
            <a:innerShdw blurRad="76200">
              <a:srgbClr val="000000"/>
            </a:innerShdw>
          </a:effectLst>
        </p:spPr>
      </p:pic>
      <p:sp>
        <p:nvSpPr>
          <p:cNvPr id="6" name="円/楕円 5"/>
          <p:cNvSpPr/>
          <p:nvPr/>
        </p:nvSpPr>
        <p:spPr>
          <a:xfrm>
            <a:off x="3384440" y="3905896"/>
            <a:ext cx="2088232"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339678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dirty="0" smtClean="0"/>
              <a:t>PD</a:t>
            </a:r>
            <a:r>
              <a:rPr lang="en-US" altLang="ja-JP" dirty="0" smtClean="0"/>
              <a:t>F</a:t>
            </a:r>
            <a:r>
              <a:rPr lang="ja-JP" altLang="en-US" dirty="0" smtClean="0"/>
              <a:t>へ変換</a:t>
            </a:r>
            <a:endParaRPr lang="en-US" dirty="0"/>
          </a:p>
        </p:txBody>
      </p:sp>
      <p:sp>
        <p:nvSpPr>
          <p:cNvPr id="3" name="コンテンツ プレースホルダー 2"/>
          <p:cNvSpPr>
            <a:spLocks noGrp="1"/>
          </p:cNvSpPr>
          <p:nvPr>
            <p:ph idx="1"/>
          </p:nvPr>
        </p:nvSpPr>
        <p:spPr/>
        <p:txBody>
          <a:bodyPr/>
          <a:lstStyle/>
          <a:p>
            <a:pPr marL="0" indent="0">
              <a:buNone/>
            </a:pPr>
            <a:r>
              <a:rPr lang="en-US" dirty="0"/>
              <a:t>h</a:t>
            </a:r>
            <a:r>
              <a:rPr lang="en-US" dirty="0" smtClean="0"/>
              <a:t>tml</a:t>
            </a:r>
            <a:r>
              <a:rPr lang="ja-JP" altLang="en-US" dirty="0" err="1" smtClean="0"/>
              <a:t>で保</a:t>
            </a:r>
            <a:r>
              <a:rPr lang="ja-JP" altLang="en-US" dirty="0" smtClean="0"/>
              <a:t>存されるため、ブラウザの機能等で</a:t>
            </a:r>
            <a:r>
              <a:rPr lang="en-US" altLang="ja-JP" dirty="0" smtClean="0"/>
              <a:t>PDF</a:t>
            </a:r>
            <a:r>
              <a:rPr lang="ja-JP" altLang="en-US" dirty="0"/>
              <a:t>へ</a:t>
            </a:r>
            <a:r>
              <a:rPr lang="ja-JP" altLang="en-US" dirty="0" smtClean="0"/>
              <a:t>変換</a:t>
            </a:r>
            <a:endParaRPr lang="en-US" dirty="0"/>
          </a:p>
        </p:txBody>
      </p:sp>
      <p:pic>
        <p:nvPicPr>
          <p:cNvPr id="1026" name="Picture 2" descr="C:\Users\takeshik\Desktop\2014-03-28 18-47-2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175" y="3140968"/>
            <a:ext cx="8108464" cy="2964557"/>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655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補足</a:t>
            </a:r>
            <a:endParaRPr lang="en-US" dirty="0"/>
          </a:p>
        </p:txBody>
      </p:sp>
      <p:sp>
        <p:nvSpPr>
          <p:cNvPr id="3" name="コンテンツ プレースホルダー 2"/>
          <p:cNvSpPr>
            <a:spLocks noGrp="1"/>
          </p:cNvSpPr>
          <p:nvPr>
            <p:ph idx="1"/>
          </p:nvPr>
        </p:nvSpPr>
        <p:spPr>
          <a:xfrm>
            <a:off x="457200" y="1927373"/>
            <a:ext cx="8229600" cy="1645643"/>
          </a:xfrm>
        </p:spPr>
        <p:txBody>
          <a:bodyPr>
            <a:normAutofit/>
          </a:bodyPr>
          <a:lstStyle/>
          <a:p>
            <a:pPr marL="0" indent="0">
              <a:buNone/>
            </a:pPr>
            <a:r>
              <a:rPr lang="ja-JP" altLang="en-US" dirty="0" smtClean="0"/>
              <a:t>グラフを取得して</a:t>
            </a:r>
            <a:r>
              <a:rPr lang="en-US" altLang="ja-JP" dirty="0" err="1" smtClean="0"/>
              <a:t>pptx</a:t>
            </a:r>
            <a:r>
              <a:rPr lang="ja-JP" altLang="en-US" dirty="0" smtClean="0"/>
              <a:t>等に貼り付けたい時</a:t>
            </a:r>
            <a:endParaRPr lang="en-US" altLang="ja-JP" dirty="0"/>
          </a:p>
          <a:p>
            <a:pPr lvl="1"/>
            <a:r>
              <a:rPr lang="en-US" altLang="ja-JP" dirty="0" smtClean="0"/>
              <a:t>Knit HTML </a:t>
            </a:r>
            <a:r>
              <a:rPr lang="ja-JP" altLang="en-US" dirty="0" smtClean="0"/>
              <a:t>出力した後は以下</a:t>
            </a:r>
            <a:r>
              <a:rPr lang="en-US" altLang="ja-JP" dirty="0" smtClean="0">
                <a:solidFill>
                  <a:srgbClr val="FFFF00"/>
                </a:solidFill>
              </a:rPr>
              <a:t>figure</a:t>
            </a:r>
            <a:r>
              <a:rPr lang="ja-JP" altLang="en-US" dirty="0" smtClean="0"/>
              <a:t>ディレクトリに</a:t>
            </a:r>
            <a:r>
              <a:rPr lang="en-US" altLang="ja-JP" dirty="0" err="1" smtClean="0">
                <a:solidFill>
                  <a:srgbClr val="FFFF00"/>
                </a:solidFill>
              </a:rPr>
              <a:t>png</a:t>
            </a:r>
            <a:r>
              <a:rPr lang="ja-JP" altLang="en-US" dirty="0" err="1" smtClean="0"/>
              <a:t>が保</a:t>
            </a:r>
            <a:r>
              <a:rPr lang="ja-JP" altLang="en-US" dirty="0" smtClean="0"/>
              <a:t>存されるので取得可能</a:t>
            </a:r>
            <a:endParaRPr lang="en-US" altLang="ja-JP" dirty="0" smtClean="0"/>
          </a:p>
        </p:txBody>
      </p:sp>
      <p:sp>
        <p:nvSpPr>
          <p:cNvPr id="4" name="正方形/長方形 3"/>
          <p:cNvSpPr/>
          <p:nvPr/>
        </p:nvSpPr>
        <p:spPr bwMode="auto">
          <a:xfrm>
            <a:off x="457200" y="3429000"/>
            <a:ext cx="8305800" cy="2952328"/>
          </a:xfrm>
          <a:prstGeom prst="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none" lIns="91440" tIns="45720" rIns="91440" bIns="45720" numCol="1" rtlCol="0" anchor="t" anchorCtr="0" compatLnSpc="1">
            <a:prstTxWarp prst="textNoShape">
              <a:avLst/>
            </a:prstTxWarp>
          </a:bodyPr>
          <a:lstStyle/>
          <a:p>
            <a:pPr>
              <a:buClr>
                <a:schemeClr val="accent2"/>
              </a:buClr>
            </a:pPr>
            <a:r>
              <a:rPr lang="ja-JP" altLang="en-US" sz="1800" dirty="0" smtClean="0">
                <a:solidFill>
                  <a:srgbClr val="FFFF00"/>
                </a:solidFill>
                <a:latin typeface="ＭＳ ゴシック" pitchFamily="49" charset="-128"/>
                <a:ea typeface="ＭＳ ゴシック" pitchFamily="49" charset="-128"/>
              </a:rPr>
              <a:t>構文</a:t>
            </a:r>
            <a:endParaRPr lang="en-US" sz="1800" dirty="0" smtClean="0">
              <a:solidFill>
                <a:srgbClr val="FFFF00"/>
              </a:solidFill>
              <a:latin typeface="ＭＳ ゴシック" pitchFamily="49" charset="-128"/>
              <a:ea typeface="ＭＳ ゴシック" pitchFamily="49" charset="-128"/>
            </a:endParaRPr>
          </a:p>
          <a:p>
            <a:pPr>
              <a:buClr>
                <a:schemeClr val="accent2"/>
              </a:buClr>
            </a:pPr>
            <a:r>
              <a:rPr lang="en-US" sz="1600" dirty="0">
                <a:solidFill>
                  <a:schemeClr val="bg1"/>
                </a:solidFill>
                <a:latin typeface="ＭＳ ゴシック" pitchFamily="49" charset="-128"/>
                <a:ea typeface="ＭＳ ゴシック" pitchFamily="49" charset="-128"/>
              </a:rPr>
              <a:t>$</a:t>
            </a:r>
            <a:r>
              <a:rPr lang="en-US" sz="1600" dirty="0" err="1">
                <a:solidFill>
                  <a:schemeClr val="bg1"/>
                </a:solidFill>
                <a:latin typeface="ＭＳ ゴシック" pitchFamily="49" charset="-128"/>
                <a:ea typeface="ＭＳ ゴシック" pitchFamily="49" charset="-128"/>
              </a:rPr>
              <a:t>demo@ubuntu</a:t>
            </a:r>
            <a:r>
              <a:rPr lang="en-US" sz="1600" dirty="0">
                <a:solidFill>
                  <a:schemeClr val="bg1"/>
                </a:solidFill>
                <a:latin typeface="ＭＳ ゴシック" pitchFamily="49" charset="-128"/>
                <a:ea typeface="ＭＳ ゴシック" pitchFamily="49" charset="-128"/>
              </a:rPr>
              <a:t>:~/R/</a:t>
            </a:r>
            <a:r>
              <a:rPr lang="en-US" sz="1600" dirty="0" err="1">
                <a:solidFill>
                  <a:schemeClr val="bg1"/>
                </a:solidFill>
                <a:latin typeface="ＭＳ ゴシック" pitchFamily="49" charset="-128"/>
                <a:ea typeface="ＭＳ ゴシック" pitchFamily="49" charset="-128"/>
              </a:rPr>
              <a:t>demo_nas</a:t>
            </a:r>
            <a:r>
              <a:rPr lang="en-US" sz="1600" dirty="0">
                <a:solidFill>
                  <a:schemeClr val="bg1"/>
                </a:solidFill>
                <a:latin typeface="ＭＳ ゴシック" pitchFamily="49" charset="-128"/>
                <a:ea typeface="ＭＳ ゴシック" pitchFamily="49" charset="-128"/>
              </a:rPr>
              <a:t>$ </a:t>
            </a:r>
            <a:r>
              <a:rPr lang="en-US" sz="1600" dirty="0" err="1">
                <a:solidFill>
                  <a:schemeClr val="bg1"/>
                </a:solidFill>
                <a:latin typeface="ＭＳ ゴシック" pitchFamily="49" charset="-128"/>
                <a:ea typeface="ＭＳ ゴシック" pitchFamily="49" charset="-128"/>
              </a:rPr>
              <a:t>ls</a:t>
            </a:r>
            <a:r>
              <a:rPr lang="en-US" sz="1600" dirty="0">
                <a:solidFill>
                  <a:schemeClr val="bg1"/>
                </a:solidFill>
                <a:latin typeface="ＭＳ ゴシック" pitchFamily="49" charset="-128"/>
                <a:ea typeface="ＭＳ ゴシック" pitchFamily="49" charset="-128"/>
              </a:rPr>
              <a:t> -l </a:t>
            </a:r>
            <a:r>
              <a:rPr lang="en-US" sz="1600" b="1" dirty="0">
                <a:solidFill>
                  <a:srgbClr val="FFFF00"/>
                </a:solidFill>
                <a:latin typeface="ＭＳ ゴシック" pitchFamily="49" charset="-128"/>
                <a:ea typeface="ＭＳ ゴシック" pitchFamily="49" charset="-128"/>
              </a:rPr>
              <a:t>figure</a:t>
            </a:r>
            <a:r>
              <a:rPr lang="en-US" sz="1600" dirty="0">
                <a:solidFill>
                  <a:srgbClr val="FFFF00"/>
                </a:solidFill>
                <a:latin typeface="ＭＳ ゴシック" pitchFamily="49" charset="-128"/>
                <a:ea typeface="ＭＳ ゴシック" pitchFamily="49" charset="-128"/>
              </a:rPr>
              <a:t>/</a:t>
            </a:r>
          </a:p>
          <a:p>
            <a:pPr>
              <a:buClr>
                <a:schemeClr val="accent2"/>
              </a:buClr>
            </a:pPr>
            <a:r>
              <a:rPr lang="ja-JP" altLang="en-US" sz="1600" dirty="0">
                <a:solidFill>
                  <a:schemeClr val="bg1"/>
                </a:solidFill>
                <a:latin typeface="ＭＳ ゴシック" pitchFamily="49" charset="-128"/>
                <a:ea typeface="ＭＳ ゴシック" pitchFamily="49" charset="-128"/>
              </a:rPr>
              <a:t>合計 </a:t>
            </a:r>
            <a:r>
              <a:rPr lang="en-US" altLang="ja-JP" sz="1600" dirty="0">
                <a:solidFill>
                  <a:schemeClr val="bg1"/>
                </a:solidFill>
                <a:latin typeface="ＭＳ ゴシック" pitchFamily="49" charset="-128"/>
                <a:ea typeface="ＭＳ ゴシック" pitchFamily="49" charset="-128"/>
              </a:rPr>
              <a:t>476</a:t>
            </a:r>
          </a:p>
          <a:p>
            <a:pPr>
              <a:buClr>
                <a:schemeClr val="accent2"/>
              </a:buClr>
            </a:pPr>
            <a:r>
              <a:rPr lang="en-US" altLang="ja-JP" sz="1600" dirty="0">
                <a:solidFill>
                  <a:schemeClr val="bg1"/>
                </a:solidFill>
                <a:latin typeface="ＭＳ ゴシック" pitchFamily="49" charset="-128"/>
                <a:ea typeface="ＭＳ ゴシック" pitchFamily="49" charset="-128"/>
              </a:rPr>
              <a:t>-</a:t>
            </a:r>
            <a:r>
              <a:rPr lang="en-US" sz="1600" dirty="0" err="1">
                <a:solidFill>
                  <a:schemeClr val="bg1"/>
                </a:solidFill>
                <a:latin typeface="ＭＳ ゴシック" pitchFamily="49" charset="-128"/>
                <a:ea typeface="ＭＳ ゴシック" pitchFamily="49" charset="-128"/>
              </a:rPr>
              <a:t>rw</a:t>
            </a:r>
            <a:r>
              <a:rPr lang="en-US" sz="1600" dirty="0">
                <a:solidFill>
                  <a:schemeClr val="bg1"/>
                </a:solidFill>
                <a:latin typeface="ＭＳ ゴシック" pitchFamily="49" charset="-128"/>
                <a:ea typeface="ＭＳ ゴシック" pitchFamily="49" charset="-128"/>
              </a:rPr>
              <a:t>-r--r-- 1 demo </a:t>
            </a:r>
            <a:r>
              <a:rPr lang="en-US" sz="1600" dirty="0" err="1">
                <a:solidFill>
                  <a:schemeClr val="bg1"/>
                </a:solidFill>
                <a:latin typeface="ＭＳ ゴシック" pitchFamily="49" charset="-128"/>
                <a:ea typeface="ＭＳ ゴシック" pitchFamily="49" charset="-128"/>
              </a:rPr>
              <a:t>demo</a:t>
            </a:r>
            <a:r>
              <a:rPr lang="en-US" sz="1600" dirty="0">
                <a:solidFill>
                  <a:schemeClr val="bg1"/>
                </a:solidFill>
                <a:latin typeface="ＭＳ ゴシック" pitchFamily="49" charset="-128"/>
                <a:ea typeface="ＭＳ ゴシック" pitchFamily="49" charset="-128"/>
              </a:rPr>
              <a:t>  7215  3</a:t>
            </a:r>
            <a:r>
              <a:rPr lang="ja-JP" altLang="en-US" sz="1600" dirty="0">
                <a:solidFill>
                  <a:schemeClr val="bg1"/>
                </a:solidFill>
                <a:latin typeface="ＭＳ ゴシック" pitchFamily="49" charset="-128"/>
                <a:ea typeface="ＭＳ ゴシック" pitchFamily="49" charset="-128"/>
              </a:rPr>
              <a:t>月 </a:t>
            </a:r>
            <a:r>
              <a:rPr lang="en-US" altLang="ja-JP" sz="1600" dirty="0">
                <a:solidFill>
                  <a:schemeClr val="bg1"/>
                </a:solidFill>
                <a:latin typeface="ＭＳ ゴシック" pitchFamily="49" charset="-128"/>
                <a:ea typeface="ＭＳ ゴシック" pitchFamily="49" charset="-128"/>
              </a:rPr>
              <a:t>22 22:13 </a:t>
            </a:r>
            <a:r>
              <a:rPr lang="en-US" sz="1600" dirty="0">
                <a:solidFill>
                  <a:schemeClr val="bg1"/>
                </a:solidFill>
                <a:latin typeface="ＭＳ ゴシック" pitchFamily="49" charset="-128"/>
                <a:ea typeface="ＭＳ ゴシック" pitchFamily="49" charset="-128"/>
              </a:rPr>
              <a:t>cachehit.png</a:t>
            </a:r>
          </a:p>
          <a:p>
            <a:pPr>
              <a:buClr>
                <a:schemeClr val="accent2"/>
              </a:buClr>
            </a:pPr>
            <a:r>
              <a:rPr lang="en-US" sz="1600" dirty="0">
                <a:solidFill>
                  <a:schemeClr val="bg1"/>
                </a:solidFill>
                <a:latin typeface="ＭＳ ゴシック" pitchFamily="49" charset="-128"/>
                <a:ea typeface="ＭＳ ゴシック" pitchFamily="49" charset="-128"/>
              </a:rPr>
              <a:t>-</a:t>
            </a:r>
            <a:r>
              <a:rPr lang="en-US" sz="1600" dirty="0" err="1">
                <a:solidFill>
                  <a:schemeClr val="bg1"/>
                </a:solidFill>
                <a:latin typeface="ＭＳ ゴシック" pitchFamily="49" charset="-128"/>
                <a:ea typeface="ＭＳ ゴシック" pitchFamily="49" charset="-128"/>
              </a:rPr>
              <a:t>rw</a:t>
            </a:r>
            <a:r>
              <a:rPr lang="en-US" sz="1600" dirty="0">
                <a:solidFill>
                  <a:schemeClr val="bg1"/>
                </a:solidFill>
                <a:latin typeface="ＭＳ ゴシック" pitchFamily="49" charset="-128"/>
                <a:ea typeface="ＭＳ ゴシック" pitchFamily="49" charset="-128"/>
              </a:rPr>
              <a:t>-r--r-- 1 demo </a:t>
            </a:r>
            <a:r>
              <a:rPr lang="en-US" sz="1600" dirty="0" err="1">
                <a:solidFill>
                  <a:schemeClr val="bg1"/>
                </a:solidFill>
                <a:latin typeface="ＭＳ ゴシック" pitchFamily="49" charset="-128"/>
                <a:ea typeface="ＭＳ ゴシック" pitchFamily="49" charset="-128"/>
              </a:rPr>
              <a:t>demo</a:t>
            </a:r>
            <a:r>
              <a:rPr lang="en-US" sz="1600" dirty="0">
                <a:solidFill>
                  <a:schemeClr val="bg1"/>
                </a:solidFill>
                <a:latin typeface="ＭＳ ゴシック" pitchFamily="49" charset="-128"/>
                <a:ea typeface="ＭＳ ゴシック" pitchFamily="49" charset="-128"/>
              </a:rPr>
              <a:t>  5287  3</a:t>
            </a:r>
            <a:r>
              <a:rPr lang="ja-JP" altLang="en-US" sz="1600" dirty="0">
                <a:solidFill>
                  <a:schemeClr val="bg1"/>
                </a:solidFill>
                <a:latin typeface="ＭＳ ゴシック" pitchFamily="49" charset="-128"/>
                <a:ea typeface="ＭＳ ゴシック" pitchFamily="49" charset="-128"/>
              </a:rPr>
              <a:t>月 </a:t>
            </a:r>
            <a:r>
              <a:rPr lang="en-US" altLang="ja-JP" sz="1600" dirty="0">
                <a:solidFill>
                  <a:schemeClr val="bg1"/>
                </a:solidFill>
                <a:latin typeface="ＭＳ ゴシック" pitchFamily="49" charset="-128"/>
                <a:ea typeface="ＭＳ ゴシック" pitchFamily="49" charset="-128"/>
              </a:rPr>
              <a:t>22 22:03 </a:t>
            </a:r>
            <a:r>
              <a:rPr lang="en-US" sz="1600" dirty="0">
                <a:solidFill>
                  <a:schemeClr val="bg1"/>
                </a:solidFill>
                <a:latin typeface="ＭＳ ゴシック" pitchFamily="49" charset="-128"/>
                <a:ea typeface="ＭＳ ゴシック" pitchFamily="49" charset="-128"/>
              </a:rPr>
              <a:t>cifs-connection1.png</a:t>
            </a:r>
          </a:p>
          <a:p>
            <a:pPr>
              <a:buClr>
                <a:schemeClr val="accent2"/>
              </a:buClr>
            </a:pPr>
            <a:r>
              <a:rPr lang="en-US" sz="1600" dirty="0">
                <a:solidFill>
                  <a:schemeClr val="bg1"/>
                </a:solidFill>
                <a:latin typeface="ＭＳ ゴシック" pitchFamily="49" charset="-128"/>
                <a:ea typeface="ＭＳ ゴシック" pitchFamily="49" charset="-128"/>
              </a:rPr>
              <a:t>-</a:t>
            </a:r>
            <a:r>
              <a:rPr lang="en-US" sz="1600" dirty="0" err="1">
                <a:solidFill>
                  <a:schemeClr val="bg1"/>
                </a:solidFill>
                <a:latin typeface="ＭＳ ゴシック" pitchFamily="49" charset="-128"/>
                <a:ea typeface="ＭＳ ゴシック" pitchFamily="49" charset="-128"/>
              </a:rPr>
              <a:t>rw</a:t>
            </a:r>
            <a:r>
              <a:rPr lang="en-US" sz="1600" dirty="0">
                <a:solidFill>
                  <a:schemeClr val="bg1"/>
                </a:solidFill>
                <a:latin typeface="ＭＳ ゴシック" pitchFamily="49" charset="-128"/>
                <a:ea typeface="ＭＳ ゴシック" pitchFamily="49" charset="-128"/>
              </a:rPr>
              <a:t>-r--r-- 1 demo </a:t>
            </a:r>
            <a:r>
              <a:rPr lang="en-US" sz="1600" dirty="0" err="1">
                <a:solidFill>
                  <a:schemeClr val="bg1"/>
                </a:solidFill>
                <a:latin typeface="ＭＳ ゴシック" pitchFamily="49" charset="-128"/>
                <a:ea typeface="ＭＳ ゴシック" pitchFamily="49" charset="-128"/>
              </a:rPr>
              <a:t>demo</a:t>
            </a:r>
            <a:r>
              <a:rPr lang="en-US" sz="1600" dirty="0">
                <a:solidFill>
                  <a:schemeClr val="bg1"/>
                </a:solidFill>
                <a:latin typeface="ＭＳ ゴシック" pitchFamily="49" charset="-128"/>
                <a:ea typeface="ＭＳ ゴシック" pitchFamily="49" charset="-128"/>
              </a:rPr>
              <a:t> 10244  3</a:t>
            </a:r>
            <a:r>
              <a:rPr lang="ja-JP" altLang="en-US" sz="1600" dirty="0">
                <a:solidFill>
                  <a:schemeClr val="bg1"/>
                </a:solidFill>
                <a:latin typeface="ＭＳ ゴシック" pitchFamily="49" charset="-128"/>
                <a:ea typeface="ＭＳ ゴシック" pitchFamily="49" charset="-128"/>
              </a:rPr>
              <a:t>月 </a:t>
            </a:r>
            <a:r>
              <a:rPr lang="en-US" altLang="ja-JP" sz="1600" dirty="0">
                <a:solidFill>
                  <a:schemeClr val="bg1"/>
                </a:solidFill>
                <a:latin typeface="ＭＳ ゴシック" pitchFamily="49" charset="-128"/>
                <a:ea typeface="ＭＳ ゴシック" pitchFamily="49" charset="-128"/>
              </a:rPr>
              <a:t>22 22:03 </a:t>
            </a:r>
            <a:r>
              <a:rPr lang="en-US" sz="1600" dirty="0">
                <a:solidFill>
                  <a:schemeClr val="bg1"/>
                </a:solidFill>
                <a:latin typeface="ＭＳ ゴシック" pitchFamily="49" charset="-128"/>
                <a:ea typeface="ＭＳ ゴシック" pitchFamily="49" charset="-128"/>
              </a:rPr>
              <a:t>cifs-connection2.png</a:t>
            </a:r>
          </a:p>
          <a:p>
            <a:pPr>
              <a:buClr>
                <a:schemeClr val="accent2"/>
              </a:buClr>
            </a:pPr>
            <a:r>
              <a:rPr lang="en-US" sz="1600" dirty="0">
                <a:solidFill>
                  <a:schemeClr val="bg1"/>
                </a:solidFill>
                <a:latin typeface="ＭＳ ゴシック" pitchFamily="49" charset="-128"/>
                <a:ea typeface="ＭＳ ゴシック" pitchFamily="49" charset="-128"/>
              </a:rPr>
              <a:t>-</a:t>
            </a:r>
            <a:r>
              <a:rPr lang="en-US" sz="1600" dirty="0" err="1">
                <a:solidFill>
                  <a:schemeClr val="bg1"/>
                </a:solidFill>
                <a:latin typeface="ＭＳ ゴシック" pitchFamily="49" charset="-128"/>
                <a:ea typeface="ＭＳ ゴシック" pitchFamily="49" charset="-128"/>
              </a:rPr>
              <a:t>rw</a:t>
            </a:r>
            <a:r>
              <a:rPr lang="en-US" sz="1600" dirty="0">
                <a:solidFill>
                  <a:schemeClr val="bg1"/>
                </a:solidFill>
                <a:latin typeface="ＭＳ ゴシック" pitchFamily="49" charset="-128"/>
                <a:ea typeface="ＭＳ ゴシック" pitchFamily="49" charset="-128"/>
              </a:rPr>
              <a:t>-r--r-- 1 demo </a:t>
            </a:r>
            <a:r>
              <a:rPr lang="en-US" sz="1600" dirty="0" err="1">
                <a:solidFill>
                  <a:schemeClr val="bg1"/>
                </a:solidFill>
                <a:latin typeface="ＭＳ ゴシック" pitchFamily="49" charset="-128"/>
                <a:ea typeface="ＭＳ ゴシック" pitchFamily="49" charset="-128"/>
              </a:rPr>
              <a:t>demo</a:t>
            </a:r>
            <a:r>
              <a:rPr lang="en-US" sz="1600" dirty="0">
                <a:solidFill>
                  <a:schemeClr val="bg1"/>
                </a:solidFill>
                <a:latin typeface="ＭＳ ゴシック" pitchFamily="49" charset="-128"/>
                <a:ea typeface="ＭＳ ゴシック" pitchFamily="49" charset="-128"/>
              </a:rPr>
              <a:t>  8891  3</a:t>
            </a:r>
            <a:r>
              <a:rPr lang="ja-JP" altLang="en-US" sz="1600" dirty="0">
                <a:solidFill>
                  <a:schemeClr val="bg1"/>
                </a:solidFill>
                <a:latin typeface="ＭＳ ゴシック" pitchFamily="49" charset="-128"/>
                <a:ea typeface="ＭＳ ゴシック" pitchFamily="49" charset="-128"/>
              </a:rPr>
              <a:t>月 </a:t>
            </a:r>
            <a:r>
              <a:rPr lang="en-US" altLang="ja-JP" sz="1600" dirty="0">
                <a:solidFill>
                  <a:schemeClr val="bg1"/>
                </a:solidFill>
                <a:latin typeface="ＭＳ ゴシック" pitchFamily="49" charset="-128"/>
                <a:ea typeface="ＭＳ ゴシック" pitchFamily="49" charset="-128"/>
              </a:rPr>
              <a:t>22 22:03 </a:t>
            </a:r>
            <a:r>
              <a:rPr lang="en-US" sz="1600" dirty="0">
                <a:solidFill>
                  <a:schemeClr val="bg1"/>
                </a:solidFill>
                <a:latin typeface="ＭＳ ゴシック" pitchFamily="49" charset="-128"/>
                <a:ea typeface="ＭＳ ゴシック" pitchFamily="49" charset="-128"/>
              </a:rPr>
              <a:t>cifs-connection3.png</a:t>
            </a:r>
          </a:p>
          <a:p>
            <a:pPr>
              <a:buClr>
                <a:schemeClr val="accent2"/>
              </a:buClr>
            </a:pPr>
            <a:r>
              <a:rPr lang="en-US" sz="1600" dirty="0">
                <a:solidFill>
                  <a:schemeClr val="bg1"/>
                </a:solidFill>
                <a:latin typeface="ＭＳ ゴシック" pitchFamily="49" charset="-128"/>
                <a:ea typeface="ＭＳ ゴシック" pitchFamily="49" charset="-128"/>
              </a:rPr>
              <a:t>-</a:t>
            </a:r>
            <a:r>
              <a:rPr lang="en-US" sz="1600" dirty="0" err="1">
                <a:solidFill>
                  <a:schemeClr val="bg1"/>
                </a:solidFill>
                <a:latin typeface="ＭＳ ゴシック" pitchFamily="49" charset="-128"/>
                <a:ea typeface="ＭＳ ゴシック" pitchFamily="49" charset="-128"/>
              </a:rPr>
              <a:t>rw</a:t>
            </a:r>
            <a:r>
              <a:rPr lang="en-US" sz="1600" dirty="0">
                <a:solidFill>
                  <a:schemeClr val="bg1"/>
                </a:solidFill>
                <a:latin typeface="ＭＳ ゴシック" pitchFamily="49" charset="-128"/>
                <a:ea typeface="ＭＳ ゴシック" pitchFamily="49" charset="-128"/>
              </a:rPr>
              <a:t>-r--r-- 1 demo </a:t>
            </a:r>
            <a:r>
              <a:rPr lang="en-US" sz="1600" dirty="0" err="1">
                <a:solidFill>
                  <a:schemeClr val="bg1"/>
                </a:solidFill>
                <a:latin typeface="ＭＳ ゴシック" pitchFamily="49" charset="-128"/>
                <a:ea typeface="ＭＳ ゴシック" pitchFamily="49" charset="-128"/>
              </a:rPr>
              <a:t>demo</a:t>
            </a:r>
            <a:r>
              <a:rPr lang="en-US" sz="1600" dirty="0">
                <a:solidFill>
                  <a:schemeClr val="bg1"/>
                </a:solidFill>
                <a:latin typeface="ＭＳ ゴシック" pitchFamily="49" charset="-128"/>
                <a:ea typeface="ＭＳ ゴシック" pitchFamily="49" charset="-128"/>
              </a:rPr>
              <a:t>  8990  3</a:t>
            </a:r>
            <a:r>
              <a:rPr lang="ja-JP" altLang="en-US" sz="1600" dirty="0">
                <a:solidFill>
                  <a:schemeClr val="bg1"/>
                </a:solidFill>
                <a:latin typeface="ＭＳ ゴシック" pitchFamily="49" charset="-128"/>
                <a:ea typeface="ＭＳ ゴシック" pitchFamily="49" charset="-128"/>
              </a:rPr>
              <a:t>月 </a:t>
            </a:r>
            <a:r>
              <a:rPr lang="en-US" altLang="ja-JP" sz="1600" dirty="0">
                <a:solidFill>
                  <a:schemeClr val="bg1"/>
                </a:solidFill>
                <a:latin typeface="ＭＳ ゴシック" pitchFamily="49" charset="-128"/>
                <a:ea typeface="ＭＳ ゴシック" pitchFamily="49" charset="-128"/>
              </a:rPr>
              <a:t>22 22:03 </a:t>
            </a:r>
            <a:r>
              <a:rPr lang="en-US" sz="1600" dirty="0">
                <a:solidFill>
                  <a:schemeClr val="bg1"/>
                </a:solidFill>
                <a:latin typeface="ＭＳ ゴシック" pitchFamily="49" charset="-128"/>
                <a:ea typeface="ＭＳ ゴシック" pitchFamily="49" charset="-128"/>
              </a:rPr>
              <a:t>cifs-connection4.png</a:t>
            </a:r>
          </a:p>
          <a:p>
            <a:pPr>
              <a:buClr>
                <a:schemeClr val="accent2"/>
              </a:buClr>
            </a:pPr>
            <a:r>
              <a:rPr lang="en-US" sz="1600" dirty="0">
                <a:solidFill>
                  <a:schemeClr val="bg1"/>
                </a:solidFill>
                <a:latin typeface="ＭＳ ゴシック" pitchFamily="49" charset="-128"/>
                <a:ea typeface="ＭＳ ゴシック" pitchFamily="49" charset="-128"/>
              </a:rPr>
              <a:t>-</a:t>
            </a:r>
            <a:r>
              <a:rPr lang="en-US" sz="1600" dirty="0" err="1">
                <a:solidFill>
                  <a:schemeClr val="bg1"/>
                </a:solidFill>
                <a:latin typeface="ＭＳ ゴシック" pitchFamily="49" charset="-128"/>
                <a:ea typeface="ＭＳ ゴシック" pitchFamily="49" charset="-128"/>
              </a:rPr>
              <a:t>rw</a:t>
            </a:r>
            <a:r>
              <a:rPr lang="en-US" sz="1600" dirty="0">
                <a:solidFill>
                  <a:schemeClr val="bg1"/>
                </a:solidFill>
                <a:latin typeface="ＭＳ ゴシック" pitchFamily="49" charset="-128"/>
                <a:ea typeface="ＭＳ ゴシック" pitchFamily="49" charset="-128"/>
              </a:rPr>
              <a:t>-r--r-- 1 demo </a:t>
            </a:r>
            <a:r>
              <a:rPr lang="en-US" sz="1600" dirty="0" err="1">
                <a:solidFill>
                  <a:schemeClr val="bg1"/>
                </a:solidFill>
                <a:latin typeface="ＭＳ ゴシック" pitchFamily="49" charset="-128"/>
                <a:ea typeface="ＭＳ ゴシック" pitchFamily="49" charset="-128"/>
              </a:rPr>
              <a:t>demo</a:t>
            </a:r>
            <a:r>
              <a:rPr lang="en-US" sz="1600" dirty="0">
                <a:solidFill>
                  <a:schemeClr val="bg1"/>
                </a:solidFill>
                <a:latin typeface="ＭＳ ゴシック" pitchFamily="49" charset="-128"/>
                <a:ea typeface="ＭＳ ゴシック" pitchFamily="49" charset="-128"/>
              </a:rPr>
              <a:t>  5535  3</a:t>
            </a:r>
            <a:r>
              <a:rPr lang="ja-JP" altLang="en-US" sz="1600" dirty="0">
                <a:solidFill>
                  <a:schemeClr val="bg1"/>
                </a:solidFill>
                <a:latin typeface="ＭＳ ゴシック" pitchFamily="49" charset="-128"/>
                <a:ea typeface="ＭＳ ゴシック" pitchFamily="49" charset="-128"/>
              </a:rPr>
              <a:t>月 </a:t>
            </a:r>
            <a:r>
              <a:rPr lang="en-US" altLang="ja-JP" sz="1600" dirty="0">
                <a:solidFill>
                  <a:schemeClr val="bg1"/>
                </a:solidFill>
                <a:latin typeface="ＭＳ ゴシック" pitchFamily="49" charset="-128"/>
                <a:ea typeface="ＭＳ ゴシック" pitchFamily="49" charset="-128"/>
              </a:rPr>
              <a:t>22 22:03 </a:t>
            </a:r>
            <a:r>
              <a:rPr lang="en-US" sz="1600" dirty="0" smtClean="0">
                <a:solidFill>
                  <a:schemeClr val="bg1"/>
                </a:solidFill>
                <a:latin typeface="ＭＳ ゴシック" pitchFamily="49" charset="-128"/>
                <a:ea typeface="ＭＳ ゴシック" pitchFamily="49" charset="-128"/>
              </a:rPr>
              <a:t>cifs-connection5.png</a:t>
            </a:r>
          </a:p>
          <a:p>
            <a:pPr>
              <a:buClr>
                <a:schemeClr val="accent2"/>
              </a:buClr>
            </a:pPr>
            <a:endParaRPr lang="en-US" altLang="ja-JP" sz="1600" dirty="0" smtClean="0">
              <a:solidFill>
                <a:schemeClr val="bg1"/>
              </a:solidFill>
              <a:latin typeface="ＭＳ ゴシック" pitchFamily="49" charset="-128"/>
              <a:ea typeface="ＭＳ ゴシック" pitchFamily="49" charset="-128"/>
            </a:endParaRPr>
          </a:p>
          <a:p>
            <a:pPr>
              <a:buClr>
                <a:schemeClr val="accent2"/>
              </a:buClr>
            </a:pPr>
            <a:r>
              <a:rPr lang="ja-JP" altLang="en-US" sz="1600" dirty="0" smtClean="0">
                <a:solidFill>
                  <a:schemeClr val="bg1"/>
                </a:solidFill>
                <a:latin typeface="ＭＳ ゴシック" pitchFamily="49" charset="-128"/>
                <a:ea typeface="ＭＳ ゴシック" pitchFamily="49" charset="-128"/>
              </a:rPr>
              <a:t>＜以下略＞</a:t>
            </a:r>
            <a:endParaRPr lang="en-US" altLang="ja-JP" sz="1600" dirty="0" smtClean="0">
              <a:solidFill>
                <a:schemeClr val="bg1"/>
              </a:solidFill>
              <a:latin typeface="ＭＳ ゴシック" pitchFamily="49" charset="-128"/>
              <a:ea typeface="ＭＳ ゴシック" pitchFamily="49" charset="-128"/>
            </a:endParaRPr>
          </a:p>
          <a:p>
            <a:pPr>
              <a:buClr>
                <a:schemeClr val="accent2"/>
              </a:buClr>
            </a:pPr>
            <a:endParaRPr lang="en-US" sz="1600" dirty="0">
              <a:solidFill>
                <a:schemeClr val="bg1"/>
              </a:solidFill>
              <a:latin typeface="ＭＳ ゴシック" pitchFamily="49" charset="-128"/>
              <a:ea typeface="ＭＳ ゴシック" pitchFamily="49" charset="-128"/>
            </a:endParaRPr>
          </a:p>
        </p:txBody>
      </p:sp>
    </p:spTree>
    <p:extLst>
      <p:ext uri="{BB962C8B-B14F-4D97-AF65-F5344CB8AC3E}">
        <p14:creationId xmlns:p14="http://schemas.microsoft.com/office/powerpoint/2010/main" val="10423850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参考</a:t>
            </a:r>
            <a:endParaRPr 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ja-JP" altLang="en-US" sz="2800" dirty="0" smtClean="0"/>
              <a:t>自動でやってくれること</a:t>
            </a:r>
            <a:endParaRPr lang="en-US" altLang="ja-JP" sz="2800" dirty="0" smtClean="0"/>
          </a:p>
          <a:p>
            <a:pPr lvl="1"/>
            <a:r>
              <a:rPr lang="ja-JP" altLang="en-US" sz="2400" dirty="0" smtClean="0"/>
              <a:t>欠損値、外れ値の調整</a:t>
            </a:r>
            <a:endParaRPr lang="en-US" altLang="ja-JP" sz="2400" dirty="0" smtClean="0"/>
          </a:p>
          <a:p>
            <a:pPr lvl="1"/>
            <a:r>
              <a:rPr lang="ja-JP" altLang="en-US" sz="2400" dirty="0" smtClean="0"/>
              <a:t>ワークロード確認（</a:t>
            </a:r>
            <a:r>
              <a:rPr lang="en-US" altLang="ja-JP" sz="2400" dirty="0" smtClean="0"/>
              <a:t>R/W</a:t>
            </a:r>
            <a:r>
              <a:rPr lang="ja-JP" altLang="en-US" sz="2400" dirty="0" err="1" smtClean="0"/>
              <a:t>、</a:t>
            </a:r>
            <a:r>
              <a:rPr lang="en-US" altLang="ja-JP" sz="2400" dirty="0" smtClean="0"/>
              <a:t>R/S</a:t>
            </a:r>
            <a:r>
              <a:rPr lang="ja-JP" altLang="en-US" sz="2400" dirty="0" smtClean="0"/>
              <a:t>比）</a:t>
            </a:r>
            <a:endParaRPr lang="en-US" altLang="ja-JP" sz="2400" dirty="0" smtClean="0"/>
          </a:p>
          <a:p>
            <a:pPr lvl="1"/>
            <a:r>
              <a:rPr lang="en-US" altLang="ja-JP" sz="2400" dirty="0" smtClean="0"/>
              <a:t>Disk</a:t>
            </a:r>
            <a:r>
              <a:rPr lang="ja-JP" altLang="en-US" sz="2400" dirty="0"/>
              <a:t> </a:t>
            </a:r>
            <a:r>
              <a:rPr lang="ja-JP" altLang="en-US" sz="2400" dirty="0" smtClean="0"/>
              <a:t>使用率の出力</a:t>
            </a:r>
            <a:endParaRPr lang="en-US" altLang="ja-JP" sz="2400" dirty="0" smtClean="0"/>
          </a:p>
          <a:p>
            <a:pPr lvl="1"/>
            <a:r>
              <a:rPr lang="ja-JP" altLang="en-US" sz="2400" dirty="0" smtClean="0"/>
              <a:t>相関関係出力</a:t>
            </a:r>
            <a:endParaRPr lang="en-US" altLang="ja-JP" sz="2400" dirty="0" smtClean="0"/>
          </a:p>
          <a:p>
            <a:pPr lvl="1"/>
            <a:r>
              <a:rPr lang="en-US" altLang="ja-JP" sz="2400" dirty="0" smtClean="0"/>
              <a:t>CIFS Connection User </a:t>
            </a:r>
            <a:r>
              <a:rPr lang="ja-JP" altLang="en-US" sz="2400" dirty="0" smtClean="0"/>
              <a:t>数出力</a:t>
            </a:r>
            <a:endParaRPr lang="en-US" altLang="ja-JP" sz="2400" dirty="0" smtClean="0"/>
          </a:p>
          <a:p>
            <a:pPr lvl="1"/>
            <a:r>
              <a:rPr lang="en-US" altLang="ja-JP" sz="2400" dirty="0" smtClean="0"/>
              <a:t>CP Type </a:t>
            </a:r>
            <a:r>
              <a:rPr lang="ja-JP" altLang="en-US" sz="2400" dirty="0" smtClean="0"/>
              <a:t>の出力</a:t>
            </a:r>
            <a:endParaRPr lang="en-US" altLang="ja-JP" sz="2400" dirty="0" smtClean="0"/>
          </a:p>
          <a:p>
            <a:pPr lvl="1"/>
            <a:r>
              <a:rPr lang="en-US" altLang="ja-JP" sz="2400" dirty="0" smtClean="0"/>
              <a:t>Aggregate </a:t>
            </a:r>
            <a:r>
              <a:rPr lang="ja-JP" altLang="en-US" sz="2400" dirty="0" smtClean="0"/>
              <a:t>毎の </a:t>
            </a:r>
            <a:r>
              <a:rPr lang="en-US" altLang="ja-JP" sz="2400" dirty="0" smtClean="0"/>
              <a:t>DISK </a:t>
            </a:r>
            <a:r>
              <a:rPr lang="ja-JP" altLang="en-US" sz="2400" dirty="0" smtClean="0"/>
              <a:t>使用率・レイテンシ出力</a:t>
            </a:r>
            <a:endParaRPr lang="en-US" altLang="ja-JP" sz="2400" dirty="0" smtClean="0"/>
          </a:p>
          <a:p>
            <a:pPr lvl="1"/>
            <a:r>
              <a:rPr lang="ja-JP" altLang="en-US" sz="2400" dirty="0" smtClean="0"/>
              <a:t>個別</a:t>
            </a:r>
            <a:r>
              <a:rPr lang="en-US" altLang="ja-JP" sz="2400" dirty="0" smtClean="0"/>
              <a:t>LU</a:t>
            </a:r>
            <a:r>
              <a:rPr lang="ja-JP" altLang="en-US" sz="2400" dirty="0" smtClean="0"/>
              <a:t> 毎の</a:t>
            </a:r>
            <a:r>
              <a:rPr lang="en-US" altLang="ja-JP" sz="2400" dirty="0" smtClean="0"/>
              <a:t>OPS</a:t>
            </a:r>
            <a:r>
              <a:rPr lang="ja-JP" altLang="en-US" sz="2400" dirty="0"/>
              <a:t>・</a:t>
            </a:r>
            <a:r>
              <a:rPr lang="ja-JP" altLang="en-US" sz="2400" dirty="0" smtClean="0"/>
              <a:t>スループット</a:t>
            </a:r>
            <a:r>
              <a:rPr lang="ja-JP" altLang="en-US" sz="2400" dirty="0"/>
              <a:t>・</a:t>
            </a:r>
            <a:r>
              <a:rPr lang="ja-JP" altLang="en-US" sz="2400" dirty="0" smtClean="0"/>
              <a:t>レイテンシ出力</a:t>
            </a:r>
            <a:endParaRPr lang="en-US" altLang="ja-JP" sz="2400" dirty="0" smtClean="0"/>
          </a:p>
          <a:p>
            <a:pPr lvl="1"/>
            <a:r>
              <a:rPr lang="en-US" altLang="ja-JP" sz="2400" dirty="0" smtClean="0"/>
              <a:t>JST </a:t>
            </a:r>
            <a:r>
              <a:rPr lang="ja-JP" altLang="en-US" sz="2400" dirty="0" smtClean="0"/>
              <a:t>調整</a:t>
            </a:r>
            <a:endParaRPr lang="en-US" altLang="ja-JP" sz="2400" dirty="0" smtClean="0"/>
          </a:p>
          <a:p>
            <a:pPr lvl="1"/>
            <a:r>
              <a:rPr lang="ja-JP" altLang="en-US" sz="2400" dirty="0" smtClean="0"/>
              <a:t>レポート作成までのスピード</a:t>
            </a:r>
            <a:endParaRPr lang="en-US" altLang="ja-JP" sz="2400" dirty="0" smtClean="0"/>
          </a:p>
          <a:p>
            <a:pPr lvl="1"/>
            <a:endParaRPr lang="en-US" altLang="ja-JP" sz="2400" dirty="0" smtClean="0"/>
          </a:p>
          <a:p>
            <a:pPr lvl="1"/>
            <a:endParaRPr lang="en-US" sz="2400" dirty="0"/>
          </a:p>
        </p:txBody>
      </p:sp>
    </p:spTree>
    <p:extLst>
      <p:ext uri="{BB962C8B-B14F-4D97-AF65-F5344CB8AC3E}">
        <p14:creationId xmlns:p14="http://schemas.microsoft.com/office/powerpoint/2010/main" val="498136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参考</a:t>
            </a:r>
            <a:endParaRPr 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sz="3600" dirty="0"/>
              <a:t>環境・ソフトウェア情報</a:t>
            </a:r>
            <a:endParaRPr lang="en-US" altLang="ja-JP" sz="3600" dirty="0"/>
          </a:p>
          <a:p>
            <a:pPr lvl="1"/>
            <a:r>
              <a:rPr lang="en-US" sz="3200" dirty="0" smtClean="0"/>
              <a:t>Ubuntu 12.04</a:t>
            </a:r>
            <a:endParaRPr lang="en-US" altLang="ja-JP" sz="3200" dirty="0" smtClean="0"/>
          </a:p>
          <a:p>
            <a:pPr lvl="1"/>
            <a:r>
              <a:rPr lang="en-US" altLang="ja-JP" sz="3200" dirty="0" smtClean="0"/>
              <a:t>Perl 5.14.2</a:t>
            </a:r>
            <a:endParaRPr lang="en-US" altLang="ja-JP" sz="3200" dirty="0"/>
          </a:p>
          <a:p>
            <a:pPr lvl="1"/>
            <a:r>
              <a:rPr lang="en-US" altLang="ja-JP" sz="3200" dirty="0"/>
              <a:t>R </a:t>
            </a:r>
            <a:r>
              <a:rPr lang="en-US" altLang="ja-JP" sz="3200" dirty="0" smtClean="0"/>
              <a:t>3.0.2</a:t>
            </a:r>
            <a:endParaRPr lang="en-US" altLang="ja-JP" sz="3200" dirty="0"/>
          </a:p>
          <a:p>
            <a:pPr lvl="2"/>
            <a:r>
              <a:rPr lang="ja-JP" altLang="en-US" sz="2800" dirty="0" smtClean="0"/>
              <a:t>統計解析・機械学習・データマイニングのためのプログラミング言語</a:t>
            </a:r>
            <a:endParaRPr lang="en-US" altLang="ja-JP" sz="2800" dirty="0"/>
          </a:p>
          <a:p>
            <a:pPr lvl="1"/>
            <a:r>
              <a:rPr lang="en-US" altLang="ja-JP" sz="3200" dirty="0" err="1"/>
              <a:t>RStudio</a:t>
            </a:r>
            <a:r>
              <a:rPr lang="en-US" altLang="ja-JP" sz="3200" dirty="0"/>
              <a:t> </a:t>
            </a:r>
            <a:r>
              <a:rPr lang="en-US" altLang="ja-JP" sz="3200" dirty="0" smtClean="0"/>
              <a:t>Server 0.98</a:t>
            </a:r>
            <a:endParaRPr lang="en-US" altLang="ja-JP" sz="3200" dirty="0"/>
          </a:p>
          <a:p>
            <a:pPr lvl="2"/>
            <a:r>
              <a:rPr lang="en-US" altLang="ja-JP" sz="2800" dirty="0" smtClean="0"/>
              <a:t>R</a:t>
            </a:r>
            <a:r>
              <a:rPr lang="ja-JP" altLang="en-US" sz="2800" dirty="0" smtClean="0"/>
              <a:t>の統合開発環境</a:t>
            </a:r>
            <a:r>
              <a:rPr lang="en-US" altLang="ja-JP" sz="2800" dirty="0" smtClean="0"/>
              <a:t> </a:t>
            </a:r>
            <a:endParaRPr lang="en-US" sz="2800" dirty="0"/>
          </a:p>
          <a:p>
            <a:pPr lvl="1"/>
            <a:endParaRPr lang="en-US" altLang="ja-JP" sz="3200" dirty="0" smtClean="0"/>
          </a:p>
          <a:p>
            <a:pPr lvl="1"/>
            <a:endParaRPr lang="en-US" sz="3200" dirty="0"/>
          </a:p>
        </p:txBody>
      </p:sp>
    </p:spTree>
    <p:extLst>
      <p:ext uri="{BB962C8B-B14F-4D97-AF65-F5344CB8AC3E}">
        <p14:creationId xmlns:p14="http://schemas.microsoft.com/office/powerpoint/2010/main" val="2472654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takeshik\Desktop\PerfstatTool\figure\2014-03-28 14-47-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944" y="3212976"/>
            <a:ext cx="6629400" cy="1285875"/>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normAutofit fontScale="90000"/>
          </a:bodyPr>
          <a:lstStyle/>
          <a:p>
            <a:r>
              <a:rPr lang="ja-JP" altLang="en-US" dirty="0" smtClean="0"/>
              <a:t>参考</a:t>
            </a:r>
            <a:endParaRPr lang="en-US" dirty="0"/>
          </a:p>
        </p:txBody>
      </p:sp>
      <p:sp>
        <p:nvSpPr>
          <p:cNvPr id="3" name="コンテンツ プレースホルダー 2"/>
          <p:cNvSpPr>
            <a:spLocks noGrp="1"/>
          </p:cNvSpPr>
          <p:nvPr>
            <p:ph idx="1"/>
          </p:nvPr>
        </p:nvSpPr>
        <p:spPr>
          <a:xfrm>
            <a:off x="457200" y="1772816"/>
            <a:ext cx="8229600" cy="4680520"/>
          </a:xfrm>
        </p:spPr>
        <p:txBody>
          <a:bodyPr>
            <a:noAutofit/>
          </a:bodyPr>
          <a:lstStyle/>
          <a:p>
            <a:pPr marL="0" indent="0">
              <a:buNone/>
            </a:pPr>
            <a:r>
              <a:rPr lang="ja-JP" altLang="en-US" sz="2000" dirty="0"/>
              <a:t>動作</a:t>
            </a:r>
            <a:r>
              <a:rPr lang="ja-JP" altLang="en-US" sz="2000" dirty="0" smtClean="0"/>
              <a:t>確認</a:t>
            </a:r>
            <a:r>
              <a:rPr lang="ja-JP" altLang="en-US" sz="2000" dirty="0"/>
              <a:t>状況</a:t>
            </a:r>
            <a:endParaRPr lang="en-US" altLang="ja-JP" sz="2000" dirty="0"/>
          </a:p>
          <a:p>
            <a:pPr lvl="1"/>
            <a:r>
              <a:rPr lang="en-US" altLang="ja-JP" sz="1800" dirty="0" err="1" smtClean="0"/>
              <a:t>Perfstat</a:t>
            </a:r>
            <a:r>
              <a:rPr lang="en-US" altLang="ja-JP" sz="1800" dirty="0" smtClean="0"/>
              <a:t> v7.38 , v7.39</a:t>
            </a:r>
          </a:p>
          <a:p>
            <a:pPr lvl="1"/>
            <a:r>
              <a:rPr lang="en-US" sz="1800" dirty="0" smtClean="0"/>
              <a:t>7-Mode : 8.0.2 , 8.1 , 8.1RC , 8.1.1 , 7.3.2</a:t>
            </a:r>
          </a:p>
          <a:p>
            <a:pPr lvl="1"/>
            <a:r>
              <a:rPr lang="en-US" altLang="ja-JP" sz="1800" dirty="0" err="1" smtClean="0"/>
              <a:t>Perfstat</a:t>
            </a:r>
            <a:r>
              <a:rPr lang="ja-JP" altLang="en-US" sz="1800" dirty="0"/>
              <a:t> </a:t>
            </a:r>
            <a:r>
              <a:rPr lang="ja-JP" altLang="en-US" sz="1800" dirty="0" smtClean="0"/>
              <a:t>オプション：“</a:t>
            </a:r>
            <a:r>
              <a:rPr lang="en-US" altLang="ja-JP" sz="1800" dirty="0" smtClean="0"/>
              <a:t>t”</a:t>
            </a:r>
            <a:r>
              <a:rPr lang="ja-JP" altLang="en-US" sz="1800" dirty="0" err="1" smtClean="0"/>
              <a:t>、</a:t>
            </a:r>
            <a:r>
              <a:rPr lang="en-US" altLang="ja-JP" sz="1800" dirty="0" smtClean="0"/>
              <a:t>”</a:t>
            </a:r>
            <a:r>
              <a:rPr lang="en-US" altLang="ja-JP" sz="1800" dirty="0" err="1" smtClean="0"/>
              <a:t>i</a:t>
            </a:r>
            <a:r>
              <a:rPr lang="en-US" altLang="ja-JP" sz="1800" dirty="0" smtClean="0"/>
              <a:t>”</a:t>
            </a:r>
            <a:r>
              <a:rPr lang="ja-JP" altLang="en-US" sz="1800" dirty="0" err="1" smtClean="0"/>
              <a:t>、</a:t>
            </a:r>
            <a:r>
              <a:rPr lang="en-US" altLang="ja-JP" sz="1800" dirty="0" smtClean="0"/>
              <a:t>”-S”</a:t>
            </a:r>
            <a:r>
              <a:rPr lang="ja-JP" altLang="en-US" sz="1800" dirty="0" err="1" smtClean="0"/>
              <a:t>、</a:t>
            </a:r>
            <a:r>
              <a:rPr lang="en-US" altLang="ja-JP" sz="1800" dirty="0" smtClean="0"/>
              <a:t>”-p”</a:t>
            </a:r>
            <a:r>
              <a:rPr lang="ja-JP" altLang="en-US" sz="1800" dirty="0" smtClean="0"/>
              <a:t>を付けての取得</a:t>
            </a:r>
            <a:endParaRPr lang="en-US" sz="1800" dirty="0"/>
          </a:p>
          <a:p>
            <a:pPr marL="0" indent="0">
              <a:buNone/>
            </a:pPr>
            <a:endParaRPr lang="en-US" altLang="ja-JP" sz="2000" dirty="0" smtClean="0"/>
          </a:p>
          <a:p>
            <a:pPr marL="0" indent="0">
              <a:buNone/>
            </a:pPr>
            <a:endParaRPr lang="en-US" altLang="ja-JP" sz="2000" dirty="0" smtClean="0"/>
          </a:p>
          <a:p>
            <a:pPr marL="0" indent="0">
              <a:buNone/>
            </a:pPr>
            <a:endParaRPr lang="en-US" altLang="ja-JP" sz="2000" dirty="0"/>
          </a:p>
          <a:p>
            <a:pPr marL="0" indent="0">
              <a:buNone/>
            </a:pPr>
            <a:endParaRPr lang="en-US" altLang="ja-JP" sz="2000" dirty="0" smtClean="0"/>
          </a:p>
          <a:p>
            <a:pPr marL="0" indent="0">
              <a:buNone/>
            </a:pPr>
            <a:r>
              <a:rPr lang="ja-JP" altLang="en-US" sz="2000" dirty="0" smtClean="0"/>
              <a:t>既知の問題</a:t>
            </a:r>
            <a:endParaRPr lang="en-US" altLang="ja-JP" sz="2000" dirty="0" smtClean="0"/>
          </a:p>
          <a:p>
            <a:pPr lvl="1"/>
            <a:r>
              <a:rPr lang="en-US" altLang="ja-JP" sz="1800" dirty="0" err="1"/>
              <a:t>Perfstat</a:t>
            </a:r>
            <a:r>
              <a:rPr lang="ja-JP" altLang="en-US" sz="1800" dirty="0"/>
              <a:t> </a:t>
            </a:r>
            <a:r>
              <a:rPr lang="ja-JP" altLang="en-US" sz="1800" dirty="0" smtClean="0"/>
              <a:t>オプション</a:t>
            </a:r>
            <a:endParaRPr lang="en-US" altLang="ja-JP" sz="1800" dirty="0" smtClean="0"/>
          </a:p>
          <a:p>
            <a:pPr lvl="2"/>
            <a:r>
              <a:rPr lang="en-US" altLang="ja-JP" sz="1600" dirty="0" smtClean="0"/>
              <a:t>Iteration “1”</a:t>
            </a:r>
            <a:r>
              <a:rPr lang="ja-JP" altLang="en-US" sz="1600" dirty="0" smtClean="0"/>
              <a:t>は未対応</a:t>
            </a:r>
            <a:endParaRPr lang="en-US" altLang="ja-JP" sz="1600" dirty="0" smtClean="0"/>
          </a:p>
          <a:p>
            <a:pPr lvl="2"/>
            <a:r>
              <a:rPr lang="en-US" sz="1600" dirty="0" smtClean="0"/>
              <a:t>“c”</a:t>
            </a:r>
            <a:r>
              <a:rPr lang="ja-JP" altLang="en-US" sz="1600" dirty="0" err="1" smtClean="0"/>
              <a:t>、</a:t>
            </a:r>
            <a:r>
              <a:rPr lang="en-US" sz="1600" dirty="0" smtClean="0"/>
              <a:t>”F”</a:t>
            </a:r>
            <a:r>
              <a:rPr lang="ja-JP" altLang="en-US" sz="1600" dirty="0" err="1" smtClean="0"/>
              <a:t>、</a:t>
            </a:r>
            <a:r>
              <a:rPr lang="en-US" sz="1600" dirty="0" smtClean="0"/>
              <a:t>”k”</a:t>
            </a:r>
            <a:r>
              <a:rPr lang="ja-JP" altLang="en-US" sz="1600" dirty="0"/>
              <a:t>：一部（システム情報部分）出力</a:t>
            </a:r>
            <a:r>
              <a:rPr lang="ja-JP" altLang="en-US" sz="1600" dirty="0" smtClean="0"/>
              <a:t>未対応</a:t>
            </a:r>
            <a:endParaRPr lang="en-US" altLang="ja-JP" sz="1600" dirty="0" smtClean="0"/>
          </a:p>
          <a:p>
            <a:pPr lvl="1"/>
            <a:r>
              <a:rPr lang="en-US" altLang="ja-JP" sz="1800" dirty="0" smtClean="0"/>
              <a:t>ONTAP 7.2.X </a:t>
            </a:r>
            <a:r>
              <a:rPr lang="ja-JP" altLang="en-US" sz="1800" dirty="0" smtClean="0"/>
              <a:t>：</a:t>
            </a:r>
            <a:endParaRPr lang="en-US" altLang="ja-JP" sz="1800" dirty="0" smtClean="0"/>
          </a:p>
          <a:p>
            <a:pPr lvl="2"/>
            <a:r>
              <a:rPr lang="ja-JP" altLang="en-US" sz="1600" dirty="0" smtClean="0"/>
              <a:t>一部出力未対応</a:t>
            </a:r>
            <a:endParaRPr lang="en-US" sz="1600" dirty="0"/>
          </a:p>
        </p:txBody>
      </p:sp>
      <p:sp>
        <p:nvSpPr>
          <p:cNvPr id="4" name="角丸四角形 3"/>
          <p:cNvSpPr/>
          <p:nvPr/>
        </p:nvSpPr>
        <p:spPr>
          <a:xfrm>
            <a:off x="1971510" y="3360912"/>
            <a:ext cx="1632302" cy="68407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角丸四角形 5"/>
          <p:cNvSpPr/>
          <p:nvPr/>
        </p:nvSpPr>
        <p:spPr>
          <a:xfrm>
            <a:off x="4340505" y="3360912"/>
            <a:ext cx="816151" cy="68407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84021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使い方</a:t>
            </a:r>
            <a:endParaRPr lang="en-US" dirty="0"/>
          </a:p>
        </p:txBody>
      </p:sp>
      <p:sp>
        <p:nvSpPr>
          <p:cNvPr id="3" name="コンテンツ プレースホルダー 2"/>
          <p:cNvSpPr>
            <a:spLocks noGrp="1"/>
          </p:cNvSpPr>
          <p:nvPr>
            <p:ph idx="1"/>
          </p:nvPr>
        </p:nvSpPr>
        <p:spPr/>
        <p:txBody>
          <a:bodyPr/>
          <a:lstStyle/>
          <a:p>
            <a:r>
              <a:rPr lang="ja-JP" altLang="en-US" dirty="0" smtClean="0"/>
              <a:t>専用アカウントをつくります</a:t>
            </a:r>
            <a:endParaRPr lang="en-US" altLang="ja-JP" dirty="0" smtClean="0"/>
          </a:p>
          <a:p>
            <a:r>
              <a:rPr lang="ja-JP" altLang="en-US" dirty="0" smtClean="0"/>
              <a:t>説明会</a:t>
            </a:r>
            <a:r>
              <a:rPr lang="ja-JP" altLang="en-US" dirty="0"/>
              <a:t>もうけます</a:t>
            </a:r>
            <a:endParaRPr lang="en-US" dirty="0"/>
          </a:p>
        </p:txBody>
      </p:sp>
    </p:spTree>
    <p:extLst>
      <p:ext uri="{BB962C8B-B14F-4D97-AF65-F5344CB8AC3E}">
        <p14:creationId xmlns:p14="http://schemas.microsoft.com/office/powerpoint/2010/main" val="35053213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5148064" y="0"/>
            <a:ext cx="4020320" cy="6855000"/>
          </a:xfrm>
          <a:noFill/>
          <a:ln>
            <a:noFill/>
          </a:ln>
        </p:spPr>
        <p:style>
          <a:lnRef idx="1">
            <a:schemeClr val="dk1"/>
          </a:lnRef>
          <a:fillRef idx="1003">
            <a:schemeClr val="lt2"/>
          </a:fillRef>
          <a:effectRef idx="2">
            <a:schemeClr val="dk1"/>
          </a:effectRef>
          <a:fontRef idx="minor">
            <a:schemeClr val="lt1"/>
          </a:fontRef>
        </p:style>
        <p:txBody>
          <a:bodyPr anchor="ctr" anchorCtr="0">
            <a:noAutofit/>
          </a:bodyPr>
          <a:lstStyle/>
          <a:p>
            <a:pPr algn="ctr"/>
            <a:r>
              <a:rPr lang="ja-JP" altLang="en-US" sz="7200" b="0" dirty="0" smtClean="0">
                <a:solidFill>
                  <a:schemeClr val="bg1"/>
                </a:solidFill>
              </a:rPr>
              <a:t>抽出仕様</a:t>
            </a:r>
            <a:endParaRPr lang="en-US" sz="7200" b="0" dirty="0">
              <a:solidFill>
                <a:schemeClr val="bg1"/>
              </a:solidFill>
            </a:endParaRPr>
          </a:p>
        </p:txBody>
      </p:sp>
    </p:spTree>
    <p:extLst>
      <p:ext uri="{BB962C8B-B14F-4D97-AF65-F5344CB8AC3E}">
        <p14:creationId xmlns:p14="http://schemas.microsoft.com/office/powerpoint/2010/main" val="38191809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抽出スクリプト紹介</a:t>
            </a:r>
            <a:endParaRPr lang="en-US" dirty="0"/>
          </a:p>
        </p:txBody>
      </p:sp>
      <p:sp>
        <p:nvSpPr>
          <p:cNvPr id="3" name="コンテンツ プレースホルダー 2"/>
          <p:cNvSpPr>
            <a:spLocks noGrp="1"/>
          </p:cNvSpPr>
          <p:nvPr>
            <p:ph idx="1"/>
          </p:nvPr>
        </p:nvSpPr>
        <p:spPr>
          <a:xfrm>
            <a:off x="4194104" y="4677960"/>
            <a:ext cx="3402232" cy="1991400"/>
          </a:xfrm>
        </p:spPr>
        <p:txBody>
          <a:bodyPr>
            <a:normAutofit lnSpcReduction="10000"/>
          </a:bodyPr>
          <a:lstStyle/>
          <a:p>
            <a:pPr marL="0" indent="0">
              <a:buNone/>
            </a:pPr>
            <a:r>
              <a:rPr lang="en-US" altLang="ja-JP" sz="2800" b="1" dirty="0" smtClean="0"/>
              <a:t> </a:t>
            </a:r>
            <a:r>
              <a:rPr lang="en-US" altLang="ja-JP" sz="2800" b="1" dirty="0" err="1" smtClean="0"/>
              <a:t>sysstat</a:t>
            </a:r>
            <a:r>
              <a:rPr lang="en-US" altLang="ja-JP" sz="2800" b="1" dirty="0" smtClean="0"/>
              <a:t> </a:t>
            </a:r>
            <a:r>
              <a:rPr lang="ja-JP" altLang="en-US" sz="2800" b="1" dirty="0" smtClean="0"/>
              <a:t>抽出</a:t>
            </a:r>
            <a:endParaRPr lang="en-US" altLang="ja-JP" sz="2800" b="1" dirty="0" smtClean="0"/>
          </a:p>
          <a:p>
            <a:pPr marL="0" indent="0">
              <a:buNone/>
            </a:pPr>
            <a:r>
              <a:rPr lang="ja-JP" altLang="en-US" sz="2800" b="1" dirty="0" smtClean="0"/>
              <a:t> ワークロード 抽出</a:t>
            </a:r>
            <a:endParaRPr lang="en-US" altLang="ja-JP" sz="2800" b="1" dirty="0" smtClean="0"/>
          </a:p>
          <a:p>
            <a:endParaRPr lang="en-US" altLang="ja-JP" sz="2800" dirty="0" smtClean="0"/>
          </a:p>
          <a:p>
            <a:pPr marL="0" indent="0">
              <a:buNone/>
            </a:pPr>
            <a:r>
              <a:rPr lang="ja-JP" altLang="en-US" sz="2800" dirty="0" smtClean="0"/>
              <a:t> その他 抽出</a:t>
            </a:r>
            <a:endParaRPr lang="en-US" altLang="ja-JP" sz="2800" dirty="0" smtClean="0"/>
          </a:p>
          <a:p>
            <a:endParaRPr lang="en-US" altLang="ja-JP" sz="2800" dirty="0" smtClean="0"/>
          </a:p>
        </p:txBody>
      </p:sp>
      <p:sp>
        <p:nvSpPr>
          <p:cNvPr id="4" name="コンテンツ プレースホルダー 2"/>
          <p:cNvSpPr txBox="1">
            <a:spLocks/>
          </p:cNvSpPr>
          <p:nvPr/>
        </p:nvSpPr>
        <p:spPr>
          <a:xfrm>
            <a:off x="391971" y="2725959"/>
            <a:ext cx="3819989" cy="3952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メイリオ" pitchFamily="50" charset="-128"/>
                <a:ea typeface="メイリオ" pitchFamily="50" charset="-128"/>
                <a:cs typeface="メイリオ" pitchFamily="50" charset="-128"/>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メイリオ" pitchFamily="50" charset="-128"/>
                <a:ea typeface="メイリオ" pitchFamily="50" charset="-128"/>
                <a:cs typeface="メイリオ" pitchFamily="50" charset="-128"/>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メイリオ" pitchFamily="50" charset="-128"/>
                <a:ea typeface="メイリオ" pitchFamily="50" charset="-128"/>
                <a:cs typeface="メイリオ" pitchFamily="50" charset="-128"/>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メイリオ" pitchFamily="50" charset="-128"/>
                <a:ea typeface="メイリオ" pitchFamily="50" charset="-128"/>
                <a:cs typeface="メイリオ" pitchFamily="50" charset="-128"/>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ja-JP" altLang="en-US" sz="2800" b="1" dirty="0" smtClean="0">
                <a:solidFill>
                  <a:schemeClr val="bg1"/>
                </a:solidFill>
              </a:rPr>
              <a:t>仕組み活用</a:t>
            </a:r>
            <a:endParaRPr lang="en-US" sz="2800" b="1" dirty="0">
              <a:solidFill>
                <a:schemeClr val="bg1"/>
              </a:solidFill>
            </a:endParaRPr>
          </a:p>
        </p:txBody>
      </p:sp>
      <p:sp>
        <p:nvSpPr>
          <p:cNvPr id="5" name="ホームベース 4"/>
          <p:cNvSpPr/>
          <p:nvPr/>
        </p:nvSpPr>
        <p:spPr>
          <a:xfrm>
            <a:off x="1039726" y="3181799"/>
            <a:ext cx="1075727" cy="997046"/>
          </a:xfrm>
          <a:prstGeom prst="homePlate">
            <a:avLst>
              <a:gd name="adj" fmla="val 28945"/>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sz="2000" dirty="0" smtClean="0">
                <a:solidFill>
                  <a:srgbClr val="FFFFFF"/>
                </a:solidFill>
                <a:latin typeface="メイリオ (本文)"/>
              </a:rPr>
              <a:t>データ</a:t>
            </a:r>
            <a:endParaRPr kumimoji="1" lang="en-US" altLang="ja-JP" sz="2000" dirty="0" smtClean="0">
              <a:solidFill>
                <a:srgbClr val="FFFFFF"/>
              </a:solidFill>
              <a:latin typeface="メイリオ (本文)"/>
            </a:endParaRPr>
          </a:p>
          <a:p>
            <a:pPr algn="ctr"/>
            <a:r>
              <a:rPr kumimoji="1" lang="ja-JP" altLang="en-US" sz="2000" dirty="0" smtClean="0">
                <a:solidFill>
                  <a:srgbClr val="FFFFFF"/>
                </a:solidFill>
                <a:latin typeface="メイリオ (本文)"/>
              </a:rPr>
              <a:t>収集</a:t>
            </a:r>
            <a:endParaRPr kumimoji="1" lang="ja-JP" altLang="en-US" sz="2000" dirty="0">
              <a:solidFill>
                <a:srgbClr val="FFFFFF"/>
              </a:solidFill>
              <a:latin typeface="メイリオ (本文)"/>
            </a:endParaRPr>
          </a:p>
        </p:txBody>
      </p:sp>
      <p:sp>
        <p:nvSpPr>
          <p:cNvPr id="6" name="ホームベース 5"/>
          <p:cNvSpPr/>
          <p:nvPr/>
        </p:nvSpPr>
        <p:spPr>
          <a:xfrm>
            <a:off x="2187462" y="3181798"/>
            <a:ext cx="936104" cy="997047"/>
          </a:xfrm>
          <a:prstGeom prst="homePlate">
            <a:avLst>
              <a:gd name="adj" fmla="val 28945"/>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2000" dirty="0" smtClean="0">
                <a:solidFill>
                  <a:srgbClr val="FFFFFF"/>
                </a:solidFill>
                <a:latin typeface="メイリオ (本文)"/>
              </a:rPr>
              <a:t>保存</a:t>
            </a:r>
            <a:endParaRPr kumimoji="1" lang="ja-JP" altLang="en-US" sz="2000" dirty="0">
              <a:solidFill>
                <a:srgbClr val="FFFFFF"/>
              </a:solidFill>
              <a:latin typeface="メイリオ (本文)"/>
            </a:endParaRPr>
          </a:p>
        </p:txBody>
      </p:sp>
      <p:sp>
        <p:nvSpPr>
          <p:cNvPr id="7" name="ホームベース 6"/>
          <p:cNvSpPr/>
          <p:nvPr/>
        </p:nvSpPr>
        <p:spPr>
          <a:xfrm>
            <a:off x="3195574" y="3181799"/>
            <a:ext cx="864095" cy="997047"/>
          </a:xfrm>
          <a:prstGeom prst="homePlate">
            <a:avLst>
              <a:gd name="adj" fmla="val 28945"/>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2000" dirty="0" smtClean="0">
                <a:solidFill>
                  <a:srgbClr val="FFFFFF"/>
                </a:solidFill>
                <a:latin typeface="メイリオ (本文)"/>
              </a:rPr>
              <a:t>加工</a:t>
            </a:r>
            <a:endParaRPr kumimoji="1" lang="en-US" altLang="ja-JP" sz="2000" dirty="0" smtClean="0">
              <a:solidFill>
                <a:srgbClr val="FFFFFF"/>
              </a:solidFill>
              <a:latin typeface="メイリオ (本文)"/>
            </a:endParaRPr>
          </a:p>
          <a:p>
            <a:pPr algn="ctr"/>
            <a:r>
              <a:rPr kumimoji="1" lang="ja-JP" altLang="en-US" sz="2000" dirty="0" smtClean="0">
                <a:solidFill>
                  <a:srgbClr val="FFFFFF"/>
                </a:solidFill>
                <a:latin typeface="メイリオ (本文)"/>
              </a:rPr>
              <a:t>抽出</a:t>
            </a:r>
            <a:endParaRPr kumimoji="1" lang="en-US" altLang="ja-JP" sz="2000" dirty="0" smtClean="0">
              <a:solidFill>
                <a:srgbClr val="FFFFFF"/>
              </a:solidFill>
              <a:latin typeface="メイリオ (本文)"/>
            </a:endParaRPr>
          </a:p>
          <a:p>
            <a:pPr algn="ctr"/>
            <a:r>
              <a:rPr kumimoji="1" lang="ja-JP" altLang="en-US" sz="2000" dirty="0">
                <a:solidFill>
                  <a:srgbClr val="FFFFFF"/>
                </a:solidFill>
                <a:latin typeface="メイリオ (本文)"/>
              </a:rPr>
              <a:t>結合</a:t>
            </a:r>
          </a:p>
        </p:txBody>
      </p:sp>
      <p:sp>
        <p:nvSpPr>
          <p:cNvPr id="8" name="ホームベース 7"/>
          <p:cNvSpPr/>
          <p:nvPr/>
        </p:nvSpPr>
        <p:spPr>
          <a:xfrm>
            <a:off x="4194104" y="3181798"/>
            <a:ext cx="2313837" cy="997048"/>
          </a:xfrm>
          <a:prstGeom prst="homePlate">
            <a:avLst>
              <a:gd name="adj" fmla="val 28945"/>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2000" dirty="0" smtClean="0">
                <a:solidFill>
                  <a:srgbClr val="FFFFFF"/>
                </a:solidFill>
                <a:latin typeface="メイリオ (本文)"/>
              </a:rPr>
              <a:t>簡易分析・可視化</a:t>
            </a:r>
            <a:endParaRPr kumimoji="1" lang="en-US" altLang="ja-JP" sz="2000" dirty="0" smtClean="0">
              <a:solidFill>
                <a:srgbClr val="FFFFFF"/>
              </a:solidFill>
              <a:latin typeface="メイリオ (本文)"/>
            </a:endParaRPr>
          </a:p>
          <a:p>
            <a:pPr algn="ctr"/>
            <a:r>
              <a:rPr kumimoji="1" lang="ja-JP" altLang="en-US" sz="2000" dirty="0" smtClean="0">
                <a:solidFill>
                  <a:srgbClr val="FFFFFF"/>
                </a:solidFill>
                <a:latin typeface="メイリオ (本文)"/>
              </a:rPr>
              <a:t>レポート</a:t>
            </a:r>
            <a:r>
              <a:rPr kumimoji="1" lang="ja-JP" altLang="en-US" sz="2000" dirty="0">
                <a:solidFill>
                  <a:srgbClr val="FFFFFF"/>
                </a:solidFill>
                <a:latin typeface="メイリオ (本文)"/>
              </a:rPr>
              <a:t>作成</a:t>
            </a:r>
            <a:endParaRPr kumimoji="1" lang="en-US" altLang="ja-JP" sz="2000" dirty="0" smtClean="0">
              <a:solidFill>
                <a:srgbClr val="FFFFFF"/>
              </a:solidFill>
              <a:latin typeface="メイリオ (本文)"/>
            </a:endParaRPr>
          </a:p>
        </p:txBody>
      </p:sp>
      <p:pic>
        <p:nvPicPr>
          <p:cNvPr id="9" name="Picture 43" descr="Strategic2"/>
          <p:cNvPicPr>
            <a:picLocks noChangeAspect="1" noChangeArrowheads="1"/>
          </p:cNvPicPr>
          <p:nvPr/>
        </p:nvPicPr>
        <p:blipFill>
          <a:blip r:embed="rId2"/>
          <a:srcRect/>
          <a:stretch>
            <a:fillRect/>
          </a:stretch>
        </p:blipFill>
        <p:spPr bwMode="auto">
          <a:xfrm>
            <a:off x="6543495" y="3067546"/>
            <a:ext cx="503238" cy="1225550"/>
          </a:xfrm>
          <a:prstGeom prst="rect">
            <a:avLst/>
          </a:prstGeom>
          <a:noFill/>
          <a:ln w="9525">
            <a:noFill/>
            <a:miter lim="800000"/>
            <a:headEnd/>
            <a:tailEnd/>
          </a:ln>
        </p:spPr>
      </p:pic>
      <p:cxnSp>
        <p:nvCxnSpPr>
          <p:cNvPr id="11" name="カギ線コネクタ 10"/>
          <p:cNvCxnSpPr>
            <a:stCxn id="3" idx="1"/>
            <a:endCxn id="7" idx="2"/>
          </p:cNvCxnSpPr>
          <p:nvPr/>
        </p:nvCxnSpPr>
        <p:spPr>
          <a:xfrm rot="10800000">
            <a:off x="3502566" y="4178846"/>
            <a:ext cx="691539" cy="1494814"/>
          </a:xfrm>
          <a:prstGeom prst="bentConnector2">
            <a:avLst/>
          </a:prstGeom>
          <a:ln>
            <a:solidFill>
              <a:schemeClr val="accent6">
                <a:lumMod val="60000"/>
                <a:lumOff val="40000"/>
              </a:schemeClr>
            </a:solidFill>
            <a:tailEnd type="arrow"/>
          </a:ln>
        </p:spPr>
        <p:style>
          <a:lnRef idx="3">
            <a:schemeClr val="dk1"/>
          </a:lnRef>
          <a:fillRef idx="0">
            <a:schemeClr val="dk1"/>
          </a:fillRef>
          <a:effectRef idx="2">
            <a:schemeClr val="dk1"/>
          </a:effectRef>
          <a:fontRef idx="minor">
            <a:schemeClr val="tx1"/>
          </a:fontRef>
        </p:style>
      </p:cxnSp>
      <p:cxnSp>
        <p:nvCxnSpPr>
          <p:cNvPr id="18" name="直線コネクタ 17"/>
          <p:cNvCxnSpPr/>
          <p:nvPr/>
        </p:nvCxnSpPr>
        <p:spPr>
          <a:xfrm>
            <a:off x="4211960" y="4725144"/>
            <a:ext cx="0" cy="1728192"/>
          </a:xfrm>
          <a:prstGeom prst="line">
            <a:avLst/>
          </a:prstGeom>
          <a:ln w="76200">
            <a:solidFill>
              <a:schemeClr val="accent6">
                <a:lumMod val="60000"/>
                <a:lumOff val="40000"/>
              </a:schemeClr>
            </a:solidFill>
          </a:ln>
        </p:spPr>
        <p:style>
          <a:lnRef idx="3">
            <a:schemeClr val="dk1"/>
          </a:lnRef>
          <a:fillRef idx="0">
            <a:schemeClr val="dk1"/>
          </a:fillRef>
          <a:effectRef idx="2">
            <a:schemeClr val="dk1"/>
          </a:effectRef>
          <a:fontRef idx="minor">
            <a:schemeClr val="tx1"/>
          </a:fontRef>
        </p:style>
      </p:cxnSp>
      <p:cxnSp>
        <p:nvCxnSpPr>
          <p:cNvPr id="22" name="カギ線コネクタ 21"/>
          <p:cNvCxnSpPr>
            <a:stCxn id="25" idx="1"/>
            <a:endCxn id="8" idx="0"/>
          </p:cNvCxnSpPr>
          <p:nvPr/>
        </p:nvCxnSpPr>
        <p:spPr>
          <a:xfrm rot="10800000" flipV="1">
            <a:off x="5206725" y="2283078"/>
            <a:ext cx="719420" cy="898720"/>
          </a:xfrm>
          <a:prstGeom prst="bentConnector2">
            <a:avLst/>
          </a:prstGeom>
          <a:ln>
            <a:solidFill>
              <a:schemeClr val="accent6">
                <a:lumMod val="60000"/>
                <a:lumOff val="40000"/>
              </a:schemeClr>
            </a:solidFill>
            <a:tailEnd type="arrow"/>
          </a:ln>
        </p:spPr>
        <p:style>
          <a:lnRef idx="3">
            <a:schemeClr val="dk1"/>
          </a:lnRef>
          <a:fillRef idx="0">
            <a:schemeClr val="dk1"/>
          </a:fillRef>
          <a:effectRef idx="2">
            <a:schemeClr val="dk1"/>
          </a:effectRef>
          <a:fontRef idx="minor">
            <a:schemeClr val="tx1"/>
          </a:fontRef>
        </p:style>
      </p:cxnSp>
      <p:sp>
        <p:nvSpPr>
          <p:cNvPr id="25" name="コンテンツ プレースホルダー 2"/>
          <p:cNvSpPr txBox="1">
            <a:spLocks/>
          </p:cNvSpPr>
          <p:nvPr/>
        </p:nvSpPr>
        <p:spPr>
          <a:xfrm>
            <a:off x="5926145" y="1713220"/>
            <a:ext cx="2241176" cy="11397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メイリオ" pitchFamily="50" charset="-128"/>
                <a:ea typeface="メイリオ" pitchFamily="50" charset="-128"/>
                <a:cs typeface="メイリオ" pitchFamily="50" charset="-128"/>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メイリオ" pitchFamily="50" charset="-128"/>
                <a:ea typeface="メイリオ" pitchFamily="50" charset="-128"/>
                <a:cs typeface="メイリオ" pitchFamily="50" charset="-128"/>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メイリオ" pitchFamily="50" charset="-128"/>
                <a:ea typeface="メイリオ" pitchFamily="50" charset="-128"/>
                <a:cs typeface="メイリオ" pitchFamily="50" charset="-128"/>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メイリオ" pitchFamily="50" charset="-128"/>
                <a:ea typeface="メイリオ" pitchFamily="50" charset="-128"/>
                <a:cs typeface="メイリオ" pitchFamily="50" charset="-128"/>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ja-JP" sz="2800" b="1" dirty="0" smtClean="0">
                <a:solidFill>
                  <a:schemeClr val="bg1"/>
                </a:solidFill>
              </a:rPr>
              <a:t> R</a:t>
            </a:r>
          </a:p>
          <a:p>
            <a:pPr marL="0" indent="0">
              <a:buNone/>
            </a:pPr>
            <a:r>
              <a:rPr lang="en-US" altLang="ja-JP" sz="2800" b="1" dirty="0" smtClean="0">
                <a:solidFill>
                  <a:schemeClr val="bg1"/>
                </a:solidFill>
              </a:rPr>
              <a:t> </a:t>
            </a:r>
            <a:r>
              <a:rPr lang="en-US" altLang="ja-JP" sz="2800" b="1" dirty="0" err="1" smtClean="0">
                <a:solidFill>
                  <a:schemeClr val="bg1"/>
                </a:solidFill>
              </a:rPr>
              <a:t>RStudio</a:t>
            </a:r>
            <a:endParaRPr lang="en-US" altLang="ja-JP" sz="2800" b="1" dirty="0" smtClean="0">
              <a:solidFill>
                <a:schemeClr val="bg1"/>
              </a:solidFill>
            </a:endParaRPr>
          </a:p>
        </p:txBody>
      </p:sp>
      <p:cxnSp>
        <p:nvCxnSpPr>
          <p:cNvPr id="29" name="直線コネクタ 28"/>
          <p:cNvCxnSpPr/>
          <p:nvPr/>
        </p:nvCxnSpPr>
        <p:spPr>
          <a:xfrm>
            <a:off x="5926145" y="1713220"/>
            <a:ext cx="0" cy="936104"/>
          </a:xfrm>
          <a:prstGeom prst="line">
            <a:avLst/>
          </a:prstGeom>
          <a:ln w="76200">
            <a:solidFill>
              <a:schemeClr val="accent6">
                <a:lumMod val="60000"/>
                <a:lumOff val="40000"/>
              </a:schemeClr>
            </a:solidFill>
          </a:ln>
        </p:spPr>
        <p:style>
          <a:lnRef idx="3">
            <a:schemeClr val="dk1"/>
          </a:lnRef>
          <a:fillRef idx="0">
            <a:schemeClr val="dk1"/>
          </a:fillRef>
          <a:effectRef idx="2">
            <a:schemeClr val="dk1"/>
          </a:effectRef>
          <a:fontRef idx="minor">
            <a:schemeClr val="tx1"/>
          </a:fontRef>
        </p:style>
      </p:cxnSp>
      <p:sp>
        <p:nvSpPr>
          <p:cNvPr id="12" name="角丸四角形 11"/>
          <p:cNvSpPr/>
          <p:nvPr/>
        </p:nvSpPr>
        <p:spPr>
          <a:xfrm>
            <a:off x="4324803" y="4640724"/>
            <a:ext cx="3096344" cy="1020524"/>
          </a:xfrm>
          <a:prstGeom prst="roundRect">
            <a:avLst/>
          </a:prstGeom>
          <a:noFill/>
          <a:ln w="28575">
            <a:solidFill>
              <a:schemeClr val="accent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1022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err="1" smtClean="0">
                <a:solidFill>
                  <a:schemeClr val="tx1"/>
                </a:solidFill>
              </a:rPr>
              <a:t>sysstat</a:t>
            </a:r>
            <a:r>
              <a:rPr lang="en-US" altLang="ja-JP" dirty="0" smtClean="0">
                <a:solidFill>
                  <a:schemeClr val="tx1"/>
                </a:solidFill>
              </a:rPr>
              <a:t> </a:t>
            </a:r>
            <a:r>
              <a:rPr lang="ja-JP" altLang="en-US" dirty="0" smtClean="0">
                <a:solidFill>
                  <a:schemeClr val="tx1"/>
                </a:solidFill>
              </a:rPr>
              <a:t>抽出</a:t>
            </a:r>
            <a:endParaRPr lang="en-US" dirty="0"/>
          </a:p>
        </p:txBody>
      </p:sp>
      <p:sp>
        <p:nvSpPr>
          <p:cNvPr id="3" name="コンテンツ プレースホルダー 2"/>
          <p:cNvSpPr>
            <a:spLocks noGrp="1"/>
          </p:cNvSpPr>
          <p:nvPr>
            <p:ph idx="1"/>
          </p:nvPr>
        </p:nvSpPr>
        <p:spPr/>
        <p:txBody>
          <a:bodyPr>
            <a:normAutofit/>
          </a:bodyPr>
          <a:lstStyle/>
          <a:p>
            <a:r>
              <a:rPr lang="en-US" dirty="0" smtClean="0"/>
              <a:t>\\10.130.208.128\PerfstatShare\Script\all_current_vXXXXX.pl</a:t>
            </a:r>
          </a:p>
          <a:p>
            <a:endParaRPr lang="en-US" sz="4400" dirty="0" smtClean="0"/>
          </a:p>
          <a:p>
            <a:endParaRPr lang="en-US" sz="4400" dirty="0"/>
          </a:p>
        </p:txBody>
      </p:sp>
      <p:sp>
        <p:nvSpPr>
          <p:cNvPr id="4" name="角丸四角形 3"/>
          <p:cNvSpPr/>
          <p:nvPr/>
        </p:nvSpPr>
        <p:spPr bwMode="auto">
          <a:xfrm>
            <a:off x="211596" y="3140968"/>
            <a:ext cx="8712968" cy="1177373"/>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a:buClr>
                <a:schemeClr val="accent2"/>
              </a:buClr>
            </a:pPr>
            <a:r>
              <a:rPr lang="en-US" sz="1000" dirty="0">
                <a:latin typeface="ＭＳ ゴシック" pitchFamily="49" charset="-128"/>
                <a:ea typeface="ＭＳ ゴシック" pitchFamily="49" charset="-128"/>
              </a:rPr>
              <a:t> CPU   NFS  CIFS  HTTP   Total    Net </a:t>
            </a:r>
            <a:r>
              <a:rPr lang="en-US" sz="1000" dirty="0" err="1">
                <a:latin typeface="ＭＳ ゴシック" pitchFamily="49" charset="-128"/>
                <a:ea typeface="ＭＳ ゴシック" pitchFamily="49" charset="-128"/>
              </a:rPr>
              <a:t>kB</a:t>
            </a:r>
            <a:r>
              <a:rPr lang="en-US" sz="1000" dirty="0">
                <a:latin typeface="ＭＳ ゴシック" pitchFamily="49" charset="-128"/>
                <a:ea typeface="ＭＳ ゴシック" pitchFamily="49" charset="-128"/>
              </a:rPr>
              <a:t>/s   Disk </a:t>
            </a:r>
            <a:r>
              <a:rPr lang="en-US" sz="1000" dirty="0" err="1">
                <a:latin typeface="ＭＳ ゴシック" pitchFamily="49" charset="-128"/>
                <a:ea typeface="ＭＳ ゴシック" pitchFamily="49" charset="-128"/>
              </a:rPr>
              <a:t>kB</a:t>
            </a:r>
            <a:r>
              <a:rPr lang="en-US" sz="1000" dirty="0">
                <a:latin typeface="ＭＳ ゴシック" pitchFamily="49" charset="-128"/>
                <a:ea typeface="ＭＳ ゴシック" pitchFamily="49" charset="-128"/>
              </a:rPr>
              <a:t>/s     Tape </a:t>
            </a:r>
            <a:r>
              <a:rPr lang="en-US" sz="1000" dirty="0" err="1">
                <a:latin typeface="ＭＳ ゴシック" pitchFamily="49" charset="-128"/>
                <a:ea typeface="ＭＳ ゴシック" pitchFamily="49" charset="-128"/>
              </a:rPr>
              <a:t>kB</a:t>
            </a:r>
            <a:r>
              <a:rPr lang="en-US" sz="1000" dirty="0">
                <a:latin typeface="ＭＳ ゴシック" pitchFamily="49" charset="-128"/>
                <a:ea typeface="ＭＳ ゴシック" pitchFamily="49" charset="-128"/>
              </a:rPr>
              <a:t>/s Cache </a:t>
            </a:r>
            <a:r>
              <a:rPr lang="en-US" sz="1000" dirty="0" err="1">
                <a:latin typeface="ＭＳ ゴシック" pitchFamily="49" charset="-128"/>
                <a:ea typeface="ＭＳ ゴシック" pitchFamily="49" charset="-128"/>
              </a:rPr>
              <a:t>Cache</a:t>
            </a:r>
            <a:r>
              <a:rPr lang="en-US" sz="1000" dirty="0">
                <a:latin typeface="ＭＳ ゴシック" pitchFamily="49" charset="-128"/>
                <a:ea typeface="ＭＳ ゴシック" pitchFamily="49" charset="-128"/>
              </a:rPr>
              <a:t>  CP   </a:t>
            </a:r>
            <a:r>
              <a:rPr lang="en-US" sz="1000" dirty="0" err="1">
                <a:latin typeface="ＭＳ ゴシック" pitchFamily="49" charset="-128"/>
                <a:ea typeface="ＭＳ ゴシック" pitchFamily="49" charset="-128"/>
              </a:rPr>
              <a:t>CP</a:t>
            </a:r>
            <a:r>
              <a:rPr lang="en-US" sz="1000" dirty="0">
                <a:latin typeface="ＭＳ ゴシック" pitchFamily="49" charset="-128"/>
                <a:ea typeface="ＭＳ ゴシック" pitchFamily="49" charset="-128"/>
              </a:rPr>
              <a:t> Disk    FCP </a:t>
            </a:r>
            <a:r>
              <a:rPr lang="en-US" sz="1000" dirty="0" err="1">
                <a:latin typeface="ＭＳ ゴシック" pitchFamily="49" charset="-128"/>
                <a:ea typeface="ＭＳ ゴシック" pitchFamily="49" charset="-128"/>
              </a:rPr>
              <a:t>iSCSI</a:t>
            </a:r>
            <a:r>
              <a:rPr lang="en-US" sz="1000" dirty="0">
                <a:latin typeface="ＭＳ ゴシック" pitchFamily="49" charset="-128"/>
                <a:ea typeface="ＭＳ ゴシック" pitchFamily="49" charset="-128"/>
              </a:rPr>
              <a:t>   FCP  </a:t>
            </a:r>
            <a:r>
              <a:rPr lang="en-US" sz="1000" dirty="0" err="1">
                <a:latin typeface="ＭＳ ゴシック" pitchFamily="49" charset="-128"/>
                <a:ea typeface="ＭＳ ゴシック" pitchFamily="49" charset="-128"/>
              </a:rPr>
              <a:t>kB</a:t>
            </a:r>
            <a:r>
              <a:rPr lang="en-US" sz="1000" dirty="0">
                <a:latin typeface="ＭＳ ゴシック" pitchFamily="49" charset="-128"/>
                <a:ea typeface="ＭＳ ゴシック" pitchFamily="49" charset="-128"/>
              </a:rPr>
              <a:t>/s </a:t>
            </a:r>
            <a:r>
              <a:rPr lang="en-US" sz="1000" dirty="0" err="1">
                <a:latin typeface="ＭＳ ゴシック" pitchFamily="49" charset="-128"/>
                <a:ea typeface="ＭＳ ゴシック" pitchFamily="49" charset="-128"/>
              </a:rPr>
              <a:t>iSCSI</a:t>
            </a:r>
            <a:r>
              <a:rPr lang="en-US" sz="1000" dirty="0">
                <a:latin typeface="ＭＳ ゴシック" pitchFamily="49" charset="-128"/>
                <a:ea typeface="ＭＳ ゴシック" pitchFamily="49" charset="-128"/>
              </a:rPr>
              <a:t>  </a:t>
            </a:r>
            <a:r>
              <a:rPr lang="en-US" sz="1000" dirty="0" err="1">
                <a:latin typeface="ＭＳ ゴシック" pitchFamily="49" charset="-128"/>
                <a:ea typeface="ＭＳ ゴシック" pitchFamily="49" charset="-128"/>
              </a:rPr>
              <a:t>kB</a:t>
            </a:r>
            <a:r>
              <a:rPr lang="en-US" sz="1000" dirty="0">
                <a:latin typeface="ＭＳ ゴシック" pitchFamily="49" charset="-128"/>
                <a:ea typeface="ＭＳ ゴシック" pitchFamily="49" charset="-128"/>
              </a:rPr>
              <a:t>/s</a:t>
            </a:r>
          </a:p>
          <a:p>
            <a:pPr>
              <a:buClr>
                <a:schemeClr val="accent2"/>
              </a:buClr>
            </a:pPr>
            <a:r>
              <a:rPr lang="en-US" sz="1000" dirty="0">
                <a:latin typeface="ＭＳ ゴシック" pitchFamily="49" charset="-128"/>
                <a:ea typeface="ＭＳ ゴシック" pitchFamily="49" charset="-128"/>
              </a:rPr>
              <a:t>                                  in   out   read  write  read write   age   hit time  </a:t>
            </a:r>
            <a:r>
              <a:rPr lang="en-US" sz="1000" dirty="0" err="1">
                <a:latin typeface="ＭＳ ゴシック" pitchFamily="49" charset="-128"/>
                <a:ea typeface="ＭＳ ゴシック" pitchFamily="49" charset="-128"/>
              </a:rPr>
              <a:t>ty</a:t>
            </a:r>
            <a:r>
              <a:rPr lang="en-US" sz="1000" dirty="0">
                <a:latin typeface="ＭＳ ゴシック" pitchFamily="49" charset="-128"/>
                <a:ea typeface="ＭＳ ゴシック" pitchFamily="49" charset="-128"/>
              </a:rPr>
              <a:t> </a:t>
            </a:r>
            <a:r>
              <a:rPr lang="en-US" sz="1000" dirty="0" err="1">
                <a:latin typeface="ＭＳ ゴシック" pitchFamily="49" charset="-128"/>
                <a:ea typeface="ＭＳ ゴシック" pitchFamily="49" charset="-128"/>
              </a:rPr>
              <a:t>util</a:t>
            </a:r>
            <a:r>
              <a:rPr lang="en-US" sz="1000" dirty="0">
                <a:latin typeface="ＭＳ ゴシック" pitchFamily="49" charset="-128"/>
                <a:ea typeface="ＭＳ ゴシック" pitchFamily="49" charset="-128"/>
              </a:rPr>
              <a:t>                 in   out    in   out</a:t>
            </a:r>
          </a:p>
          <a:p>
            <a:pPr>
              <a:buClr>
                <a:schemeClr val="accent2"/>
              </a:buClr>
            </a:pPr>
            <a:r>
              <a:rPr lang="en-US" sz="1000" dirty="0">
                <a:latin typeface="ＭＳ ゴシック" pitchFamily="49" charset="-128"/>
                <a:ea typeface="ＭＳ ゴシック" pitchFamily="49" charset="-128"/>
              </a:rPr>
              <a:t> 57%  2193   710     0    2903  8633 10926  14878   7928     0     0     2   97%  19%  </a:t>
            </a:r>
            <a:r>
              <a:rPr lang="en-US" sz="1000" dirty="0" err="1">
                <a:latin typeface="ＭＳ ゴシック" pitchFamily="49" charset="-128"/>
                <a:ea typeface="ＭＳ ゴシック" pitchFamily="49" charset="-128"/>
              </a:rPr>
              <a:t>Fs</a:t>
            </a:r>
            <a:r>
              <a:rPr lang="en-US" sz="1000" dirty="0">
                <a:latin typeface="ＭＳ ゴシック" pitchFamily="49" charset="-128"/>
                <a:ea typeface="ＭＳ ゴシック" pitchFamily="49" charset="-128"/>
              </a:rPr>
              <a:t>  24%      0     0     0     0     0     0</a:t>
            </a:r>
          </a:p>
          <a:p>
            <a:pPr>
              <a:buClr>
                <a:schemeClr val="accent2"/>
              </a:buClr>
            </a:pPr>
            <a:r>
              <a:rPr lang="en-US" sz="1000" dirty="0">
                <a:latin typeface="ＭＳ ゴシック" pitchFamily="49" charset="-128"/>
                <a:ea typeface="ＭＳ ゴシック" pitchFamily="49" charset="-128"/>
              </a:rPr>
              <a:t> 63%  2264   672     0    2936 20624  6620  11690  50481     0     0     2   97% 100%  :f  31%      0     0     0     0     0     0</a:t>
            </a:r>
          </a:p>
          <a:p>
            <a:pPr>
              <a:buClr>
                <a:schemeClr val="accent2"/>
              </a:buClr>
            </a:pPr>
            <a:r>
              <a:rPr lang="en-US" sz="1000" dirty="0">
                <a:latin typeface="ＭＳ ゴシック" pitchFamily="49" charset="-128"/>
                <a:ea typeface="ＭＳ ゴシック" pitchFamily="49" charset="-128"/>
              </a:rPr>
              <a:t> 62%  2092   728     0    2820  9916  9391  11712  34877     0     0     2   98% 100%  :f  23%      0     0     0     0 </a:t>
            </a:r>
            <a:r>
              <a:rPr lang="ja-JP" altLang="en-US" sz="1000" dirty="0" smtClean="0">
                <a:latin typeface="ＭＳ ゴシック" pitchFamily="49" charset="-128"/>
                <a:ea typeface="ＭＳ ゴシック" pitchFamily="49" charset="-128"/>
              </a:rPr>
              <a:t>　　</a:t>
            </a:r>
            <a:r>
              <a:rPr lang="en-US" altLang="ja-JP" sz="1000" dirty="0" smtClean="0">
                <a:latin typeface="ＭＳ ゴシック" pitchFamily="49" charset="-128"/>
                <a:ea typeface="ＭＳ ゴシック" pitchFamily="49" charset="-128"/>
              </a:rPr>
              <a:t>0     0</a:t>
            </a:r>
            <a:endParaRPr kumimoji="0" lang="en-US" sz="1000" b="0" i="0" u="none" strike="noStrike" cap="none" normalizeH="0" baseline="0" dirty="0" smtClean="0">
              <a:ln>
                <a:noFill/>
              </a:ln>
              <a:solidFill>
                <a:schemeClr val="tx1"/>
              </a:solidFill>
              <a:effectLst/>
              <a:latin typeface="ＭＳ ゴシック" pitchFamily="49" charset="-128"/>
              <a:ea typeface="ＭＳ ゴシック" pitchFamily="49" charset="-128"/>
            </a:endParaRPr>
          </a:p>
        </p:txBody>
      </p:sp>
    </p:spTree>
    <p:extLst>
      <p:ext uri="{BB962C8B-B14F-4D97-AF65-F5344CB8AC3E}">
        <p14:creationId xmlns:p14="http://schemas.microsoft.com/office/powerpoint/2010/main" val="21500255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目次</a:t>
            </a:r>
            <a:endParaRPr lang="en-US" dirty="0"/>
          </a:p>
        </p:txBody>
      </p:sp>
      <p:sp>
        <p:nvSpPr>
          <p:cNvPr id="3" name="コンテンツ プレースホルダー 2"/>
          <p:cNvSpPr>
            <a:spLocks noGrp="1"/>
          </p:cNvSpPr>
          <p:nvPr>
            <p:ph idx="1"/>
          </p:nvPr>
        </p:nvSpPr>
        <p:spPr/>
        <p:txBody>
          <a:bodyPr>
            <a:normAutofit fontScale="85000" lnSpcReduction="20000"/>
          </a:bodyPr>
          <a:lstStyle/>
          <a:p>
            <a:r>
              <a:rPr lang="ja-JP" altLang="en-US" dirty="0" smtClean="0"/>
              <a:t>ツール（仕組み）を作るきっかけ</a:t>
            </a:r>
            <a:endParaRPr lang="en-US" altLang="ja-JP" dirty="0" smtClean="0"/>
          </a:p>
          <a:p>
            <a:r>
              <a:rPr lang="ja-JP" altLang="en-US" dirty="0" smtClean="0"/>
              <a:t>簡易アセスレポート作成フロー</a:t>
            </a:r>
            <a:endParaRPr lang="en-US" altLang="ja-JP" dirty="0" smtClean="0"/>
          </a:p>
          <a:p>
            <a:r>
              <a:rPr lang="ja-JP" altLang="en-US" dirty="0" smtClean="0"/>
              <a:t>目的</a:t>
            </a:r>
            <a:endParaRPr lang="en-US" altLang="ja-JP" dirty="0" smtClean="0"/>
          </a:p>
          <a:p>
            <a:r>
              <a:rPr lang="ja-JP" altLang="en-US" dirty="0"/>
              <a:t>レポート作成</a:t>
            </a:r>
            <a:r>
              <a:rPr lang="ja-JP" altLang="en-US" dirty="0" smtClean="0"/>
              <a:t>フロー</a:t>
            </a:r>
            <a:endParaRPr lang="en-US" altLang="ja-JP" dirty="0" smtClean="0"/>
          </a:p>
          <a:p>
            <a:r>
              <a:rPr lang="ja-JP" altLang="en-US" dirty="0" smtClean="0"/>
              <a:t>デモ</a:t>
            </a:r>
            <a:endParaRPr lang="en-US" altLang="ja-JP" dirty="0" smtClean="0"/>
          </a:p>
          <a:p>
            <a:r>
              <a:rPr lang="ja-JP" altLang="en-US" dirty="0" smtClean="0"/>
              <a:t>参考</a:t>
            </a:r>
            <a:endParaRPr lang="en-US" altLang="ja-JP" dirty="0" smtClean="0"/>
          </a:p>
          <a:p>
            <a:r>
              <a:rPr lang="ja-JP" altLang="en-US" dirty="0" smtClean="0"/>
              <a:t>抽出仕様</a:t>
            </a:r>
            <a:endParaRPr lang="en-US" altLang="ja-JP" dirty="0" smtClean="0"/>
          </a:p>
          <a:p>
            <a:r>
              <a:rPr lang="ja-JP" altLang="en-US" dirty="0" smtClean="0"/>
              <a:t>注意</a:t>
            </a:r>
            <a:endParaRPr lang="en-US" altLang="ja-JP" dirty="0" smtClean="0"/>
          </a:p>
          <a:p>
            <a:r>
              <a:rPr lang="ja-JP" altLang="en-US" dirty="0"/>
              <a:t>もう一歩</a:t>
            </a:r>
            <a:endParaRPr lang="en-US" altLang="ja-JP" dirty="0" smtClean="0"/>
          </a:p>
          <a:p>
            <a:r>
              <a:rPr lang="ja-JP" altLang="en-US" dirty="0"/>
              <a:t>おまけ</a:t>
            </a:r>
            <a:endParaRPr lang="en-US" altLang="ja-JP" dirty="0" smtClean="0"/>
          </a:p>
        </p:txBody>
      </p:sp>
    </p:spTree>
    <p:extLst>
      <p:ext uri="{BB962C8B-B14F-4D97-AF65-F5344CB8AC3E}">
        <p14:creationId xmlns:p14="http://schemas.microsoft.com/office/powerpoint/2010/main" val="13066212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スクリプト仕様</a:t>
            </a:r>
            <a:endParaRPr lang="en-US" dirty="0"/>
          </a:p>
        </p:txBody>
      </p:sp>
      <p:sp>
        <p:nvSpPr>
          <p:cNvPr id="3" name="コンテンツ プレースホルダー 2"/>
          <p:cNvSpPr>
            <a:spLocks noGrp="1"/>
          </p:cNvSpPr>
          <p:nvPr>
            <p:ph idx="1"/>
          </p:nvPr>
        </p:nvSpPr>
        <p:spPr>
          <a:xfrm>
            <a:off x="457200" y="1640408"/>
            <a:ext cx="8316278" cy="636464"/>
          </a:xfrm>
        </p:spPr>
        <p:txBody>
          <a:bodyPr>
            <a:normAutofit fontScale="92500" lnSpcReduction="10000"/>
          </a:bodyPr>
          <a:lstStyle/>
          <a:p>
            <a:pPr marL="0" indent="0">
              <a:buNone/>
            </a:pPr>
            <a:r>
              <a:rPr lang="en-US" altLang="ja-JP" sz="2000" dirty="0" err="1" smtClean="0"/>
              <a:t>Perfstat</a:t>
            </a:r>
            <a:r>
              <a:rPr lang="en-US" altLang="ja-JP" sz="2000" dirty="0" smtClean="0"/>
              <a:t> </a:t>
            </a:r>
            <a:r>
              <a:rPr lang="ja-JP" altLang="en-US" sz="2000" dirty="0" smtClean="0"/>
              <a:t>生データから指定した</a:t>
            </a:r>
            <a:r>
              <a:rPr lang="en-US" altLang="ja-JP" sz="2000" dirty="0" smtClean="0"/>
              <a:t>Iteration</a:t>
            </a:r>
            <a:r>
              <a:rPr lang="ja-JP" altLang="en-US" sz="2000" dirty="0" smtClean="0"/>
              <a:t>間の</a:t>
            </a:r>
            <a:r>
              <a:rPr lang="en-US" altLang="ja-JP" sz="2000" dirty="0" smtClean="0"/>
              <a:t>&lt;sysstat_1sec.out&gt;</a:t>
            </a:r>
            <a:r>
              <a:rPr lang="ja-JP" altLang="en-US" sz="2000" dirty="0" smtClean="0"/>
              <a:t>セクションの値の一部を</a:t>
            </a:r>
            <a:r>
              <a:rPr lang="en-US" altLang="ja-JP" sz="2000" b="1" dirty="0" err="1" smtClean="0"/>
              <a:t>csv</a:t>
            </a:r>
            <a:r>
              <a:rPr lang="ja-JP" altLang="en-US" sz="2000" b="1" dirty="0" smtClean="0"/>
              <a:t>形式</a:t>
            </a:r>
            <a:r>
              <a:rPr lang="ja-JP" altLang="en-US" sz="2000" dirty="0" smtClean="0"/>
              <a:t>で出力</a:t>
            </a:r>
            <a:endParaRPr lang="en-US" sz="2000" dirty="0"/>
          </a:p>
        </p:txBody>
      </p:sp>
      <p:sp>
        <p:nvSpPr>
          <p:cNvPr id="6" name="正方形/長方形 5"/>
          <p:cNvSpPr/>
          <p:nvPr/>
        </p:nvSpPr>
        <p:spPr bwMode="auto">
          <a:xfrm>
            <a:off x="457200" y="2278360"/>
            <a:ext cx="8305800" cy="2590800"/>
          </a:xfrm>
          <a:prstGeom prst="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none" lIns="91440" tIns="45720" rIns="91440" bIns="45720" numCol="1" rtlCol="0" anchor="t" anchorCtr="0" compatLnSpc="1">
            <a:prstTxWarp prst="textNoShape">
              <a:avLst/>
            </a:prstTxWarp>
          </a:bodyPr>
          <a:lstStyle/>
          <a:p>
            <a:pPr>
              <a:buClr>
                <a:schemeClr val="accent2"/>
              </a:buClr>
            </a:pPr>
            <a:r>
              <a:rPr lang="en-US" altLang="ja-JP" sz="1050" dirty="0">
                <a:solidFill>
                  <a:schemeClr val="bg1"/>
                </a:solidFill>
                <a:latin typeface="ＭＳ ゴシック" pitchFamily="49" charset="-128"/>
                <a:ea typeface="ＭＳ ゴシック" pitchFamily="49" charset="-128"/>
              </a:rPr>
              <a:t>Time,CPU,NFS,CIFS,Net-In,Net-Out,DiskRead,DiskWrite,CacheHit,CPtype,DiskUtil,OTHER,FCP,iSCSI,FCP-In,FCP-Out,iSCSI-In,iSC</a:t>
            </a:r>
          </a:p>
          <a:p>
            <a:pPr>
              <a:buClr>
                <a:schemeClr val="accent2"/>
              </a:buClr>
            </a:pPr>
            <a:r>
              <a:rPr lang="en-US" altLang="ja-JP" sz="1050" dirty="0">
                <a:solidFill>
                  <a:schemeClr val="bg1"/>
                </a:solidFill>
                <a:latin typeface="ＭＳ ゴシック" pitchFamily="49" charset="-128"/>
                <a:ea typeface="ＭＳ ゴシック" pitchFamily="49" charset="-128"/>
              </a:rPr>
              <a:t>SI-</a:t>
            </a:r>
            <a:r>
              <a:rPr lang="en-US" altLang="ja-JP" sz="1050" dirty="0" err="1">
                <a:solidFill>
                  <a:schemeClr val="bg1"/>
                </a:solidFill>
                <a:latin typeface="ＭＳ ゴシック" pitchFamily="49" charset="-128"/>
                <a:ea typeface="ＭＳ ゴシック" pitchFamily="49" charset="-128"/>
              </a:rPr>
              <a:t>Out,Iteration</a:t>
            </a:r>
            <a:endParaRPr lang="en-US" altLang="ja-JP" sz="1050" dirty="0">
              <a:solidFill>
                <a:schemeClr val="bg1"/>
              </a:solidFill>
              <a:latin typeface="ＭＳ ゴシック" pitchFamily="49" charset="-128"/>
              <a:ea typeface="ＭＳ ゴシック" pitchFamily="49" charset="-128"/>
            </a:endParaRPr>
          </a:p>
          <a:p>
            <a:pPr>
              <a:buClr>
                <a:schemeClr val="accent2"/>
              </a:buClr>
            </a:pPr>
            <a:r>
              <a:rPr lang="en-US" altLang="ja-JP" sz="1050" dirty="0">
                <a:solidFill>
                  <a:schemeClr val="bg1"/>
                </a:solidFill>
                <a:latin typeface="ＭＳ ゴシック" pitchFamily="49" charset="-128"/>
                <a:ea typeface="ＭＳ ゴシック" pitchFamily="49" charset="-128"/>
              </a:rPr>
              <a:t>10-09 10:33:21,69,59,0,451,51,48224,41796,99,Hs,21,0,2636,46,14091,127364,217,0,Iteration-001</a:t>
            </a:r>
          </a:p>
          <a:p>
            <a:pPr>
              <a:buClr>
                <a:schemeClr val="accent2"/>
              </a:buClr>
            </a:pPr>
            <a:r>
              <a:rPr lang="en-US" altLang="ja-JP" sz="1050" dirty="0">
                <a:solidFill>
                  <a:schemeClr val="bg1"/>
                </a:solidFill>
                <a:latin typeface="ＭＳ ゴシック" pitchFamily="49" charset="-128"/>
                <a:ea typeface="ＭＳ ゴシック" pitchFamily="49" charset="-128"/>
              </a:rPr>
              <a:t>10-09 10:33:22,39,113,0,618,373,41043,60312,98,:f,24,3,2538,61,11621,142345,232,262,Iteration-001</a:t>
            </a:r>
          </a:p>
          <a:p>
            <a:pPr>
              <a:buClr>
                <a:schemeClr val="accent2"/>
              </a:buClr>
            </a:pPr>
            <a:r>
              <a:rPr lang="en-US" altLang="ja-JP" sz="1050" dirty="0">
                <a:solidFill>
                  <a:schemeClr val="bg1"/>
                </a:solidFill>
                <a:latin typeface="ＭＳ ゴシック" pitchFamily="49" charset="-128"/>
                <a:ea typeface="ＭＳ ゴシック" pitchFamily="49" charset="-128"/>
              </a:rPr>
              <a:t>10-09 10:33:23,13,78,0,1335,198,14744,55716,97,:,12,0,845,92,15825,8842,970,74,Iteration-001</a:t>
            </a:r>
          </a:p>
          <a:p>
            <a:pPr>
              <a:buClr>
                <a:schemeClr val="accent2"/>
              </a:buClr>
            </a:pPr>
            <a:r>
              <a:rPr lang="en-US" altLang="ja-JP" sz="1050" dirty="0">
                <a:solidFill>
                  <a:schemeClr val="bg1"/>
                </a:solidFill>
                <a:latin typeface="ＭＳ ゴシック" pitchFamily="49" charset="-128"/>
                <a:ea typeface="ＭＳ ゴシック" pitchFamily="49" charset="-128"/>
              </a:rPr>
              <a:t>10-09 10:33:24,9,37,0,875,267,13192,8,96,-,5,0,635,88,12220,9058,648,91,Iteration-001</a:t>
            </a:r>
          </a:p>
          <a:p>
            <a:pPr>
              <a:buClr>
                <a:schemeClr val="accent2"/>
              </a:buClr>
            </a:pPr>
            <a:r>
              <a:rPr lang="en-US" altLang="ja-JP" sz="1050" dirty="0">
                <a:solidFill>
                  <a:schemeClr val="bg1"/>
                </a:solidFill>
                <a:latin typeface="ＭＳ ゴシック" pitchFamily="49" charset="-128"/>
                <a:ea typeface="ＭＳ ゴシック" pitchFamily="49" charset="-128"/>
              </a:rPr>
              <a:t>10-09 10:33:25,13,121,0,617,922,16424,0,89,-,</a:t>
            </a:r>
            <a:r>
              <a:rPr lang="en-US" altLang="ja-JP" sz="1050" dirty="0" smtClean="0">
                <a:solidFill>
                  <a:schemeClr val="bg1"/>
                </a:solidFill>
                <a:latin typeface="ＭＳ ゴシック" pitchFamily="49" charset="-128"/>
                <a:ea typeface="ＭＳ ゴシック" pitchFamily="49" charset="-128"/>
              </a:rPr>
              <a:t>8,0,688,76,12029,15534,147,844,Iteration-001</a:t>
            </a:r>
          </a:p>
          <a:p>
            <a:pPr>
              <a:buClr>
                <a:schemeClr val="accent2"/>
              </a:buClr>
            </a:pPr>
            <a:endParaRPr kumimoji="0" lang="en-US" sz="1050" b="0" i="0" u="none" strike="noStrike" cap="none" normalizeH="0" baseline="0" dirty="0">
              <a:ln>
                <a:noFill/>
              </a:ln>
              <a:solidFill>
                <a:schemeClr val="bg1"/>
              </a:solidFill>
              <a:effectLst/>
              <a:latin typeface="ＭＳ ゴシック" pitchFamily="49" charset="-128"/>
              <a:ea typeface="ＭＳ ゴシック" pitchFamily="49" charset="-128"/>
            </a:endParaRPr>
          </a:p>
          <a:p>
            <a:pPr>
              <a:buClr>
                <a:schemeClr val="accent2"/>
              </a:buClr>
            </a:pPr>
            <a:r>
              <a:rPr lang="ja-JP" altLang="en-US" sz="1050" dirty="0" smtClean="0">
                <a:solidFill>
                  <a:schemeClr val="bg1"/>
                </a:solidFill>
                <a:latin typeface="ＭＳ ゴシック" pitchFamily="49" charset="-128"/>
                <a:ea typeface="ＭＳ ゴシック" pitchFamily="49" charset="-128"/>
              </a:rPr>
              <a:t>＜中略＞</a:t>
            </a:r>
            <a:endParaRPr lang="en-US" altLang="ja-JP" sz="1050" dirty="0" smtClean="0">
              <a:solidFill>
                <a:schemeClr val="bg1"/>
              </a:solidFill>
              <a:latin typeface="ＭＳ ゴシック" pitchFamily="49" charset="-128"/>
              <a:ea typeface="ＭＳ ゴシック" pitchFamily="49" charset="-128"/>
            </a:endParaRPr>
          </a:p>
          <a:p>
            <a:pPr>
              <a:buClr>
                <a:schemeClr val="accent2"/>
              </a:buClr>
            </a:pPr>
            <a:endParaRPr lang="en-US" altLang="ja-JP" sz="1050" dirty="0" smtClean="0">
              <a:solidFill>
                <a:schemeClr val="bg1"/>
              </a:solidFill>
              <a:latin typeface="ＭＳ ゴシック" pitchFamily="49" charset="-128"/>
              <a:ea typeface="ＭＳ ゴシック" pitchFamily="49" charset="-128"/>
            </a:endParaRPr>
          </a:p>
          <a:p>
            <a:pPr>
              <a:buClr>
                <a:schemeClr val="accent2"/>
              </a:buClr>
            </a:pPr>
            <a:r>
              <a:rPr lang="en-US" sz="1050" dirty="0">
                <a:solidFill>
                  <a:schemeClr val="bg1"/>
                </a:solidFill>
                <a:latin typeface="ＭＳ ゴシック" pitchFamily="49" charset="-128"/>
                <a:ea typeface="ＭＳ ゴシック" pitchFamily="49" charset="-128"/>
              </a:rPr>
              <a:t>10-10 10:27:22,20,72,0,816,613,58964,0,96,-,16,0,1166,182,16666,62121,499,411,Iteration-046</a:t>
            </a:r>
          </a:p>
          <a:p>
            <a:pPr>
              <a:buClr>
                <a:schemeClr val="accent2"/>
              </a:buClr>
            </a:pPr>
            <a:r>
              <a:rPr lang="en-US" sz="1050" dirty="0">
                <a:solidFill>
                  <a:schemeClr val="bg1"/>
                </a:solidFill>
                <a:latin typeface="ＭＳ ゴシック" pitchFamily="49" charset="-128"/>
                <a:ea typeface="ＭＳ ゴシック" pitchFamily="49" charset="-128"/>
              </a:rPr>
              <a:t>10-10 10:27:23,40,135,0,868,177,107780,11376,97,Hs,39,0,2011,85,24573,103524,418,98,Iteration-046</a:t>
            </a:r>
          </a:p>
          <a:p>
            <a:pPr>
              <a:buClr>
                <a:schemeClr val="accent2"/>
              </a:buClr>
            </a:pPr>
            <a:r>
              <a:rPr lang="en-US" sz="1050" dirty="0">
                <a:solidFill>
                  <a:schemeClr val="bg1"/>
                </a:solidFill>
                <a:latin typeface="ＭＳ ゴシック" pitchFamily="49" charset="-128"/>
                <a:ea typeface="ＭＳ ゴシック" pitchFamily="49" charset="-128"/>
              </a:rPr>
              <a:t>10-10 10:27:24,48,130,0,935,1091,116308,128036,97,:f,66,0,1866,52,21160,109130,513,213,Iteration-046</a:t>
            </a:r>
          </a:p>
          <a:p>
            <a:pPr>
              <a:buClr>
                <a:schemeClr val="accent2"/>
              </a:buClr>
            </a:pPr>
            <a:r>
              <a:rPr lang="en-US" sz="1050" dirty="0">
                <a:solidFill>
                  <a:schemeClr val="bg1"/>
                </a:solidFill>
                <a:latin typeface="ＭＳ ゴシック" pitchFamily="49" charset="-128"/>
                <a:ea typeface="ＭＳ ゴシック" pitchFamily="49" charset="-128"/>
              </a:rPr>
              <a:t>10-10 10:27:25,52,91,0,1564,160,86824,20392,99,:,50,0,2072,35,20561,107453,118,17,Iteration-046</a:t>
            </a:r>
          </a:p>
          <a:p>
            <a:pPr>
              <a:buClr>
                <a:schemeClr val="accent2"/>
              </a:buClr>
            </a:pPr>
            <a:r>
              <a:rPr lang="en-US" sz="1050" dirty="0">
                <a:solidFill>
                  <a:schemeClr val="bg1"/>
                </a:solidFill>
                <a:latin typeface="ＭＳ ゴシック" pitchFamily="49" charset="-128"/>
                <a:ea typeface="ＭＳ ゴシック" pitchFamily="49" charset="-128"/>
              </a:rPr>
              <a:t>10-10 10:27:26,65,79,0,792,75,80416,8,99,-,45,3,2388,38,32038,118045,586,33,Iteration-046</a:t>
            </a:r>
            <a:endParaRPr kumimoji="0" lang="en-US" sz="1050" b="0" i="0" u="none" strike="noStrike" cap="none" normalizeH="0" baseline="0" dirty="0" smtClean="0">
              <a:ln>
                <a:noFill/>
              </a:ln>
              <a:solidFill>
                <a:schemeClr val="bg1"/>
              </a:solidFill>
              <a:effectLst/>
              <a:latin typeface="ＭＳ ゴシック" pitchFamily="49" charset="-128"/>
              <a:ea typeface="ＭＳ ゴシック" pitchFamily="49" charset="-128"/>
            </a:endParaRPr>
          </a:p>
        </p:txBody>
      </p:sp>
      <p:sp>
        <p:nvSpPr>
          <p:cNvPr id="7" name="コンテンツ プレースホルダー 2"/>
          <p:cNvSpPr txBox="1">
            <a:spLocks/>
          </p:cNvSpPr>
          <p:nvPr/>
        </p:nvSpPr>
        <p:spPr bwMode="auto">
          <a:xfrm>
            <a:off x="457200" y="4997152"/>
            <a:ext cx="8316278" cy="1600200"/>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marL="298450" indent="-298450" algn="l" rtl="0" eaLnBrk="0" fontAlgn="base" hangingPunct="0">
              <a:spcBef>
                <a:spcPts val="676"/>
              </a:spcBef>
              <a:spcAft>
                <a:spcPct val="0"/>
              </a:spcAft>
              <a:buClr>
                <a:schemeClr val="accent2"/>
              </a:buClr>
              <a:buFont typeface="Wingdings 2" pitchFamily="18" charset="2"/>
              <a:buChar char="¡"/>
              <a:defRPr sz="2800">
                <a:solidFill>
                  <a:schemeClr val="tx1"/>
                </a:solidFill>
                <a:latin typeface="メイリオ" pitchFamily="50" charset="-128"/>
                <a:ea typeface="メイリオ" pitchFamily="50" charset="-128"/>
                <a:cs typeface="メイリオ" pitchFamily="50" charset="-128"/>
              </a:defRPr>
            </a:lvl1pPr>
            <a:lvl2pPr marL="636588" indent="-336550" algn="l" rtl="0" eaLnBrk="0" fontAlgn="base" hangingPunct="0">
              <a:spcBef>
                <a:spcPts val="624"/>
              </a:spcBef>
              <a:spcAft>
                <a:spcPct val="0"/>
              </a:spcAft>
              <a:buFont typeface="Arial" charset="0"/>
              <a:buChar char="–"/>
              <a:defRPr sz="2600">
                <a:solidFill>
                  <a:schemeClr val="tx1"/>
                </a:solidFill>
                <a:latin typeface="メイリオ" pitchFamily="50" charset="-128"/>
                <a:ea typeface="メイリオ" pitchFamily="50" charset="-128"/>
                <a:cs typeface="メイリオ" pitchFamily="50" charset="-128"/>
              </a:defRPr>
            </a:lvl2pPr>
            <a:lvl3pPr marL="927100" indent="-288925" algn="l" rtl="0" eaLnBrk="0" fontAlgn="base" hangingPunct="0">
              <a:spcBef>
                <a:spcPts val="576"/>
              </a:spcBef>
              <a:spcAft>
                <a:spcPct val="0"/>
              </a:spcAft>
              <a:buFont typeface="Wingdings 2" pitchFamily="18" charset="2"/>
              <a:buChar char="¡"/>
              <a:defRPr sz="2400">
                <a:solidFill>
                  <a:schemeClr val="tx1"/>
                </a:solidFill>
                <a:latin typeface="メイリオ" pitchFamily="50" charset="-128"/>
                <a:ea typeface="メイリオ" pitchFamily="50" charset="-128"/>
                <a:cs typeface="メイリオ" pitchFamily="50" charset="-128"/>
              </a:defRPr>
            </a:lvl3pPr>
            <a:lvl4pPr marL="1236663" indent="-307975" algn="l" rtl="0" eaLnBrk="0" fontAlgn="base" hangingPunct="0">
              <a:spcBef>
                <a:spcPts val="480"/>
              </a:spcBef>
              <a:spcAft>
                <a:spcPct val="0"/>
              </a:spcAft>
              <a:buFont typeface="Arial" charset="0"/>
              <a:buChar char="–"/>
              <a:defRPr sz="2000">
                <a:solidFill>
                  <a:schemeClr val="tx1"/>
                </a:solidFill>
                <a:latin typeface="メイリオ" pitchFamily="50" charset="-128"/>
                <a:ea typeface="メイリオ" pitchFamily="50" charset="-128"/>
                <a:cs typeface="メイリオ" pitchFamily="50" charset="-128"/>
              </a:defRPr>
            </a:lvl4pPr>
            <a:lvl5pPr marL="1504950" indent="-266700" algn="l" rtl="0" eaLnBrk="0" fontAlgn="base" hangingPunct="0">
              <a:spcBef>
                <a:spcPts val="480"/>
              </a:spcBef>
              <a:spcAft>
                <a:spcPct val="0"/>
              </a:spcAft>
              <a:buFont typeface="Wingdings 2" pitchFamily="18" charset="2"/>
              <a:buChar char="¡"/>
              <a:defRPr sz="2000">
                <a:solidFill>
                  <a:schemeClr val="tx1"/>
                </a:solidFill>
                <a:latin typeface="メイリオ" pitchFamily="50" charset="-128"/>
                <a:ea typeface="メイリオ" pitchFamily="50" charset="-128"/>
                <a:cs typeface="メイリオ" pitchFamily="50" charset="-128"/>
              </a:defRPr>
            </a:lvl5pPr>
            <a:lvl6pPr marL="1962150" indent="-266700" algn="l" rtl="0" fontAlgn="base">
              <a:spcBef>
                <a:spcPct val="20000"/>
              </a:spcBef>
              <a:spcAft>
                <a:spcPct val="0"/>
              </a:spcAft>
              <a:buFont typeface="Wingdings 2" pitchFamily="18" charset="2"/>
              <a:buChar char="¡"/>
              <a:defRPr sz="2000">
                <a:solidFill>
                  <a:schemeClr val="tx1"/>
                </a:solidFill>
                <a:latin typeface="+mn-lt"/>
              </a:defRPr>
            </a:lvl6pPr>
            <a:lvl7pPr marL="2419350" indent="-266700" algn="l" rtl="0" fontAlgn="base">
              <a:spcBef>
                <a:spcPct val="20000"/>
              </a:spcBef>
              <a:spcAft>
                <a:spcPct val="0"/>
              </a:spcAft>
              <a:buFont typeface="Wingdings 2" pitchFamily="18" charset="2"/>
              <a:buChar char="¡"/>
              <a:defRPr sz="2000">
                <a:solidFill>
                  <a:schemeClr val="tx1"/>
                </a:solidFill>
                <a:latin typeface="+mn-lt"/>
              </a:defRPr>
            </a:lvl7pPr>
            <a:lvl8pPr marL="2876550" indent="-266700" algn="l" rtl="0" fontAlgn="base">
              <a:spcBef>
                <a:spcPct val="20000"/>
              </a:spcBef>
              <a:spcAft>
                <a:spcPct val="0"/>
              </a:spcAft>
              <a:buFont typeface="Wingdings 2" pitchFamily="18" charset="2"/>
              <a:buChar char="¡"/>
              <a:defRPr sz="2000">
                <a:solidFill>
                  <a:schemeClr val="tx1"/>
                </a:solidFill>
                <a:latin typeface="+mn-lt"/>
              </a:defRPr>
            </a:lvl8pPr>
            <a:lvl9pPr marL="3333750" indent="-266700" algn="l" rtl="0" fontAlgn="base">
              <a:spcBef>
                <a:spcPct val="20000"/>
              </a:spcBef>
              <a:spcAft>
                <a:spcPct val="0"/>
              </a:spcAft>
              <a:buFont typeface="Wingdings 2" pitchFamily="18" charset="2"/>
              <a:buChar char="¡"/>
              <a:defRPr sz="2000">
                <a:solidFill>
                  <a:schemeClr val="tx1"/>
                </a:solidFill>
                <a:latin typeface="+mn-lt"/>
              </a:defRPr>
            </a:lvl9pPr>
          </a:lstStyle>
          <a:p>
            <a:pPr marL="0" indent="0">
              <a:buNone/>
            </a:pPr>
            <a:r>
              <a:rPr lang="ja-JP" altLang="en-US" sz="2000" dirty="0" smtClean="0">
                <a:solidFill>
                  <a:schemeClr val="bg1"/>
                </a:solidFill>
              </a:rPr>
              <a:t>カラム</a:t>
            </a:r>
            <a:endParaRPr lang="en-US" altLang="ja-JP" sz="2000" dirty="0" smtClean="0">
              <a:solidFill>
                <a:schemeClr val="bg1"/>
              </a:solidFill>
            </a:endParaRPr>
          </a:p>
          <a:p>
            <a:pPr lvl="1"/>
            <a:r>
              <a:rPr lang="ja-JP" altLang="en-US" sz="1800" dirty="0" smtClean="0">
                <a:solidFill>
                  <a:schemeClr val="bg1"/>
                </a:solidFill>
              </a:rPr>
              <a:t>先頭カラム：</a:t>
            </a:r>
            <a:r>
              <a:rPr lang="en-US" altLang="ja-JP" sz="1800" dirty="0" smtClean="0">
                <a:solidFill>
                  <a:schemeClr val="bg1"/>
                </a:solidFill>
              </a:rPr>
              <a:t>Time</a:t>
            </a:r>
            <a:r>
              <a:rPr lang="ja-JP" altLang="en-US" sz="1800" dirty="0" smtClean="0">
                <a:solidFill>
                  <a:schemeClr val="bg1"/>
                </a:solidFill>
              </a:rPr>
              <a:t>・・・</a:t>
            </a:r>
            <a:r>
              <a:rPr lang="en-US" altLang="ja-JP" sz="1800" dirty="0" smtClean="0">
                <a:solidFill>
                  <a:schemeClr val="bg1"/>
                </a:solidFill>
              </a:rPr>
              <a:t>JST</a:t>
            </a:r>
            <a:r>
              <a:rPr lang="ja-JP" altLang="en-US" sz="1800" dirty="0" smtClean="0">
                <a:solidFill>
                  <a:schemeClr val="bg1"/>
                </a:solidFill>
              </a:rPr>
              <a:t>に変換済み（</a:t>
            </a:r>
            <a:r>
              <a:rPr lang="en-US" altLang="ja-JP" sz="1800" dirty="0" smtClean="0">
                <a:solidFill>
                  <a:schemeClr val="bg1"/>
                </a:solidFill>
              </a:rPr>
              <a:t>Format=MM-DD </a:t>
            </a:r>
            <a:r>
              <a:rPr lang="en-US" altLang="ja-JP" sz="1800" dirty="0" err="1" smtClean="0">
                <a:solidFill>
                  <a:schemeClr val="bg1"/>
                </a:solidFill>
              </a:rPr>
              <a:t>hh:mm:ss</a:t>
            </a:r>
            <a:r>
              <a:rPr lang="ja-JP" altLang="en-US" sz="1800" dirty="0" smtClean="0">
                <a:solidFill>
                  <a:schemeClr val="bg1"/>
                </a:solidFill>
              </a:rPr>
              <a:t>）</a:t>
            </a:r>
            <a:endParaRPr lang="en-US" altLang="ja-JP" sz="1800" dirty="0" smtClean="0">
              <a:solidFill>
                <a:schemeClr val="bg1"/>
              </a:solidFill>
            </a:endParaRPr>
          </a:p>
          <a:p>
            <a:pPr lvl="1"/>
            <a:r>
              <a:rPr lang="ja-JP" altLang="en-US" sz="1800" dirty="0">
                <a:solidFill>
                  <a:schemeClr val="bg1"/>
                </a:solidFill>
              </a:rPr>
              <a:t>後尾</a:t>
            </a:r>
            <a:r>
              <a:rPr lang="ja-JP" altLang="en-US" sz="1800" dirty="0" smtClean="0">
                <a:solidFill>
                  <a:schemeClr val="bg1"/>
                </a:solidFill>
              </a:rPr>
              <a:t>カラム：値の属する</a:t>
            </a:r>
            <a:r>
              <a:rPr lang="en-US" altLang="ja-JP" sz="1800" dirty="0" smtClean="0">
                <a:solidFill>
                  <a:schemeClr val="bg1"/>
                </a:solidFill>
              </a:rPr>
              <a:t>Iteration</a:t>
            </a:r>
            <a:r>
              <a:rPr lang="ja-JP" altLang="en-US" sz="1800" dirty="0" smtClean="0">
                <a:solidFill>
                  <a:schemeClr val="bg1"/>
                </a:solidFill>
              </a:rPr>
              <a:t>ナンバー（</a:t>
            </a:r>
            <a:r>
              <a:rPr lang="en-US" altLang="ja-JP" sz="1800" dirty="0" smtClean="0">
                <a:solidFill>
                  <a:schemeClr val="bg1"/>
                </a:solidFill>
              </a:rPr>
              <a:t>Iteration-XXX</a:t>
            </a:r>
            <a:r>
              <a:rPr lang="ja-JP" altLang="en-US" sz="1800" dirty="0" smtClean="0">
                <a:solidFill>
                  <a:schemeClr val="bg1"/>
                </a:solidFill>
              </a:rPr>
              <a:t>）</a:t>
            </a:r>
            <a:endParaRPr lang="en-US" altLang="ja-JP" sz="1800" dirty="0" smtClean="0">
              <a:solidFill>
                <a:schemeClr val="bg1"/>
              </a:solidFill>
            </a:endParaRPr>
          </a:p>
          <a:p>
            <a:pPr lvl="1"/>
            <a:r>
              <a:rPr lang="en-US" altLang="ja-JP" sz="1800" dirty="0" smtClean="0">
                <a:solidFill>
                  <a:schemeClr val="bg1"/>
                </a:solidFill>
              </a:rPr>
              <a:t>CPU</a:t>
            </a:r>
            <a:r>
              <a:rPr lang="ja-JP" altLang="en-US" sz="1800" dirty="0" err="1" smtClean="0">
                <a:solidFill>
                  <a:schemeClr val="bg1"/>
                </a:solidFill>
              </a:rPr>
              <a:t>、</a:t>
            </a:r>
            <a:r>
              <a:rPr lang="en-US" altLang="ja-JP" sz="1800" dirty="0" smtClean="0">
                <a:solidFill>
                  <a:schemeClr val="bg1"/>
                </a:solidFill>
              </a:rPr>
              <a:t>NFS</a:t>
            </a:r>
            <a:r>
              <a:rPr lang="ja-JP" altLang="en-US" sz="1800" dirty="0" err="1" smtClean="0">
                <a:solidFill>
                  <a:schemeClr val="bg1"/>
                </a:solidFill>
              </a:rPr>
              <a:t>、</a:t>
            </a:r>
            <a:r>
              <a:rPr lang="en-US" altLang="ja-JP" sz="1800" dirty="0" smtClean="0">
                <a:solidFill>
                  <a:schemeClr val="bg1"/>
                </a:solidFill>
              </a:rPr>
              <a:t>CIFS</a:t>
            </a:r>
            <a:r>
              <a:rPr lang="ja-JP" altLang="en-US" sz="1800" dirty="0" err="1" smtClean="0">
                <a:solidFill>
                  <a:schemeClr val="bg1"/>
                </a:solidFill>
              </a:rPr>
              <a:t>、</a:t>
            </a:r>
            <a:r>
              <a:rPr lang="en-US" altLang="ja-JP" sz="1800" dirty="0" smtClean="0">
                <a:solidFill>
                  <a:schemeClr val="bg1"/>
                </a:solidFill>
              </a:rPr>
              <a:t>Net-In/Out</a:t>
            </a:r>
            <a:r>
              <a:rPr lang="ja-JP" altLang="en-US" sz="1800" dirty="0" err="1" smtClean="0">
                <a:solidFill>
                  <a:schemeClr val="bg1"/>
                </a:solidFill>
              </a:rPr>
              <a:t>、</a:t>
            </a:r>
            <a:r>
              <a:rPr lang="en-US" altLang="ja-JP" sz="1800" dirty="0" err="1" smtClean="0">
                <a:solidFill>
                  <a:schemeClr val="bg1"/>
                </a:solidFill>
              </a:rPr>
              <a:t>DiskrRead</a:t>
            </a:r>
            <a:r>
              <a:rPr lang="en-US" altLang="ja-JP" sz="1800" dirty="0" smtClean="0">
                <a:solidFill>
                  <a:schemeClr val="bg1"/>
                </a:solidFill>
              </a:rPr>
              <a:t>/Write</a:t>
            </a:r>
            <a:r>
              <a:rPr lang="ja-JP" altLang="en-US" sz="1800" dirty="0" err="1" smtClean="0">
                <a:solidFill>
                  <a:schemeClr val="bg1"/>
                </a:solidFill>
              </a:rPr>
              <a:t>、</a:t>
            </a:r>
            <a:r>
              <a:rPr lang="en-US" altLang="ja-JP" sz="1800" dirty="0" err="1" smtClean="0">
                <a:solidFill>
                  <a:schemeClr val="bg1"/>
                </a:solidFill>
              </a:rPr>
              <a:t>CacheHit</a:t>
            </a:r>
            <a:r>
              <a:rPr lang="ja-JP" altLang="en-US" sz="1800" dirty="0" err="1" smtClean="0">
                <a:solidFill>
                  <a:schemeClr val="bg1"/>
                </a:solidFill>
              </a:rPr>
              <a:t>、</a:t>
            </a:r>
            <a:r>
              <a:rPr lang="en-US" altLang="ja-JP" sz="1800" dirty="0" err="1" smtClean="0">
                <a:solidFill>
                  <a:schemeClr val="bg1"/>
                </a:solidFill>
              </a:rPr>
              <a:t>CPtype</a:t>
            </a:r>
            <a:r>
              <a:rPr lang="ja-JP" altLang="en-US" sz="1800" dirty="0" err="1" smtClean="0">
                <a:solidFill>
                  <a:schemeClr val="bg1"/>
                </a:solidFill>
              </a:rPr>
              <a:t>、</a:t>
            </a:r>
            <a:r>
              <a:rPr lang="en-US" altLang="ja-JP" sz="1800" dirty="0" err="1" smtClean="0">
                <a:solidFill>
                  <a:schemeClr val="bg1"/>
                </a:solidFill>
              </a:rPr>
              <a:t>DiskUtil</a:t>
            </a:r>
            <a:r>
              <a:rPr lang="ja-JP" altLang="en-US" sz="1800" dirty="0" err="1" smtClean="0">
                <a:solidFill>
                  <a:schemeClr val="bg1"/>
                </a:solidFill>
              </a:rPr>
              <a:t>、</a:t>
            </a:r>
            <a:r>
              <a:rPr lang="en-US" altLang="ja-JP" sz="1800" dirty="0" smtClean="0">
                <a:solidFill>
                  <a:schemeClr val="bg1"/>
                </a:solidFill>
              </a:rPr>
              <a:t>OTHER</a:t>
            </a:r>
            <a:r>
              <a:rPr lang="ja-JP" altLang="en-US" sz="1800" dirty="0" err="1" smtClean="0">
                <a:solidFill>
                  <a:schemeClr val="bg1"/>
                </a:solidFill>
              </a:rPr>
              <a:t>、</a:t>
            </a:r>
            <a:r>
              <a:rPr lang="en-US" altLang="ja-JP" sz="1800" dirty="0" smtClean="0">
                <a:solidFill>
                  <a:schemeClr val="bg1"/>
                </a:solidFill>
              </a:rPr>
              <a:t>FCP</a:t>
            </a:r>
            <a:r>
              <a:rPr lang="ja-JP" altLang="en-US" sz="1800" dirty="0" err="1" smtClean="0">
                <a:solidFill>
                  <a:schemeClr val="bg1"/>
                </a:solidFill>
              </a:rPr>
              <a:t>、</a:t>
            </a:r>
            <a:r>
              <a:rPr lang="en-US" altLang="ja-JP" sz="1800" dirty="0" err="1" smtClean="0">
                <a:solidFill>
                  <a:schemeClr val="bg1"/>
                </a:solidFill>
              </a:rPr>
              <a:t>iSCSI</a:t>
            </a:r>
            <a:r>
              <a:rPr lang="ja-JP" altLang="en-US" sz="1800" dirty="0" err="1" smtClean="0">
                <a:solidFill>
                  <a:schemeClr val="bg1"/>
                </a:solidFill>
              </a:rPr>
              <a:t>、</a:t>
            </a:r>
            <a:r>
              <a:rPr lang="en-US" altLang="ja-JP" sz="1800" dirty="0" smtClean="0">
                <a:solidFill>
                  <a:schemeClr val="bg1"/>
                </a:solidFill>
              </a:rPr>
              <a:t>FCP-In/Out</a:t>
            </a:r>
            <a:r>
              <a:rPr lang="ja-JP" altLang="en-US" sz="1800" dirty="0" err="1" smtClean="0">
                <a:solidFill>
                  <a:schemeClr val="bg1"/>
                </a:solidFill>
              </a:rPr>
              <a:t>、</a:t>
            </a:r>
            <a:r>
              <a:rPr lang="en-US" altLang="ja-JP" sz="1800" dirty="0" err="1" smtClean="0">
                <a:solidFill>
                  <a:schemeClr val="bg1"/>
                </a:solidFill>
              </a:rPr>
              <a:t>iSCSI</a:t>
            </a:r>
            <a:r>
              <a:rPr lang="en-US" altLang="ja-JP" sz="1800" dirty="0" smtClean="0">
                <a:solidFill>
                  <a:schemeClr val="bg1"/>
                </a:solidFill>
              </a:rPr>
              <a:t>-In/OUT</a:t>
            </a:r>
          </a:p>
        </p:txBody>
      </p:sp>
    </p:spTree>
    <p:extLst>
      <p:ext uri="{BB962C8B-B14F-4D97-AF65-F5344CB8AC3E}">
        <p14:creationId xmlns:p14="http://schemas.microsoft.com/office/powerpoint/2010/main" val="5122323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スクリプト仕様</a:t>
            </a:r>
            <a:endParaRPr lang="en-US" dirty="0"/>
          </a:p>
        </p:txBody>
      </p:sp>
      <p:sp>
        <p:nvSpPr>
          <p:cNvPr id="3" name="正方形/長方形 2"/>
          <p:cNvSpPr/>
          <p:nvPr/>
        </p:nvSpPr>
        <p:spPr bwMode="auto">
          <a:xfrm>
            <a:off x="609600" y="2135088"/>
            <a:ext cx="7848600" cy="3886200"/>
          </a:xfrm>
          <a:prstGeom prst="rect">
            <a:avLst/>
          </a:prstGeom>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a:buClr>
                <a:schemeClr val="accent2"/>
              </a:buClr>
            </a:pPr>
            <a:r>
              <a:rPr lang="en-US" dirty="0"/>
              <a:t>COMMAND_LINE,      "-l root:* -f </a:t>
            </a:r>
            <a:r>
              <a:rPr lang="en-US" b="1" dirty="0" smtClean="0"/>
              <a:t>fas01,fas02</a:t>
            </a:r>
            <a:r>
              <a:rPr lang="en-US" dirty="0" smtClean="0"/>
              <a:t> </a:t>
            </a:r>
            <a:r>
              <a:rPr lang="en-US" dirty="0"/>
              <a:t>-t 30 -i 46</a:t>
            </a:r>
            <a:r>
              <a:rPr lang="en-US" dirty="0" smtClean="0"/>
              <a:t>"</a:t>
            </a:r>
          </a:p>
          <a:p>
            <a:pPr>
              <a:buClr>
                <a:schemeClr val="accent2"/>
              </a:buClr>
            </a:pPr>
            <a:endParaRPr lang="en-US" dirty="0" smtClean="0">
              <a:latin typeface="Arial" charset="0"/>
            </a:endParaRPr>
          </a:p>
          <a:p>
            <a:pPr>
              <a:buClr>
                <a:schemeClr val="accent2"/>
              </a:buClr>
            </a:pPr>
            <a:endParaRPr lang="en-US" dirty="0">
              <a:latin typeface="Arial" charset="0"/>
            </a:endParaRPr>
          </a:p>
          <a:p>
            <a:pPr>
              <a:buClr>
                <a:schemeClr val="accent2"/>
              </a:buClr>
            </a:pPr>
            <a:r>
              <a:rPr lang="en-US" dirty="0">
                <a:latin typeface="Arial" charset="0"/>
              </a:rPr>
              <a:t>FILEROS,        10.55.166.16,   </a:t>
            </a:r>
            <a:r>
              <a:rPr lang="en-US" b="1" dirty="0">
                <a:latin typeface="Arial" charset="0"/>
              </a:rPr>
              <a:t>ONTAP7.3.2</a:t>
            </a:r>
            <a:endParaRPr kumimoji="0" lang="en-US" sz="2000" b="1" i="0" u="none" strike="noStrike" cap="none" normalizeH="0" baseline="0" dirty="0" smtClean="0">
              <a:ln>
                <a:noFill/>
              </a:ln>
              <a:solidFill>
                <a:schemeClr val="tx1"/>
              </a:solidFill>
              <a:effectLst/>
              <a:latin typeface="Arial" charset="0"/>
            </a:endParaRPr>
          </a:p>
        </p:txBody>
      </p:sp>
      <p:cxnSp>
        <p:nvCxnSpPr>
          <p:cNvPr id="20" name="直線コネクタ 19"/>
          <p:cNvCxnSpPr/>
          <p:nvPr/>
        </p:nvCxnSpPr>
        <p:spPr bwMode="auto">
          <a:xfrm>
            <a:off x="2509751" y="2287488"/>
            <a:ext cx="0" cy="814462"/>
          </a:xfrm>
          <a:prstGeom prst="line">
            <a:avLst/>
          </a:prstGeom>
          <a:solidFill>
            <a:schemeClr val="accent1"/>
          </a:solidFill>
          <a:ln w="57150" cap="flat" cmpd="sng" algn="ctr">
            <a:solidFill>
              <a:schemeClr val="tx1"/>
            </a:solidFill>
            <a:prstDash val="sysDot"/>
            <a:round/>
            <a:headEnd type="none" w="med" len="med"/>
            <a:tailEnd type="none" w="med" len="med"/>
          </a:ln>
          <a:effectLst/>
        </p:spPr>
      </p:cxnSp>
      <p:cxnSp>
        <p:nvCxnSpPr>
          <p:cNvPr id="21" name="直線コネクタ 20"/>
          <p:cNvCxnSpPr/>
          <p:nvPr/>
        </p:nvCxnSpPr>
        <p:spPr bwMode="auto">
          <a:xfrm>
            <a:off x="2509751" y="4954488"/>
            <a:ext cx="0" cy="952500"/>
          </a:xfrm>
          <a:prstGeom prst="line">
            <a:avLst/>
          </a:prstGeom>
          <a:solidFill>
            <a:schemeClr val="accent1"/>
          </a:solidFill>
          <a:ln w="57150" cap="flat" cmpd="sng" algn="ctr">
            <a:solidFill>
              <a:schemeClr val="tx1"/>
            </a:solidFill>
            <a:prstDash val="sysDot"/>
            <a:round/>
            <a:headEnd type="none" w="med" len="med"/>
            <a:tailEnd type="none" w="med" len="med"/>
          </a:ln>
          <a:effectLst/>
        </p:spPr>
      </p:cxnSp>
      <p:cxnSp>
        <p:nvCxnSpPr>
          <p:cNvPr id="22" name="直線コネクタ 21"/>
          <p:cNvCxnSpPr/>
          <p:nvPr/>
        </p:nvCxnSpPr>
        <p:spPr bwMode="auto">
          <a:xfrm>
            <a:off x="2509751" y="3903621"/>
            <a:ext cx="0" cy="342900"/>
          </a:xfrm>
          <a:prstGeom prst="line">
            <a:avLst/>
          </a:prstGeom>
          <a:solidFill>
            <a:schemeClr val="accent1"/>
          </a:solidFill>
          <a:ln w="57150" cap="flat" cmpd="sng" algn="ctr">
            <a:solidFill>
              <a:schemeClr val="tx1"/>
            </a:solidFill>
            <a:prstDash val="sysDot"/>
            <a:round/>
            <a:headEnd type="none" w="med" len="med"/>
            <a:tailEnd type="none" w="med" len="med"/>
          </a:ln>
          <a:effectLst/>
        </p:spPr>
      </p:cxnSp>
      <p:cxnSp>
        <p:nvCxnSpPr>
          <p:cNvPr id="24" name="直線矢印コネクタ 23"/>
          <p:cNvCxnSpPr>
            <a:stCxn id="25" idx="2"/>
          </p:cNvCxnSpPr>
          <p:nvPr/>
        </p:nvCxnSpPr>
        <p:spPr bwMode="auto">
          <a:xfrm flipH="1">
            <a:off x="5410200" y="2871862"/>
            <a:ext cx="1167231" cy="460177"/>
          </a:xfrm>
          <a:prstGeom prst="straightConnector1">
            <a:avLst/>
          </a:prstGeom>
          <a:solidFill>
            <a:schemeClr val="accent1"/>
          </a:solidFill>
          <a:ln w="57150" cap="flat" cmpd="sng" algn="ctr">
            <a:solidFill>
              <a:schemeClr val="tx1"/>
            </a:solidFill>
            <a:prstDash val="solid"/>
            <a:round/>
            <a:headEnd type="none" w="med" len="med"/>
            <a:tailEnd type="triangle" w="med" len="med"/>
          </a:ln>
          <a:effectLst/>
        </p:spPr>
      </p:cxnSp>
      <p:sp>
        <p:nvSpPr>
          <p:cNvPr id="25" name="テキスト ボックス 24"/>
          <p:cNvSpPr txBox="1"/>
          <p:nvPr/>
        </p:nvSpPr>
        <p:spPr>
          <a:xfrm>
            <a:off x="4689734" y="2163976"/>
            <a:ext cx="3775393" cy="707886"/>
          </a:xfrm>
          <a:prstGeom prst="rect">
            <a:avLst/>
          </a:prstGeom>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marL="0" indent="0">
              <a:buClr>
                <a:schemeClr val="accent2"/>
              </a:buClr>
              <a:buFont typeface="Wingdings" pitchFamily="2" charset="2"/>
              <a:buNone/>
            </a:pPr>
            <a:r>
              <a:rPr lang="en-US" altLang="ja-JP" dirty="0" smtClean="0">
                <a:latin typeface="メイリオ" pitchFamily="50" charset="-128"/>
                <a:ea typeface="メイリオ" pitchFamily="50" charset="-128"/>
                <a:cs typeface="メイリオ" pitchFamily="50" charset="-128"/>
              </a:rPr>
              <a:t>-f </a:t>
            </a:r>
            <a:r>
              <a:rPr lang="ja-JP" altLang="en-US" dirty="0" smtClean="0">
                <a:latin typeface="メイリオ" pitchFamily="50" charset="-128"/>
                <a:ea typeface="メイリオ" pitchFamily="50" charset="-128"/>
                <a:cs typeface="メイリオ" pitchFamily="50" charset="-128"/>
              </a:rPr>
              <a:t>からホストを取得し、</a:t>
            </a:r>
            <a:endParaRPr lang="en-US" altLang="ja-JP" dirty="0" smtClean="0">
              <a:latin typeface="メイリオ" pitchFamily="50" charset="-128"/>
              <a:ea typeface="メイリオ" pitchFamily="50" charset="-128"/>
              <a:cs typeface="メイリオ" pitchFamily="50" charset="-128"/>
            </a:endParaRPr>
          </a:p>
          <a:p>
            <a:pPr marL="0" indent="0">
              <a:buClr>
                <a:schemeClr val="accent2"/>
              </a:buClr>
              <a:buFont typeface="Wingdings" pitchFamily="2" charset="2"/>
              <a:buNone/>
            </a:pPr>
            <a:r>
              <a:rPr lang="ja-JP" altLang="en-US" dirty="0" smtClean="0">
                <a:latin typeface="メイリオ" pitchFamily="50" charset="-128"/>
                <a:ea typeface="メイリオ" pitchFamily="50" charset="-128"/>
                <a:cs typeface="メイリオ" pitchFamily="50" charset="-128"/>
              </a:rPr>
              <a:t>ホスト毎のファイルに出力する</a:t>
            </a:r>
            <a:endParaRPr lang="en-US" altLang="ja-JP" dirty="0" smtClean="0">
              <a:latin typeface="メイリオ" pitchFamily="50" charset="-128"/>
              <a:ea typeface="メイリオ" pitchFamily="50" charset="-128"/>
              <a:cs typeface="メイリオ" pitchFamily="50" charset="-128"/>
            </a:endParaRPr>
          </a:p>
        </p:txBody>
      </p:sp>
      <p:sp>
        <p:nvSpPr>
          <p:cNvPr id="30" name="テキスト ボックス 29"/>
          <p:cNvSpPr txBox="1"/>
          <p:nvPr/>
        </p:nvSpPr>
        <p:spPr>
          <a:xfrm>
            <a:off x="3984983" y="5651956"/>
            <a:ext cx="4462264" cy="369332"/>
          </a:xfrm>
          <a:prstGeom prst="rect">
            <a:avLst/>
          </a:prstGeom>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marL="0" indent="0">
              <a:buClr>
                <a:schemeClr val="accent2"/>
              </a:buClr>
              <a:buFont typeface="Wingdings" pitchFamily="2" charset="2"/>
              <a:buNone/>
            </a:pPr>
            <a:r>
              <a:rPr lang="en-US" altLang="ja-JP" dirty="0" smtClean="0">
                <a:latin typeface="メイリオ" pitchFamily="50" charset="-128"/>
                <a:ea typeface="メイリオ" pitchFamily="50" charset="-128"/>
                <a:cs typeface="メイリオ" pitchFamily="50" charset="-128"/>
              </a:rPr>
              <a:t>ONTAP</a:t>
            </a:r>
            <a:r>
              <a:rPr lang="ja-JP" altLang="en-US" dirty="0" smtClean="0">
                <a:latin typeface="メイリオ" pitchFamily="50" charset="-128"/>
                <a:ea typeface="メイリオ" pitchFamily="50" charset="-128"/>
                <a:cs typeface="メイリオ" pitchFamily="50" charset="-128"/>
              </a:rPr>
              <a:t>バージョンにより、ヘッダを調整</a:t>
            </a:r>
            <a:endParaRPr lang="en-US" altLang="ja-JP" dirty="0" smtClean="0">
              <a:latin typeface="メイリオ" pitchFamily="50" charset="-128"/>
              <a:ea typeface="メイリオ" pitchFamily="50" charset="-128"/>
              <a:cs typeface="メイリオ" pitchFamily="50" charset="-128"/>
            </a:endParaRPr>
          </a:p>
        </p:txBody>
      </p:sp>
      <p:cxnSp>
        <p:nvCxnSpPr>
          <p:cNvPr id="32" name="直線矢印コネクタ 31"/>
          <p:cNvCxnSpPr>
            <a:stCxn id="30" idx="0"/>
          </p:cNvCxnSpPr>
          <p:nvPr/>
        </p:nvCxnSpPr>
        <p:spPr bwMode="auto">
          <a:xfrm flipH="1" flipV="1">
            <a:off x="5075542" y="4653136"/>
            <a:ext cx="1140573" cy="998820"/>
          </a:xfrm>
          <a:prstGeom prst="straightConnector1">
            <a:avLst/>
          </a:prstGeom>
          <a:solidFill>
            <a:schemeClr val="accent1"/>
          </a:solidFill>
          <a:ln w="57150" cap="flat" cmpd="sng" algn="ctr">
            <a:solidFill>
              <a:schemeClr val="tx1"/>
            </a:solidFill>
            <a:prstDash val="solid"/>
            <a:round/>
            <a:headEnd type="none" w="med" len="med"/>
            <a:tailEnd type="triangle" w="med" len="med"/>
          </a:ln>
          <a:effectLst/>
        </p:spPr>
      </p:cxnSp>
      <p:sp>
        <p:nvSpPr>
          <p:cNvPr id="45" name="テキスト ボックス 44"/>
          <p:cNvSpPr txBox="1"/>
          <p:nvPr/>
        </p:nvSpPr>
        <p:spPr>
          <a:xfrm>
            <a:off x="539552" y="1763524"/>
            <a:ext cx="3207288" cy="369332"/>
          </a:xfrm>
          <a:prstGeom prst="rect">
            <a:avLst/>
          </a:prstGeom>
          <a:noFill/>
        </p:spPr>
        <p:txBody>
          <a:bodyPr wrap="none" rtlCol="0">
            <a:spAutoFit/>
          </a:bodyPr>
          <a:lstStyle/>
          <a:p>
            <a:pPr marL="0" indent="0">
              <a:buClr>
                <a:schemeClr val="accent2"/>
              </a:buClr>
              <a:buFont typeface="Wingdings" pitchFamily="2" charset="2"/>
              <a:buNone/>
            </a:pPr>
            <a:r>
              <a:rPr lang="en-US" altLang="ja-JP" dirty="0" err="1" smtClean="0">
                <a:solidFill>
                  <a:schemeClr val="bg1"/>
                </a:solidFill>
                <a:latin typeface="メイリオ" pitchFamily="50" charset="-128"/>
                <a:ea typeface="メイリオ" pitchFamily="50" charset="-128"/>
                <a:cs typeface="メイリオ" pitchFamily="50" charset="-128"/>
              </a:rPr>
              <a:t>Perfstat</a:t>
            </a:r>
            <a:r>
              <a:rPr lang="en-US" altLang="ja-JP" dirty="0" smtClean="0">
                <a:solidFill>
                  <a:schemeClr val="bg1"/>
                </a:solidFill>
                <a:latin typeface="メイリオ" pitchFamily="50" charset="-128"/>
                <a:ea typeface="メイリオ" pitchFamily="50" charset="-128"/>
                <a:cs typeface="メイリオ" pitchFamily="50" charset="-128"/>
              </a:rPr>
              <a:t> </a:t>
            </a:r>
            <a:r>
              <a:rPr lang="ja-JP" altLang="en-US" dirty="0" smtClean="0">
                <a:solidFill>
                  <a:schemeClr val="bg1"/>
                </a:solidFill>
                <a:latin typeface="メイリオ" pitchFamily="50" charset="-128"/>
                <a:ea typeface="メイリオ" pitchFamily="50" charset="-128"/>
                <a:cs typeface="メイリオ" pitchFamily="50" charset="-128"/>
              </a:rPr>
              <a:t>生データより・・・</a:t>
            </a:r>
            <a:endParaRPr lang="en-US" dirty="0" err="1" smtClean="0">
              <a:solidFill>
                <a:schemeClr val="bg1"/>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3112589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スクリプト仕様</a:t>
            </a:r>
            <a:endParaRPr lang="en-US" dirty="0"/>
          </a:p>
        </p:txBody>
      </p:sp>
      <p:sp>
        <p:nvSpPr>
          <p:cNvPr id="7" name="角丸四角形 6"/>
          <p:cNvSpPr/>
          <p:nvPr/>
        </p:nvSpPr>
        <p:spPr bwMode="auto">
          <a:xfrm>
            <a:off x="1066801" y="2032341"/>
            <a:ext cx="2743200" cy="3810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2"/>
              </a:buClr>
              <a:buSzTx/>
              <a:buFont typeface="Wingdings 2" pitchFamily="18" charset="2"/>
              <a:buNone/>
              <a:tabLst/>
            </a:pPr>
            <a:r>
              <a:rPr kumimoji="0" lang="en-US" altLang="ja-JP" sz="2000" b="1" i="0" u="none" strike="noStrike" cap="none" normalizeH="0" baseline="0" dirty="0" smtClean="0">
                <a:ln>
                  <a:noFill/>
                </a:ln>
                <a:solidFill>
                  <a:schemeClr val="tx1"/>
                </a:solidFill>
                <a:effectLst/>
                <a:latin typeface="Arial" charset="0"/>
              </a:rPr>
              <a:t>BEGIN</a:t>
            </a:r>
            <a:r>
              <a:rPr kumimoji="0" lang="en-US" altLang="ja-JP" sz="2000" b="0" i="0" u="none" strike="noStrike" cap="none" normalizeH="0" baseline="0" dirty="0" smtClean="0">
                <a:ln>
                  <a:noFill/>
                </a:ln>
                <a:solidFill>
                  <a:schemeClr val="tx1"/>
                </a:solidFill>
                <a:effectLst/>
                <a:latin typeface="Arial" charset="0"/>
              </a:rPr>
              <a:t> Iteration 1</a:t>
            </a:r>
            <a:endParaRPr kumimoji="0" lang="en-US" sz="2000" b="0" i="0" u="none" strike="noStrike" cap="none" normalizeH="0" baseline="0" dirty="0" smtClean="0">
              <a:ln>
                <a:noFill/>
              </a:ln>
              <a:solidFill>
                <a:schemeClr val="tx1"/>
              </a:solidFill>
              <a:effectLst/>
              <a:latin typeface="Arial" charset="0"/>
            </a:endParaRPr>
          </a:p>
        </p:txBody>
      </p:sp>
      <p:sp>
        <p:nvSpPr>
          <p:cNvPr id="8" name="角丸四角形 7"/>
          <p:cNvSpPr/>
          <p:nvPr/>
        </p:nvSpPr>
        <p:spPr bwMode="auto">
          <a:xfrm>
            <a:off x="1066801" y="4927941"/>
            <a:ext cx="2743200" cy="3810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2"/>
              </a:buClr>
              <a:buSzTx/>
              <a:buFont typeface="Wingdings 2" pitchFamily="18" charset="2"/>
              <a:buNone/>
              <a:tabLst/>
            </a:pPr>
            <a:r>
              <a:rPr kumimoji="0" lang="en-US" altLang="ja-JP" sz="2000" b="1" i="0" u="none" strike="noStrike" cap="none" normalizeH="0" baseline="0" dirty="0" smtClean="0">
                <a:ln>
                  <a:noFill/>
                </a:ln>
                <a:solidFill>
                  <a:schemeClr val="tx1"/>
                </a:solidFill>
                <a:effectLst/>
                <a:latin typeface="Arial" charset="0"/>
              </a:rPr>
              <a:t>END</a:t>
            </a:r>
            <a:r>
              <a:rPr kumimoji="0" lang="en-US" altLang="ja-JP" sz="2000" b="0" i="0" u="none" strike="noStrike" cap="none" normalizeH="0" baseline="0" dirty="0" smtClean="0">
                <a:ln>
                  <a:noFill/>
                </a:ln>
                <a:solidFill>
                  <a:schemeClr val="tx1"/>
                </a:solidFill>
                <a:effectLst/>
                <a:latin typeface="Arial" charset="0"/>
              </a:rPr>
              <a:t> Iteration 1</a:t>
            </a:r>
            <a:endParaRPr kumimoji="0" lang="en-US" sz="2000" b="0" i="0" u="none" strike="noStrike" cap="none" normalizeH="0" baseline="0" dirty="0" smtClean="0">
              <a:ln>
                <a:noFill/>
              </a:ln>
              <a:solidFill>
                <a:schemeClr val="tx1"/>
              </a:solidFill>
              <a:effectLst/>
              <a:latin typeface="Arial" charset="0"/>
            </a:endParaRPr>
          </a:p>
        </p:txBody>
      </p:sp>
      <p:sp>
        <p:nvSpPr>
          <p:cNvPr id="9" name="角丸四角形 8"/>
          <p:cNvSpPr/>
          <p:nvPr/>
        </p:nvSpPr>
        <p:spPr bwMode="auto">
          <a:xfrm>
            <a:off x="1371601" y="2565741"/>
            <a:ext cx="2438400" cy="304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2"/>
              </a:buClr>
              <a:buSzTx/>
              <a:buFont typeface="Wingdings 2" pitchFamily="18" charset="2"/>
              <a:buNone/>
              <a:tabLst/>
            </a:pPr>
            <a:r>
              <a:rPr lang="en-US" sz="1800" dirty="0" smtClean="0"/>
              <a:t>s</a:t>
            </a:r>
            <a:r>
              <a:rPr kumimoji="0" lang="en-US" sz="1800" b="0" i="0" u="none" strike="noStrike" cap="none" normalizeH="0" baseline="0" dirty="0" smtClean="0">
                <a:ln>
                  <a:noFill/>
                </a:ln>
                <a:solidFill>
                  <a:schemeClr val="tx1"/>
                </a:solidFill>
                <a:effectLst/>
                <a:latin typeface="Arial" charset="0"/>
              </a:rPr>
              <a:t>ysstat_1sec.out-</a:t>
            </a:r>
            <a:r>
              <a:rPr kumimoji="0" lang="en-US" sz="1800" b="1" i="0" u="none" strike="noStrike" cap="none" normalizeH="0" baseline="0" dirty="0" smtClean="0">
                <a:ln>
                  <a:noFill/>
                </a:ln>
                <a:solidFill>
                  <a:schemeClr val="tx1"/>
                </a:solidFill>
                <a:effectLst/>
                <a:latin typeface="Arial" charset="0"/>
              </a:rPr>
              <a:t>start</a:t>
            </a:r>
          </a:p>
        </p:txBody>
      </p:sp>
      <p:sp>
        <p:nvSpPr>
          <p:cNvPr id="10" name="角丸四角形 9"/>
          <p:cNvSpPr/>
          <p:nvPr/>
        </p:nvSpPr>
        <p:spPr bwMode="auto">
          <a:xfrm>
            <a:off x="1393768" y="4470741"/>
            <a:ext cx="2438400" cy="304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2"/>
              </a:buClr>
              <a:buSzTx/>
              <a:buFont typeface="Wingdings 2" pitchFamily="18" charset="2"/>
              <a:buNone/>
              <a:tabLst/>
            </a:pPr>
            <a:r>
              <a:rPr lang="en-US" sz="1800" dirty="0" smtClean="0"/>
              <a:t>s</a:t>
            </a:r>
            <a:r>
              <a:rPr kumimoji="0" lang="en-US" sz="1800" b="0" i="0" u="none" strike="noStrike" cap="none" normalizeH="0" baseline="0" dirty="0" smtClean="0">
                <a:ln>
                  <a:noFill/>
                </a:ln>
                <a:solidFill>
                  <a:schemeClr val="tx1"/>
                </a:solidFill>
                <a:effectLst/>
                <a:latin typeface="Arial" charset="0"/>
              </a:rPr>
              <a:t>ysstat_1sec.out-</a:t>
            </a:r>
            <a:r>
              <a:rPr kumimoji="0" lang="en-US" sz="1800" b="1" i="0" u="none" strike="noStrike" cap="none" normalizeH="0" baseline="0" dirty="0" smtClean="0">
                <a:ln>
                  <a:noFill/>
                </a:ln>
                <a:solidFill>
                  <a:schemeClr val="tx1"/>
                </a:solidFill>
                <a:effectLst/>
                <a:latin typeface="Arial" charset="0"/>
              </a:rPr>
              <a:t>end</a:t>
            </a:r>
          </a:p>
        </p:txBody>
      </p:sp>
      <p:sp>
        <p:nvSpPr>
          <p:cNvPr id="11" name="角丸四角形 10"/>
          <p:cNvSpPr/>
          <p:nvPr/>
        </p:nvSpPr>
        <p:spPr bwMode="auto">
          <a:xfrm>
            <a:off x="1600200" y="3480141"/>
            <a:ext cx="7010400" cy="8382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a:buClr>
                <a:schemeClr val="accent2"/>
              </a:buClr>
            </a:pPr>
            <a:r>
              <a:rPr lang="en-US" sz="800" dirty="0">
                <a:latin typeface="ＭＳ ゴシック" pitchFamily="49" charset="-128"/>
                <a:ea typeface="ＭＳ ゴシック" pitchFamily="49" charset="-128"/>
              </a:rPr>
              <a:t> CPU   NFS  CIFS  HTTP   Total    Net </a:t>
            </a:r>
            <a:r>
              <a:rPr lang="en-US" sz="800" dirty="0" err="1">
                <a:latin typeface="ＭＳ ゴシック" pitchFamily="49" charset="-128"/>
                <a:ea typeface="ＭＳ ゴシック" pitchFamily="49" charset="-128"/>
              </a:rPr>
              <a:t>kB</a:t>
            </a:r>
            <a:r>
              <a:rPr lang="en-US" sz="800" dirty="0">
                <a:latin typeface="ＭＳ ゴシック" pitchFamily="49" charset="-128"/>
                <a:ea typeface="ＭＳ ゴシック" pitchFamily="49" charset="-128"/>
              </a:rPr>
              <a:t>/s   Disk </a:t>
            </a:r>
            <a:r>
              <a:rPr lang="en-US" sz="800" dirty="0" err="1">
                <a:latin typeface="ＭＳ ゴシック" pitchFamily="49" charset="-128"/>
                <a:ea typeface="ＭＳ ゴシック" pitchFamily="49" charset="-128"/>
              </a:rPr>
              <a:t>kB</a:t>
            </a:r>
            <a:r>
              <a:rPr lang="en-US" sz="800" dirty="0">
                <a:latin typeface="ＭＳ ゴシック" pitchFamily="49" charset="-128"/>
                <a:ea typeface="ＭＳ ゴシック" pitchFamily="49" charset="-128"/>
              </a:rPr>
              <a:t>/s     Tape </a:t>
            </a:r>
            <a:r>
              <a:rPr lang="en-US" sz="800" dirty="0" err="1">
                <a:latin typeface="ＭＳ ゴシック" pitchFamily="49" charset="-128"/>
                <a:ea typeface="ＭＳ ゴシック" pitchFamily="49" charset="-128"/>
              </a:rPr>
              <a:t>kB</a:t>
            </a:r>
            <a:r>
              <a:rPr lang="en-US" sz="800" dirty="0">
                <a:latin typeface="ＭＳ ゴシック" pitchFamily="49" charset="-128"/>
                <a:ea typeface="ＭＳ ゴシック" pitchFamily="49" charset="-128"/>
              </a:rPr>
              <a:t>/s Cache </a:t>
            </a:r>
            <a:r>
              <a:rPr lang="en-US" sz="800" dirty="0" err="1">
                <a:latin typeface="ＭＳ ゴシック" pitchFamily="49" charset="-128"/>
                <a:ea typeface="ＭＳ ゴシック" pitchFamily="49" charset="-128"/>
              </a:rPr>
              <a:t>Cache</a:t>
            </a:r>
            <a:r>
              <a:rPr lang="en-US" sz="800" dirty="0">
                <a:latin typeface="ＭＳ ゴシック" pitchFamily="49" charset="-128"/>
                <a:ea typeface="ＭＳ ゴシック" pitchFamily="49" charset="-128"/>
              </a:rPr>
              <a:t>  CP   </a:t>
            </a:r>
            <a:r>
              <a:rPr lang="en-US" sz="800" dirty="0" err="1">
                <a:latin typeface="ＭＳ ゴシック" pitchFamily="49" charset="-128"/>
                <a:ea typeface="ＭＳ ゴシック" pitchFamily="49" charset="-128"/>
              </a:rPr>
              <a:t>CP</a:t>
            </a:r>
            <a:r>
              <a:rPr lang="en-US" sz="800" dirty="0">
                <a:latin typeface="ＭＳ ゴシック" pitchFamily="49" charset="-128"/>
                <a:ea typeface="ＭＳ ゴシック" pitchFamily="49" charset="-128"/>
              </a:rPr>
              <a:t> Disk    FCP </a:t>
            </a:r>
            <a:r>
              <a:rPr lang="en-US" sz="800" dirty="0" err="1">
                <a:latin typeface="ＭＳ ゴシック" pitchFamily="49" charset="-128"/>
                <a:ea typeface="ＭＳ ゴシック" pitchFamily="49" charset="-128"/>
              </a:rPr>
              <a:t>iSCSI</a:t>
            </a:r>
            <a:r>
              <a:rPr lang="en-US" sz="800" dirty="0">
                <a:latin typeface="ＭＳ ゴシック" pitchFamily="49" charset="-128"/>
                <a:ea typeface="ＭＳ ゴシック" pitchFamily="49" charset="-128"/>
              </a:rPr>
              <a:t>   FCP  </a:t>
            </a:r>
            <a:r>
              <a:rPr lang="en-US" sz="800" dirty="0" err="1">
                <a:latin typeface="ＭＳ ゴシック" pitchFamily="49" charset="-128"/>
                <a:ea typeface="ＭＳ ゴシック" pitchFamily="49" charset="-128"/>
              </a:rPr>
              <a:t>kB</a:t>
            </a:r>
            <a:r>
              <a:rPr lang="en-US" sz="800" dirty="0">
                <a:latin typeface="ＭＳ ゴシック" pitchFamily="49" charset="-128"/>
                <a:ea typeface="ＭＳ ゴシック" pitchFamily="49" charset="-128"/>
              </a:rPr>
              <a:t>/s </a:t>
            </a:r>
            <a:r>
              <a:rPr lang="en-US" sz="800" dirty="0" err="1">
                <a:latin typeface="ＭＳ ゴシック" pitchFamily="49" charset="-128"/>
                <a:ea typeface="ＭＳ ゴシック" pitchFamily="49" charset="-128"/>
              </a:rPr>
              <a:t>iSCSI</a:t>
            </a:r>
            <a:r>
              <a:rPr lang="en-US" sz="800" dirty="0">
                <a:latin typeface="ＭＳ ゴシック" pitchFamily="49" charset="-128"/>
                <a:ea typeface="ＭＳ ゴシック" pitchFamily="49" charset="-128"/>
              </a:rPr>
              <a:t>  </a:t>
            </a:r>
            <a:r>
              <a:rPr lang="en-US" sz="800" dirty="0" err="1">
                <a:latin typeface="ＭＳ ゴシック" pitchFamily="49" charset="-128"/>
                <a:ea typeface="ＭＳ ゴシック" pitchFamily="49" charset="-128"/>
              </a:rPr>
              <a:t>kB</a:t>
            </a:r>
            <a:r>
              <a:rPr lang="en-US" sz="800" dirty="0">
                <a:latin typeface="ＭＳ ゴシック" pitchFamily="49" charset="-128"/>
                <a:ea typeface="ＭＳ ゴシック" pitchFamily="49" charset="-128"/>
              </a:rPr>
              <a:t>/s</a:t>
            </a:r>
          </a:p>
          <a:p>
            <a:pPr>
              <a:buClr>
                <a:schemeClr val="accent2"/>
              </a:buClr>
            </a:pPr>
            <a:r>
              <a:rPr lang="en-US" sz="800" dirty="0">
                <a:latin typeface="ＭＳ ゴシック" pitchFamily="49" charset="-128"/>
                <a:ea typeface="ＭＳ ゴシック" pitchFamily="49" charset="-128"/>
              </a:rPr>
              <a:t>                                  in   out   read  write  read write   age   hit time  </a:t>
            </a:r>
            <a:r>
              <a:rPr lang="en-US" sz="800" dirty="0" err="1">
                <a:latin typeface="ＭＳ ゴシック" pitchFamily="49" charset="-128"/>
                <a:ea typeface="ＭＳ ゴシック" pitchFamily="49" charset="-128"/>
              </a:rPr>
              <a:t>ty</a:t>
            </a:r>
            <a:r>
              <a:rPr lang="en-US" sz="800" dirty="0">
                <a:latin typeface="ＭＳ ゴシック" pitchFamily="49" charset="-128"/>
                <a:ea typeface="ＭＳ ゴシック" pitchFamily="49" charset="-128"/>
              </a:rPr>
              <a:t> </a:t>
            </a:r>
            <a:r>
              <a:rPr lang="en-US" sz="800" dirty="0" err="1">
                <a:latin typeface="ＭＳ ゴシック" pitchFamily="49" charset="-128"/>
                <a:ea typeface="ＭＳ ゴシック" pitchFamily="49" charset="-128"/>
              </a:rPr>
              <a:t>util</a:t>
            </a:r>
            <a:r>
              <a:rPr lang="en-US" sz="800" dirty="0">
                <a:latin typeface="ＭＳ ゴシック" pitchFamily="49" charset="-128"/>
                <a:ea typeface="ＭＳ ゴシック" pitchFamily="49" charset="-128"/>
              </a:rPr>
              <a:t>                 in   out    in   out</a:t>
            </a:r>
          </a:p>
          <a:p>
            <a:pPr>
              <a:buClr>
                <a:schemeClr val="accent2"/>
              </a:buClr>
            </a:pPr>
            <a:r>
              <a:rPr lang="en-US" sz="800" dirty="0">
                <a:latin typeface="ＭＳ ゴシック" pitchFamily="49" charset="-128"/>
                <a:ea typeface="ＭＳ ゴシック" pitchFamily="49" charset="-128"/>
              </a:rPr>
              <a:t> 57%  2193   710     0    2903  8633 10926  14878   7928     0     0     2   97%  19%  </a:t>
            </a:r>
            <a:r>
              <a:rPr lang="en-US" sz="800" dirty="0" err="1">
                <a:latin typeface="ＭＳ ゴシック" pitchFamily="49" charset="-128"/>
                <a:ea typeface="ＭＳ ゴシック" pitchFamily="49" charset="-128"/>
              </a:rPr>
              <a:t>Fs</a:t>
            </a:r>
            <a:r>
              <a:rPr lang="en-US" sz="800" dirty="0">
                <a:latin typeface="ＭＳ ゴシック" pitchFamily="49" charset="-128"/>
                <a:ea typeface="ＭＳ ゴシック" pitchFamily="49" charset="-128"/>
              </a:rPr>
              <a:t>  24%      0     0     0     0     0     0</a:t>
            </a:r>
          </a:p>
          <a:p>
            <a:pPr>
              <a:buClr>
                <a:schemeClr val="accent2"/>
              </a:buClr>
            </a:pPr>
            <a:r>
              <a:rPr lang="en-US" sz="800" dirty="0">
                <a:latin typeface="ＭＳ ゴシック" pitchFamily="49" charset="-128"/>
                <a:ea typeface="ＭＳ ゴシック" pitchFamily="49" charset="-128"/>
              </a:rPr>
              <a:t> 63%  2264   672     0    2936 20624  6620  11690  50481     0     0     2   97% 100%  :f  31%      0     0     0     0     0     0</a:t>
            </a:r>
          </a:p>
          <a:p>
            <a:pPr>
              <a:buClr>
                <a:schemeClr val="accent2"/>
              </a:buClr>
            </a:pPr>
            <a:r>
              <a:rPr lang="en-US" sz="800" dirty="0">
                <a:latin typeface="ＭＳ ゴシック" pitchFamily="49" charset="-128"/>
                <a:ea typeface="ＭＳ ゴシック" pitchFamily="49" charset="-128"/>
              </a:rPr>
              <a:t> 62%  2092   728     0    2820  9916  9391  11712  34877     0     0     2   98% 100%  :f  23%      0     0     0     0 </a:t>
            </a:r>
            <a:r>
              <a:rPr lang="en-US" sz="800" dirty="0" smtClean="0">
                <a:latin typeface="ＭＳ ゴシック" pitchFamily="49" charset="-128"/>
                <a:ea typeface="ＭＳ ゴシック" pitchFamily="49" charset="-128"/>
              </a:rPr>
              <a:t>    0     0</a:t>
            </a:r>
            <a:endParaRPr kumimoji="0" lang="en-US" sz="800" b="0" i="0" u="none" strike="noStrike" cap="none" normalizeH="0" baseline="0" dirty="0" smtClean="0">
              <a:ln>
                <a:noFill/>
              </a:ln>
              <a:solidFill>
                <a:schemeClr val="tx1"/>
              </a:solidFill>
              <a:effectLst/>
              <a:latin typeface="ＭＳ ゴシック" pitchFamily="49" charset="-128"/>
              <a:ea typeface="ＭＳ ゴシック" pitchFamily="49" charset="-128"/>
            </a:endParaRPr>
          </a:p>
        </p:txBody>
      </p:sp>
      <p:sp>
        <p:nvSpPr>
          <p:cNvPr id="12" name="角丸四角形 11"/>
          <p:cNvSpPr/>
          <p:nvPr/>
        </p:nvSpPr>
        <p:spPr bwMode="auto">
          <a:xfrm>
            <a:off x="1600201" y="3022941"/>
            <a:ext cx="1752600" cy="3048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2"/>
              </a:buClr>
              <a:buSzTx/>
              <a:buFont typeface="Wingdings 2" pitchFamily="18" charset="2"/>
              <a:buNone/>
              <a:tabLst/>
            </a:pPr>
            <a:r>
              <a:rPr lang="en-US" sz="1200" dirty="0" smtClean="0"/>
              <a:t>Begin : </a:t>
            </a:r>
            <a:r>
              <a:rPr lang="en-US" sz="1200" i="1" dirty="0" smtClean="0"/>
              <a:t>Time (GMT)</a:t>
            </a:r>
            <a:endParaRPr kumimoji="0" lang="en-US" sz="1200" b="1" i="1" u="none" strike="noStrike" cap="none" normalizeH="0" baseline="0" dirty="0" smtClean="0">
              <a:ln>
                <a:noFill/>
              </a:ln>
              <a:solidFill>
                <a:schemeClr val="tx1"/>
              </a:solidFill>
              <a:effectLst/>
              <a:latin typeface="Arial" charset="0"/>
            </a:endParaRPr>
          </a:p>
        </p:txBody>
      </p:sp>
      <p:sp>
        <p:nvSpPr>
          <p:cNvPr id="13" name="角丸四角形 12"/>
          <p:cNvSpPr/>
          <p:nvPr/>
        </p:nvSpPr>
        <p:spPr bwMode="auto">
          <a:xfrm>
            <a:off x="1066801" y="5461341"/>
            <a:ext cx="2743200" cy="3810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2"/>
              </a:buClr>
              <a:buSzTx/>
              <a:buFont typeface="Wingdings 2" pitchFamily="18" charset="2"/>
              <a:buNone/>
              <a:tabLst/>
            </a:pPr>
            <a:r>
              <a:rPr kumimoji="0" lang="en-US" altLang="ja-JP" sz="2000" b="1" i="0" u="none" strike="noStrike" cap="none" normalizeH="0" baseline="0" dirty="0" smtClean="0">
                <a:ln>
                  <a:noFill/>
                </a:ln>
                <a:solidFill>
                  <a:schemeClr val="tx1"/>
                </a:solidFill>
                <a:effectLst/>
                <a:latin typeface="Arial" charset="0"/>
              </a:rPr>
              <a:t>BEGIN</a:t>
            </a:r>
            <a:r>
              <a:rPr kumimoji="0" lang="en-US" altLang="ja-JP" sz="2000" b="0" i="0" u="none" strike="noStrike" cap="none" normalizeH="0" baseline="0" dirty="0" smtClean="0">
                <a:ln>
                  <a:noFill/>
                </a:ln>
                <a:solidFill>
                  <a:schemeClr val="tx1"/>
                </a:solidFill>
                <a:effectLst/>
                <a:latin typeface="Arial" charset="0"/>
              </a:rPr>
              <a:t> Iteration 2</a:t>
            </a:r>
            <a:endParaRPr kumimoji="0" lang="en-US" sz="2000" b="0" i="0" u="none" strike="noStrike" cap="none" normalizeH="0" baseline="0" dirty="0" smtClean="0">
              <a:ln>
                <a:noFill/>
              </a:ln>
              <a:solidFill>
                <a:schemeClr val="tx1"/>
              </a:solidFill>
              <a:effectLst/>
              <a:latin typeface="Arial" charset="0"/>
            </a:endParaRPr>
          </a:p>
        </p:txBody>
      </p:sp>
      <p:sp>
        <p:nvSpPr>
          <p:cNvPr id="14" name="角丸四角形 13"/>
          <p:cNvSpPr/>
          <p:nvPr/>
        </p:nvSpPr>
        <p:spPr bwMode="auto">
          <a:xfrm>
            <a:off x="1066801" y="5994741"/>
            <a:ext cx="2743200" cy="3810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accent2"/>
              </a:buClr>
              <a:buSzTx/>
              <a:buFont typeface="Wingdings 2" pitchFamily="18" charset="2"/>
              <a:buNone/>
              <a:tabLst/>
            </a:pPr>
            <a:r>
              <a:rPr kumimoji="0" lang="en-US" altLang="ja-JP" sz="2000" b="1" i="0" u="none" strike="noStrike" cap="none" normalizeH="0" baseline="0" dirty="0" smtClean="0">
                <a:ln>
                  <a:noFill/>
                </a:ln>
                <a:solidFill>
                  <a:schemeClr val="tx1"/>
                </a:solidFill>
                <a:effectLst/>
                <a:latin typeface="Arial" charset="0"/>
              </a:rPr>
              <a:t>END</a:t>
            </a:r>
            <a:r>
              <a:rPr kumimoji="0" lang="en-US" altLang="ja-JP" sz="2000" b="0" i="0" u="none" strike="noStrike" cap="none" normalizeH="0" baseline="0" dirty="0" smtClean="0">
                <a:ln>
                  <a:noFill/>
                </a:ln>
                <a:solidFill>
                  <a:schemeClr val="tx1"/>
                </a:solidFill>
                <a:effectLst/>
                <a:latin typeface="Arial" charset="0"/>
              </a:rPr>
              <a:t> Iteration 2</a:t>
            </a:r>
            <a:endParaRPr kumimoji="0" lang="en-US" sz="2000" b="0" i="0" u="none" strike="noStrike" cap="none" normalizeH="0" baseline="0" dirty="0" smtClean="0">
              <a:ln>
                <a:noFill/>
              </a:ln>
              <a:solidFill>
                <a:schemeClr val="tx1"/>
              </a:solidFill>
              <a:effectLst/>
              <a:latin typeface="Arial" charset="0"/>
            </a:endParaRPr>
          </a:p>
        </p:txBody>
      </p:sp>
      <p:cxnSp>
        <p:nvCxnSpPr>
          <p:cNvPr id="16" name="直線コネクタ 15"/>
          <p:cNvCxnSpPr/>
          <p:nvPr/>
        </p:nvCxnSpPr>
        <p:spPr bwMode="auto">
          <a:xfrm>
            <a:off x="2438401" y="6429579"/>
            <a:ext cx="0" cy="239781"/>
          </a:xfrm>
          <a:prstGeom prst="line">
            <a:avLst/>
          </a:prstGeom>
          <a:solidFill>
            <a:schemeClr val="accent1"/>
          </a:solidFill>
          <a:ln w="57150" cap="flat" cmpd="sng" algn="ctr">
            <a:solidFill>
              <a:schemeClr val="bg2"/>
            </a:solidFill>
            <a:prstDash val="sysDot"/>
            <a:round/>
            <a:headEnd type="none" w="med" len="med"/>
            <a:tailEnd type="none" w="med" len="med"/>
          </a:ln>
          <a:effectLst/>
        </p:spPr>
      </p:cxnSp>
      <p:cxnSp>
        <p:nvCxnSpPr>
          <p:cNvPr id="19" name="直線矢印コネクタ 18"/>
          <p:cNvCxnSpPr>
            <a:stCxn id="23" idx="0"/>
            <a:endCxn id="11" idx="2"/>
          </p:cNvCxnSpPr>
          <p:nvPr/>
        </p:nvCxnSpPr>
        <p:spPr bwMode="auto">
          <a:xfrm flipH="1" flipV="1">
            <a:off x="5105400" y="4318341"/>
            <a:ext cx="1566365" cy="1609204"/>
          </a:xfrm>
          <a:prstGeom prst="straightConnector1">
            <a:avLst/>
          </a:prstGeom>
          <a:ln>
            <a:solidFill>
              <a:schemeClr val="bg1">
                <a:lumMod val="85000"/>
              </a:schemeClr>
            </a:solidFill>
            <a:headEnd type="non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23" name="テキスト ボックス 22"/>
          <p:cNvSpPr txBox="1"/>
          <p:nvPr/>
        </p:nvSpPr>
        <p:spPr>
          <a:xfrm>
            <a:off x="5036541" y="5927545"/>
            <a:ext cx="3270447" cy="646331"/>
          </a:xfrm>
          <a:prstGeom prst="rect">
            <a:avLst/>
          </a:prstGeom>
          <a:noFill/>
        </p:spPr>
        <p:txBody>
          <a:bodyPr wrap="none" rtlCol="0">
            <a:spAutoFit/>
          </a:bodyPr>
          <a:lstStyle/>
          <a:p>
            <a:pPr marL="0" indent="0">
              <a:buClr>
                <a:schemeClr val="accent2"/>
              </a:buClr>
              <a:buFont typeface="Wingdings" pitchFamily="2" charset="2"/>
              <a:buNone/>
            </a:pPr>
            <a:r>
              <a:rPr lang="ja-JP" altLang="en-US" dirty="0" smtClean="0">
                <a:solidFill>
                  <a:schemeClr val="bg1"/>
                </a:solidFill>
                <a:latin typeface="メイリオ" pitchFamily="50" charset="-128"/>
                <a:ea typeface="メイリオ" pitchFamily="50" charset="-128"/>
                <a:cs typeface="メイリオ" pitchFamily="50" charset="-128"/>
              </a:rPr>
              <a:t>この部分のデータ取得</a:t>
            </a:r>
            <a:endParaRPr lang="en-US" altLang="ja-JP" dirty="0" smtClean="0">
              <a:solidFill>
                <a:schemeClr val="bg1"/>
              </a:solidFill>
              <a:latin typeface="メイリオ" pitchFamily="50" charset="-128"/>
              <a:ea typeface="メイリオ" pitchFamily="50" charset="-128"/>
              <a:cs typeface="メイリオ" pitchFamily="50" charset="-128"/>
            </a:endParaRPr>
          </a:p>
          <a:p>
            <a:pPr marL="0" indent="0">
              <a:buClr>
                <a:schemeClr val="accent2"/>
              </a:buClr>
              <a:buFont typeface="Wingdings" pitchFamily="2" charset="2"/>
              <a:buNone/>
            </a:pPr>
            <a:r>
              <a:rPr lang="ja-JP" altLang="en-US" dirty="0" smtClean="0">
                <a:solidFill>
                  <a:schemeClr val="bg1"/>
                </a:solidFill>
                <a:latin typeface="メイリオ" pitchFamily="50" charset="-128"/>
                <a:ea typeface="メイリオ" pitchFamily="50" charset="-128"/>
                <a:cs typeface="メイリオ" pitchFamily="50" charset="-128"/>
              </a:rPr>
              <a:t>（</a:t>
            </a:r>
            <a:r>
              <a:rPr lang="en-US" altLang="ja-JP" dirty="0" err="1" smtClean="0">
                <a:solidFill>
                  <a:schemeClr val="bg1"/>
                </a:solidFill>
                <a:latin typeface="メイリオ" pitchFamily="50" charset="-128"/>
                <a:ea typeface="メイリオ" pitchFamily="50" charset="-128"/>
                <a:cs typeface="メイリオ" pitchFamily="50" charset="-128"/>
              </a:rPr>
              <a:t>sysstat</a:t>
            </a:r>
            <a:r>
              <a:rPr lang="en-US" altLang="ja-JP" dirty="0" smtClean="0">
                <a:solidFill>
                  <a:schemeClr val="bg1"/>
                </a:solidFill>
                <a:latin typeface="メイリオ" pitchFamily="50" charset="-128"/>
                <a:ea typeface="メイリオ" pitchFamily="50" charset="-128"/>
                <a:cs typeface="メイリオ" pitchFamily="50" charset="-128"/>
              </a:rPr>
              <a:t> 1</a:t>
            </a:r>
            <a:r>
              <a:rPr lang="ja-JP" altLang="en-US" dirty="0">
                <a:solidFill>
                  <a:schemeClr val="bg1"/>
                </a:solidFill>
                <a:latin typeface="メイリオ" pitchFamily="50" charset="-128"/>
                <a:ea typeface="メイリオ" pitchFamily="50" charset="-128"/>
                <a:cs typeface="メイリオ" pitchFamily="50" charset="-128"/>
              </a:rPr>
              <a:t>秒</a:t>
            </a:r>
            <a:r>
              <a:rPr lang="ja-JP" altLang="en-US" dirty="0" smtClean="0">
                <a:solidFill>
                  <a:schemeClr val="bg1"/>
                </a:solidFill>
                <a:latin typeface="メイリオ" pitchFamily="50" charset="-128"/>
                <a:ea typeface="メイリオ" pitchFamily="50" charset="-128"/>
                <a:cs typeface="メイリオ" pitchFamily="50" charset="-128"/>
              </a:rPr>
              <a:t>間隔のデータ）</a:t>
            </a:r>
            <a:endParaRPr lang="en-US" dirty="0" err="1" smtClean="0">
              <a:solidFill>
                <a:schemeClr val="bg1"/>
              </a:solidFill>
              <a:latin typeface="メイリオ" pitchFamily="50" charset="-128"/>
              <a:ea typeface="メイリオ" pitchFamily="50" charset="-128"/>
              <a:cs typeface="メイリオ" pitchFamily="50" charset="-128"/>
            </a:endParaRPr>
          </a:p>
        </p:txBody>
      </p:sp>
      <p:cxnSp>
        <p:nvCxnSpPr>
          <p:cNvPr id="27" name="直線矢印コネクタ 26"/>
          <p:cNvCxnSpPr>
            <a:stCxn id="31" idx="1"/>
            <a:endCxn id="12" idx="3"/>
          </p:cNvCxnSpPr>
          <p:nvPr/>
        </p:nvCxnSpPr>
        <p:spPr bwMode="auto">
          <a:xfrm flipH="1">
            <a:off x="3352801" y="2468943"/>
            <a:ext cx="1876101" cy="706398"/>
          </a:xfrm>
          <a:prstGeom prst="straightConnector1">
            <a:avLst/>
          </a:prstGeom>
          <a:ln>
            <a:solidFill>
              <a:schemeClr val="bg1">
                <a:lumMod val="85000"/>
              </a:schemeClr>
            </a:solidFill>
            <a:headEnd type="non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31" name="テキスト ボックス 30"/>
          <p:cNvSpPr txBox="1"/>
          <p:nvPr/>
        </p:nvSpPr>
        <p:spPr>
          <a:xfrm>
            <a:off x="5228902" y="2007278"/>
            <a:ext cx="3185487" cy="923330"/>
          </a:xfrm>
          <a:prstGeom prst="rect">
            <a:avLst/>
          </a:prstGeom>
          <a:noFill/>
        </p:spPr>
        <p:txBody>
          <a:bodyPr wrap="none" rtlCol="0">
            <a:spAutoFit/>
          </a:bodyPr>
          <a:lstStyle/>
          <a:p>
            <a:pPr marL="0" indent="0">
              <a:buClr>
                <a:schemeClr val="accent2"/>
              </a:buClr>
              <a:buFont typeface="Wingdings" pitchFamily="2" charset="2"/>
              <a:buNone/>
            </a:pPr>
            <a:r>
              <a:rPr lang="ja-JP" altLang="en-US" dirty="0" smtClean="0">
                <a:solidFill>
                  <a:schemeClr val="bg1"/>
                </a:solidFill>
                <a:latin typeface="メイリオ" pitchFamily="50" charset="-128"/>
                <a:ea typeface="メイリオ" pitchFamily="50" charset="-128"/>
                <a:cs typeface="メイリオ" pitchFamily="50" charset="-128"/>
              </a:rPr>
              <a:t>この時間を取得開始時間</a:t>
            </a:r>
            <a:r>
              <a:rPr lang="ja-JP" altLang="en-US" dirty="0">
                <a:solidFill>
                  <a:schemeClr val="bg1"/>
                </a:solidFill>
                <a:latin typeface="メイリオ" pitchFamily="50" charset="-128"/>
                <a:ea typeface="メイリオ" pitchFamily="50" charset="-128"/>
                <a:cs typeface="メイリオ" pitchFamily="50" charset="-128"/>
              </a:rPr>
              <a:t>と</a:t>
            </a:r>
            <a:r>
              <a:rPr lang="ja-JP" altLang="en-US" dirty="0" smtClean="0">
                <a:solidFill>
                  <a:schemeClr val="bg1"/>
                </a:solidFill>
                <a:latin typeface="メイリオ" pitchFamily="50" charset="-128"/>
                <a:ea typeface="メイリオ" pitchFamily="50" charset="-128"/>
                <a:cs typeface="メイリオ" pitchFamily="50" charset="-128"/>
              </a:rPr>
              <a:t>し</a:t>
            </a:r>
            <a:endParaRPr lang="en-US" altLang="ja-JP" dirty="0" smtClean="0">
              <a:solidFill>
                <a:schemeClr val="bg1"/>
              </a:solidFill>
              <a:latin typeface="メイリオ" pitchFamily="50" charset="-128"/>
              <a:ea typeface="メイリオ" pitchFamily="50" charset="-128"/>
              <a:cs typeface="メイリオ" pitchFamily="50" charset="-128"/>
            </a:endParaRPr>
          </a:p>
          <a:p>
            <a:pPr marL="0" indent="0">
              <a:buClr>
                <a:schemeClr val="accent2"/>
              </a:buClr>
              <a:buFont typeface="Wingdings" pitchFamily="2" charset="2"/>
              <a:buNone/>
            </a:pPr>
            <a:r>
              <a:rPr lang="ja-JP" altLang="en-US" dirty="0" smtClean="0">
                <a:solidFill>
                  <a:schemeClr val="bg1"/>
                </a:solidFill>
                <a:latin typeface="メイリオ" pitchFamily="50" charset="-128"/>
                <a:ea typeface="メイリオ" pitchFamily="50" charset="-128"/>
                <a:cs typeface="メイリオ" pitchFamily="50" charset="-128"/>
              </a:rPr>
              <a:t>て、</a:t>
            </a:r>
            <a:r>
              <a:rPr lang="en-US" altLang="ja-JP" dirty="0" smtClean="0">
                <a:solidFill>
                  <a:schemeClr val="bg1"/>
                </a:solidFill>
                <a:latin typeface="メイリオ" pitchFamily="50" charset="-128"/>
                <a:ea typeface="メイリオ" pitchFamily="50" charset="-128"/>
                <a:cs typeface="メイリオ" pitchFamily="50" charset="-128"/>
              </a:rPr>
              <a:t>1</a:t>
            </a:r>
            <a:r>
              <a:rPr lang="ja-JP" altLang="en-US" dirty="0">
                <a:solidFill>
                  <a:schemeClr val="bg1"/>
                </a:solidFill>
                <a:latin typeface="メイリオ" pitchFamily="50" charset="-128"/>
                <a:ea typeface="メイリオ" pitchFamily="50" charset="-128"/>
                <a:cs typeface="メイリオ" pitchFamily="50" charset="-128"/>
              </a:rPr>
              <a:t>秒</a:t>
            </a:r>
            <a:r>
              <a:rPr lang="ja-JP" altLang="en-US" dirty="0" smtClean="0">
                <a:solidFill>
                  <a:schemeClr val="bg1"/>
                </a:solidFill>
                <a:latin typeface="メイリオ" pitchFamily="50" charset="-128"/>
                <a:ea typeface="メイリオ" pitchFamily="50" charset="-128"/>
                <a:cs typeface="メイリオ" pitchFamily="50" charset="-128"/>
              </a:rPr>
              <a:t>づつ増やし</a:t>
            </a:r>
            <a:r>
              <a:rPr lang="en-US" altLang="ja-JP" dirty="0" smtClean="0">
                <a:solidFill>
                  <a:schemeClr val="bg1"/>
                </a:solidFill>
                <a:latin typeface="メイリオ" pitchFamily="50" charset="-128"/>
                <a:ea typeface="メイリオ" pitchFamily="50" charset="-128"/>
                <a:cs typeface="メイリオ" pitchFamily="50" charset="-128"/>
              </a:rPr>
              <a:t>“Time”</a:t>
            </a:r>
            <a:r>
              <a:rPr lang="ja-JP" altLang="en-US" dirty="0" smtClean="0">
                <a:solidFill>
                  <a:schemeClr val="bg1"/>
                </a:solidFill>
                <a:latin typeface="メイリオ" pitchFamily="50" charset="-128"/>
                <a:ea typeface="メイリオ" pitchFamily="50" charset="-128"/>
                <a:cs typeface="メイリオ" pitchFamily="50" charset="-128"/>
              </a:rPr>
              <a:t>列</a:t>
            </a:r>
            <a:endParaRPr lang="en-US" altLang="ja-JP" dirty="0" smtClean="0">
              <a:solidFill>
                <a:schemeClr val="bg1"/>
              </a:solidFill>
              <a:latin typeface="メイリオ" pitchFamily="50" charset="-128"/>
              <a:ea typeface="メイリオ" pitchFamily="50" charset="-128"/>
              <a:cs typeface="メイリオ" pitchFamily="50" charset="-128"/>
            </a:endParaRPr>
          </a:p>
          <a:p>
            <a:pPr marL="0" indent="0">
              <a:buClr>
                <a:schemeClr val="accent2"/>
              </a:buClr>
              <a:buFont typeface="Wingdings" pitchFamily="2" charset="2"/>
              <a:buNone/>
            </a:pPr>
            <a:r>
              <a:rPr lang="ja-JP" altLang="en-US" dirty="0" smtClean="0">
                <a:solidFill>
                  <a:schemeClr val="bg1"/>
                </a:solidFill>
                <a:latin typeface="メイリオ" pitchFamily="50" charset="-128"/>
                <a:ea typeface="メイリオ" pitchFamily="50" charset="-128"/>
                <a:cs typeface="メイリオ" pitchFamily="50" charset="-128"/>
              </a:rPr>
              <a:t>に</a:t>
            </a:r>
            <a:r>
              <a:rPr lang="en-US" altLang="ja-JP" dirty="0" smtClean="0">
                <a:solidFill>
                  <a:schemeClr val="bg1"/>
                </a:solidFill>
                <a:latin typeface="メイリオ" pitchFamily="50" charset="-128"/>
                <a:ea typeface="メイリオ" pitchFamily="50" charset="-128"/>
                <a:cs typeface="メイリオ" pitchFamily="50" charset="-128"/>
              </a:rPr>
              <a:t>JST</a:t>
            </a:r>
            <a:r>
              <a:rPr lang="ja-JP" altLang="en-US" dirty="0" smtClean="0">
                <a:solidFill>
                  <a:schemeClr val="bg1"/>
                </a:solidFill>
                <a:latin typeface="メイリオ" pitchFamily="50" charset="-128"/>
                <a:ea typeface="メイリオ" pitchFamily="50" charset="-128"/>
                <a:cs typeface="メイリオ" pitchFamily="50" charset="-128"/>
              </a:rPr>
              <a:t>変換して出力</a:t>
            </a:r>
            <a:endParaRPr lang="en-US" altLang="ja-JP" dirty="0" smtClean="0">
              <a:solidFill>
                <a:schemeClr val="bg1"/>
              </a:solidFill>
              <a:latin typeface="メイリオ" pitchFamily="50" charset="-128"/>
              <a:ea typeface="メイリオ" pitchFamily="50" charset="-128"/>
              <a:cs typeface="メイリオ" pitchFamily="50" charset="-128"/>
            </a:endParaRPr>
          </a:p>
        </p:txBody>
      </p:sp>
      <p:sp>
        <p:nvSpPr>
          <p:cNvPr id="40" name="右中かっこ 39"/>
          <p:cNvSpPr/>
          <p:nvPr/>
        </p:nvSpPr>
        <p:spPr bwMode="auto">
          <a:xfrm rot="10800000">
            <a:off x="626226" y="2040458"/>
            <a:ext cx="312077" cy="3252451"/>
          </a:xfrm>
          <a:prstGeom prst="rightBrace">
            <a:avLst/>
          </a:prstGeom>
          <a:noFill/>
          <a:ln w="12700" cap="flat" cmpd="sng" algn="ctr">
            <a:solidFill>
              <a:schemeClr val="bg2"/>
            </a:solidFill>
            <a:prstDash val="solid"/>
            <a:round/>
            <a:headEnd type="none" w="med" len="med"/>
            <a:tailEnd type="none" w="med" len="med"/>
          </a:ln>
          <a:effectLst/>
        </p:spPr>
        <p:txBody>
          <a:bodyPr rtlCol="0" anchor="ctr"/>
          <a:lstStyle/>
          <a:p>
            <a:pPr algn="ctr"/>
            <a:endParaRPr lang="en-US"/>
          </a:p>
        </p:txBody>
      </p:sp>
      <p:sp>
        <p:nvSpPr>
          <p:cNvPr id="22" name="テキスト ボックス 21"/>
          <p:cNvSpPr txBox="1"/>
          <p:nvPr/>
        </p:nvSpPr>
        <p:spPr>
          <a:xfrm>
            <a:off x="609600" y="1596960"/>
            <a:ext cx="3207288" cy="369332"/>
          </a:xfrm>
          <a:prstGeom prst="rect">
            <a:avLst/>
          </a:prstGeom>
          <a:noFill/>
        </p:spPr>
        <p:txBody>
          <a:bodyPr wrap="none" rtlCol="0">
            <a:spAutoFit/>
          </a:bodyPr>
          <a:lstStyle/>
          <a:p>
            <a:pPr marL="0" indent="0">
              <a:buClr>
                <a:schemeClr val="accent2"/>
              </a:buClr>
              <a:buFont typeface="Wingdings" pitchFamily="2" charset="2"/>
              <a:buNone/>
            </a:pPr>
            <a:r>
              <a:rPr lang="en-US" altLang="ja-JP" dirty="0" err="1" smtClean="0">
                <a:solidFill>
                  <a:schemeClr val="bg1"/>
                </a:solidFill>
                <a:latin typeface="メイリオ" pitchFamily="50" charset="-128"/>
                <a:ea typeface="メイリオ" pitchFamily="50" charset="-128"/>
                <a:cs typeface="メイリオ" pitchFamily="50" charset="-128"/>
              </a:rPr>
              <a:t>Perfstat</a:t>
            </a:r>
            <a:r>
              <a:rPr lang="en-US" altLang="ja-JP" dirty="0" smtClean="0">
                <a:solidFill>
                  <a:schemeClr val="bg1"/>
                </a:solidFill>
                <a:latin typeface="メイリオ" pitchFamily="50" charset="-128"/>
                <a:ea typeface="メイリオ" pitchFamily="50" charset="-128"/>
                <a:cs typeface="メイリオ" pitchFamily="50" charset="-128"/>
              </a:rPr>
              <a:t> </a:t>
            </a:r>
            <a:r>
              <a:rPr lang="ja-JP" altLang="en-US" dirty="0" smtClean="0">
                <a:solidFill>
                  <a:schemeClr val="bg1"/>
                </a:solidFill>
                <a:latin typeface="メイリオ" pitchFamily="50" charset="-128"/>
                <a:ea typeface="メイリオ" pitchFamily="50" charset="-128"/>
                <a:cs typeface="メイリオ" pitchFamily="50" charset="-128"/>
              </a:rPr>
              <a:t>生データより・・・</a:t>
            </a:r>
            <a:endParaRPr lang="en-US" dirty="0" err="1" smtClean="0">
              <a:solidFill>
                <a:schemeClr val="bg1"/>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4666940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データ</a:t>
            </a:r>
            <a:r>
              <a:rPr lang="ja-JP" altLang="en-US" dirty="0"/>
              <a:t>取得</a:t>
            </a:r>
            <a:endParaRPr lang="en-US" dirty="0"/>
          </a:p>
        </p:txBody>
      </p:sp>
      <p:sp>
        <p:nvSpPr>
          <p:cNvPr id="6" name="正方形/長方形 5"/>
          <p:cNvSpPr/>
          <p:nvPr/>
        </p:nvSpPr>
        <p:spPr bwMode="auto">
          <a:xfrm>
            <a:off x="457200" y="1737320"/>
            <a:ext cx="8305800" cy="4572000"/>
          </a:xfrm>
          <a:prstGeom prst="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none" lIns="91440" tIns="45720" rIns="91440" bIns="45720" numCol="1" rtlCol="0" anchor="t" anchorCtr="0" compatLnSpc="1">
            <a:prstTxWarp prst="textNoShape">
              <a:avLst/>
            </a:prstTxWarp>
          </a:bodyPr>
          <a:lstStyle/>
          <a:p>
            <a:pPr>
              <a:buClr>
                <a:schemeClr val="accent2"/>
              </a:buClr>
            </a:pPr>
            <a:r>
              <a:rPr lang="ja-JP" altLang="en-US" sz="1800" dirty="0" smtClean="0">
                <a:solidFill>
                  <a:srgbClr val="FFFF00"/>
                </a:solidFill>
                <a:latin typeface="ＭＳ ゴシック" pitchFamily="49" charset="-128"/>
                <a:ea typeface="ＭＳ ゴシック" pitchFamily="49" charset="-128"/>
              </a:rPr>
              <a:t>構文</a:t>
            </a:r>
            <a:endParaRPr lang="en-US" sz="1800" dirty="0" smtClean="0">
              <a:solidFill>
                <a:srgbClr val="FFFF00"/>
              </a:solidFill>
              <a:latin typeface="ＭＳ ゴシック" pitchFamily="49" charset="-128"/>
              <a:ea typeface="ＭＳ ゴシック" pitchFamily="49" charset="-128"/>
            </a:endParaRPr>
          </a:p>
          <a:p>
            <a:pPr>
              <a:buClr>
                <a:schemeClr val="accent2"/>
              </a:buClr>
            </a:pPr>
            <a:r>
              <a:rPr lang="en-US" sz="1800" dirty="0">
                <a:solidFill>
                  <a:schemeClr val="bg1"/>
                </a:solidFill>
                <a:latin typeface="ＭＳ ゴシック" pitchFamily="49" charset="-128"/>
                <a:ea typeface="ＭＳ ゴシック" pitchFamily="49" charset="-128"/>
              </a:rPr>
              <a:t>$</a:t>
            </a:r>
            <a:r>
              <a:rPr lang="en-US" sz="1800" dirty="0" smtClean="0">
                <a:solidFill>
                  <a:schemeClr val="bg1"/>
                </a:solidFill>
                <a:latin typeface="ＭＳ ゴシック" pitchFamily="49" charset="-128"/>
                <a:ea typeface="ＭＳ ゴシック" pitchFamily="49" charset="-128"/>
              </a:rPr>
              <a:t> ./all_current.pl</a:t>
            </a:r>
            <a:r>
              <a:rPr lang="ja-JP" altLang="en-US" sz="1800" dirty="0" smtClean="0">
                <a:solidFill>
                  <a:schemeClr val="bg1"/>
                </a:solidFill>
                <a:latin typeface="ＭＳ ゴシック" pitchFamily="49" charset="-128"/>
                <a:ea typeface="ＭＳ ゴシック" pitchFamily="49" charset="-128"/>
              </a:rPr>
              <a:t> </a:t>
            </a:r>
            <a:r>
              <a:rPr lang="en-US" altLang="ja-JP" sz="1800" dirty="0" smtClean="0">
                <a:solidFill>
                  <a:schemeClr val="bg1"/>
                </a:solidFill>
                <a:latin typeface="ＭＳ ゴシック" pitchFamily="49" charset="-128"/>
                <a:ea typeface="ＭＳ ゴシック" pitchFamily="49" charset="-128"/>
              </a:rPr>
              <a:t>&lt;perfstat.log&gt; &lt;Iteration-start&gt;-&lt;Iteration-end&gt;</a:t>
            </a:r>
          </a:p>
          <a:p>
            <a:pPr>
              <a:buClr>
                <a:schemeClr val="accent2"/>
              </a:buClr>
            </a:pPr>
            <a:endParaRPr kumimoji="0" lang="en-US" sz="1800" b="0" i="0" u="none" strike="noStrike" cap="none" normalizeH="0" baseline="0" dirty="0" smtClean="0">
              <a:ln>
                <a:noFill/>
              </a:ln>
              <a:solidFill>
                <a:schemeClr val="bg1"/>
              </a:solidFill>
              <a:effectLst/>
              <a:latin typeface="ＭＳ ゴシック" pitchFamily="49" charset="-128"/>
              <a:ea typeface="ＭＳ ゴシック" pitchFamily="49" charset="-128"/>
            </a:endParaRPr>
          </a:p>
          <a:p>
            <a:pPr>
              <a:buClr>
                <a:schemeClr val="accent2"/>
              </a:buClr>
            </a:pPr>
            <a:r>
              <a:rPr kumimoji="0" lang="ja-JP" altLang="en-US" sz="1800" b="0" i="0" u="none" strike="noStrike" cap="none" normalizeH="0" baseline="0" dirty="0" smtClean="0">
                <a:ln>
                  <a:noFill/>
                </a:ln>
                <a:solidFill>
                  <a:srgbClr val="FFFF00"/>
                </a:solidFill>
                <a:effectLst/>
                <a:latin typeface="ＭＳ ゴシック" pitchFamily="49" charset="-128"/>
                <a:ea typeface="ＭＳ ゴシック" pitchFamily="49" charset="-128"/>
              </a:rPr>
              <a:t>例：</a:t>
            </a:r>
            <a:r>
              <a:rPr kumimoji="0" lang="en-US" altLang="ja-JP" sz="1800" b="0" i="0" u="none" strike="noStrike" cap="none" normalizeH="0" baseline="0" dirty="0" smtClean="0">
                <a:ln>
                  <a:noFill/>
                </a:ln>
                <a:solidFill>
                  <a:srgbClr val="FFFF00"/>
                </a:solidFill>
                <a:effectLst/>
                <a:latin typeface="ＭＳ ゴシック" pitchFamily="49" charset="-128"/>
                <a:ea typeface="ＭＳ ゴシック" pitchFamily="49" charset="-128"/>
              </a:rPr>
              <a:t>Iteration 1 </a:t>
            </a:r>
            <a:r>
              <a:rPr kumimoji="0" lang="ja-JP" altLang="en-US" sz="1800" b="0" i="0" u="none" strike="noStrike" cap="none" normalizeH="0" baseline="0" dirty="0" smtClean="0">
                <a:ln>
                  <a:noFill/>
                </a:ln>
                <a:solidFill>
                  <a:srgbClr val="FFFF00"/>
                </a:solidFill>
                <a:effectLst/>
                <a:latin typeface="ＭＳ ゴシック" pitchFamily="49" charset="-128"/>
                <a:ea typeface="ＭＳ ゴシック" pitchFamily="49" charset="-128"/>
              </a:rPr>
              <a:t>から </a:t>
            </a:r>
            <a:r>
              <a:rPr kumimoji="0" lang="en-US" altLang="ja-JP" sz="1800" b="0" i="0" u="none" strike="noStrike" cap="none" normalizeH="0" baseline="0" dirty="0" smtClean="0">
                <a:ln>
                  <a:noFill/>
                </a:ln>
                <a:solidFill>
                  <a:srgbClr val="FFFF00"/>
                </a:solidFill>
                <a:effectLst/>
                <a:latin typeface="ＭＳ ゴシック" pitchFamily="49" charset="-128"/>
                <a:ea typeface="ＭＳ ゴシック" pitchFamily="49" charset="-128"/>
              </a:rPr>
              <a:t>46 </a:t>
            </a:r>
            <a:r>
              <a:rPr kumimoji="0" lang="ja-JP" altLang="en-US" sz="1800" b="0" i="0" u="none" strike="noStrike" cap="none" normalizeH="0" baseline="0" dirty="0" err="1" smtClean="0">
                <a:ln>
                  <a:noFill/>
                </a:ln>
                <a:solidFill>
                  <a:srgbClr val="FFFF00"/>
                </a:solidFill>
                <a:effectLst/>
                <a:latin typeface="ＭＳ ゴシック" pitchFamily="49" charset="-128"/>
                <a:ea typeface="ＭＳ ゴシック" pitchFamily="49" charset="-128"/>
              </a:rPr>
              <a:t>まで</a:t>
            </a:r>
            <a:r>
              <a:rPr kumimoji="0" lang="ja-JP" altLang="en-US" sz="1800" b="0" i="0" u="none" strike="noStrike" cap="none" normalizeH="0" baseline="0" dirty="0" smtClean="0">
                <a:ln>
                  <a:noFill/>
                </a:ln>
                <a:solidFill>
                  <a:srgbClr val="FFFF00"/>
                </a:solidFill>
                <a:effectLst/>
                <a:latin typeface="ＭＳ ゴシック" pitchFamily="49" charset="-128"/>
                <a:ea typeface="ＭＳ ゴシック" pitchFamily="49" charset="-128"/>
              </a:rPr>
              <a:t>取得</a:t>
            </a:r>
            <a:endParaRPr kumimoji="0" lang="en-US" sz="1800" b="0" i="0" u="none" strike="noStrike" cap="none" normalizeH="0" baseline="0" dirty="0">
              <a:ln>
                <a:noFill/>
              </a:ln>
              <a:solidFill>
                <a:srgbClr val="FFFF00"/>
              </a:solidFill>
              <a:effectLst/>
              <a:latin typeface="ＭＳ ゴシック" pitchFamily="49" charset="-128"/>
              <a:ea typeface="ＭＳ ゴシック" pitchFamily="49" charset="-128"/>
            </a:endParaRPr>
          </a:p>
          <a:p>
            <a:pPr>
              <a:buClr>
                <a:schemeClr val="accent2"/>
              </a:buClr>
            </a:pPr>
            <a:r>
              <a:rPr lang="en-US" sz="1800" dirty="0" smtClean="0">
                <a:solidFill>
                  <a:schemeClr val="bg1"/>
                </a:solidFill>
                <a:latin typeface="ＭＳ ゴシック" pitchFamily="49" charset="-128"/>
                <a:ea typeface="ＭＳ ゴシック" pitchFamily="49" charset="-128"/>
              </a:rPr>
              <a:t>$ </a:t>
            </a:r>
            <a:r>
              <a:rPr lang="en-US" sz="1800" dirty="0">
                <a:solidFill>
                  <a:schemeClr val="bg1"/>
                </a:solidFill>
                <a:latin typeface="ＭＳ ゴシック" pitchFamily="49" charset="-128"/>
                <a:ea typeface="ＭＳ ゴシック" pitchFamily="49" charset="-128"/>
              </a:rPr>
              <a:t>./all_current.pl</a:t>
            </a:r>
            <a:r>
              <a:rPr lang="ja-JP" altLang="en-US" sz="1800" dirty="0">
                <a:solidFill>
                  <a:schemeClr val="bg1"/>
                </a:solidFill>
                <a:latin typeface="ＭＳ ゴシック" pitchFamily="49" charset="-128"/>
                <a:ea typeface="ＭＳ ゴシック" pitchFamily="49" charset="-128"/>
              </a:rPr>
              <a:t> </a:t>
            </a:r>
            <a:r>
              <a:rPr lang="en-US" altLang="ja-JP" sz="1800" dirty="0" smtClean="0">
                <a:solidFill>
                  <a:schemeClr val="bg1"/>
                </a:solidFill>
                <a:latin typeface="ＭＳ ゴシック" pitchFamily="49" charset="-128"/>
                <a:ea typeface="ＭＳ ゴシック" pitchFamily="49" charset="-128"/>
              </a:rPr>
              <a:t>us01.log.out_us01-fas01 1-46</a:t>
            </a:r>
          </a:p>
          <a:p>
            <a:pPr>
              <a:buClr>
                <a:schemeClr val="accent2"/>
              </a:buClr>
            </a:pPr>
            <a:endParaRPr lang="en-US" altLang="ja-JP" sz="1800" dirty="0" smtClean="0">
              <a:solidFill>
                <a:schemeClr val="bg1"/>
              </a:solidFill>
              <a:latin typeface="ＭＳ ゴシック" pitchFamily="49" charset="-128"/>
              <a:ea typeface="ＭＳ ゴシック" pitchFamily="49" charset="-128"/>
            </a:endParaRPr>
          </a:p>
          <a:p>
            <a:pPr>
              <a:buClr>
                <a:schemeClr val="accent2"/>
              </a:buClr>
            </a:pPr>
            <a:r>
              <a:rPr lang="ja-JP" altLang="en-US" sz="1800" dirty="0">
                <a:solidFill>
                  <a:srgbClr val="FFFF00"/>
                </a:solidFill>
                <a:latin typeface="ＭＳ ゴシック" pitchFamily="49" charset="-128"/>
                <a:ea typeface="ＭＳ ゴシック" pitchFamily="49" charset="-128"/>
              </a:rPr>
              <a:t>例：</a:t>
            </a:r>
            <a:r>
              <a:rPr lang="en-US" altLang="ja-JP" sz="1800" dirty="0">
                <a:solidFill>
                  <a:srgbClr val="FFFF00"/>
                </a:solidFill>
                <a:latin typeface="ＭＳ ゴシック" pitchFamily="49" charset="-128"/>
                <a:ea typeface="ＭＳ ゴシック" pitchFamily="49" charset="-128"/>
              </a:rPr>
              <a:t>Iteration </a:t>
            </a:r>
            <a:r>
              <a:rPr lang="en-US" altLang="ja-JP" sz="1800" dirty="0" smtClean="0">
                <a:solidFill>
                  <a:srgbClr val="FFFF00"/>
                </a:solidFill>
                <a:latin typeface="ＭＳ ゴシック" pitchFamily="49" charset="-128"/>
                <a:ea typeface="ＭＳ ゴシック" pitchFamily="49" charset="-128"/>
              </a:rPr>
              <a:t>2 </a:t>
            </a:r>
            <a:r>
              <a:rPr lang="ja-JP" altLang="en-US" sz="1800" dirty="0" smtClean="0">
                <a:solidFill>
                  <a:srgbClr val="FFFF00"/>
                </a:solidFill>
                <a:latin typeface="ＭＳ ゴシック" pitchFamily="49" charset="-128"/>
                <a:ea typeface="ＭＳ ゴシック" pitchFamily="49" charset="-128"/>
              </a:rPr>
              <a:t>のみ取得</a:t>
            </a:r>
            <a:endParaRPr lang="en-US" sz="1800" dirty="0">
              <a:solidFill>
                <a:srgbClr val="FFFF00"/>
              </a:solidFill>
              <a:latin typeface="ＭＳ ゴシック" pitchFamily="49" charset="-128"/>
              <a:ea typeface="ＭＳ ゴシック" pitchFamily="49" charset="-128"/>
            </a:endParaRPr>
          </a:p>
          <a:p>
            <a:pPr>
              <a:buClr>
                <a:schemeClr val="accent2"/>
              </a:buClr>
            </a:pPr>
            <a:r>
              <a:rPr lang="en-US" sz="1800" dirty="0" smtClean="0">
                <a:solidFill>
                  <a:schemeClr val="bg1"/>
                </a:solidFill>
                <a:latin typeface="ＭＳ ゴシック" pitchFamily="49" charset="-128"/>
                <a:ea typeface="ＭＳ ゴシック" pitchFamily="49" charset="-128"/>
              </a:rPr>
              <a:t>$ </a:t>
            </a:r>
            <a:r>
              <a:rPr lang="en-US" sz="1800" dirty="0">
                <a:solidFill>
                  <a:schemeClr val="bg1"/>
                </a:solidFill>
                <a:latin typeface="ＭＳ ゴシック" pitchFamily="49" charset="-128"/>
                <a:ea typeface="ＭＳ ゴシック" pitchFamily="49" charset="-128"/>
              </a:rPr>
              <a:t>./all_current.pl</a:t>
            </a:r>
            <a:r>
              <a:rPr lang="ja-JP" altLang="en-US" sz="1800" dirty="0">
                <a:solidFill>
                  <a:schemeClr val="bg1"/>
                </a:solidFill>
                <a:latin typeface="ＭＳ ゴシック" pitchFamily="49" charset="-128"/>
                <a:ea typeface="ＭＳ ゴシック" pitchFamily="49" charset="-128"/>
              </a:rPr>
              <a:t> </a:t>
            </a:r>
            <a:r>
              <a:rPr lang="en-US" altLang="ja-JP" sz="1800" dirty="0">
                <a:solidFill>
                  <a:schemeClr val="bg1"/>
                </a:solidFill>
                <a:latin typeface="ＭＳ ゴシック" pitchFamily="49" charset="-128"/>
                <a:ea typeface="ＭＳ ゴシック" pitchFamily="49" charset="-128"/>
              </a:rPr>
              <a:t>us01.log.out_us01-fas01 </a:t>
            </a:r>
            <a:r>
              <a:rPr lang="en-US" altLang="ja-JP" sz="1800" dirty="0" smtClean="0">
                <a:solidFill>
                  <a:schemeClr val="bg1"/>
                </a:solidFill>
                <a:latin typeface="ＭＳ ゴシック" pitchFamily="49" charset="-128"/>
                <a:ea typeface="ＭＳ ゴシック" pitchFamily="49" charset="-128"/>
              </a:rPr>
              <a:t>2-2</a:t>
            </a:r>
          </a:p>
          <a:p>
            <a:pPr>
              <a:buClr>
                <a:schemeClr val="accent2"/>
              </a:buClr>
            </a:pPr>
            <a:endParaRPr lang="en-US" altLang="ja-JP" sz="1800" dirty="0">
              <a:solidFill>
                <a:schemeClr val="bg1"/>
              </a:solidFill>
              <a:latin typeface="ＭＳ ゴシック" pitchFamily="49" charset="-128"/>
              <a:ea typeface="ＭＳ ゴシック" pitchFamily="49" charset="-128"/>
            </a:endParaRPr>
          </a:p>
          <a:p>
            <a:pPr>
              <a:buClr>
                <a:schemeClr val="accent2"/>
              </a:buClr>
            </a:pPr>
            <a:r>
              <a:rPr lang="ja-JP" altLang="en-US" sz="1800" dirty="0" smtClean="0">
                <a:solidFill>
                  <a:srgbClr val="FFFF00"/>
                </a:solidFill>
                <a:latin typeface="ＭＳ ゴシック" pitchFamily="49" charset="-128"/>
                <a:ea typeface="ＭＳ ゴシック" pitchFamily="49" charset="-128"/>
              </a:rPr>
              <a:t>実行例：</a:t>
            </a:r>
            <a:endParaRPr lang="en-US" altLang="ja-JP" sz="1800" dirty="0" smtClean="0">
              <a:solidFill>
                <a:srgbClr val="FFFF00"/>
              </a:solidFill>
              <a:latin typeface="ＭＳ ゴシック" pitchFamily="49" charset="-128"/>
              <a:ea typeface="ＭＳ ゴシック" pitchFamily="49" charset="-128"/>
            </a:endParaRPr>
          </a:p>
          <a:p>
            <a:pPr>
              <a:buClr>
                <a:schemeClr val="accent2"/>
              </a:buClr>
            </a:pPr>
            <a:r>
              <a:rPr lang="en-US" altLang="ja-JP" sz="1800" dirty="0" smtClean="0">
                <a:solidFill>
                  <a:schemeClr val="bg1"/>
                </a:solidFill>
                <a:latin typeface="ＭＳ ゴシック" pitchFamily="49" charset="-128"/>
                <a:ea typeface="ＭＳ ゴシック" pitchFamily="49" charset="-128"/>
              </a:rPr>
              <a:t>$ </a:t>
            </a:r>
            <a:r>
              <a:rPr lang="en-US" altLang="ja-JP" sz="1800" dirty="0">
                <a:solidFill>
                  <a:schemeClr val="bg1"/>
                </a:solidFill>
                <a:latin typeface="ＭＳ ゴシック" pitchFamily="49" charset="-128"/>
                <a:ea typeface="ＭＳ ゴシック" pitchFamily="49" charset="-128"/>
              </a:rPr>
              <a:t>./all_current.pl ./source/</a:t>
            </a:r>
            <a:r>
              <a:rPr lang="en-US" altLang="ja-JP" sz="1800" dirty="0" err="1">
                <a:solidFill>
                  <a:schemeClr val="bg1"/>
                </a:solidFill>
                <a:latin typeface="ＭＳ ゴシック" pitchFamily="49" charset="-128"/>
                <a:ea typeface="ＭＳ ゴシック" pitchFamily="49" charset="-128"/>
              </a:rPr>
              <a:t>rawdata</a:t>
            </a:r>
            <a:r>
              <a:rPr lang="en-US" altLang="ja-JP" sz="1800" dirty="0">
                <a:solidFill>
                  <a:schemeClr val="bg1"/>
                </a:solidFill>
                <a:latin typeface="ＭＳ ゴシック" pitchFamily="49" charset="-128"/>
                <a:ea typeface="ＭＳ ゴシック" pitchFamily="49" charset="-128"/>
              </a:rPr>
              <a:t>/perfstat_NodeA_20131027.txt 1-46</a:t>
            </a:r>
          </a:p>
          <a:p>
            <a:pPr>
              <a:buClr>
                <a:schemeClr val="accent2"/>
              </a:buClr>
            </a:pPr>
            <a:r>
              <a:rPr lang="en-US" altLang="ja-JP" sz="1800" dirty="0">
                <a:solidFill>
                  <a:schemeClr val="bg1"/>
                </a:solidFill>
                <a:latin typeface="ＭＳ ゴシック" pitchFamily="49" charset="-128"/>
                <a:ea typeface="ＭＳ ゴシック" pitchFamily="49" charset="-128"/>
              </a:rPr>
              <a:t>Progress "10.55.166.16"</a:t>
            </a:r>
          </a:p>
          <a:p>
            <a:pPr>
              <a:buClr>
                <a:schemeClr val="accent2"/>
              </a:buClr>
            </a:pPr>
            <a:r>
              <a:rPr lang="en-US" altLang="ja-JP" sz="1800" dirty="0">
                <a:solidFill>
                  <a:schemeClr val="bg1"/>
                </a:solidFill>
                <a:latin typeface="ＭＳ ゴシック" pitchFamily="49" charset="-128"/>
                <a:ea typeface="ＭＳ ゴシック" pitchFamily="49" charset="-128"/>
              </a:rPr>
              <a:t>        2013 Oct 26 15:01:09 (10-27 00:01:09) ... Iteration-001</a:t>
            </a:r>
          </a:p>
          <a:p>
            <a:pPr>
              <a:buClr>
                <a:schemeClr val="accent2"/>
              </a:buClr>
            </a:pPr>
            <a:r>
              <a:rPr lang="en-US" altLang="ja-JP" sz="1800" dirty="0">
                <a:solidFill>
                  <a:schemeClr val="bg1"/>
                </a:solidFill>
                <a:latin typeface="ＭＳ ゴシック" pitchFamily="49" charset="-128"/>
                <a:ea typeface="ＭＳ ゴシック" pitchFamily="49" charset="-128"/>
              </a:rPr>
              <a:t>        2013 Oct 26 15:32:46 (10-27 00:32:46) ... Iteration-002</a:t>
            </a:r>
          </a:p>
          <a:p>
            <a:pPr>
              <a:buClr>
                <a:schemeClr val="accent2"/>
              </a:buClr>
            </a:pPr>
            <a:r>
              <a:rPr lang="en-US" altLang="ja-JP" sz="1800" dirty="0">
                <a:solidFill>
                  <a:schemeClr val="bg1"/>
                </a:solidFill>
                <a:latin typeface="ＭＳ ゴシック" pitchFamily="49" charset="-128"/>
                <a:ea typeface="ＭＳ ゴシック" pitchFamily="49" charset="-128"/>
              </a:rPr>
              <a:t>        2013 Oct 26 16:03:49 (10-27 01:03:49) ... Iteration-003</a:t>
            </a:r>
          </a:p>
          <a:p>
            <a:pPr>
              <a:buClr>
                <a:schemeClr val="accent2"/>
              </a:buClr>
            </a:pPr>
            <a:r>
              <a:rPr lang="en-US" altLang="ja-JP" sz="1800" dirty="0">
                <a:solidFill>
                  <a:schemeClr val="bg1"/>
                </a:solidFill>
                <a:latin typeface="ＭＳ ゴシック" pitchFamily="49" charset="-128"/>
                <a:ea typeface="ＭＳ ゴシック" pitchFamily="49" charset="-128"/>
              </a:rPr>
              <a:t>        2013 Oct 26 16:34:57 (10-27 01:34:57) ... Iteration-004</a:t>
            </a:r>
          </a:p>
        </p:txBody>
      </p:sp>
      <p:sp>
        <p:nvSpPr>
          <p:cNvPr id="7" name="コンテンツ プレースホルダー 2"/>
          <p:cNvSpPr txBox="1">
            <a:spLocks/>
          </p:cNvSpPr>
          <p:nvPr/>
        </p:nvSpPr>
        <p:spPr bwMode="auto">
          <a:xfrm>
            <a:off x="457200" y="6453336"/>
            <a:ext cx="8316278" cy="288032"/>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marL="298450" indent="-298450" algn="l" rtl="0" eaLnBrk="0" fontAlgn="base" hangingPunct="0">
              <a:spcBef>
                <a:spcPts val="676"/>
              </a:spcBef>
              <a:spcAft>
                <a:spcPct val="0"/>
              </a:spcAft>
              <a:buClr>
                <a:schemeClr val="accent2"/>
              </a:buClr>
              <a:buFont typeface="Wingdings 2" pitchFamily="18" charset="2"/>
              <a:buChar char="¡"/>
              <a:defRPr sz="2800">
                <a:solidFill>
                  <a:schemeClr val="tx1"/>
                </a:solidFill>
                <a:latin typeface="メイリオ" pitchFamily="50" charset="-128"/>
                <a:ea typeface="メイリオ" pitchFamily="50" charset="-128"/>
                <a:cs typeface="メイリオ" pitchFamily="50" charset="-128"/>
              </a:defRPr>
            </a:lvl1pPr>
            <a:lvl2pPr marL="636588" indent="-336550" algn="l" rtl="0" eaLnBrk="0" fontAlgn="base" hangingPunct="0">
              <a:spcBef>
                <a:spcPts val="624"/>
              </a:spcBef>
              <a:spcAft>
                <a:spcPct val="0"/>
              </a:spcAft>
              <a:buFont typeface="Arial" charset="0"/>
              <a:buChar char="–"/>
              <a:defRPr sz="2600">
                <a:solidFill>
                  <a:schemeClr val="tx1"/>
                </a:solidFill>
                <a:latin typeface="メイリオ" pitchFamily="50" charset="-128"/>
                <a:ea typeface="メイリオ" pitchFamily="50" charset="-128"/>
                <a:cs typeface="メイリオ" pitchFamily="50" charset="-128"/>
              </a:defRPr>
            </a:lvl2pPr>
            <a:lvl3pPr marL="927100" indent="-288925" algn="l" rtl="0" eaLnBrk="0" fontAlgn="base" hangingPunct="0">
              <a:spcBef>
                <a:spcPts val="576"/>
              </a:spcBef>
              <a:spcAft>
                <a:spcPct val="0"/>
              </a:spcAft>
              <a:buFont typeface="Wingdings 2" pitchFamily="18" charset="2"/>
              <a:buChar char="¡"/>
              <a:defRPr sz="2400">
                <a:solidFill>
                  <a:schemeClr val="tx1"/>
                </a:solidFill>
                <a:latin typeface="メイリオ" pitchFamily="50" charset="-128"/>
                <a:ea typeface="メイリオ" pitchFamily="50" charset="-128"/>
                <a:cs typeface="メイリオ" pitchFamily="50" charset="-128"/>
              </a:defRPr>
            </a:lvl3pPr>
            <a:lvl4pPr marL="1236663" indent="-307975" algn="l" rtl="0" eaLnBrk="0" fontAlgn="base" hangingPunct="0">
              <a:spcBef>
                <a:spcPts val="480"/>
              </a:spcBef>
              <a:spcAft>
                <a:spcPct val="0"/>
              </a:spcAft>
              <a:buFont typeface="Arial" charset="0"/>
              <a:buChar char="–"/>
              <a:defRPr sz="2000">
                <a:solidFill>
                  <a:schemeClr val="tx1"/>
                </a:solidFill>
                <a:latin typeface="メイリオ" pitchFamily="50" charset="-128"/>
                <a:ea typeface="メイリオ" pitchFamily="50" charset="-128"/>
                <a:cs typeface="メイリオ" pitchFamily="50" charset="-128"/>
              </a:defRPr>
            </a:lvl4pPr>
            <a:lvl5pPr marL="1504950" indent="-266700" algn="l" rtl="0" eaLnBrk="0" fontAlgn="base" hangingPunct="0">
              <a:spcBef>
                <a:spcPts val="480"/>
              </a:spcBef>
              <a:spcAft>
                <a:spcPct val="0"/>
              </a:spcAft>
              <a:buFont typeface="Wingdings 2" pitchFamily="18" charset="2"/>
              <a:buChar char="¡"/>
              <a:defRPr sz="2000">
                <a:solidFill>
                  <a:schemeClr val="tx1"/>
                </a:solidFill>
                <a:latin typeface="メイリオ" pitchFamily="50" charset="-128"/>
                <a:ea typeface="メイリオ" pitchFamily="50" charset="-128"/>
                <a:cs typeface="メイリオ" pitchFamily="50" charset="-128"/>
              </a:defRPr>
            </a:lvl5pPr>
            <a:lvl6pPr marL="1962150" indent="-266700" algn="l" rtl="0" fontAlgn="base">
              <a:spcBef>
                <a:spcPct val="20000"/>
              </a:spcBef>
              <a:spcAft>
                <a:spcPct val="0"/>
              </a:spcAft>
              <a:buFont typeface="Wingdings 2" pitchFamily="18" charset="2"/>
              <a:buChar char="¡"/>
              <a:defRPr sz="2000">
                <a:solidFill>
                  <a:schemeClr val="tx1"/>
                </a:solidFill>
                <a:latin typeface="+mn-lt"/>
              </a:defRPr>
            </a:lvl6pPr>
            <a:lvl7pPr marL="2419350" indent="-266700" algn="l" rtl="0" fontAlgn="base">
              <a:spcBef>
                <a:spcPct val="20000"/>
              </a:spcBef>
              <a:spcAft>
                <a:spcPct val="0"/>
              </a:spcAft>
              <a:buFont typeface="Wingdings 2" pitchFamily="18" charset="2"/>
              <a:buChar char="¡"/>
              <a:defRPr sz="2000">
                <a:solidFill>
                  <a:schemeClr val="tx1"/>
                </a:solidFill>
                <a:latin typeface="+mn-lt"/>
              </a:defRPr>
            </a:lvl7pPr>
            <a:lvl8pPr marL="2876550" indent="-266700" algn="l" rtl="0" fontAlgn="base">
              <a:spcBef>
                <a:spcPct val="20000"/>
              </a:spcBef>
              <a:spcAft>
                <a:spcPct val="0"/>
              </a:spcAft>
              <a:buFont typeface="Wingdings 2" pitchFamily="18" charset="2"/>
              <a:buChar char="¡"/>
              <a:defRPr sz="2000">
                <a:solidFill>
                  <a:schemeClr val="tx1"/>
                </a:solidFill>
                <a:latin typeface="+mn-lt"/>
              </a:defRPr>
            </a:lvl8pPr>
            <a:lvl9pPr marL="3333750" indent="-266700" algn="l" rtl="0" fontAlgn="base">
              <a:spcBef>
                <a:spcPct val="20000"/>
              </a:spcBef>
              <a:spcAft>
                <a:spcPct val="0"/>
              </a:spcAft>
              <a:buFont typeface="Wingdings 2" pitchFamily="18" charset="2"/>
              <a:buChar char="¡"/>
              <a:defRPr sz="2000">
                <a:solidFill>
                  <a:schemeClr val="tx1"/>
                </a:solidFill>
                <a:latin typeface="+mn-lt"/>
              </a:defRPr>
            </a:lvl9pPr>
          </a:lstStyle>
          <a:p>
            <a:pPr marL="0" indent="0">
              <a:buNone/>
            </a:pPr>
            <a:r>
              <a:rPr lang="ja-JP" altLang="en-US" sz="1800" dirty="0" smtClean="0">
                <a:solidFill>
                  <a:schemeClr val="bg1"/>
                </a:solidFill>
              </a:rPr>
              <a:t>出力ファイル：</a:t>
            </a:r>
            <a:r>
              <a:rPr lang="ja-JP" altLang="en-US" sz="1600" dirty="0" smtClean="0">
                <a:solidFill>
                  <a:schemeClr val="bg1"/>
                </a:solidFill>
              </a:rPr>
              <a:t>「</a:t>
            </a:r>
            <a:r>
              <a:rPr lang="en-US" altLang="ja-JP" sz="1600" dirty="0" err="1" smtClean="0">
                <a:solidFill>
                  <a:schemeClr val="bg1"/>
                </a:solidFill>
              </a:rPr>
              <a:t>sysstat</a:t>
            </a:r>
            <a:r>
              <a:rPr lang="en-US" altLang="ja-JP" sz="1600" dirty="0" smtClean="0">
                <a:solidFill>
                  <a:schemeClr val="bg1"/>
                </a:solidFill>
              </a:rPr>
              <a:t>_&lt;hostname or IP address&gt;</a:t>
            </a:r>
            <a:r>
              <a:rPr lang="ja-JP" altLang="en-US" sz="1600" dirty="0" smtClean="0">
                <a:solidFill>
                  <a:schemeClr val="bg1"/>
                </a:solidFill>
              </a:rPr>
              <a:t>」でホスト毎に保存</a:t>
            </a:r>
            <a:endParaRPr lang="en-US" altLang="ja-JP" sz="1600" dirty="0" smtClean="0">
              <a:solidFill>
                <a:schemeClr val="bg1"/>
              </a:solidFill>
            </a:endParaRPr>
          </a:p>
          <a:p>
            <a:pPr lvl="1"/>
            <a:endParaRPr lang="en-US" altLang="ja-JP" sz="1600" dirty="0" smtClean="0"/>
          </a:p>
        </p:txBody>
      </p:sp>
    </p:spTree>
    <p:extLst>
      <p:ext uri="{BB962C8B-B14F-4D97-AF65-F5344CB8AC3E}">
        <p14:creationId xmlns:p14="http://schemas.microsoft.com/office/powerpoint/2010/main" val="15140294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solidFill>
                  <a:schemeClr val="tx1"/>
                </a:solidFill>
              </a:rPr>
              <a:t>ワークロード抽出</a:t>
            </a:r>
            <a:endParaRPr lang="en-US" dirty="0"/>
          </a:p>
        </p:txBody>
      </p:sp>
      <p:sp>
        <p:nvSpPr>
          <p:cNvPr id="3" name="コンテンツ プレースホルダー 2"/>
          <p:cNvSpPr>
            <a:spLocks noGrp="1"/>
          </p:cNvSpPr>
          <p:nvPr>
            <p:ph idx="1"/>
          </p:nvPr>
        </p:nvSpPr>
        <p:spPr>
          <a:xfrm>
            <a:off x="457200" y="1744217"/>
            <a:ext cx="8229600" cy="1324744"/>
          </a:xfrm>
        </p:spPr>
        <p:txBody>
          <a:bodyPr/>
          <a:lstStyle/>
          <a:p>
            <a:r>
              <a:rPr lang="en-US" dirty="0" smtClean="0"/>
              <a:t>\\10.130.208.128\PerfstatShare\Script\workload_parse_current.pl</a:t>
            </a:r>
          </a:p>
          <a:p>
            <a:endParaRPr lang="en-US" dirty="0"/>
          </a:p>
        </p:txBody>
      </p:sp>
      <p:cxnSp>
        <p:nvCxnSpPr>
          <p:cNvPr id="9" name="直線コネクタ 8"/>
          <p:cNvCxnSpPr>
            <a:stCxn id="4" idx="4"/>
            <a:endCxn id="6" idx="0"/>
          </p:cNvCxnSpPr>
          <p:nvPr/>
        </p:nvCxnSpPr>
        <p:spPr>
          <a:xfrm>
            <a:off x="2444444" y="4221088"/>
            <a:ext cx="4448154" cy="1008112"/>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cxnSp>
        <p:nvCxnSpPr>
          <p:cNvPr id="11" name="直線コネクタ 10"/>
          <p:cNvCxnSpPr>
            <a:stCxn id="5" idx="4"/>
            <a:endCxn id="7" idx="0"/>
          </p:cNvCxnSpPr>
          <p:nvPr/>
        </p:nvCxnSpPr>
        <p:spPr>
          <a:xfrm flipH="1">
            <a:off x="2444444" y="4221088"/>
            <a:ext cx="4448154" cy="1008112"/>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cxnSp>
        <p:nvCxnSpPr>
          <p:cNvPr id="19" name="直線コネクタ 18"/>
          <p:cNvCxnSpPr>
            <a:stCxn id="4" idx="4"/>
            <a:endCxn id="7" idx="0"/>
          </p:cNvCxnSpPr>
          <p:nvPr/>
        </p:nvCxnSpPr>
        <p:spPr>
          <a:xfrm>
            <a:off x="2444444" y="4221088"/>
            <a:ext cx="0" cy="1008112"/>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cxnSp>
        <p:nvCxnSpPr>
          <p:cNvPr id="23" name="直線コネクタ 22"/>
          <p:cNvCxnSpPr>
            <a:stCxn id="5" idx="4"/>
            <a:endCxn id="6" idx="0"/>
          </p:cNvCxnSpPr>
          <p:nvPr/>
        </p:nvCxnSpPr>
        <p:spPr>
          <a:xfrm>
            <a:off x="6892598" y="4221088"/>
            <a:ext cx="0" cy="1008112"/>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sp>
        <p:nvSpPr>
          <p:cNvPr id="4" name="円/楕円 3"/>
          <p:cNvSpPr/>
          <p:nvPr/>
        </p:nvSpPr>
        <p:spPr>
          <a:xfrm>
            <a:off x="1400328" y="3068960"/>
            <a:ext cx="2088232" cy="1152128"/>
          </a:xfrm>
          <a:prstGeom prst="ellipse">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900" dirty="0" smtClean="0"/>
              <a:t>Random</a:t>
            </a:r>
            <a:endParaRPr lang="en-US" sz="2900" dirty="0"/>
          </a:p>
        </p:txBody>
      </p:sp>
      <p:sp>
        <p:nvSpPr>
          <p:cNvPr id="5" name="円/楕円 4"/>
          <p:cNvSpPr/>
          <p:nvPr/>
        </p:nvSpPr>
        <p:spPr>
          <a:xfrm>
            <a:off x="5612796" y="3068960"/>
            <a:ext cx="2559604" cy="1152128"/>
          </a:xfrm>
          <a:prstGeom prst="ellipse">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900" dirty="0" smtClean="0"/>
              <a:t>Sequential</a:t>
            </a:r>
            <a:endParaRPr lang="en-US" sz="2900" dirty="0"/>
          </a:p>
        </p:txBody>
      </p:sp>
      <p:sp>
        <p:nvSpPr>
          <p:cNvPr id="6" name="円/楕円 5"/>
          <p:cNvSpPr/>
          <p:nvPr/>
        </p:nvSpPr>
        <p:spPr>
          <a:xfrm>
            <a:off x="5956494" y="5229200"/>
            <a:ext cx="1872208" cy="115212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3600" dirty="0" smtClean="0"/>
              <a:t>Write</a:t>
            </a:r>
            <a:endParaRPr lang="en-US" sz="3600" dirty="0"/>
          </a:p>
        </p:txBody>
      </p:sp>
      <p:sp>
        <p:nvSpPr>
          <p:cNvPr id="7" name="円/楕円 6"/>
          <p:cNvSpPr/>
          <p:nvPr/>
        </p:nvSpPr>
        <p:spPr>
          <a:xfrm>
            <a:off x="1508340" y="5229200"/>
            <a:ext cx="1872208" cy="115212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600" dirty="0" smtClean="0"/>
              <a:t>Read</a:t>
            </a:r>
            <a:endParaRPr lang="en-US" sz="3600" dirty="0"/>
          </a:p>
        </p:txBody>
      </p:sp>
    </p:spTree>
    <p:extLst>
      <p:ext uri="{BB962C8B-B14F-4D97-AF65-F5344CB8AC3E}">
        <p14:creationId xmlns:p14="http://schemas.microsoft.com/office/powerpoint/2010/main" val="3442535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solidFill>
                  <a:schemeClr val="tx1"/>
                </a:solidFill>
              </a:rPr>
              <a:t>ワークロード抽出</a:t>
            </a:r>
            <a:endParaRPr lang="en-US" dirty="0"/>
          </a:p>
        </p:txBody>
      </p:sp>
      <p:sp>
        <p:nvSpPr>
          <p:cNvPr id="4" name="コンテンツ プレースホルダー 2"/>
          <p:cNvSpPr txBox="1">
            <a:spLocks/>
          </p:cNvSpPr>
          <p:nvPr/>
        </p:nvSpPr>
        <p:spPr bwMode="auto">
          <a:xfrm>
            <a:off x="457200" y="4293096"/>
            <a:ext cx="8316278" cy="2376264"/>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marL="298450" indent="-298450" algn="l" rtl="0" eaLnBrk="0" fontAlgn="base" hangingPunct="0">
              <a:spcBef>
                <a:spcPts val="676"/>
              </a:spcBef>
              <a:spcAft>
                <a:spcPct val="0"/>
              </a:spcAft>
              <a:buClr>
                <a:schemeClr val="accent2"/>
              </a:buClr>
              <a:buFont typeface="Wingdings 2" pitchFamily="18" charset="2"/>
              <a:buChar char="¡"/>
              <a:defRPr sz="2800">
                <a:solidFill>
                  <a:schemeClr val="tx1"/>
                </a:solidFill>
                <a:latin typeface="メイリオ" pitchFamily="50" charset="-128"/>
                <a:ea typeface="メイリオ" pitchFamily="50" charset="-128"/>
                <a:cs typeface="メイリオ" pitchFamily="50" charset="-128"/>
              </a:defRPr>
            </a:lvl1pPr>
            <a:lvl2pPr marL="636588" indent="-336550" algn="l" rtl="0" eaLnBrk="0" fontAlgn="base" hangingPunct="0">
              <a:spcBef>
                <a:spcPts val="624"/>
              </a:spcBef>
              <a:spcAft>
                <a:spcPct val="0"/>
              </a:spcAft>
              <a:buFont typeface="Arial" charset="0"/>
              <a:buChar char="–"/>
              <a:defRPr sz="2600">
                <a:solidFill>
                  <a:schemeClr val="tx1"/>
                </a:solidFill>
                <a:latin typeface="メイリオ" pitchFamily="50" charset="-128"/>
                <a:ea typeface="メイリオ" pitchFamily="50" charset="-128"/>
                <a:cs typeface="メイリオ" pitchFamily="50" charset="-128"/>
              </a:defRPr>
            </a:lvl2pPr>
            <a:lvl3pPr marL="927100" indent="-288925" algn="l" rtl="0" eaLnBrk="0" fontAlgn="base" hangingPunct="0">
              <a:spcBef>
                <a:spcPts val="576"/>
              </a:spcBef>
              <a:spcAft>
                <a:spcPct val="0"/>
              </a:spcAft>
              <a:buFont typeface="Wingdings 2" pitchFamily="18" charset="2"/>
              <a:buChar char="¡"/>
              <a:defRPr sz="2400">
                <a:solidFill>
                  <a:schemeClr val="tx1"/>
                </a:solidFill>
                <a:latin typeface="メイリオ" pitchFamily="50" charset="-128"/>
                <a:ea typeface="メイリオ" pitchFamily="50" charset="-128"/>
                <a:cs typeface="メイリオ" pitchFamily="50" charset="-128"/>
              </a:defRPr>
            </a:lvl3pPr>
            <a:lvl4pPr marL="1236663" indent="-307975" algn="l" rtl="0" eaLnBrk="0" fontAlgn="base" hangingPunct="0">
              <a:spcBef>
                <a:spcPts val="480"/>
              </a:spcBef>
              <a:spcAft>
                <a:spcPct val="0"/>
              </a:spcAft>
              <a:buFont typeface="Arial" charset="0"/>
              <a:buChar char="–"/>
              <a:defRPr sz="2000">
                <a:solidFill>
                  <a:schemeClr val="tx1"/>
                </a:solidFill>
                <a:latin typeface="メイリオ" pitchFamily="50" charset="-128"/>
                <a:ea typeface="メイリオ" pitchFamily="50" charset="-128"/>
                <a:cs typeface="メイリオ" pitchFamily="50" charset="-128"/>
              </a:defRPr>
            </a:lvl4pPr>
            <a:lvl5pPr marL="1504950" indent="-266700" algn="l" rtl="0" eaLnBrk="0" fontAlgn="base" hangingPunct="0">
              <a:spcBef>
                <a:spcPts val="480"/>
              </a:spcBef>
              <a:spcAft>
                <a:spcPct val="0"/>
              </a:spcAft>
              <a:buFont typeface="Wingdings 2" pitchFamily="18" charset="2"/>
              <a:buChar char="¡"/>
              <a:defRPr sz="2000">
                <a:solidFill>
                  <a:schemeClr val="tx1"/>
                </a:solidFill>
                <a:latin typeface="メイリオ" pitchFamily="50" charset="-128"/>
                <a:ea typeface="メイリオ" pitchFamily="50" charset="-128"/>
                <a:cs typeface="メイリオ" pitchFamily="50" charset="-128"/>
              </a:defRPr>
            </a:lvl5pPr>
            <a:lvl6pPr marL="1962150" indent="-266700" algn="l" rtl="0" fontAlgn="base">
              <a:spcBef>
                <a:spcPct val="20000"/>
              </a:spcBef>
              <a:spcAft>
                <a:spcPct val="0"/>
              </a:spcAft>
              <a:buFont typeface="Wingdings 2" pitchFamily="18" charset="2"/>
              <a:buChar char="¡"/>
              <a:defRPr sz="2000">
                <a:solidFill>
                  <a:schemeClr val="tx1"/>
                </a:solidFill>
                <a:latin typeface="+mn-lt"/>
              </a:defRPr>
            </a:lvl6pPr>
            <a:lvl7pPr marL="2419350" indent="-266700" algn="l" rtl="0" fontAlgn="base">
              <a:spcBef>
                <a:spcPct val="20000"/>
              </a:spcBef>
              <a:spcAft>
                <a:spcPct val="0"/>
              </a:spcAft>
              <a:buFont typeface="Wingdings 2" pitchFamily="18" charset="2"/>
              <a:buChar char="¡"/>
              <a:defRPr sz="2000">
                <a:solidFill>
                  <a:schemeClr val="tx1"/>
                </a:solidFill>
                <a:latin typeface="+mn-lt"/>
              </a:defRPr>
            </a:lvl7pPr>
            <a:lvl8pPr marL="2876550" indent="-266700" algn="l" rtl="0" fontAlgn="base">
              <a:spcBef>
                <a:spcPct val="20000"/>
              </a:spcBef>
              <a:spcAft>
                <a:spcPct val="0"/>
              </a:spcAft>
              <a:buFont typeface="Wingdings 2" pitchFamily="18" charset="2"/>
              <a:buChar char="¡"/>
              <a:defRPr sz="2000">
                <a:solidFill>
                  <a:schemeClr val="tx1"/>
                </a:solidFill>
                <a:latin typeface="+mn-lt"/>
              </a:defRPr>
            </a:lvl8pPr>
            <a:lvl9pPr marL="3333750" indent="-266700" algn="l" rtl="0" fontAlgn="base">
              <a:spcBef>
                <a:spcPct val="20000"/>
              </a:spcBef>
              <a:spcAft>
                <a:spcPct val="0"/>
              </a:spcAft>
              <a:buFont typeface="Wingdings 2" pitchFamily="18" charset="2"/>
              <a:buChar char="¡"/>
              <a:defRPr sz="2000">
                <a:solidFill>
                  <a:schemeClr val="tx1"/>
                </a:solidFill>
                <a:latin typeface="+mn-lt"/>
              </a:defRPr>
            </a:lvl9pPr>
          </a:lstStyle>
          <a:p>
            <a:pPr marL="0" indent="0">
              <a:buNone/>
            </a:pPr>
            <a:r>
              <a:rPr lang="ja-JP" altLang="en-US" sz="2000" dirty="0" smtClean="0">
                <a:solidFill>
                  <a:schemeClr val="bg1"/>
                </a:solidFill>
              </a:rPr>
              <a:t>仕様</a:t>
            </a:r>
            <a:endParaRPr lang="en-US" altLang="ja-JP" sz="2000" dirty="0" smtClean="0">
              <a:solidFill>
                <a:schemeClr val="bg1"/>
              </a:solidFill>
            </a:endParaRPr>
          </a:p>
          <a:p>
            <a:pPr lvl="1"/>
            <a:r>
              <a:rPr lang="ja-JP" altLang="en-US" sz="1800" dirty="0" smtClean="0">
                <a:solidFill>
                  <a:schemeClr val="bg1"/>
                </a:solidFill>
              </a:rPr>
              <a:t>サポートプロトコル：</a:t>
            </a:r>
            <a:r>
              <a:rPr lang="en-US" altLang="ja-JP" sz="1800" b="1" dirty="0" smtClean="0">
                <a:solidFill>
                  <a:schemeClr val="bg1"/>
                </a:solidFill>
              </a:rPr>
              <a:t>NFSv3,NFSv4,CIFS,FCP,iSCSI</a:t>
            </a:r>
          </a:p>
          <a:p>
            <a:pPr lvl="1"/>
            <a:r>
              <a:rPr lang="ja-JP" altLang="en-US" sz="1800" dirty="0" smtClean="0">
                <a:solidFill>
                  <a:schemeClr val="bg1"/>
                </a:solidFill>
              </a:rPr>
              <a:t>ワークロード：</a:t>
            </a:r>
            <a:r>
              <a:rPr lang="en-US" altLang="ja-JP" sz="1800" b="1" dirty="0" smtClean="0">
                <a:solidFill>
                  <a:schemeClr val="bg1"/>
                </a:solidFill>
              </a:rPr>
              <a:t>Random Read/Write , Sequential Read/Write </a:t>
            </a:r>
            <a:r>
              <a:rPr lang="ja-JP" altLang="en-US" sz="1800" dirty="0" smtClean="0">
                <a:solidFill>
                  <a:schemeClr val="bg1"/>
                </a:solidFill>
              </a:rPr>
              <a:t>比</a:t>
            </a:r>
            <a:endParaRPr lang="en-US" altLang="ja-JP" sz="1800" dirty="0" smtClean="0">
              <a:solidFill>
                <a:schemeClr val="bg1"/>
              </a:solidFill>
            </a:endParaRPr>
          </a:p>
          <a:p>
            <a:pPr lvl="1"/>
            <a:r>
              <a:rPr lang="ja-JP" altLang="en-US" sz="1800" dirty="0" smtClean="0">
                <a:solidFill>
                  <a:schemeClr val="bg1"/>
                </a:solidFill>
              </a:rPr>
              <a:t>取得値と計算式：以下に準ずる</a:t>
            </a:r>
            <a:r>
              <a:rPr lang="en-US" sz="1600" u="sng" dirty="0" smtClean="0">
                <a:solidFill>
                  <a:schemeClr val="bg1"/>
                </a:solidFill>
                <a:hlinkClick r:id="rId2"/>
              </a:rPr>
              <a:t>https</a:t>
            </a:r>
            <a:r>
              <a:rPr lang="en-US" sz="1600" u="sng" dirty="0">
                <a:solidFill>
                  <a:schemeClr val="bg1"/>
                </a:solidFill>
                <a:hlinkClick r:id="rId2"/>
              </a:rPr>
              <a:t>://</a:t>
            </a:r>
            <a:r>
              <a:rPr lang="en-US" sz="1600" u="sng" dirty="0" smtClean="0">
                <a:solidFill>
                  <a:schemeClr val="bg1"/>
                </a:solidFill>
                <a:hlinkClick r:id="rId2"/>
              </a:rPr>
              <a:t>wikid.netapp.com/w/Sizer2.0/PerfStat_Parser_Design#Workload</a:t>
            </a:r>
            <a:endParaRPr lang="en-US" sz="1600" u="sng" dirty="0" smtClean="0">
              <a:solidFill>
                <a:schemeClr val="bg1"/>
              </a:solidFill>
            </a:endParaRPr>
          </a:p>
          <a:p>
            <a:pPr lvl="1"/>
            <a:r>
              <a:rPr lang="ja-JP" altLang="en-US" sz="1800" dirty="0" smtClean="0">
                <a:solidFill>
                  <a:schemeClr val="bg1"/>
                </a:solidFill>
              </a:rPr>
              <a:t>シーケンシャルの対象とする</a:t>
            </a:r>
            <a:r>
              <a:rPr lang="en-US" altLang="ja-JP" sz="1800" dirty="0" smtClean="0">
                <a:solidFill>
                  <a:schemeClr val="bg1"/>
                </a:solidFill>
              </a:rPr>
              <a:t>IO</a:t>
            </a:r>
            <a:r>
              <a:rPr lang="ja-JP" altLang="en-US" sz="1800" dirty="0" smtClean="0">
                <a:solidFill>
                  <a:schemeClr val="bg1"/>
                </a:solidFill>
              </a:rPr>
              <a:t>サイズは</a:t>
            </a:r>
            <a:r>
              <a:rPr lang="en-US" altLang="ja-JP" sz="1800" b="1" dirty="0" smtClean="0">
                <a:solidFill>
                  <a:schemeClr val="bg1"/>
                </a:solidFill>
              </a:rPr>
              <a:t>16KB</a:t>
            </a:r>
            <a:r>
              <a:rPr lang="ja-JP" altLang="en-US" sz="1800" b="1" dirty="0" smtClean="0">
                <a:solidFill>
                  <a:schemeClr val="bg1"/>
                </a:solidFill>
              </a:rPr>
              <a:t>以上</a:t>
            </a:r>
            <a:endParaRPr lang="en-US" altLang="ja-JP" sz="1800" b="1" dirty="0" smtClean="0">
              <a:solidFill>
                <a:schemeClr val="bg1"/>
              </a:solidFill>
            </a:endParaRPr>
          </a:p>
          <a:p>
            <a:pPr lvl="1"/>
            <a:r>
              <a:rPr lang="ja-JP" altLang="en-US" sz="1800" dirty="0" smtClean="0">
                <a:solidFill>
                  <a:schemeClr val="bg1"/>
                </a:solidFill>
              </a:rPr>
              <a:t>マルチホスト対応</a:t>
            </a:r>
            <a:endParaRPr lang="en-US" altLang="ja-JP" sz="1800" dirty="0" smtClean="0">
              <a:solidFill>
                <a:schemeClr val="bg1"/>
              </a:solidFill>
            </a:endParaRPr>
          </a:p>
          <a:p>
            <a:pPr marL="0" indent="0">
              <a:buNone/>
            </a:pPr>
            <a:endParaRPr lang="en-US" altLang="ja-JP" sz="2000" dirty="0" smtClean="0">
              <a:solidFill>
                <a:schemeClr val="bg1"/>
              </a:solidFill>
            </a:endParaRPr>
          </a:p>
        </p:txBody>
      </p:sp>
      <p:sp>
        <p:nvSpPr>
          <p:cNvPr id="5" name="コンテンツ プレースホルダー 2"/>
          <p:cNvSpPr>
            <a:spLocks noGrp="1"/>
          </p:cNvSpPr>
          <p:nvPr>
            <p:ph idx="1"/>
          </p:nvPr>
        </p:nvSpPr>
        <p:spPr>
          <a:xfrm>
            <a:off x="354360" y="1640632"/>
            <a:ext cx="8521958" cy="492224"/>
          </a:xfrm>
        </p:spPr>
        <p:txBody>
          <a:bodyPr>
            <a:normAutofit fontScale="85000" lnSpcReduction="10000"/>
          </a:bodyPr>
          <a:lstStyle/>
          <a:p>
            <a:pPr marL="0" indent="0">
              <a:buNone/>
            </a:pPr>
            <a:r>
              <a:rPr lang="en-US" altLang="ja-JP" sz="2000" dirty="0" err="1" smtClean="0"/>
              <a:t>Perfstat</a:t>
            </a:r>
            <a:r>
              <a:rPr lang="en-US" altLang="ja-JP" sz="2000" dirty="0" smtClean="0"/>
              <a:t> </a:t>
            </a:r>
            <a:r>
              <a:rPr lang="ja-JP" altLang="en-US" sz="2000" dirty="0" smtClean="0"/>
              <a:t>生データから指定した</a:t>
            </a:r>
            <a:r>
              <a:rPr lang="en-US" altLang="ja-JP" sz="2000" dirty="0" smtClean="0"/>
              <a:t>Iteration</a:t>
            </a:r>
            <a:r>
              <a:rPr lang="ja-JP" altLang="en-US" sz="2000" dirty="0" smtClean="0"/>
              <a:t>間のワークロードを</a:t>
            </a:r>
            <a:r>
              <a:rPr lang="ja-JP" altLang="en-US" sz="2000" dirty="0"/>
              <a:t>プロトコル</a:t>
            </a:r>
            <a:r>
              <a:rPr lang="ja-JP" altLang="en-US" sz="2000" dirty="0" smtClean="0"/>
              <a:t>毎に算出</a:t>
            </a:r>
            <a:endParaRPr lang="en-US" altLang="ja-JP" sz="2000" dirty="0" smtClean="0"/>
          </a:p>
        </p:txBody>
      </p:sp>
      <p:sp>
        <p:nvSpPr>
          <p:cNvPr id="6" name="正方形/長方形 5"/>
          <p:cNvSpPr/>
          <p:nvPr/>
        </p:nvSpPr>
        <p:spPr bwMode="auto">
          <a:xfrm>
            <a:off x="457200" y="1988840"/>
            <a:ext cx="8305800" cy="2172072"/>
          </a:xfrm>
          <a:prstGeom prst="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none" lIns="91440" tIns="45720" rIns="91440" bIns="45720" numCol="1" rtlCol="0" anchor="t" anchorCtr="0" compatLnSpc="1">
            <a:prstTxWarp prst="textNoShape">
              <a:avLst/>
            </a:prstTxWarp>
          </a:bodyPr>
          <a:lstStyle/>
          <a:p>
            <a:pPr>
              <a:buClr>
                <a:schemeClr val="accent2"/>
              </a:buClr>
            </a:pPr>
            <a:r>
              <a:rPr lang="ja-JP" altLang="en-US" sz="1000" dirty="0" smtClean="0">
                <a:solidFill>
                  <a:schemeClr val="bg1"/>
                </a:solidFill>
                <a:latin typeface="ＭＳ ゴシック" pitchFamily="49" charset="-128"/>
                <a:ea typeface="ＭＳ ゴシック" pitchFamily="49" charset="-128"/>
              </a:rPr>
              <a:t>実行例：</a:t>
            </a:r>
            <a:endParaRPr lang="en-US" altLang="ja-JP" sz="1000" dirty="0" smtClean="0">
              <a:solidFill>
                <a:schemeClr val="bg1"/>
              </a:solidFill>
              <a:latin typeface="ＭＳ ゴシック" pitchFamily="49" charset="-128"/>
              <a:ea typeface="ＭＳ ゴシック" pitchFamily="49" charset="-128"/>
            </a:endParaRPr>
          </a:p>
          <a:p>
            <a:pPr>
              <a:buClr>
                <a:schemeClr val="accent2"/>
              </a:buClr>
            </a:pPr>
            <a:r>
              <a:rPr lang="en-US" altLang="ja-JP" sz="1400" dirty="0" err="1">
                <a:solidFill>
                  <a:schemeClr val="bg1"/>
                </a:solidFill>
                <a:latin typeface="ＭＳ ゴシック" pitchFamily="49" charset="-128"/>
                <a:ea typeface="ＭＳ ゴシック" pitchFamily="49" charset="-128"/>
              </a:rPr>
              <a:t>takeshi@ubuntu</a:t>
            </a:r>
            <a:r>
              <a:rPr lang="en-US" altLang="ja-JP" sz="1400" dirty="0">
                <a:solidFill>
                  <a:schemeClr val="bg1"/>
                </a:solidFill>
                <a:latin typeface="ＭＳ ゴシック" pitchFamily="49" charset="-128"/>
                <a:ea typeface="ＭＳ ゴシック" pitchFamily="49" charset="-128"/>
              </a:rPr>
              <a:t>:~/Data/Comp$ ./</a:t>
            </a:r>
            <a:r>
              <a:rPr lang="en-US" altLang="ja-JP" sz="1400" dirty="0" smtClean="0">
                <a:solidFill>
                  <a:schemeClr val="bg1"/>
                </a:solidFill>
                <a:latin typeface="ＭＳ ゴシック" pitchFamily="49" charset="-128"/>
                <a:ea typeface="ＭＳ ゴシック" pitchFamily="49" charset="-128"/>
              </a:rPr>
              <a:t>workload_parse.pl us01.log </a:t>
            </a:r>
            <a:r>
              <a:rPr lang="en-US" altLang="ja-JP" sz="1400" dirty="0">
                <a:solidFill>
                  <a:schemeClr val="bg1"/>
                </a:solidFill>
                <a:latin typeface="ＭＳ ゴシック" pitchFamily="49" charset="-128"/>
                <a:ea typeface="ＭＳ ゴシック" pitchFamily="49" charset="-128"/>
              </a:rPr>
              <a:t>nfsv3 1-46</a:t>
            </a:r>
          </a:p>
          <a:p>
            <a:pPr>
              <a:buClr>
                <a:schemeClr val="accent2"/>
              </a:buClr>
            </a:pPr>
            <a:endParaRPr lang="en-US" altLang="ja-JP" sz="1400" b="1" dirty="0">
              <a:solidFill>
                <a:schemeClr val="bg1"/>
              </a:solidFill>
              <a:latin typeface="ＭＳ ゴシック" pitchFamily="49" charset="-128"/>
              <a:ea typeface="ＭＳ ゴシック" pitchFamily="49" charset="-128"/>
            </a:endParaRPr>
          </a:p>
          <a:p>
            <a:pPr>
              <a:buClr>
                <a:schemeClr val="accent2"/>
              </a:buClr>
            </a:pPr>
            <a:r>
              <a:rPr lang="en-US" altLang="ja-JP" sz="1400" b="1" dirty="0">
                <a:solidFill>
                  <a:schemeClr val="bg1"/>
                </a:solidFill>
                <a:latin typeface="ＭＳ ゴシック" pitchFamily="49" charset="-128"/>
                <a:ea typeface="ＭＳ ゴシック" pitchFamily="49" charset="-128"/>
              </a:rPr>
              <a:t> --- Progress "us01-fas01" ...</a:t>
            </a:r>
          </a:p>
          <a:p>
            <a:pPr>
              <a:buClr>
                <a:schemeClr val="accent2"/>
              </a:buClr>
            </a:pPr>
            <a:r>
              <a:rPr lang="en-US" altLang="ja-JP" sz="1400" b="1" dirty="0">
                <a:solidFill>
                  <a:schemeClr val="bg1"/>
                </a:solidFill>
                <a:latin typeface="ＭＳ ゴシック" pitchFamily="49" charset="-128"/>
                <a:ea typeface="ＭＳ ゴシック" pitchFamily="49" charset="-128"/>
              </a:rPr>
              <a:t> Host/Type                              </a:t>
            </a:r>
            <a:r>
              <a:rPr lang="en-US" altLang="ja-JP" sz="1400" b="1" dirty="0" err="1">
                <a:solidFill>
                  <a:schemeClr val="bg1"/>
                </a:solidFill>
                <a:latin typeface="ＭＳ ゴシック" pitchFamily="49" charset="-128"/>
                <a:ea typeface="ＭＳ ゴシック" pitchFamily="49" charset="-128"/>
              </a:rPr>
              <a:t>RndR</a:t>
            </a:r>
            <a:r>
              <a:rPr lang="en-US" altLang="ja-JP" sz="1400" b="1" dirty="0">
                <a:solidFill>
                  <a:schemeClr val="bg1"/>
                </a:solidFill>
                <a:latin typeface="ＭＳ ゴシック" pitchFamily="49" charset="-128"/>
                <a:ea typeface="ＭＳ ゴシック" pitchFamily="49" charset="-128"/>
              </a:rPr>
              <a:t>%   </a:t>
            </a:r>
            <a:r>
              <a:rPr lang="en-US" altLang="ja-JP" sz="1400" b="1" dirty="0" err="1">
                <a:solidFill>
                  <a:schemeClr val="bg1"/>
                </a:solidFill>
                <a:latin typeface="ＭＳ ゴシック" pitchFamily="49" charset="-128"/>
                <a:ea typeface="ＭＳ ゴシック" pitchFamily="49" charset="-128"/>
              </a:rPr>
              <a:t>RndW</a:t>
            </a:r>
            <a:r>
              <a:rPr lang="en-US" altLang="ja-JP" sz="1400" b="1" dirty="0">
                <a:solidFill>
                  <a:schemeClr val="bg1"/>
                </a:solidFill>
                <a:latin typeface="ＭＳ ゴシック" pitchFamily="49" charset="-128"/>
                <a:ea typeface="ＭＳ ゴシック" pitchFamily="49" charset="-128"/>
              </a:rPr>
              <a:t>%   </a:t>
            </a:r>
            <a:r>
              <a:rPr lang="en-US" altLang="ja-JP" sz="1400" b="1" dirty="0" err="1">
                <a:solidFill>
                  <a:schemeClr val="bg1"/>
                </a:solidFill>
                <a:latin typeface="ＭＳ ゴシック" pitchFamily="49" charset="-128"/>
                <a:ea typeface="ＭＳ ゴシック" pitchFamily="49" charset="-128"/>
              </a:rPr>
              <a:t>SeqR</a:t>
            </a:r>
            <a:r>
              <a:rPr lang="en-US" altLang="ja-JP" sz="1400" b="1" dirty="0">
                <a:solidFill>
                  <a:schemeClr val="bg1"/>
                </a:solidFill>
                <a:latin typeface="ＭＳ ゴシック" pitchFamily="49" charset="-128"/>
                <a:ea typeface="ＭＳ ゴシック" pitchFamily="49" charset="-128"/>
              </a:rPr>
              <a:t>%   </a:t>
            </a:r>
            <a:r>
              <a:rPr lang="en-US" altLang="ja-JP" sz="1400" b="1" dirty="0" err="1">
                <a:solidFill>
                  <a:schemeClr val="bg1"/>
                </a:solidFill>
                <a:latin typeface="ＭＳ ゴシック" pitchFamily="49" charset="-128"/>
                <a:ea typeface="ＭＳ ゴシック" pitchFamily="49" charset="-128"/>
              </a:rPr>
              <a:t>SeqW</a:t>
            </a:r>
            <a:r>
              <a:rPr lang="en-US" altLang="ja-JP" sz="1400" b="1" dirty="0">
                <a:solidFill>
                  <a:schemeClr val="bg1"/>
                </a:solidFill>
                <a:latin typeface="ＭＳ ゴシック" pitchFamily="49" charset="-128"/>
                <a:ea typeface="ＭＳ ゴシック" pitchFamily="49" charset="-128"/>
              </a:rPr>
              <a:t>%</a:t>
            </a:r>
          </a:p>
          <a:p>
            <a:pPr>
              <a:buClr>
                <a:schemeClr val="accent2"/>
              </a:buClr>
            </a:pPr>
            <a:r>
              <a:rPr lang="en-US" altLang="ja-JP" sz="1400" b="1" dirty="0">
                <a:solidFill>
                  <a:schemeClr val="bg1"/>
                </a:solidFill>
                <a:latin typeface="ＭＳ ゴシック" pitchFamily="49" charset="-128"/>
                <a:ea typeface="ＭＳ ゴシック" pitchFamily="49" charset="-128"/>
              </a:rPr>
              <a:t> us01-fas01/</a:t>
            </a:r>
            <a:r>
              <a:rPr lang="en-US" altLang="ja-JP" sz="1400" b="1" dirty="0" err="1">
                <a:solidFill>
                  <a:schemeClr val="bg1"/>
                </a:solidFill>
                <a:latin typeface="ＭＳ ゴシック" pitchFamily="49" charset="-128"/>
                <a:ea typeface="ＭＳ ゴシック" pitchFamily="49" charset="-128"/>
              </a:rPr>
              <a:t>nfs</a:t>
            </a:r>
            <a:r>
              <a:rPr lang="en-US" altLang="ja-JP" sz="1400" b="1" dirty="0">
                <a:solidFill>
                  <a:schemeClr val="bg1"/>
                </a:solidFill>
                <a:latin typeface="ＭＳ ゴシック" pitchFamily="49" charset="-128"/>
                <a:ea typeface="ＭＳ ゴシック" pitchFamily="49" charset="-128"/>
              </a:rPr>
              <a:t>                            11      32      27      30</a:t>
            </a:r>
          </a:p>
          <a:p>
            <a:pPr>
              <a:buClr>
                <a:schemeClr val="accent2"/>
              </a:buClr>
            </a:pPr>
            <a:endParaRPr lang="en-US" altLang="ja-JP" sz="1400" b="1" dirty="0">
              <a:solidFill>
                <a:schemeClr val="bg1"/>
              </a:solidFill>
              <a:latin typeface="ＭＳ ゴシック" pitchFamily="49" charset="-128"/>
              <a:ea typeface="ＭＳ ゴシック" pitchFamily="49" charset="-128"/>
            </a:endParaRPr>
          </a:p>
          <a:p>
            <a:pPr>
              <a:buClr>
                <a:schemeClr val="accent2"/>
              </a:buClr>
            </a:pPr>
            <a:r>
              <a:rPr lang="en-US" altLang="ja-JP" sz="1400" b="1" dirty="0">
                <a:solidFill>
                  <a:schemeClr val="bg1"/>
                </a:solidFill>
                <a:latin typeface="ＭＳ ゴシック" pitchFamily="49" charset="-128"/>
                <a:ea typeface="ＭＳ ゴシック" pitchFamily="49" charset="-128"/>
              </a:rPr>
              <a:t> --- Progress "us01-fas02" ...</a:t>
            </a:r>
          </a:p>
          <a:p>
            <a:pPr>
              <a:buClr>
                <a:schemeClr val="accent2"/>
              </a:buClr>
            </a:pPr>
            <a:r>
              <a:rPr lang="en-US" altLang="ja-JP" sz="1400" b="1" dirty="0">
                <a:solidFill>
                  <a:schemeClr val="bg1"/>
                </a:solidFill>
                <a:latin typeface="ＭＳ ゴシック" pitchFamily="49" charset="-128"/>
                <a:ea typeface="ＭＳ ゴシック" pitchFamily="49" charset="-128"/>
              </a:rPr>
              <a:t> Host/Type                              </a:t>
            </a:r>
            <a:r>
              <a:rPr lang="en-US" altLang="ja-JP" sz="1400" b="1" dirty="0" err="1">
                <a:solidFill>
                  <a:schemeClr val="bg1"/>
                </a:solidFill>
                <a:latin typeface="ＭＳ ゴシック" pitchFamily="49" charset="-128"/>
                <a:ea typeface="ＭＳ ゴシック" pitchFamily="49" charset="-128"/>
              </a:rPr>
              <a:t>RndR</a:t>
            </a:r>
            <a:r>
              <a:rPr lang="en-US" altLang="ja-JP" sz="1400" b="1" dirty="0">
                <a:solidFill>
                  <a:schemeClr val="bg1"/>
                </a:solidFill>
                <a:latin typeface="ＭＳ ゴシック" pitchFamily="49" charset="-128"/>
                <a:ea typeface="ＭＳ ゴシック" pitchFamily="49" charset="-128"/>
              </a:rPr>
              <a:t>%   </a:t>
            </a:r>
            <a:r>
              <a:rPr lang="en-US" altLang="ja-JP" sz="1400" b="1" dirty="0" err="1">
                <a:solidFill>
                  <a:schemeClr val="bg1"/>
                </a:solidFill>
                <a:latin typeface="ＭＳ ゴシック" pitchFamily="49" charset="-128"/>
                <a:ea typeface="ＭＳ ゴシック" pitchFamily="49" charset="-128"/>
              </a:rPr>
              <a:t>RndW</a:t>
            </a:r>
            <a:r>
              <a:rPr lang="en-US" altLang="ja-JP" sz="1400" b="1" dirty="0">
                <a:solidFill>
                  <a:schemeClr val="bg1"/>
                </a:solidFill>
                <a:latin typeface="ＭＳ ゴシック" pitchFamily="49" charset="-128"/>
                <a:ea typeface="ＭＳ ゴシック" pitchFamily="49" charset="-128"/>
              </a:rPr>
              <a:t>%   </a:t>
            </a:r>
            <a:r>
              <a:rPr lang="en-US" altLang="ja-JP" sz="1400" b="1" dirty="0" err="1">
                <a:solidFill>
                  <a:schemeClr val="bg1"/>
                </a:solidFill>
                <a:latin typeface="ＭＳ ゴシック" pitchFamily="49" charset="-128"/>
                <a:ea typeface="ＭＳ ゴシック" pitchFamily="49" charset="-128"/>
              </a:rPr>
              <a:t>SeqR</a:t>
            </a:r>
            <a:r>
              <a:rPr lang="en-US" altLang="ja-JP" sz="1400" b="1" dirty="0">
                <a:solidFill>
                  <a:schemeClr val="bg1"/>
                </a:solidFill>
                <a:latin typeface="ＭＳ ゴシック" pitchFamily="49" charset="-128"/>
                <a:ea typeface="ＭＳ ゴシック" pitchFamily="49" charset="-128"/>
              </a:rPr>
              <a:t>%   </a:t>
            </a:r>
            <a:r>
              <a:rPr lang="en-US" altLang="ja-JP" sz="1400" b="1" dirty="0" err="1">
                <a:solidFill>
                  <a:schemeClr val="bg1"/>
                </a:solidFill>
                <a:latin typeface="ＭＳ ゴシック" pitchFamily="49" charset="-128"/>
                <a:ea typeface="ＭＳ ゴシック" pitchFamily="49" charset="-128"/>
              </a:rPr>
              <a:t>SeqW</a:t>
            </a:r>
            <a:r>
              <a:rPr lang="en-US" altLang="ja-JP" sz="1400" b="1" dirty="0">
                <a:solidFill>
                  <a:schemeClr val="bg1"/>
                </a:solidFill>
                <a:latin typeface="ＭＳ ゴシック" pitchFamily="49" charset="-128"/>
                <a:ea typeface="ＭＳ ゴシック" pitchFamily="49" charset="-128"/>
              </a:rPr>
              <a:t>%</a:t>
            </a:r>
          </a:p>
          <a:p>
            <a:pPr>
              <a:buClr>
                <a:schemeClr val="accent2"/>
              </a:buClr>
            </a:pPr>
            <a:r>
              <a:rPr lang="en-US" altLang="ja-JP" sz="1400" b="1" dirty="0">
                <a:solidFill>
                  <a:schemeClr val="bg1"/>
                </a:solidFill>
                <a:latin typeface="ＭＳ ゴシック" pitchFamily="49" charset="-128"/>
                <a:ea typeface="ＭＳ ゴシック" pitchFamily="49" charset="-128"/>
              </a:rPr>
              <a:t> us01-fas02/</a:t>
            </a:r>
            <a:r>
              <a:rPr lang="en-US" altLang="ja-JP" sz="1400" b="1" dirty="0" err="1">
                <a:solidFill>
                  <a:schemeClr val="bg1"/>
                </a:solidFill>
                <a:latin typeface="ＭＳ ゴシック" pitchFamily="49" charset="-128"/>
                <a:ea typeface="ＭＳ ゴシック" pitchFamily="49" charset="-128"/>
              </a:rPr>
              <a:t>nfs</a:t>
            </a:r>
            <a:r>
              <a:rPr lang="en-US" altLang="ja-JP" sz="1400" b="1" dirty="0">
                <a:solidFill>
                  <a:schemeClr val="bg1"/>
                </a:solidFill>
                <a:latin typeface="ＭＳ ゴシック" pitchFamily="49" charset="-128"/>
                <a:ea typeface="ＭＳ ゴシック" pitchFamily="49" charset="-128"/>
              </a:rPr>
              <a:t>                             5      50      23      22</a:t>
            </a:r>
          </a:p>
        </p:txBody>
      </p:sp>
    </p:spTree>
    <p:extLst>
      <p:ext uri="{BB962C8B-B14F-4D97-AF65-F5344CB8AC3E}">
        <p14:creationId xmlns:p14="http://schemas.microsoft.com/office/powerpoint/2010/main" val="29090889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注意</a:t>
            </a:r>
            <a:endParaRPr lang="en-US" dirty="0"/>
          </a:p>
        </p:txBody>
      </p:sp>
      <p:sp>
        <p:nvSpPr>
          <p:cNvPr id="4" name="角丸四角形 3"/>
          <p:cNvSpPr/>
          <p:nvPr/>
        </p:nvSpPr>
        <p:spPr>
          <a:xfrm>
            <a:off x="469729" y="2132856"/>
            <a:ext cx="8208912" cy="410445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ja-JP" altLang="en-US" sz="3200" dirty="0" smtClean="0"/>
              <a:t>残念ながら全てのケースでは試せていないので、</a:t>
            </a:r>
            <a:r>
              <a:rPr lang="en-US" altLang="ja-JP" sz="3200" dirty="0" smtClean="0"/>
              <a:t>ONTAP</a:t>
            </a:r>
            <a:r>
              <a:rPr lang="ja-JP" altLang="en-US" sz="3200" dirty="0" smtClean="0"/>
              <a:t>バージョン、</a:t>
            </a:r>
            <a:r>
              <a:rPr lang="en-US" altLang="ja-JP" sz="3200" dirty="0"/>
              <a:t> </a:t>
            </a:r>
            <a:r>
              <a:rPr lang="en-US" altLang="ja-JP" sz="3200" dirty="0" err="1"/>
              <a:t>Perfstat</a:t>
            </a:r>
            <a:r>
              <a:rPr lang="ja-JP" altLang="en-US" sz="3200" dirty="0"/>
              <a:t>バージョン、</a:t>
            </a:r>
            <a:r>
              <a:rPr lang="ja-JP" altLang="en-US" sz="3200" dirty="0" smtClean="0"/>
              <a:t>取得時のオプションの相違、また</a:t>
            </a:r>
            <a:r>
              <a:rPr lang="en-US" altLang="ja-JP" sz="3200" dirty="0" err="1" smtClean="0"/>
              <a:t>Perfstat</a:t>
            </a:r>
            <a:r>
              <a:rPr lang="ja-JP" altLang="en-US" sz="3200" dirty="0" smtClean="0"/>
              <a:t>そのものが正しく取得できていない場合は結果に不都合がでる場合もあります。ご利用の際は自己責任でお願いします。仕様は開示するので適時修正は問題ありません。</a:t>
            </a:r>
            <a:endParaRPr lang="en-US" sz="3200" dirty="0"/>
          </a:p>
        </p:txBody>
      </p:sp>
    </p:spTree>
    <p:extLst>
      <p:ext uri="{BB962C8B-B14F-4D97-AF65-F5344CB8AC3E}">
        <p14:creationId xmlns:p14="http://schemas.microsoft.com/office/powerpoint/2010/main" val="42750364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5148064" y="0"/>
            <a:ext cx="4020320" cy="6855000"/>
          </a:xfrm>
          <a:noFill/>
          <a:ln>
            <a:noFill/>
          </a:ln>
        </p:spPr>
        <p:style>
          <a:lnRef idx="1">
            <a:schemeClr val="dk1"/>
          </a:lnRef>
          <a:fillRef idx="1003">
            <a:schemeClr val="lt2"/>
          </a:fillRef>
          <a:effectRef idx="2">
            <a:schemeClr val="dk1"/>
          </a:effectRef>
          <a:fontRef idx="minor">
            <a:schemeClr val="lt1"/>
          </a:fontRef>
        </p:style>
        <p:txBody>
          <a:bodyPr anchor="ctr" anchorCtr="0">
            <a:noAutofit/>
          </a:bodyPr>
          <a:lstStyle/>
          <a:p>
            <a:pPr algn="ctr"/>
            <a:r>
              <a:rPr lang="ja-JP" altLang="en-US" sz="7200" b="0" dirty="0" smtClean="0">
                <a:solidFill>
                  <a:schemeClr val="bg1"/>
                </a:solidFill>
              </a:rPr>
              <a:t>もう一歩</a:t>
            </a:r>
            <a:endParaRPr lang="en-US" sz="7200" b="0" dirty="0">
              <a:solidFill>
                <a:schemeClr val="bg1"/>
              </a:solidFill>
            </a:endParaRPr>
          </a:p>
        </p:txBody>
      </p:sp>
    </p:spTree>
    <p:extLst>
      <p:ext uri="{BB962C8B-B14F-4D97-AF65-F5344CB8AC3E}">
        <p14:creationId xmlns:p14="http://schemas.microsoft.com/office/powerpoint/2010/main" val="39786888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fontScale="90000"/>
          </a:bodyPr>
          <a:lstStyle/>
          <a:p>
            <a:r>
              <a:rPr lang="ja-JP" altLang="en-US" dirty="0" smtClean="0"/>
              <a:t>カスタム－１</a:t>
            </a:r>
            <a:endParaRPr lang="en-US" dirty="0"/>
          </a:p>
        </p:txBody>
      </p:sp>
      <p:sp>
        <p:nvSpPr>
          <p:cNvPr id="5" name="コンテンツ プレースホルダー 4"/>
          <p:cNvSpPr>
            <a:spLocks noGrp="1"/>
          </p:cNvSpPr>
          <p:nvPr>
            <p:ph idx="1"/>
          </p:nvPr>
        </p:nvSpPr>
        <p:spPr>
          <a:xfrm>
            <a:off x="457200" y="1927373"/>
            <a:ext cx="8229600" cy="2581747"/>
          </a:xfrm>
        </p:spPr>
        <p:txBody>
          <a:bodyPr/>
          <a:lstStyle/>
          <a:p>
            <a:pPr marL="0" indent="0">
              <a:buNone/>
            </a:pPr>
            <a:r>
              <a:rPr lang="en-US" altLang="ja-JP" dirty="0" smtClean="0"/>
              <a:t>Q.</a:t>
            </a:r>
          </a:p>
          <a:p>
            <a:pPr marL="0" indent="0">
              <a:buNone/>
            </a:pPr>
            <a:r>
              <a:rPr lang="ja-JP" altLang="en-US" dirty="0"/>
              <a:t>　</a:t>
            </a:r>
            <a:r>
              <a:rPr lang="ja-JP" altLang="en-US" dirty="0" smtClean="0"/>
              <a:t>◯◯◯なデータが見たい、とれますか？</a:t>
            </a:r>
            <a:endParaRPr lang="en-US" altLang="ja-JP" dirty="0" smtClean="0"/>
          </a:p>
          <a:p>
            <a:pPr marL="0" indent="0">
              <a:buNone/>
            </a:pPr>
            <a:r>
              <a:rPr lang="en-US" altLang="ja-JP" dirty="0" smtClean="0"/>
              <a:t>A.</a:t>
            </a:r>
          </a:p>
          <a:p>
            <a:pPr marL="0" indent="0">
              <a:buNone/>
            </a:pPr>
            <a:r>
              <a:rPr lang="ja-JP" altLang="en-US" dirty="0" smtClean="0"/>
              <a:t>　</a:t>
            </a:r>
            <a:r>
              <a:rPr lang="en-US" altLang="ja-JP" dirty="0" err="1" smtClean="0"/>
              <a:t>Perfstat</a:t>
            </a:r>
            <a:r>
              <a:rPr lang="ja-JP" altLang="en-US" dirty="0" smtClean="0"/>
              <a:t>でとれているものならとれます。</a:t>
            </a:r>
            <a:endParaRPr lang="en-US" dirty="0" smtClean="0"/>
          </a:p>
        </p:txBody>
      </p:sp>
      <p:grpSp>
        <p:nvGrpSpPr>
          <p:cNvPr id="14" name="グループ化 13"/>
          <p:cNvGrpSpPr/>
          <p:nvPr/>
        </p:nvGrpSpPr>
        <p:grpSpPr>
          <a:xfrm>
            <a:off x="360040" y="4880223"/>
            <a:ext cx="8532440" cy="997049"/>
            <a:chOff x="360040" y="4880223"/>
            <a:chExt cx="8532440" cy="997049"/>
          </a:xfrm>
        </p:grpSpPr>
        <p:sp>
          <p:nvSpPr>
            <p:cNvPr id="7" name="ホームベース 6"/>
            <p:cNvSpPr/>
            <p:nvPr/>
          </p:nvSpPr>
          <p:spPr>
            <a:xfrm>
              <a:off x="360040" y="4880223"/>
              <a:ext cx="1224136" cy="997047"/>
            </a:xfrm>
            <a:prstGeom prst="homePlate">
              <a:avLst>
                <a:gd name="adj" fmla="val 28945"/>
              </a:avLst>
            </a:prstGeom>
            <a:gradFill flip="none" rotWithShape="1">
              <a:gsLst>
                <a:gs pos="0">
                  <a:schemeClr val="accent1">
                    <a:shade val="51000"/>
                    <a:satMod val="130000"/>
                    <a:alpha val="0"/>
                  </a:schemeClr>
                </a:gs>
                <a:gs pos="81000">
                  <a:schemeClr val="accent1">
                    <a:shade val="93000"/>
                    <a:satMod val="130000"/>
                  </a:schemeClr>
                </a:gs>
                <a:gs pos="100000">
                  <a:schemeClr val="accent1">
                    <a:shade val="94000"/>
                    <a:satMod val="135000"/>
                  </a:schemeClr>
                </a:gs>
              </a:gsLst>
              <a:lin ang="16200000" scaled="1"/>
              <a:tileRect/>
            </a:gradFill>
            <a:ln/>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sz="2000" dirty="0" smtClean="0">
                  <a:solidFill>
                    <a:srgbClr val="FFFFFF"/>
                  </a:solidFill>
                  <a:latin typeface="メイリオ (本文)"/>
                </a:rPr>
                <a:t>値</a:t>
              </a:r>
              <a:r>
                <a:rPr kumimoji="1" lang="ja-JP" altLang="en-US" sz="2000" dirty="0">
                  <a:solidFill>
                    <a:srgbClr val="FFFFFF"/>
                  </a:solidFill>
                  <a:latin typeface="メイリオ (本文)"/>
                </a:rPr>
                <a:t>確認</a:t>
              </a:r>
            </a:p>
          </p:txBody>
        </p:sp>
        <p:sp>
          <p:nvSpPr>
            <p:cNvPr id="8" name="ホームベース 7"/>
            <p:cNvSpPr/>
            <p:nvPr/>
          </p:nvSpPr>
          <p:spPr>
            <a:xfrm>
              <a:off x="1656184" y="4880224"/>
              <a:ext cx="864095" cy="997047"/>
            </a:xfrm>
            <a:prstGeom prst="homePlate">
              <a:avLst>
                <a:gd name="adj" fmla="val 28945"/>
              </a:avLst>
            </a:prstGeom>
            <a:gradFill flip="none" rotWithShape="1">
              <a:gsLst>
                <a:gs pos="0">
                  <a:schemeClr val="accent1">
                    <a:shade val="51000"/>
                    <a:satMod val="130000"/>
                    <a:alpha val="0"/>
                  </a:schemeClr>
                </a:gs>
                <a:gs pos="81000">
                  <a:schemeClr val="accent1">
                    <a:shade val="93000"/>
                    <a:satMod val="130000"/>
                  </a:schemeClr>
                </a:gs>
                <a:gs pos="100000">
                  <a:schemeClr val="accent1">
                    <a:shade val="94000"/>
                    <a:satMod val="135000"/>
                  </a:schemeClr>
                </a:gs>
              </a:gsLst>
              <a:lin ang="16200000" scaled="1"/>
              <a:tileRect/>
            </a:gradFill>
            <a:ln/>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sz="2000" dirty="0" smtClean="0">
                  <a:solidFill>
                    <a:srgbClr val="FFFF00"/>
                  </a:solidFill>
                  <a:latin typeface="メイリオ (本文)"/>
                </a:rPr>
                <a:t>個別抽出</a:t>
              </a:r>
              <a:endParaRPr kumimoji="1" lang="en-US" altLang="ja-JP" sz="2000" dirty="0" smtClean="0">
                <a:solidFill>
                  <a:srgbClr val="FFFF00"/>
                </a:solidFill>
                <a:latin typeface="メイリオ (本文)"/>
              </a:endParaRPr>
            </a:p>
          </p:txBody>
        </p:sp>
        <p:sp>
          <p:nvSpPr>
            <p:cNvPr id="9" name="ホームベース 8"/>
            <p:cNvSpPr/>
            <p:nvPr/>
          </p:nvSpPr>
          <p:spPr>
            <a:xfrm>
              <a:off x="2592288" y="4880223"/>
              <a:ext cx="1224135" cy="997048"/>
            </a:xfrm>
            <a:prstGeom prst="homePlate">
              <a:avLst>
                <a:gd name="adj" fmla="val 28945"/>
              </a:avLst>
            </a:prstGeom>
            <a:gradFill flip="none" rotWithShape="1">
              <a:gsLst>
                <a:gs pos="0">
                  <a:schemeClr val="accent1">
                    <a:shade val="51000"/>
                    <a:satMod val="130000"/>
                    <a:alpha val="0"/>
                  </a:schemeClr>
                </a:gs>
                <a:gs pos="81000">
                  <a:schemeClr val="accent1">
                    <a:shade val="93000"/>
                    <a:satMod val="130000"/>
                  </a:schemeClr>
                </a:gs>
                <a:gs pos="100000">
                  <a:schemeClr val="accent1">
                    <a:shade val="94000"/>
                    <a:satMod val="135000"/>
                  </a:schemeClr>
                </a:gs>
              </a:gsLst>
              <a:lin ang="16200000" scaled="1"/>
              <a:tileRect/>
            </a:gradFill>
            <a:ln/>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sz="2000" dirty="0" smtClean="0">
                  <a:solidFill>
                    <a:srgbClr val="FFFF00"/>
                  </a:solidFill>
                  <a:latin typeface="メイリオ (本文)"/>
                </a:rPr>
                <a:t>可視化</a:t>
              </a:r>
              <a:endParaRPr kumimoji="1" lang="en-US" altLang="ja-JP" sz="2000" dirty="0" smtClean="0">
                <a:solidFill>
                  <a:srgbClr val="FFFF00"/>
                </a:solidFill>
                <a:latin typeface="メイリオ (本文)"/>
              </a:endParaRPr>
            </a:p>
            <a:p>
              <a:pPr algn="ctr"/>
              <a:r>
                <a:rPr kumimoji="1" lang="ja-JP" altLang="en-US" sz="2000" dirty="0" smtClean="0">
                  <a:solidFill>
                    <a:srgbClr val="FFFF00"/>
                  </a:solidFill>
                  <a:latin typeface="メイリオ (本文)"/>
                </a:rPr>
                <a:t>検討</a:t>
              </a:r>
              <a:endParaRPr kumimoji="1" lang="en-US" altLang="ja-JP" sz="2000" dirty="0" smtClean="0">
                <a:solidFill>
                  <a:srgbClr val="FFFF00"/>
                </a:solidFill>
                <a:latin typeface="メイリオ (本文)"/>
              </a:endParaRPr>
            </a:p>
          </p:txBody>
        </p:sp>
        <p:sp>
          <p:nvSpPr>
            <p:cNvPr id="10" name="ホームベース 9"/>
            <p:cNvSpPr/>
            <p:nvPr/>
          </p:nvSpPr>
          <p:spPr>
            <a:xfrm>
              <a:off x="3888432" y="4880223"/>
              <a:ext cx="1728191" cy="997048"/>
            </a:xfrm>
            <a:prstGeom prst="homePlate">
              <a:avLst>
                <a:gd name="adj" fmla="val 28945"/>
              </a:avLst>
            </a:prstGeom>
            <a:gradFill flip="none" rotWithShape="1">
              <a:gsLst>
                <a:gs pos="0">
                  <a:schemeClr val="accent1">
                    <a:shade val="51000"/>
                    <a:satMod val="130000"/>
                    <a:alpha val="0"/>
                  </a:schemeClr>
                </a:gs>
                <a:gs pos="81000">
                  <a:schemeClr val="accent1">
                    <a:shade val="93000"/>
                    <a:satMod val="130000"/>
                  </a:schemeClr>
                </a:gs>
                <a:gs pos="100000">
                  <a:schemeClr val="accent1">
                    <a:shade val="94000"/>
                    <a:satMod val="135000"/>
                  </a:schemeClr>
                </a:gs>
              </a:gsLst>
              <a:lin ang="16200000" scaled="1"/>
              <a:tileRect/>
            </a:gradFill>
            <a:ln/>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sz="2000" dirty="0" smtClean="0">
                  <a:solidFill>
                    <a:srgbClr val="FFFF00"/>
                  </a:solidFill>
                  <a:latin typeface="メイリオ (本文)"/>
                </a:rPr>
                <a:t>グラフ化</a:t>
              </a:r>
              <a:endParaRPr kumimoji="1" lang="en-US" altLang="ja-JP" sz="2000" dirty="0" smtClean="0">
                <a:solidFill>
                  <a:srgbClr val="FFFF00"/>
                </a:solidFill>
                <a:latin typeface="メイリオ (本文)"/>
              </a:endParaRPr>
            </a:p>
            <a:p>
              <a:pPr algn="ctr"/>
              <a:r>
                <a:rPr kumimoji="1" lang="ja-JP" altLang="en-US" sz="2000" dirty="0" smtClean="0">
                  <a:solidFill>
                    <a:srgbClr val="FFFF00"/>
                  </a:solidFill>
                  <a:latin typeface="メイリオ (本文)"/>
                </a:rPr>
                <a:t>プロット作成</a:t>
              </a:r>
              <a:endParaRPr kumimoji="1" lang="en-US" altLang="ja-JP" sz="2000" dirty="0" smtClean="0">
                <a:solidFill>
                  <a:srgbClr val="FFFF00"/>
                </a:solidFill>
                <a:latin typeface="メイリオ (本文)"/>
              </a:endParaRPr>
            </a:p>
          </p:txBody>
        </p:sp>
        <p:sp>
          <p:nvSpPr>
            <p:cNvPr id="11" name="ホームベース 10"/>
            <p:cNvSpPr/>
            <p:nvPr/>
          </p:nvSpPr>
          <p:spPr>
            <a:xfrm>
              <a:off x="5688633" y="4880223"/>
              <a:ext cx="1728191" cy="997048"/>
            </a:xfrm>
            <a:prstGeom prst="homePlate">
              <a:avLst>
                <a:gd name="adj" fmla="val 28945"/>
              </a:avLst>
            </a:prstGeom>
            <a:gradFill flip="none" rotWithShape="1">
              <a:gsLst>
                <a:gs pos="0">
                  <a:schemeClr val="accent1">
                    <a:shade val="51000"/>
                    <a:satMod val="130000"/>
                    <a:alpha val="0"/>
                  </a:schemeClr>
                </a:gs>
                <a:gs pos="81000">
                  <a:schemeClr val="accent1">
                    <a:shade val="93000"/>
                    <a:satMod val="130000"/>
                  </a:schemeClr>
                </a:gs>
                <a:gs pos="100000">
                  <a:schemeClr val="accent1">
                    <a:shade val="94000"/>
                    <a:satMod val="135000"/>
                  </a:schemeClr>
                </a:gs>
              </a:gsLst>
              <a:lin ang="16200000" scaled="1"/>
              <a:tileRect/>
            </a:gradFill>
            <a:ln/>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sz="2000" dirty="0" smtClean="0">
                  <a:solidFill>
                    <a:srgbClr val="FFFF00"/>
                  </a:solidFill>
                  <a:latin typeface="メイリオ (本文)"/>
                </a:rPr>
                <a:t>テンプレートに挿入</a:t>
              </a:r>
              <a:endParaRPr kumimoji="1" lang="en-US" altLang="ja-JP" sz="2000" dirty="0" smtClean="0">
                <a:solidFill>
                  <a:srgbClr val="FFFF00"/>
                </a:solidFill>
                <a:latin typeface="メイリオ (本文)"/>
              </a:endParaRPr>
            </a:p>
          </p:txBody>
        </p:sp>
        <p:sp>
          <p:nvSpPr>
            <p:cNvPr id="12" name="ホームベース 11"/>
            <p:cNvSpPr/>
            <p:nvPr/>
          </p:nvSpPr>
          <p:spPr>
            <a:xfrm>
              <a:off x="7560840" y="4880224"/>
              <a:ext cx="1331640" cy="997048"/>
            </a:xfrm>
            <a:prstGeom prst="homePlate">
              <a:avLst>
                <a:gd name="adj" fmla="val 28945"/>
              </a:avLst>
            </a:prstGeom>
            <a:gradFill flip="none" rotWithShape="1">
              <a:gsLst>
                <a:gs pos="0">
                  <a:schemeClr val="accent1">
                    <a:shade val="51000"/>
                    <a:satMod val="130000"/>
                    <a:alpha val="0"/>
                  </a:schemeClr>
                </a:gs>
                <a:gs pos="81000">
                  <a:schemeClr val="accent1">
                    <a:shade val="93000"/>
                    <a:satMod val="130000"/>
                  </a:schemeClr>
                </a:gs>
                <a:gs pos="100000">
                  <a:schemeClr val="accent1">
                    <a:shade val="94000"/>
                    <a:satMod val="135000"/>
                  </a:schemeClr>
                </a:gs>
              </a:gsLst>
              <a:lin ang="16200000" scaled="1"/>
              <a:tileRect/>
            </a:gradFill>
            <a:ln/>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sz="2000" dirty="0" smtClean="0">
                  <a:solidFill>
                    <a:srgbClr val="FFFFFF"/>
                  </a:solidFill>
                  <a:latin typeface="メイリオ (本文)"/>
                </a:rPr>
                <a:t>レポート</a:t>
              </a:r>
              <a:endParaRPr kumimoji="1" lang="en-US" altLang="ja-JP" sz="2000" dirty="0" smtClean="0">
                <a:solidFill>
                  <a:srgbClr val="FFFFFF"/>
                </a:solidFill>
                <a:latin typeface="メイリオ (本文)"/>
              </a:endParaRPr>
            </a:p>
          </p:txBody>
        </p:sp>
      </p:grpSp>
    </p:spTree>
    <p:extLst>
      <p:ext uri="{BB962C8B-B14F-4D97-AF65-F5344CB8AC3E}">
        <p14:creationId xmlns:p14="http://schemas.microsoft.com/office/powerpoint/2010/main" val="9349706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anim calcmode="lin" valueType="num">
                                      <p:cBhvr>
                                        <p:cTn id="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anim calcmode="lin" valueType="num">
                                      <p:cBhvr>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anim calcmode="lin" valueType="num">
                                      <p:cBhvr>
                                        <p:cTn id="2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5">
                                            <p:txEl>
                                              <p:pRg st="2" end="2"/>
                                            </p:txEl>
                                          </p:spTgt>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500"/>
                                        <p:tgtEl>
                                          <p:spTgt spid="5">
                                            <p:txEl>
                                              <p:pRg st="3" end="3"/>
                                            </p:txEl>
                                          </p:spTgt>
                                        </p:tgtEl>
                                      </p:cBhvr>
                                    </p:animEffect>
                                    <p:anim calcmode="lin" valueType="num">
                                      <p:cBhvr>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6" dur="5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27" fill="hold">
                            <p:stCondLst>
                              <p:cond delay="500"/>
                            </p:stCondLst>
                            <p:childTnLst>
                              <p:par>
                                <p:cTn id="28" presetID="47" presetClass="entr" presetSubtype="0"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anim calcmode="lin" valueType="num">
                                      <p:cBhvr>
                                        <p:cTn id="31" dur="500" fill="hold"/>
                                        <p:tgtEl>
                                          <p:spTgt spid="14"/>
                                        </p:tgtEl>
                                        <p:attrNameLst>
                                          <p:attrName>ppt_x</p:attrName>
                                        </p:attrNameLst>
                                      </p:cBhvr>
                                      <p:tavLst>
                                        <p:tav tm="0">
                                          <p:val>
                                            <p:strVal val="#ppt_x"/>
                                          </p:val>
                                        </p:tav>
                                        <p:tav tm="100000">
                                          <p:val>
                                            <p:strVal val="#ppt_x"/>
                                          </p:val>
                                        </p:tav>
                                      </p:tavLst>
                                    </p:anim>
                                    <p:anim calcmode="lin" valueType="num">
                                      <p:cBhvr>
                                        <p:cTn id="32"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fontScale="90000"/>
          </a:bodyPr>
          <a:lstStyle/>
          <a:p>
            <a:r>
              <a:rPr lang="ja-JP" altLang="en-US" dirty="0" smtClean="0"/>
              <a:t>カスタム－２</a:t>
            </a:r>
            <a:endParaRPr lang="en-US" dirty="0"/>
          </a:p>
        </p:txBody>
      </p:sp>
      <p:sp>
        <p:nvSpPr>
          <p:cNvPr id="5" name="コンテンツ プレースホルダー 4"/>
          <p:cNvSpPr>
            <a:spLocks noGrp="1"/>
          </p:cNvSpPr>
          <p:nvPr>
            <p:ph idx="1"/>
          </p:nvPr>
        </p:nvSpPr>
        <p:spPr>
          <a:xfrm>
            <a:off x="457200" y="1927373"/>
            <a:ext cx="8507288" cy="3949899"/>
          </a:xfrm>
        </p:spPr>
        <p:txBody>
          <a:bodyPr>
            <a:normAutofit/>
          </a:bodyPr>
          <a:lstStyle/>
          <a:p>
            <a:pPr marL="0" indent="0">
              <a:buNone/>
            </a:pPr>
            <a:r>
              <a:rPr lang="en-US" altLang="ja-JP" dirty="0" smtClean="0"/>
              <a:t>Q.</a:t>
            </a:r>
          </a:p>
          <a:p>
            <a:pPr marL="0" indent="0">
              <a:buNone/>
            </a:pPr>
            <a:r>
              <a:rPr lang="ja-JP" altLang="en-US" dirty="0"/>
              <a:t>　</a:t>
            </a:r>
            <a:r>
              <a:rPr lang="ja-JP" altLang="en-US" dirty="0" smtClean="0"/>
              <a:t>◯◯◯なグラフを作りたい、できますか？</a:t>
            </a:r>
            <a:endParaRPr lang="en-US" altLang="ja-JP" dirty="0"/>
          </a:p>
          <a:p>
            <a:pPr marL="0" indent="0">
              <a:buNone/>
            </a:pPr>
            <a:endParaRPr lang="en-US" altLang="ja-JP" sz="1800" dirty="0" smtClean="0"/>
          </a:p>
          <a:p>
            <a:pPr marL="0" indent="0">
              <a:buNone/>
            </a:pPr>
            <a:r>
              <a:rPr lang="en-US" altLang="ja-JP" dirty="0" smtClean="0"/>
              <a:t>A.</a:t>
            </a:r>
          </a:p>
          <a:p>
            <a:pPr marL="0" indent="0">
              <a:buNone/>
            </a:pPr>
            <a:r>
              <a:rPr lang="ja-JP" altLang="en-US" dirty="0" smtClean="0"/>
              <a:t>　</a:t>
            </a:r>
            <a:r>
              <a:rPr lang="en-US" altLang="ja-JP" dirty="0" smtClean="0"/>
              <a:t>R</a:t>
            </a:r>
            <a:r>
              <a:rPr lang="ja-JP" altLang="en-US" dirty="0" smtClean="0"/>
              <a:t>で作れるグラフならたいがい作れます。</a:t>
            </a:r>
            <a:endParaRPr lang="en-US" altLang="ja-JP" dirty="0" smtClean="0"/>
          </a:p>
          <a:p>
            <a:pPr marL="0" indent="0">
              <a:buNone/>
            </a:pPr>
            <a:endParaRPr lang="en-US" altLang="ja-JP" dirty="0" smtClean="0"/>
          </a:p>
        </p:txBody>
      </p:sp>
      <p:grpSp>
        <p:nvGrpSpPr>
          <p:cNvPr id="2" name="グループ化 1"/>
          <p:cNvGrpSpPr/>
          <p:nvPr/>
        </p:nvGrpSpPr>
        <p:grpSpPr>
          <a:xfrm>
            <a:off x="1002497" y="4749839"/>
            <a:ext cx="7241911" cy="1648527"/>
            <a:chOff x="1002497" y="4749839"/>
            <a:chExt cx="7241911" cy="1648527"/>
          </a:xfrm>
        </p:grpSpPr>
        <p:pic>
          <p:nvPicPr>
            <p:cNvPr id="1026" name="Picture 2" descr="C:\Users\takeshik\Desktop\PerfstatTool\figure\2014-03-27 10-04-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497" y="5336000"/>
              <a:ext cx="500733" cy="106236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pic>
          <p:nvPicPr>
            <p:cNvPr id="1027" name="Picture 3" descr="C:\Users\takeshik\Desktop\PerfstatTool\figure\2014-03-27 10-04-2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5247" y="5044219"/>
              <a:ext cx="522524" cy="135414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pic>
          <p:nvPicPr>
            <p:cNvPr id="1028" name="Picture 4" descr="C:\Users\takeshik\Desktop\PerfstatTool\figure\2014-03-27 10-04-4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8642" y="4764558"/>
              <a:ext cx="382694" cy="163380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pic>
          <p:nvPicPr>
            <p:cNvPr id="1029" name="Picture 5" descr="C:\Users\takeshik\Desktop\PerfstatTool\figure\2014-03-27 10-04-5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3035" y="4749839"/>
              <a:ext cx="419491" cy="164852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pic>
          <p:nvPicPr>
            <p:cNvPr id="1030" name="Picture 6" descr="C:\Users\takeshik\Desktop\PerfstatTool\figure\2014-03-27 10-05-02.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49894" y="5066297"/>
              <a:ext cx="404772" cy="133206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pic>
          <p:nvPicPr>
            <p:cNvPr id="1031" name="Picture 7" descr="C:\Users\takeshik\Desktop\PerfstatTool\figure\2014-03-27 10-05-10.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89041" y="5088376"/>
              <a:ext cx="360615" cy="130999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pic>
          <p:nvPicPr>
            <p:cNvPr id="1032" name="Picture 8" descr="C:\Users\takeshik\Desktop\PerfstatTool\figure\2014-03-27 10-05-27.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86195" y="5088376"/>
              <a:ext cx="367975" cy="130999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pic>
          <p:nvPicPr>
            <p:cNvPr id="1033" name="Picture 9" descr="C:\Users\takeshik\Desktop\PerfstatTool\figure\2014-03-27 10-05-59.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10197" y="5662416"/>
              <a:ext cx="434211" cy="73595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grpSp>
    </p:spTree>
    <p:extLst>
      <p:ext uri="{BB962C8B-B14F-4D97-AF65-F5344CB8AC3E}">
        <p14:creationId xmlns:p14="http://schemas.microsoft.com/office/powerpoint/2010/main" val="5124554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anim calcmode="lin" valueType="num">
                                      <p:cBhvr>
                                        <p:cTn id="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anim calcmode="lin" valueType="num">
                                      <p:cBhvr>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500"/>
                                        <p:tgtEl>
                                          <p:spTgt spid="5">
                                            <p:txEl>
                                              <p:pRg st="3" end="3"/>
                                            </p:txEl>
                                          </p:spTgt>
                                        </p:tgtEl>
                                      </p:cBhvr>
                                    </p:animEffect>
                                    <p:anim calcmode="lin" valueType="num">
                                      <p:cBhvr>
                                        <p:cTn id="20"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1" dur="500" fill="hold"/>
                                        <p:tgtEl>
                                          <p:spTgt spid="5">
                                            <p:txEl>
                                              <p:pRg st="3" end="3"/>
                                            </p:txEl>
                                          </p:spTgt>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500"/>
                                        <p:tgtEl>
                                          <p:spTgt spid="5">
                                            <p:txEl>
                                              <p:pRg st="4" end="4"/>
                                            </p:txEl>
                                          </p:spTgt>
                                        </p:tgtEl>
                                      </p:cBhvr>
                                    </p:animEffect>
                                    <p:anim calcmode="lin" valueType="num">
                                      <p:cBhvr>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6" dur="5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27" fill="hold">
                            <p:stCondLst>
                              <p:cond delay="500"/>
                            </p:stCondLst>
                            <p:childTnLst>
                              <p:par>
                                <p:cTn id="28" presetID="47" presetClass="entr" presetSubtype="0"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anim calcmode="lin" valueType="num">
                                      <p:cBhvr>
                                        <p:cTn id="31" dur="500" fill="hold"/>
                                        <p:tgtEl>
                                          <p:spTgt spid="2"/>
                                        </p:tgtEl>
                                        <p:attrNameLst>
                                          <p:attrName>ppt_x</p:attrName>
                                        </p:attrNameLst>
                                      </p:cBhvr>
                                      <p:tavLst>
                                        <p:tav tm="0">
                                          <p:val>
                                            <p:strVal val="#ppt_x"/>
                                          </p:val>
                                        </p:tav>
                                        <p:tav tm="100000">
                                          <p:val>
                                            <p:strVal val="#ppt_x"/>
                                          </p:val>
                                        </p:tav>
                                      </p:tavLst>
                                    </p:anim>
                                    <p:anim calcmode="lin" valueType="num">
                                      <p:cBhvr>
                                        <p:cTn id="32"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5148064" y="0"/>
            <a:ext cx="4020320" cy="6855000"/>
          </a:xfrm>
          <a:noFill/>
          <a:ln>
            <a:noFill/>
          </a:ln>
        </p:spPr>
        <p:style>
          <a:lnRef idx="1">
            <a:schemeClr val="dk1"/>
          </a:lnRef>
          <a:fillRef idx="1003">
            <a:schemeClr val="lt2"/>
          </a:fillRef>
          <a:effectRef idx="2">
            <a:schemeClr val="dk1"/>
          </a:effectRef>
          <a:fontRef idx="minor">
            <a:schemeClr val="lt1"/>
          </a:fontRef>
        </p:style>
        <p:txBody>
          <a:bodyPr anchor="ctr" anchorCtr="0">
            <a:noAutofit/>
          </a:bodyPr>
          <a:lstStyle/>
          <a:p>
            <a:pPr algn="ctr"/>
            <a:r>
              <a:rPr lang="ja-JP" altLang="en-US" sz="8800" b="0" dirty="0" smtClean="0">
                <a:solidFill>
                  <a:schemeClr val="bg1"/>
                </a:solidFill>
              </a:rPr>
              <a:t>どんなもん</a:t>
            </a:r>
            <a:r>
              <a:rPr lang="ja-JP" altLang="en-US" sz="8800" b="0" dirty="0">
                <a:solidFill>
                  <a:schemeClr val="bg1"/>
                </a:solidFill>
              </a:rPr>
              <a:t>か</a:t>
            </a:r>
            <a:endParaRPr lang="en-US" sz="8800" b="0" dirty="0">
              <a:solidFill>
                <a:schemeClr val="bg1"/>
              </a:solidFill>
            </a:endParaRPr>
          </a:p>
        </p:txBody>
      </p:sp>
    </p:spTree>
    <p:extLst>
      <p:ext uri="{BB962C8B-B14F-4D97-AF65-F5344CB8AC3E}">
        <p14:creationId xmlns:p14="http://schemas.microsoft.com/office/powerpoint/2010/main" val="33995220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fontScale="90000"/>
          </a:bodyPr>
          <a:lstStyle/>
          <a:p>
            <a:r>
              <a:rPr lang="ja-JP" altLang="en-US" dirty="0" smtClean="0"/>
              <a:t>カスタム－</a:t>
            </a:r>
            <a:r>
              <a:rPr lang="en-US" altLang="ja-JP" dirty="0" smtClean="0"/>
              <a:t>3</a:t>
            </a:r>
            <a:endParaRPr lang="en-US" dirty="0"/>
          </a:p>
        </p:txBody>
      </p:sp>
      <p:sp>
        <p:nvSpPr>
          <p:cNvPr id="5" name="コンテンツ プレースホルダー 4"/>
          <p:cNvSpPr>
            <a:spLocks noGrp="1"/>
          </p:cNvSpPr>
          <p:nvPr>
            <p:ph idx="1"/>
          </p:nvPr>
        </p:nvSpPr>
        <p:spPr>
          <a:xfrm>
            <a:off x="457200" y="1927373"/>
            <a:ext cx="8229600" cy="4597971"/>
          </a:xfrm>
        </p:spPr>
        <p:txBody>
          <a:bodyPr>
            <a:normAutofit fontScale="92500" lnSpcReduction="10000"/>
          </a:bodyPr>
          <a:lstStyle/>
          <a:p>
            <a:pPr marL="0" indent="0">
              <a:buNone/>
            </a:pPr>
            <a:r>
              <a:rPr lang="en-US" altLang="ja-JP" dirty="0" smtClean="0"/>
              <a:t>Q.</a:t>
            </a:r>
          </a:p>
          <a:p>
            <a:pPr marL="0" indent="0">
              <a:buNone/>
            </a:pPr>
            <a:r>
              <a:rPr lang="ja-JP" altLang="en-US" dirty="0"/>
              <a:t>　</a:t>
            </a:r>
            <a:r>
              <a:rPr lang="ja-JP" altLang="en-US" dirty="0" smtClean="0"/>
              <a:t>レポートを</a:t>
            </a:r>
            <a:r>
              <a:rPr lang="en-US" altLang="ja-JP" b="1" dirty="0" smtClean="0"/>
              <a:t>Microsoft Word</a:t>
            </a:r>
            <a:r>
              <a:rPr lang="ja-JP" altLang="en-US" b="1" dirty="0" smtClean="0"/>
              <a:t>（</a:t>
            </a:r>
            <a:r>
              <a:rPr lang="en-US" altLang="ja-JP" b="1" dirty="0" err="1" smtClean="0"/>
              <a:t>docx</a:t>
            </a:r>
            <a:r>
              <a:rPr lang="en-US" altLang="ja-JP" b="1" dirty="0" smtClean="0"/>
              <a:t>/doc</a:t>
            </a:r>
            <a:r>
              <a:rPr lang="ja-JP" altLang="en-US" b="1" dirty="0" smtClean="0"/>
              <a:t>）</a:t>
            </a:r>
            <a:r>
              <a:rPr lang="ja-JP" altLang="en-US" dirty="0" smtClean="0"/>
              <a:t>で作りたい、できますか？</a:t>
            </a:r>
            <a:endParaRPr lang="en-US" altLang="ja-JP" dirty="0" smtClean="0"/>
          </a:p>
          <a:p>
            <a:pPr marL="0" indent="0">
              <a:buNone/>
            </a:pPr>
            <a:r>
              <a:rPr lang="en-US" altLang="ja-JP" dirty="0" smtClean="0"/>
              <a:t>A.</a:t>
            </a:r>
          </a:p>
          <a:p>
            <a:pPr marL="0" indent="0">
              <a:buNone/>
            </a:pPr>
            <a:r>
              <a:rPr lang="ja-JP" altLang="en-US" dirty="0" smtClean="0"/>
              <a:t>　</a:t>
            </a:r>
            <a:r>
              <a:rPr lang="en-US" altLang="ja-JP" dirty="0"/>
              <a:t>M</a:t>
            </a:r>
            <a:r>
              <a:rPr lang="en-US" altLang="ja-JP" dirty="0" smtClean="0"/>
              <a:t>arkdown </a:t>
            </a:r>
            <a:r>
              <a:rPr lang="ja-JP" altLang="en-US" dirty="0" smtClean="0"/>
              <a:t>から多様な変換をすることができる </a:t>
            </a:r>
            <a:r>
              <a:rPr lang="en-US" altLang="ja-JP" b="1" dirty="0" err="1" smtClean="0"/>
              <a:t>Pandoc</a:t>
            </a:r>
            <a:r>
              <a:rPr lang="en-US" altLang="ja-JP" b="1" dirty="0" smtClean="0"/>
              <a:t> </a:t>
            </a:r>
            <a:r>
              <a:rPr lang="ja-JP" altLang="en-US" dirty="0" smtClean="0"/>
              <a:t>を使うとできます。</a:t>
            </a:r>
            <a:endParaRPr lang="en-US" altLang="ja-JP" dirty="0" smtClean="0"/>
          </a:p>
          <a:p>
            <a:pPr marL="0" indent="0">
              <a:buNone/>
            </a:pPr>
            <a:endParaRPr lang="en-US" altLang="ja-JP" dirty="0" smtClean="0"/>
          </a:p>
          <a:p>
            <a:pPr marL="0" indent="0">
              <a:buNone/>
            </a:pPr>
            <a:r>
              <a:rPr lang="ja-JP" altLang="en-US" sz="2400" dirty="0"/>
              <a:t>　</a:t>
            </a:r>
            <a:r>
              <a:rPr lang="ja-JP" altLang="en-US" sz="2400" dirty="0" smtClean="0"/>
              <a:t>まだうまく成功できてません・・・</a:t>
            </a:r>
            <a:endParaRPr lang="en-US" altLang="ja-JP" sz="2400" dirty="0" smtClean="0"/>
          </a:p>
          <a:p>
            <a:pPr marL="0" indent="0">
              <a:buNone/>
            </a:pPr>
            <a:r>
              <a:rPr lang="ja-JP" altLang="en-US" dirty="0" smtClean="0"/>
              <a:t>　</a:t>
            </a:r>
            <a:endParaRPr lang="en-US" altLang="ja-JP" dirty="0" smtClean="0"/>
          </a:p>
        </p:txBody>
      </p:sp>
    </p:spTree>
    <p:extLst>
      <p:ext uri="{BB962C8B-B14F-4D97-AF65-F5344CB8AC3E}">
        <p14:creationId xmlns:p14="http://schemas.microsoft.com/office/powerpoint/2010/main" val="22267169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anim calcmode="lin" valueType="num">
                                      <p:cBhvr>
                                        <p:cTn id="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anim calcmode="lin" valueType="num">
                                      <p:cBhvr>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anim calcmode="lin" valueType="num">
                                      <p:cBhvr>
                                        <p:cTn id="2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5">
                                            <p:txEl>
                                              <p:pRg st="2" end="2"/>
                                            </p:txEl>
                                          </p:spTgt>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500"/>
                                        <p:tgtEl>
                                          <p:spTgt spid="5">
                                            <p:txEl>
                                              <p:pRg st="3" end="3"/>
                                            </p:txEl>
                                          </p:spTgt>
                                        </p:tgtEl>
                                      </p:cBhvr>
                                    </p:animEffect>
                                    <p:anim calcmode="lin" valueType="num">
                                      <p:cBhvr>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6" dur="5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27" fill="hold">
                            <p:stCondLst>
                              <p:cond delay="500"/>
                            </p:stCondLst>
                            <p:childTnLst>
                              <p:par>
                                <p:cTn id="28" presetID="47" presetClass="entr" presetSubtype="0" fill="hold" grpId="0" nodeType="after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fade">
                                      <p:cBhvr>
                                        <p:cTn id="30" dur="500"/>
                                        <p:tgtEl>
                                          <p:spTgt spid="5">
                                            <p:txEl>
                                              <p:pRg st="5" end="5"/>
                                            </p:txEl>
                                          </p:spTgt>
                                        </p:tgtEl>
                                      </p:cBhvr>
                                    </p:animEffect>
                                    <p:anim calcmode="lin" valueType="num">
                                      <p:cBhvr>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2" dur="5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7"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anim calcmode="lin" valueType="num">
                                      <p:cBhvr>
                                        <p:cTn id="38"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9" dur="5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おま</a:t>
            </a:r>
            <a:r>
              <a:rPr kumimoji="1" lang="ja-JP" altLang="en-US" dirty="0"/>
              <a:t>け</a:t>
            </a:r>
          </a:p>
        </p:txBody>
      </p:sp>
      <p:sp>
        <p:nvSpPr>
          <p:cNvPr id="3" name="コンテンツ プレースホルダー 2"/>
          <p:cNvSpPr>
            <a:spLocks noGrp="1"/>
          </p:cNvSpPr>
          <p:nvPr>
            <p:ph idx="1"/>
          </p:nvPr>
        </p:nvSpPr>
        <p:spPr/>
        <p:txBody>
          <a:bodyPr/>
          <a:lstStyle/>
          <a:p>
            <a:pPr marL="0" indent="0">
              <a:buNone/>
            </a:pPr>
            <a:r>
              <a:rPr kumimoji="1" lang="ja-JP" altLang="en-US" dirty="0" smtClean="0"/>
              <a:t>こういう出力もできます。</a:t>
            </a:r>
            <a:endParaRPr kumimoji="1" lang="en-US" altLang="ja-JP" dirty="0" smtClean="0"/>
          </a:p>
          <a:p>
            <a:pPr marL="0" indent="0">
              <a:buNone/>
            </a:pPr>
            <a:r>
              <a:rPr kumimoji="1" lang="en-US" altLang="ja-JP" sz="2800" dirty="0">
                <a:hlinkClick r:id="rId2"/>
              </a:rPr>
              <a:t>http://</a:t>
            </a:r>
            <a:r>
              <a:rPr kumimoji="1" lang="en-US" altLang="ja-JP" sz="2800" dirty="0" smtClean="0">
                <a:hlinkClick r:id="rId2"/>
              </a:rPr>
              <a:t>10.130.208.149/Innovation-mini.html</a:t>
            </a:r>
            <a:endParaRPr kumimoji="1" lang="en-US" altLang="ja-JP" sz="2800" dirty="0" smtClean="0"/>
          </a:p>
          <a:p>
            <a:pPr marL="0" indent="0">
              <a:buNone/>
            </a:pPr>
            <a:endParaRPr kumimoji="1" lang="ja-JP" altLang="en-US" dirty="0"/>
          </a:p>
        </p:txBody>
      </p:sp>
    </p:spTree>
    <p:extLst>
      <p:ext uri="{BB962C8B-B14F-4D97-AF65-F5344CB8AC3E}">
        <p14:creationId xmlns:p14="http://schemas.microsoft.com/office/powerpoint/2010/main" val="31329158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takeshik\Desktop\Bigdata.jpg"/>
          <p:cNvPicPr>
            <a:picLocks noChangeAspect="1" noChangeArrowheads="1"/>
          </p:cNvPicPr>
          <p:nvPr/>
        </p:nvPicPr>
        <p:blipFill>
          <a:blip r:embed="rId2">
            <a:duotone>
              <a:prstClr val="black"/>
              <a:srgbClr val="D9C3A5">
                <a:tint val="50000"/>
                <a:satMod val="180000"/>
              </a:srgbClr>
            </a:duotone>
            <a:extLst>
              <a:ext uri="{BEBA8EAE-BF5A-486C-A8C5-ECC9F3942E4B}">
                <a14:imgProps xmlns:a14="http://schemas.microsoft.com/office/drawing/2010/main">
                  <a14:imgLayer r:embed="rId3">
                    <a14:imgEffect>
                      <a14:artisticBlur radius="5"/>
                    </a14:imgEffect>
                  </a14:imgLayer>
                </a14:imgProps>
              </a:ex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コンテンツ プレースホルダー 2"/>
          <p:cNvSpPr txBox="1">
            <a:spLocks/>
          </p:cNvSpPr>
          <p:nvPr/>
        </p:nvSpPr>
        <p:spPr>
          <a:xfrm>
            <a:off x="457200" y="1844824"/>
            <a:ext cx="8229600" cy="309634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メイリオ (本文)"/>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メイリオ (本文)"/>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メイリオ (本文)"/>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メイリオ (本文)"/>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メイリオ (本文)"/>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ja-JP" altLang="en-US" sz="16600" dirty="0">
                <a:solidFill>
                  <a:schemeClr val="bg1"/>
                </a:solidFill>
              </a:rPr>
              <a:t>おしまい</a:t>
            </a:r>
            <a:endParaRPr lang="en-US" sz="11500" dirty="0">
              <a:solidFill>
                <a:schemeClr val="bg1"/>
              </a:solidFill>
            </a:endParaRPr>
          </a:p>
        </p:txBody>
      </p:sp>
    </p:spTree>
    <p:extLst>
      <p:ext uri="{BB962C8B-B14F-4D97-AF65-F5344CB8AC3E}">
        <p14:creationId xmlns:p14="http://schemas.microsoft.com/office/powerpoint/2010/main" val="20342397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角丸四角形 55"/>
          <p:cNvSpPr/>
          <p:nvPr/>
        </p:nvSpPr>
        <p:spPr>
          <a:xfrm>
            <a:off x="2810369" y="2348880"/>
            <a:ext cx="4785967" cy="345638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タイトル 1"/>
          <p:cNvSpPr>
            <a:spLocks noGrp="1"/>
          </p:cNvSpPr>
          <p:nvPr>
            <p:ph type="title"/>
          </p:nvPr>
        </p:nvSpPr>
        <p:spPr/>
        <p:txBody>
          <a:bodyPr>
            <a:normAutofit fontScale="90000"/>
          </a:bodyPr>
          <a:lstStyle/>
          <a:p>
            <a:r>
              <a:rPr lang="ja-JP" altLang="en-US" dirty="0" smtClean="0"/>
              <a:t>ツールを作るきっかけ</a:t>
            </a:r>
            <a:r>
              <a:rPr lang="en-US" altLang="ja-JP" dirty="0" smtClean="0"/>
              <a:t>-1</a:t>
            </a:r>
            <a:endParaRPr lang="en-US" dirty="0"/>
          </a:p>
        </p:txBody>
      </p:sp>
      <p:sp>
        <p:nvSpPr>
          <p:cNvPr id="3" name="コンテンツ プレースホルダー 2"/>
          <p:cNvSpPr>
            <a:spLocks noGrp="1"/>
          </p:cNvSpPr>
          <p:nvPr>
            <p:ph idx="1"/>
          </p:nvPr>
        </p:nvSpPr>
        <p:spPr>
          <a:xfrm>
            <a:off x="457200" y="1752849"/>
            <a:ext cx="8229600" cy="596031"/>
          </a:xfrm>
        </p:spPr>
        <p:txBody>
          <a:bodyPr/>
          <a:lstStyle/>
          <a:p>
            <a:pPr marL="0" indent="0">
              <a:buNone/>
            </a:pPr>
            <a:r>
              <a:rPr lang="ja-JP" altLang="en-US" b="1" dirty="0" smtClean="0"/>
              <a:t>トラブル・・・じゃ</a:t>
            </a:r>
            <a:r>
              <a:rPr lang="ja-JP" altLang="en-US" b="1" dirty="0"/>
              <a:t>ない</a:t>
            </a:r>
            <a:r>
              <a:rPr lang="ja-JP" altLang="en-US" b="1" dirty="0" smtClean="0"/>
              <a:t>けど</a:t>
            </a:r>
            <a:endParaRPr lang="en-US" altLang="ja-JP" b="1" dirty="0"/>
          </a:p>
        </p:txBody>
      </p:sp>
      <p:pic>
        <p:nvPicPr>
          <p:cNvPr id="6" name="Picture 43" descr="Strategic2"/>
          <p:cNvPicPr>
            <a:picLocks noChangeAspect="1" noChangeArrowheads="1"/>
          </p:cNvPicPr>
          <p:nvPr/>
        </p:nvPicPr>
        <p:blipFill>
          <a:blip r:embed="rId3"/>
          <a:srcRect/>
          <a:stretch>
            <a:fillRect/>
          </a:stretch>
        </p:blipFill>
        <p:spPr bwMode="auto">
          <a:xfrm>
            <a:off x="720397" y="3171242"/>
            <a:ext cx="503238" cy="1225550"/>
          </a:xfrm>
          <a:prstGeom prst="rect">
            <a:avLst/>
          </a:prstGeom>
          <a:noFill/>
          <a:ln w="9525">
            <a:noFill/>
            <a:miter lim="800000"/>
            <a:headEnd/>
            <a:tailEnd/>
          </a:ln>
        </p:spPr>
      </p:pic>
      <p:sp>
        <p:nvSpPr>
          <p:cNvPr id="7" name="円柱 6"/>
          <p:cNvSpPr/>
          <p:nvPr/>
        </p:nvSpPr>
        <p:spPr>
          <a:xfrm>
            <a:off x="3174363" y="2636912"/>
            <a:ext cx="864096" cy="872730"/>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err="1" smtClean="0">
                <a:latin typeface="メイリオ (本文)"/>
              </a:rPr>
              <a:t>LatX</a:t>
            </a:r>
            <a:endParaRPr lang="en-US" altLang="ja-JP" dirty="0" smtClean="0">
              <a:latin typeface="メイリオ (本文)"/>
            </a:endParaRPr>
          </a:p>
          <a:p>
            <a:pPr algn="ctr"/>
            <a:r>
              <a:rPr lang="ja-JP" altLang="en-US" dirty="0" smtClean="0">
                <a:latin typeface="メイリオ (本文)"/>
              </a:rPr>
              <a:t>格納</a:t>
            </a:r>
            <a:endParaRPr lang="en-US" dirty="0">
              <a:latin typeface="メイリオ (本文)"/>
            </a:endParaRPr>
          </a:p>
        </p:txBody>
      </p:sp>
      <p:sp>
        <p:nvSpPr>
          <p:cNvPr id="8" name="円柱 7"/>
          <p:cNvSpPr/>
          <p:nvPr/>
        </p:nvSpPr>
        <p:spPr>
          <a:xfrm>
            <a:off x="3174363" y="3933055"/>
            <a:ext cx="864096" cy="872730"/>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smtClean="0">
                <a:latin typeface="メイリオ (本文)"/>
              </a:rPr>
              <a:t>SPM</a:t>
            </a:r>
          </a:p>
          <a:p>
            <a:pPr algn="ctr"/>
            <a:r>
              <a:rPr lang="ja-JP" altLang="en-US" dirty="0" smtClean="0">
                <a:latin typeface="メイリオ (本文)"/>
              </a:rPr>
              <a:t>格納</a:t>
            </a:r>
            <a:endParaRPr lang="en-US" dirty="0">
              <a:latin typeface="メイリオ (本文)"/>
            </a:endParaRPr>
          </a:p>
        </p:txBody>
      </p:sp>
      <p:cxnSp>
        <p:nvCxnSpPr>
          <p:cNvPr id="10" name="直線矢印コネクタ 9"/>
          <p:cNvCxnSpPr/>
          <p:nvPr/>
        </p:nvCxnSpPr>
        <p:spPr>
          <a:xfrm flipV="1">
            <a:off x="2810370" y="3137745"/>
            <a:ext cx="363993" cy="32368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endCxn id="8" idx="2"/>
          </p:cNvCxnSpPr>
          <p:nvPr/>
        </p:nvCxnSpPr>
        <p:spPr>
          <a:xfrm>
            <a:off x="2810370" y="4044324"/>
            <a:ext cx="363993" cy="3250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1026" name="Picture 2" descr="http://www.avepoint.co.jp/mysite/images/partners/netapp-logo.gif"/>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0" b="100000" l="9804" r="89216"/>
                    </a14:imgEffect>
                  </a14:imgLayer>
                </a14:imgProps>
              </a:ext>
              <a:ext uri="{28A0092B-C50C-407E-A947-70E740481C1C}">
                <a14:useLocalDpi xmlns:a14="http://schemas.microsoft.com/office/drawing/2010/main" val="0"/>
              </a:ext>
            </a:extLst>
          </a:blip>
          <a:srcRect/>
          <a:stretch>
            <a:fillRect/>
          </a:stretch>
        </p:blipFill>
        <p:spPr bwMode="auto">
          <a:xfrm>
            <a:off x="4640269" y="5198228"/>
            <a:ext cx="971550" cy="619126"/>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直線矢印コネクタ 18"/>
          <p:cNvCxnSpPr>
            <a:stCxn id="7" idx="4"/>
          </p:cNvCxnSpPr>
          <p:nvPr/>
        </p:nvCxnSpPr>
        <p:spPr>
          <a:xfrm>
            <a:off x="4038459" y="3073277"/>
            <a:ext cx="428095" cy="31507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8" idx="4"/>
          </p:cNvCxnSpPr>
          <p:nvPr/>
        </p:nvCxnSpPr>
        <p:spPr>
          <a:xfrm flipV="1">
            <a:off x="4038459" y="4151237"/>
            <a:ext cx="428095" cy="21818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8" name="Picture 43" descr="Strategic2"/>
          <p:cNvPicPr>
            <a:picLocks noChangeAspect="1" noChangeArrowheads="1"/>
          </p:cNvPicPr>
          <p:nvPr/>
        </p:nvPicPr>
        <p:blipFill>
          <a:blip r:embed="rId3"/>
          <a:srcRect/>
          <a:stretch>
            <a:fillRect/>
          </a:stretch>
        </p:blipFill>
        <p:spPr bwMode="auto">
          <a:xfrm>
            <a:off x="7993205" y="3136652"/>
            <a:ext cx="503238" cy="1225550"/>
          </a:xfrm>
          <a:prstGeom prst="rect">
            <a:avLst/>
          </a:prstGeom>
          <a:noFill/>
          <a:ln w="9525">
            <a:noFill/>
            <a:miter lim="800000"/>
            <a:headEnd/>
            <a:tailEnd/>
          </a:ln>
        </p:spPr>
      </p:pic>
      <p:cxnSp>
        <p:nvCxnSpPr>
          <p:cNvPr id="29" name="直線矢印コネクタ 28"/>
          <p:cNvCxnSpPr/>
          <p:nvPr/>
        </p:nvCxnSpPr>
        <p:spPr>
          <a:xfrm>
            <a:off x="7346874" y="3749427"/>
            <a:ext cx="646331"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曲線コネクタ 8"/>
          <p:cNvCxnSpPr>
            <a:stCxn id="8" idx="2"/>
            <a:endCxn id="8" idx="4"/>
          </p:cNvCxnSpPr>
          <p:nvPr/>
        </p:nvCxnSpPr>
        <p:spPr>
          <a:xfrm rot="10800000" flipH="1">
            <a:off x="3174363" y="4369420"/>
            <a:ext cx="864096" cy="12700"/>
          </a:xfrm>
          <a:prstGeom prst="curvedConnector5">
            <a:avLst>
              <a:gd name="adj1" fmla="val -26455"/>
              <a:gd name="adj2" fmla="val -6857260"/>
              <a:gd name="adj3" fmla="val 126455"/>
            </a:avLst>
          </a:prstGeom>
          <a:ln w="3810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角丸四角形 19"/>
          <p:cNvSpPr/>
          <p:nvPr/>
        </p:nvSpPr>
        <p:spPr>
          <a:xfrm>
            <a:off x="4397033" y="3388351"/>
            <a:ext cx="738735" cy="7234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ja-JP" altLang="en-US" dirty="0" smtClean="0">
                <a:latin typeface="メイリオ (本文)"/>
              </a:rPr>
              <a:t>情報</a:t>
            </a:r>
            <a:r>
              <a:rPr lang="ja-JP" altLang="en-US" dirty="0">
                <a:latin typeface="メイリオ (本文)"/>
              </a:rPr>
              <a:t>取得</a:t>
            </a:r>
            <a:endParaRPr lang="en-US" dirty="0">
              <a:latin typeface="メイリオ (本文)"/>
            </a:endParaRPr>
          </a:p>
        </p:txBody>
      </p:sp>
      <p:cxnSp>
        <p:nvCxnSpPr>
          <p:cNvPr id="30" name="直線矢印コネクタ 29"/>
          <p:cNvCxnSpPr>
            <a:stCxn id="20" idx="3"/>
            <a:endCxn id="51" idx="1"/>
          </p:cNvCxnSpPr>
          <p:nvPr/>
        </p:nvCxnSpPr>
        <p:spPr>
          <a:xfrm>
            <a:off x="5135768" y="3750075"/>
            <a:ext cx="350348"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050" name="Picture 2" descr="https://www.mrso.jp/mrsocmscustome/wp-content/uploads/2013/09/%E8%84%B3%E3%81%BF%E3%81%9D.jpg"/>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3500" b="98000" l="2182" r="98182"/>
                    </a14:imgEffect>
                  </a14:imgLayer>
                </a14:imgProps>
              </a:ext>
              <a:ext uri="{28A0092B-C50C-407E-A947-70E740481C1C}">
                <a14:useLocalDpi xmlns:a14="http://schemas.microsoft.com/office/drawing/2010/main" val="0"/>
              </a:ext>
            </a:extLst>
          </a:blip>
          <a:srcRect/>
          <a:stretch>
            <a:fillRect/>
          </a:stretch>
        </p:blipFill>
        <p:spPr bwMode="auto">
          <a:xfrm>
            <a:off x="5507146" y="2924944"/>
            <a:ext cx="630349" cy="458436"/>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直線矢印コネクタ 35"/>
          <p:cNvCxnSpPr/>
          <p:nvPr/>
        </p:nvCxnSpPr>
        <p:spPr>
          <a:xfrm>
            <a:off x="6208608" y="3749427"/>
            <a:ext cx="395219" cy="64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3" name="メモ 42"/>
          <p:cNvSpPr/>
          <p:nvPr/>
        </p:nvSpPr>
        <p:spPr>
          <a:xfrm>
            <a:off x="6930988" y="2852936"/>
            <a:ext cx="558184" cy="493440"/>
          </a:xfrm>
          <a:prstGeom prst="foldedCorner">
            <a:avLst/>
          </a:prstGeom>
          <a:ln w="9525">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ja-JP" altLang="en-US" sz="1050" dirty="0" smtClean="0">
                <a:latin typeface="メイリオ (本文)"/>
              </a:rPr>
              <a:t>・・・</a:t>
            </a:r>
            <a:endParaRPr lang="en-US" altLang="ja-JP" sz="1050" dirty="0" smtClean="0">
              <a:latin typeface="メイリオ (本文)"/>
            </a:endParaRPr>
          </a:p>
          <a:p>
            <a:pPr algn="ctr"/>
            <a:r>
              <a:rPr lang="ja-JP" altLang="en-US" sz="1050" dirty="0">
                <a:latin typeface="メイリオ (本文)"/>
              </a:rPr>
              <a:t>・・</a:t>
            </a:r>
            <a:r>
              <a:rPr lang="ja-JP" altLang="en-US" sz="1050" dirty="0" smtClean="0">
                <a:latin typeface="メイリオ (本文)"/>
              </a:rPr>
              <a:t>・</a:t>
            </a:r>
            <a:endParaRPr lang="en-US" altLang="ja-JP" sz="1050" dirty="0" smtClean="0">
              <a:latin typeface="メイリオ (本文)"/>
            </a:endParaRPr>
          </a:p>
          <a:p>
            <a:pPr algn="ctr"/>
            <a:r>
              <a:rPr lang="ja-JP" altLang="en-US" sz="1050" dirty="0">
                <a:latin typeface="メイリオ (本文)"/>
              </a:rPr>
              <a:t>・・・</a:t>
            </a:r>
            <a:endParaRPr lang="en-US" altLang="ja-JP" sz="1050" dirty="0" smtClean="0">
              <a:latin typeface="メイリオ (本文)"/>
            </a:endParaRPr>
          </a:p>
        </p:txBody>
      </p:sp>
      <p:sp>
        <p:nvSpPr>
          <p:cNvPr id="50" name="角丸四角形 49"/>
          <p:cNvSpPr/>
          <p:nvPr/>
        </p:nvSpPr>
        <p:spPr>
          <a:xfrm>
            <a:off x="1647635" y="3440512"/>
            <a:ext cx="1162735" cy="7234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ja-JP" altLang="en-US" sz="1400" b="1" dirty="0" smtClean="0">
                <a:latin typeface="メイリオ (本文)"/>
              </a:rPr>
              <a:t>データ</a:t>
            </a:r>
            <a:endParaRPr lang="en-US" altLang="ja-JP" sz="1400" b="1" dirty="0" smtClean="0">
              <a:latin typeface="メイリオ (本文)"/>
            </a:endParaRPr>
          </a:p>
          <a:p>
            <a:pPr algn="ctr"/>
            <a:r>
              <a:rPr lang="ja-JP" altLang="en-US" sz="1400" b="1" dirty="0" smtClean="0">
                <a:latin typeface="メイリオ (本文)"/>
              </a:rPr>
              <a:t>アップロード</a:t>
            </a:r>
            <a:endParaRPr lang="en-US" altLang="ja-JP" sz="1400" b="1" dirty="0" smtClean="0">
              <a:latin typeface="メイリオ (本文)"/>
            </a:endParaRPr>
          </a:p>
        </p:txBody>
      </p:sp>
      <p:sp>
        <p:nvSpPr>
          <p:cNvPr id="51" name="角丸四角形 50"/>
          <p:cNvSpPr/>
          <p:nvPr/>
        </p:nvSpPr>
        <p:spPr>
          <a:xfrm>
            <a:off x="5486116" y="3388351"/>
            <a:ext cx="772512" cy="7234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ja-JP" altLang="en-US" dirty="0" smtClean="0">
                <a:latin typeface="メイリオ (本文)"/>
              </a:rPr>
              <a:t>考察</a:t>
            </a:r>
            <a:endParaRPr lang="en-US" dirty="0">
              <a:latin typeface="メイリオ (本文)"/>
            </a:endParaRPr>
          </a:p>
        </p:txBody>
      </p:sp>
      <p:sp>
        <p:nvSpPr>
          <p:cNvPr id="52" name="角丸四角形 51"/>
          <p:cNvSpPr/>
          <p:nvPr/>
        </p:nvSpPr>
        <p:spPr>
          <a:xfrm>
            <a:off x="6603827" y="3388351"/>
            <a:ext cx="992509" cy="7234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ja-JP" altLang="en-US" sz="1600" dirty="0" smtClean="0">
                <a:latin typeface="メイリオ (本文)"/>
              </a:rPr>
              <a:t>レポート</a:t>
            </a:r>
            <a:endParaRPr lang="en-US" altLang="ja-JP" sz="1600" dirty="0" smtClean="0">
              <a:latin typeface="メイリオ (本文)"/>
            </a:endParaRPr>
          </a:p>
          <a:p>
            <a:pPr algn="ctr"/>
            <a:r>
              <a:rPr lang="ja-JP" altLang="en-US" sz="1600" dirty="0">
                <a:latin typeface="メイリオ (本文)"/>
              </a:rPr>
              <a:t>作成</a:t>
            </a:r>
            <a:endParaRPr lang="en-US" sz="1600" dirty="0">
              <a:latin typeface="メイリオ (本文)"/>
            </a:endParaRPr>
          </a:p>
        </p:txBody>
      </p:sp>
      <p:cxnSp>
        <p:nvCxnSpPr>
          <p:cNvPr id="53" name="直線矢印コネクタ 52"/>
          <p:cNvCxnSpPr/>
          <p:nvPr/>
        </p:nvCxnSpPr>
        <p:spPr>
          <a:xfrm>
            <a:off x="1223635" y="3802236"/>
            <a:ext cx="424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7" name="テキスト ボックス 56"/>
          <p:cNvSpPr txBox="1"/>
          <p:nvPr/>
        </p:nvSpPr>
        <p:spPr>
          <a:xfrm>
            <a:off x="527117" y="4398029"/>
            <a:ext cx="908518" cy="646331"/>
          </a:xfrm>
          <a:prstGeom prst="rect">
            <a:avLst/>
          </a:prstGeom>
          <a:noFill/>
        </p:spPr>
        <p:txBody>
          <a:bodyPr wrap="none" rtlCol="0">
            <a:spAutoFit/>
          </a:bodyPr>
          <a:lstStyle/>
          <a:p>
            <a:pPr algn="ctr"/>
            <a:r>
              <a:rPr lang="en-US" dirty="0" err="1" smtClean="0">
                <a:solidFill>
                  <a:schemeClr val="bg1">
                    <a:lumMod val="95000"/>
                  </a:schemeClr>
                </a:solidFill>
              </a:rPr>
              <a:t>Perfstat</a:t>
            </a:r>
            <a:endParaRPr lang="en-US" dirty="0" smtClean="0">
              <a:solidFill>
                <a:schemeClr val="bg1">
                  <a:lumMod val="95000"/>
                </a:schemeClr>
              </a:solidFill>
            </a:endParaRPr>
          </a:p>
          <a:p>
            <a:pPr algn="ctr"/>
            <a:r>
              <a:rPr lang="ja-JP" altLang="en-US" dirty="0">
                <a:solidFill>
                  <a:schemeClr val="bg1">
                    <a:lumMod val="95000"/>
                  </a:schemeClr>
                </a:solidFill>
              </a:rPr>
              <a:t>取得</a:t>
            </a:r>
            <a:endParaRPr lang="en-US" dirty="0">
              <a:solidFill>
                <a:schemeClr val="bg1">
                  <a:lumMod val="95000"/>
                </a:schemeClr>
              </a:solidFill>
            </a:endParaRPr>
          </a:p>
        </p:txBody>
      </p:sp>
      <p:sp>
        <p:nvSpPr>
          <p:cNvPr id="63" name="コンテンツ プレースホルダー 2"/>
          <p:cNvSpPr txBox="1">
            <a:spLocks/>
          </p:cNvSpPr>
          <p:nvPr/>
        </p:nvSpPr>
        <p:spPr>
          <a:xfrm>
            <a:off x="457200" y="5968663"/>
            <a:ext cx="8229600" cy="59603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メイリオ" pitchFamily="50" charset="-128"/>
                <a:ea typeface="メイリオ" pitchFamily="50" charset="-128"/>
                <a:cs typeface="メイリオ" pitchFamily="50" charset="-128"/>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メイリオ" pitchFamily="50" charset="-128"/>
                <a:ea typeface="メイリオ" pitchFamily="50" charset="-128"/>
                <a:cs typeface="メイリオ" pitchFamily="50" charset="-128"/>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メイリオ" pitchFamily="50" charset="-128"/>
                <a:ea typeface="メイリオ" pitchFamily="50" charset="-128"/>
                <a:cs typeface="メイリオ" pitchFamily="50" charset="-128"/>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メイリオ" pitchFamily="50" charset="-128"/>
                <a:ea typeface="メイリオ" pitchFamily="50" charset="-128"/>
                <a:cs typeface="メイリオ" pitchFamily="50" charset="-128"/>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ja-JP" altLang="en-US" dirty="0" smtClean="0">
                <a:solidFill>
                  <a:schemeClr val="bg1">
                    <a:lumMod val="95000"/>
                  </a:schemeClr>
                </a:solidFill>
              </a:rPr>
              <a:t>面倒、時間がかかる・・・</a:t>
            </a:r>
            <a:endParaRPr lang="en-US" altLang="ja-JP" dirty="0">
              <a:solidFill>
                <a:schemeClr val="bg1">
                  <a:lumMod val="95000"/>
                </a:schemeClr>
              </a:solidFill>
            </a:endParaRPr>
          </a:p>
        </p:txBody>
      </p:sp>
    </p:spTree>
    <p:extLst>
      <p:ext uri="{BB962C8B-B14F-4D97-AF65-F5344CB8AC3E}">
        <p14:creationId xmlns:p14="http://schemas.microsoft.com/office/powerpoint/2010/main" val="9052334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ツールを作るきっかけ</a:t>
            </a:r>
            <a:r>
              <a:rPr lang="en-US" altLang="ja-JP" dirty="0" smtClean="0"/>
              <a:t>-</a:t>
            </a:r>
            <a:r>
              <a:rPr lang="en-US" altLang="ja-JP" dirty="0"/>
              <a:t>2</a:t>
            </a:r>
            <a:endParaRPr lang="en-US" dirty="0"/>
          </a:p>
        </p:txBody>
      </p:sp>
      <p:sp>
        <p:nvSpPr>
          <p:cNvPr id="3" name="コンテンツ プレースホルダー 2"/>
          <p:cNvSpPr>
            <a:spLocks noGrp="1"/>
          </p:cNvSpPr>
          <p:nvPr>
            <p:ph idx="1"/>
          </p:nvPr>
        </p:nvSpPr>
        <p:spPr>
          <a:xfrm>
            <a:off x="457200" y="1716172"/>
            <a:ext cx="8229600" cy="596031"/>
          </a:xfrm>
        </p:spPr>
        <p:txBody>
          <a:bodyPr/>
          <a:lstStyle/>
          <a:p>
            <a:pPr marL="0" indent="0">
              <a:buNone/>
            </a:pPr>
            <a:r>
              <a:rPr lang="en-US" altLang="ja-JP" b="1" dirty="0"/>
              <a:t>Pre</a:t>
            </a:r>
            <a:r>
              <a:rPr lang="ja-JP" altLang="en-US" b="1" dirty="0"/>
              <a:t>活動としての簡易アセス</a:t>
            </a:r>
            <a:endParaRPr lang="en-US" b="1" dirty="0"/>
          </a:p>
        </p:txBody>
      </p:sp>
      <p:pic>
        <p:nvPicPr>
          <p:cNvPr id="1028" name="Picture 4" descr="C:\Users\takeshik\Desktop\2014-03-21 11-17-5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3797" y="2464852"/>
            <a:ext cx="3154515" cy="237626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pic>
        <p:nvPicPr>
          <p:cNvPr id="1027" name="Picture 3" descr="C:\Users\takeshik\Desktop\2014-03-21 11-18-4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5656" y="4060949"/>
            <a:ext cx="2988972" cy="224837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pic>
        <p:nvPicPr>
          <p:cNvPr id="37" name="Picture 43" descr="Strategic2"/>
          <p:cNvPicPr>
            <a:picLocks noChangeAspect="1" noChangeArrowheads="1"/>
          </p:cNvPicPr>
          <p:nvPr/>
        </p:nvPicPr>
        <p:blipFill>
          <a:blip r:embed="rId4"/>
          <a:srcRect/>
          <a:stretch>
            <a:fillRect/>
          </a:stretch>
        </p:blipFill>
        <p:spPr bwMode="auto">
          <a:xfrm>
            <a:off x="4808553" y="2945407"/>
            <a:ext cx="393332" cy="957891"/>
          </a:xfrm>
          <a:prstGeom prst="rect">
            <a:avLst/>
          </a:prstGeom>
          <a:noFill/>
          <a:ln w="9525">
            <a:noFill/>
            <a:miter lim="800000"/>
            <a:headEnd/>
            <a:tailEnd/>
          </a:ln>
        </p:spPr>
      </p:pic>
      <p:sp>
        <p:nvSpPr>
          <p:cNvPr id="38" name="角丸四角形 37"/>
          <p:cNvSpPr/>
          <p:nvPr/>
        </p:nvSpPr>
        <p:spPr>
          <a:xfrm>
            <a:off x="5652120" y="3176541"/>
            <a:ext cx="1162735" cy="7234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ja-JP" altLang="en-US" sz="1400" b="1" dirty="0" smtClean="0">
                <a:latin typeface="メイリオ (本文)"/>
              </a:rPr>
              <a:t>データ</a:t>
            </a:r>
            <a:endParaRPr lang="en-US" altLang="ja-JP" sz="1400" b="1" dirty="0" smtClean="0">
              <a:latin typeface="メイリオ (本文)"/>
            </a:endParaRPr>
          </a:p>
          <a:p>
            <a:pPr algn="ctr"/>
            <a:r>
              <a:rPr lang="ja-JP" altLang="en-US" sz="1400" b="1" dirty="0" smtClean="0">
                <a:latin typeface="メイリオ (本文)"/>
              </a:rPr>
              <a:t>アップロード</a:t>
            </a:r>
            <a:endParaRPr lang="en-US" altLang="ja-JP" sz="1400" b="1" dirty="0" smtClean="0">
              <a:latin typeface="メイリオ (本文)"/>
            </a:endParaRPr>
          </a:p>
        </p:txBody>
      </p:sp>
      <p:cxnSp>
        <p:nvCxnSpPr>
          <p:cNvPr id="39" name="直線矢印コネクタ 38"/>
          <p:cNvCxnSpPr/>
          <p:nvPr/>
        </p:nvCxnSpPr>
        <p:spPr>
          <a:xfrm>
            <a:off x="5220072" y="3538265"/>
            <a:ext cx="424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4550960" y="3934998"/>
            <a:ext cx="908518" cy="646331"/>
          </a:xfrm>
          <a:prstGeom prst="rect">
            <a:avLst/>
          </a:prstGeom>
          <a:noFill/>
        </p:spPr>
        <p:txBody>
          <a:bodyPr wrap="none" rtlCol="0">
            <a:spAutoFit/>
          </a:bodyPr>
          <a:lstStyle/>
          <a:p>
            <a:pPr algn="ctr"/>
            <a:r>
              <a:rPr lang="en-US" dirty="0" err="1" smtClean="0">
                <a:solidFill>
                  <a:schemeClr val="bg1">
                    <a:lumMod val="95000"/>
                  </a:schemeClr>
                </a:solidFill>
              </a:rPr>
              <a:t>Perfstat</a:t>
            </a:r>
            <a:endParaRPr lang="en-US" dirty="0" smtClean="0">
              <a:solidFill>
                <a:schemeClr val="bg1">
                  <a:lumMod val="95000"/>
                </a:schemeClr>
              </a:solidFill>
            </a:endParaRPr>
          </a:p>
          <a:p>
            <a:pPr algn="ctr"/>
            <a:r>
              <a:rPr lang="ja-JP" altLang="en-US" dirty="0">
                <a:solidFill>
                  <a:schemeClr val="bg1">
                    <a:lumMod val="95000"/>
                  </a:schemeClr>
                </a:solidFill>
              </a:rPr>
              <a:t>取得</a:t>
            </a:r>
            <a:endParaRPr lang="en-US" dirty="0">
              <a:solidFill>
                <a:schemeClr val="bg1">
                  <a:lumMod val="95000"/>
                </a:schemeClr>
              </a:solidFill>
            </a:endParaRPr>
          </a:p>
        </p:txBody>
      </p:sp>
      <p:sp>
        <p:nvSpPr>
          <p:cNvPr id="41" name="角丸四角形 40"/>
          <p:cNvSpPr/>
          <p:nvPr/>
        </p:nvSpPr>
        <p:spPr>
          <a:xfrm>
            <a:off x="6876257" y="2968908"/>
            <a:ext cx="973856" cy="1224136"/>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pic>
        <p:nvPicPr>
          <p:cNvPr id="42" name="Picture 2" descr="http://www.avepoint.co.jp/mysite/images/partners/netapp-logo.gif"/>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100000" l="9804" r="89216"/>
                    </a14:imgEffect>
                  </a14:imgLayer>
                </a14:imgProps>
              </a:ext>
              <a:ext uri="{28A0092B-C50C-407E-A947-70E740481C1C}">
                <a14:useLocalDpi xmlns:a14="http://schemas.microsoft.com/office/drawing/2010/main" val="0"/>
              </a:ext>
            </a:extLst>
          </a:blip>
          <a:srcRect/>
          <a:stretch>
            <a:fillRect/>
          </a:stretch>
        </p:blipFill>
        <p:spPr bwMode="auto">
          <a:xfrm>
            <a:off x="6876256" y="3760996"/>
            <a:ext cx="971550" cy="619126"/>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直線矢印コネクタ 47"/>
          <p:cNvCxnSpPr/>
          <p:nvPr/>
        </p:nvCxnSpPr>
        <p:spPr>
          <a:xfrm>
            <a:off x="7850113" y="3538265"/>
            <a:ext cx="424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49" name="Picture 43" descr="Strategic2"/>
          <p:cNvPicPr>
            <a:picLocks noChangeAspect="1" noChangeArrowheads="1"/>
          </p:cNvPicPr>
          <p:nvPr/>
        </p:nvPicPr>
        <p:blipFill>
          <a:blip r:embed="rId4"/>
          <a:srcRect/>
          <a:stretch>
            <a:fillRect/>
          </a:stretch>
        </p:blipFill>
        <p:spPr bwMode="auto">
          <a:xfrm>
            <a:off x="8211116" y="2968908"/>
            <a:ext cx="393332" cy="957891"/>
          </a:xfrm>
          <a:prstGeom prst="rect">
            <a:avLst/>
          </a:prstGeom>
          <a:noFill/>
          <a:ln w="9525">
            <a:noFill/>
            <a:miter lim="800000"/>
            <a:headEnd/>
            <a:tailEnd/>
          </a:ln>
        </p:spPr>
      </p:pic>
      <p:sp>
        <p:nvSpPr>
          <p:cNvPr id="47" name="左右矢印 46"/>
          <p:cNvSpPr/>
          <p:nvPr/>
        </p:nvSpPr>
        <p:spPr>
          <a:xfrm>
            <a:off x="6876257" y="4258163"/>
            <a:ext cx="1334859" cy="416836"/>
          </a:xfrm>
          <a:prstGeom prst="lef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4" name="コンテンツ プレースホルダー 2"/>
          <p:cNvSpPr txBox="1">
            <a:spLocks/>
          </p:cNvSpPr>
          <p:nvPr/>
        </p:nvSpPr>
        <p:spPr>
          <a:xfrm>
            <a:off x="4600862" y="5183549"/>
            <a:ext cx="4427985" cy="1125771"/>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メイリオ" pitchFamily="50" charset="-128"/>
                <a:ea typeface="メイリオ" pitchFamily="50" charset="-128"/>
                <a:cs typeface="メイリオ" pitchFamily="50" charset="-128"/>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メイリオ" pitchFamily="50" charset="-128"/>
                <a:ea typeface="メイリオ" pitchFamily="50" charset="-128"/>
                <a:cs typeface="メイリオ" pitchFamily="50" charset="-128"/>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メイリオ" pitchFamily="50" charset="-128"/>
                <a:ea typeface="メイリオ" pitchFamily="50" charset="-128"/>
                <a:cs typeface="メイリオ" pitchFamily="50" charset="-128"/>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メイリオ" pitchFamily="50" charset="-128"/>
                <a:ea typeface="メイリオ" pitchFamily="50" charset="-128"/>
                <a:cs typeface="メイリオ" pitchFamily="50" charset="-128"/>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ja-JP" altLang="en-US" dirty="0">
                <a:solidFill>
                  <a:schemeClr val="bg1">
                    <a:lumMod val="95000"/>
                  </a:schemeClr>
                </a:solidFill>
              </a:rPr>
              <a:t>次期リプレイスや増強</a:t>
            </a:r>
            <a:r>
              <a:rPr lang="ja-JP" altLang="en-US" dirty="0" smtClean="0">
                <a:solidFill>
                  <a:schemeClr val="bg1">
                    <a:lumMod val="95000"/>
                  </a:schemeClr>
                </a:solidFill>
              </a:rPr>
              <a:t>の</a:t>
            </a:r>
            <a:endParaRPr lang="en-US" altLang="ja-JP" dirty="0" smtClean="0">
              <a:solidFill>
                <a:schemeClr val="bg1">
                  <a:lumMod val="95000"/>
                </a:schemeClr>
              </a:solidFill>
            </a:endParaRPr>
          </a:p>
          <a:p>
            <a:pPr marL="0" indent="0">
              <a:buNone/>
            </a:pPr>
            <a:r>
              <a:rPr lang="ja-JP" altLang="en-US" b="1" dirty="0" smtClean="0">
                <a:solidFill>
                  <a:srgbClr val="FFFF00"/>
                </a:solidFill>
              </a:rPr>
              <a:t>意思</a:t>
            </a:r>
            <a:r>
              <a:rPr lang="ja-JP" altLang="en-US" b="1" dirty="0">
                <a:solidFill>
                  <a:srgbClr val="FFFF00"/>
                </a:solidFill>
              </a:rPr>
              <a:t>決定を</a:t>
            </a:r>
            <a:r>
              <a:rPr lang="ja-JP" altLang="en-US" b="1" dirty="0" smtClean="0">
                <a:solidFill>
                  <a:srgbClr val="FFFF00"/>
                </a:solidFill>
              </a:rPr>
              <a:t>早めれないか？</a:t>
            </a:r>
            <a:endParaRPr lang="en-US" b="1" dirty="0">
              <a:solidFill>
                <a:srgbClr val="FFFF00"/>
              </a:solidFill>
            </a:endParaRPr>
          </a:p>
        </p:txBody>
      </p:sp>
    </p:spTree>
    <p:extLst>
      <p:ext uri="{BB962C8B-B14F-4D97-AF65-F5344CB8AC3E}">
        <p14:creationId xmlns:p14="http://schemas.microsoft.com/office/powerpoint/2010/main" val="15286539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750"/>
                                        <p:tgtEl>
                                          <p:spTgt spid="1028"/>
                                        </p:tgtEl>
                                      </p:cBhvr>
                                    </p:animEffect>
                                    <p:anim calcmode="lin" valueType="num">
                                      <p:cBhvr>
                                        <p:cTn id="8" dur="750" fill="hold"/>
                                        <p:tgtEl>
                                          <p:spTgt spid="1028"/>
                                        </p:tgtEl>
                                        <p:attrNameLst>
                                          <p:attrName>ppt_x</p:attrName>
                                        </p:attrNameLst>
                                      </p:cBhvr>
                                      <p:tavLst>
                                        <p:tav tm="0">
                                          <p:val>
                                            <p:strVal val="#ppt_x"/>
                                          </p:val>
                                        </p:tav>
                                        <p:tav tm="100000">
                                          <p:val>
                                            <p:strVal val="#ppt_x"/>
                                          </p:val>
                                        </p:tav>
                                      </p:tavLst>
                                    </p:anim>
                                    <p:anim calcmode="lin" valueType="num">
                                      <p:cBhvr>
                                        <p:cTn id="9" dur="750" fill="hold"/>
                                        <p:tgtEl>
                                          <p:spTgt spid="1028"/>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750"/>
                                        <p:tgtEl>
                                          <p:spTgt spid="1027"/>
                                        </p:tgtEl>
                                      </p:cBhvr>
                                    </p:animEffect>
                                    <p:anim calcmode="lin" valueType="num">
                                      <p:cBhvr>
                                        <p:cTn id="13" dur="750" fill="hold"/>
                                        <p:tgtEl>
                                          <p:spTgt spid="1027"/>
                                        </p:tgtEl>
                                        <p:attrNameLst>
                                          <p:attrName>ppt_x</p:attrName>
                                        </p:attrNameLst>
                                      </p:cBhvr>
                                      <p:tavLst>
                                        <p:tav tm="0">
                                          <p:val>
                                            <p:strVal val="#ppt_x"/>
                                          </p:val>
                                        </p:tav>
                                        <p:tav tm="100000">
                                          <p:val>
                                            <p:strVal val="#ppt_x"/>
                                          </p:val>
                                        </p:tav>
                                      </p:tavLst>
                                    </p:anim>
                                    <p:anim calcmode="lin" valueType="num">
                                      <p:cBhvr>
                                        <p:cTn id="14" dur="750" fill="hold"/>
                                        <p:tgtEl>
                                          <p:spTgt spid="102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750"/>
                                        <p:tgtEl>
                                          <p:spTgt spid="37"/>
                                        </p:tgtEl>
                                      </p:cBhvr>
                                    </p:animEffect>
                                    <p:anim calcmode="lin" valueType="num">
                                      <p:cBhvr>
                                        <p:cTn id="20" dur="750" fill="hold"/>
                                        <p:tgtEl>
                                          <p:spTgt spid="37"/>
                                        </p:tgtEl>
                                        <p:attrNameLst>
                                          <p:attrName>ppt_x</p:attrName>
                                        </p:attrNameLst>
                                      </p:cBhvr>
                                      <p:tavLst>
                                        <p:tav tm="0">
                                          <p:val>
                                            <p:strVal val="#ppt_x"/>
                                          </p:val>
                                        </p:tav>
                                        <p:tav tm="100000">
                                          <p:val>
                                            <p:strVal val="#ppt_x"/>
                                          </p:val>
                                        </p:tav>
                                      </p:tavLst>
                                    </p:anim>
                                    <p:anim calcmode="lin" valueType="num">
                                      <p:cBhvr>
                                        <p:cTn id="21" dur="750" fill="hold"/>
                                        <p:tgtEl>
                                          <p:spTgt spid="37"/>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750"/>
                                        <p:tgtEl>
                                          <p:spTgt spid="38"/>
                                        </p:tgtEl>
                                      </p:cBhvr>
                                    </p:animEffect>
                                    <p:anim calcmode="lin" valueType="num">
                                      <p:cBhvr>
                                        <p:cTn id="25" dur="750" fill="hold"/>
                                        <p:tgtEl>
                                          <p:spTgt spid="38"/>
                                        </p:tgtEl>
                                        <p:attrNameLst>
                                          <p:attrName>ppt_x</p:attrName>
                                        </p:attrNameLst>
                                      </p:cBhvr>
                                      <p:tavLst>
                                        <p:tav tm="0">
                                          <p:val>
                                            <p:strVal val="#ppt_x"/>
                                          </p:val>
                                        </p:tav>
                                        <p:tav tm="100000">
                                          <p:val>
                                            <p:strVal val="#ppt_x"/>
                                          </p:val>
                                        </p:tav>
                                      </p:tavLst>
                                    </p:anim>
                                    <p:anim calcmode="lin" valueType="num">
                                      <p:cBhvr>
                                        <p:cTn id="26" dur="750" fill="hold"/>
                                        <p:tgtEl>
                                          <p:spTgt spid="38"/>
                                        </p:tgtEl>
                                        <p:attrNameLst>
                                          <p:attrName>ppt_y</p:attrName>
                                        </p:attrNameLst>
                                      </p:cBhvr>
                                      <p:tavLst>
                                        <p:tav tm="0">
                                          <p:val>
                                            <p:strVal val="#ppt_y-.1"/>
                                          </p:val>
                                        </p:tav>
                                        <p:tav tm="100000">
                                          <p:val>
                                            <p:strVal val="#ppt_y"/>
                                          </p:val>
                                        </p:tav>
                                      </p:tavLst>
                                    </p:anim>
                                  </p:childTnLst>
                                </p:cTn>
                              </p:par>
                              <p:par>
                                <p:cTn id="27" presetID="47"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fade">
                                      <p:cBhvr>
                                        <p:cTn id="29" dur="750"/>
                                        <p:tgtEl>
                                          <p:spTgt spid="39"/>
                                        </p:tgtEl>
                                      </p:cBhvr>
                                    </p:animEffect>
                                    <p:anim calcmode="lin" valueType="num">
                                      <p:cBhvr>
                                        <p:cTn id="30" dur="750" fill="hold"/>
                                        <p:tgtEl>
                                          <p:spTgt spid="39"/>
                                        </p:tgtEl>
                                        <p:attrNameLst>
                                          <p:attrName>ppt_x</p:attrName>
                                        </p:attrNameLst>
                                      </p:cBhvr>
                                      <p:tavLst>
                                        <p:tav tm="0">
                                          <p:val>
                                            <p:strVal val="#ppt_x"/>
                                          </p:val>
                                        </p:tav>
                                        <p:tav tm="100000">
                                          <p:val>
                                            <p:strVal val="#ppt_x"/>
                                          </p:val>
                                        </p:tav>
                                      </p:tavLst>
                                    </p:anim>
                                    <p:anim calcmode="lin" valueType="num">
                                      <p:cBhvr>
                                        <p:cTn id="31" dur="750" fill="hold"/>
                                        <p:tgtEl>
                                          <p:spTgt spid="39"/>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750"/>
                                        <p:tgtEl>
                                          <p:spTgt spid="40"/>
                                        </p:tgtEl>
                                      </p:cBhvr>
                                    </p:animEffect>
                                    <p:anim calcmode="lin" valueType="num">
                                      <p:cBhvr>
                                        <p:cTn id="35" dur="750" fill="hold"/>
                                        <p:tgtEl>
                                          <p:spTgt spid="40"/>
                                        </p:tgtEl>
                                        <p:attrNameLst>
                                          <p:attrName>ppt_x</p:attrName>
                                        </p:attrNameLst>
                                      </p:cBhvr>
                                      <p:tavLst>
                                        <p:tav tm="0">
                                          <p:val>
                                            <p:strVal val="#ppt_x"/>
                                          </p:val>
                                        </p:tav>
                                        <p:tav tm="100000">
                                          <p:val>
                                            <p:strVal val="#ppt_x"/>
                                          </p:val>
                                        </p:tav>
                                      </p:tavLst>
                                    </p:anim>
                                    <p:anim calcmode="lin" valueType="num">
                                      <p:cBhvr>
                                        <p:cTn id="36" dur="750" fill="hold"/>
                                        <p:tgtEl>
                                          <p:spTgt spid="40"/>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750"/>
                                        <p:tgtEl>
                                          <p:spTgt spid="41"/>
                                        </p:tgtEl>
                                      </p:cBhvr>
                                    </p:animEffect>
                                    <p:anim calcmode="lin" valueType="num">
                                      <p:cBhvr>
                                        <p:cTn id="40" dur="750" fill="hold"/>
                                        <p:tgtEl>
                                          <p:spTgt spid="41"/>
                                        </p:tgtEl>
                                        <p:attrNameLst>
                                          <p:attrName>ppt_x</p:attrName>
                                        </p:attrNameLst>
                                      </p:cBhvr>
                                      <p:tavLst>
                                        <p:tav tm="0">
                                          <p:val>
                                            <p:strVal val="#ppt_x"/>
                                          </p:val>
                                        </p:tav>
                                        <p:tav tm="100000">
                                          <p:val>
                                            <p:strVal val="#ppt_x"/>
                                          </p:val>
                                        </p:tav>
                                      </p:tavLst>
                                    </p:anim>
                                    <p:anim calcmode="lin" valueType="num">
                                      <p:cBhvr>
                                        <p:cTn id="41" dur="750" fill="hold"/>
                                        <p:tgtEl>
                                          <p:spTgt spid="41"/>
                                        </p:tgtEl>
                                        <p:attrNameLst>
                                          <p:attrName>ppt_y</p:attrName>
                                        </p:attrNameLst>
                                      </p:cBhvr>
                                      <p:tavLst>
                                        <p:tav tm="0">
                                          <p:val>
                                            <p:strVal val="#ppt_y-.1"/>
                                          </p:val>
                                        </p:tav>
                                        <p:tav tm="100000">
                                          <p:val>
                                            <p:strVal val="#ppt_y"/>
                                          </p:val>
                                        </p:tav>
                                      </p:tavLst>
                                    </p:anim>
                                  </p:childTnLst>
                                </p:cTn>
                              </p:par>
                              <p:par>
                                <p:cTn id="42" presetID="47" presetClass="entr" presetSubtype="0" fill="hold" nodeType="with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750"/>
                                        <p:tgtEl>
                                          <p:spTgt spid="42"/>
                                        </p:tgtEl>
                                      </p:cBhvr>
                                    </p:animEffect>
                                    <p:anim calcmode="lin" valueType="num">
                                      <p:cBhvr>
                                        <p:cTn id="45" dur="750" fill="hold"/>
                                        <p:tgtEl>
                                          <p:spTgt spid="42"/>
                                        </p:tgtEl>
                                        <p:attrNameLst>
                                          <p:attrName>ppt_x</p:attrName>
                                        </p:attrNameLst>
                                      </p:cBhvr>
                                      <p:tavLst>
                                        <p:tav tm="0">
                                          <p:val>
                                            <p:strVal val="#ppt_x"/>
                                          </p:val>
                                        </p:tav>
                                        <p:tav tm="100000">
                                          <p:val>
                                            <p:strVal val="#ppt_x"/>
                                          </p:val>
                                        </p:tav>
                                      </p:tavLst>
                                    </p:anim>
                                    <p:anim calcmode="lin" valueType="num">
                                      <p:cBhvr>
                                        <p:cTn id="46" dur="750" fill="hold"/>
                                        <p:tgtEl>
                                          <p:spTgt spid="42"/>
                                        </p:tgtEl>
                                        <p:attrNameLst>
                                          <p:attrName>ppt_y</p:attrName>
                                        </p:attrNameLst>
                                      </p:cBhvr>
                                      <p:tavLst>
                                        <p:tav tm="0">
                                          <p:val>
                                            <p:strVal val="#ppt_y-.1"/>
                                          </p:val>
                                        </p:tav>
                                        <p:tav tm="100000">
                                          <p:val>
                                            <p:strVal val="#ppt_y"/>
                                          </p:val>
                                        </p:tav>
                                      </p:tavLst>
                                    </p:anim>
                                  </p:childTnLst>
                                </p:cTn>
                              </p:par>
                              <p:par>
                                <p:cTn id="47" presetID="47" presetClass="entr" presetSubtype="0" fill="hold" nodeType="with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fade">
                                      <p:cBhvr>
                                        <p:cTn id="49" dur="750"/>
                                        <p:tgtEl>
                                          <p:spTgt spid="48"/>
                                        </p:tgtEl>
                                      </p:cBhvr>
                                    </p:animEffect>
                                    <p:anim calcmode="lin" valueType="num">
                                      <p:cBhvr>
                                        <p:cTn id="50" dur="750" fill="hold"/>
                                        <p:tgtEl>
                                          <p:spTgt spid="48"/>
                                        </p:tgtEl>
                                        <p:attrNameLst>
                                          <p:attrName>ppt_x</p:attrName>
                                        </p:attrNameLst>
                                      </p:cBhvr>
                                      <p:tavLst>
                                        <p:tav tm="0">
                                          <p:val>
                                            <p:strVal val="#ppt_x"/>
                                          </p:val>
                                        </p:tav>
                                        <p:tav tm="100000">
                                          <p:val>
                                            <p:strVal val="#ppt_x"/>
                                          </p:val>
                                        </p:tav>
                                      </p:tavLst>
                                    </p:anim>
                                    <p:anim calcmode="lin" valueType="num">
                                      <p:cBhvr>
                                        <p:cTn id="51" dur="750" fill="hold"/>
                                        <p:tgtEl>
                                          <p:spTgt spid="48"/>
                                        </p:tgtEl>
                                        <p:attrNameLst>
                                          <p:attrName>ppt_y</p:attrName>
                                        </p:attrNameLst>
                                      </p:cBhvr>
                                      <p:tavLst>
                                        <p:tav tm="0">
                                          <p:val>
                                            <p:strVal val="#ppt_y-.1"/>
                                          </p:val>
                                        </p:tav>
                                        <p:tav tm="100000">
                                          <p:val>
                                            <p:strVal val="#ppt_y"/>
                                          </p:val>
                                        </p:tav>
                                      </p:tavLst>
                                    </p:anim>
                                  </p:childTnLst>
                                </p:cTn>
                              </p:par>
                              <p:par>
                                <p:cTn id="52" presetID="47" presetClass="entr" presetSubtype="0" fill="hold" nodeType="withEffect">
                                  <p:stCondLst>
                                    <p:cond delay="0"/>
                                  </p:stCondLst>
                                  <p:childTnLst>
                                    <p:set>
                                      <p:cBhvr>
                                        <p:cTn id="53" dur="1" fill="hold">
                                          <p:stCondLst>
                                            <p:cond delay="0"/>
                                          </p:stCondLst>
                                        </p:cTn>
                                        <p:tgtEl>
                                          <p:spTgt spid="49"/>
                                        </p:tgtEl>
                                        <p:attrNameLst>
                                          <p:attrName>style.visibility</p:attrName>
                                        </p:attrNameLst>
                                      </p:cBhvr>
                                      <p:to>
                                        <p:strVal val="visible"/>
                                      </p:to>
                                    </p:set>
                                    <p:animEffect transition="in" filter="fade">
                                      <p:cBhvr>
                                        <p:cTn id="54" dur="750"/>
                                        <p:tgtEl>
                                          <p:spTgt spid="49"/>
                                        </p:tgtEl>
                                      </p:cBhvr>
                                    </p:animEffect>
                                    <p:anim calcmode="lin" valueType="num">
                                      <p:cBhvr>
                                        <p:cTn id="55" dur="750" fill="hold"/>
                                        <p:tgtEl>
                                          <p:spTgt spid="49"/>
                                        </p:tgtEl>
                                        <p:attrNameLst>
                                          <p:attrName>ppt_x</p:attrName>
                                        </p:attrNameLst>
                                      </p:cBhvr>
                                      <p:tavLst>
                                        <p:tav tm="0">
                                          <p:val>
                                            <p:strVal val="#ppt_x"/>
                                          </p:val>
                                        </p:tav>
                                        <p:tav tm="100000">
                                          <p:val>
                                            <p:strVal val="#ppt_x"/>
                                          </p:val>
                                        </p:tav>
                                      </p:tavLst>
                                    </p:anim>
                                    <p:anim calcmode="lin" valueType="num">
                                      <p:cBhvr>
                                        <p:cTn id="56" dur="750" fill="hold"/>
                                        <p:tgtEl>
                                          <p:spTgt spid="49"/>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animEffect transition="in" filter="fade">
                                      <p:cBhvr>
                                        <p:cTn id="59" dur="750"/>
                                        <p:tgtEl>
                                          <p:spTgt spid="47"/>
                                        </p:tgtEl>
                                      </p:cBhvr>
                                    </p:animEffect>
                                    <p:anim calcmode="lin" valueType="num">
                                      <p:cBhvr>
                                        <p:cTn id="60" dur="750" fill="hold"/>
                                        <p:tgtEl>
                                          <p:spTgt spid="47"/>
                                        </p:tgtEl>
                                        <p:attrNameLst>
                                          <p:attrName>ppt_x</p:attrName>
                                        </p:attrNameLst>
                                      </p:cBhvr>
                                      <p:tavLst>
                                        <p:tav tm="0">
                                          <p:val>
                                            <p:strVal val="#ppt_x"/>
                                          </p:val>
                                        </p:tav>
                                        <p:tav tm="100000">
                                          <p:val>
                                            <p:strVal val="#ppt_x"/>
                                          </p:val>
                                        </p:tav>
                                      </p:tavLst>
                                    </p:anim>
                                    <p:anim calcmode="lin" valueType="num">
                                      <p:cBhvr>
                                        <p:cTn id="61" dur="75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7" presetClass="entr" presetSubtype="0" fill="hold" grpId="0" nodeType="click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fade">
                                      <p:cBhvr>
                                        <p:cTn id="66" dur="750"/>
                                        <p:tgtEl>
                                          <p:spTgt spid="54"/>
                                        </p:tgtEl>
                                      </p:cBhvr>
                                    </p:animEffect>
                                    <p:anim calcmode="lin" valueType="num">
                                      <p:cBhvr>
                                        <p:cTn id="67" dur="750" fill="hold"/>
                                        <p:tgtEl>
                                          <p:spTgt spid="54"/>
                                        </p:tgtEl>
                                        <p:attrNameLst>
                                          <p:attrName>ppt_x</p:attrName>
                                        </p:attrNameLst>
                                      </p:cBhvr>
                                      <p:tavLst>
                                        <p:tav tm="0">
                                          <p:val>
                                            <p:strVal val="#ppt_x"/>
                                          </p:val>
                                        </p:tav>
                                        <p:tav tm="100000">
                                          <p:val>
                                            <p:strVal val="#ppt_x"/>
                                          </p:val>
                                        </p:tav>
                                      </p:tavLst>
                                    </p:anim>
                                    <p:anim calcmode="lin" valueType="num">
                                      <p:cBhvr>
                                        <p:cTn id="68" dur="75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0" grpId="0"/>
      <p:bldP spid="41" grpId="0" animBg="1"/>
      <p:bldP spid="47" grpId="0" animBg="1"/>
      <p:bldP spid="5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ツールを作るきっかけ</a:t>
            </a:r>
            <a:r>
              <a:rPr lang="en-US" altLang="ja-JP" dirty="0" smtClean="0"/>
              <a:t>-3</a:t>
            </a:r>
            <a:endParaRPr lang="en-US" dirty="0"/>
          </a:p>
        </p:txBody>
      </p:sp>
      <p:sp>
        <p:nvSpPr>
          <p:cNvPr id="3" name="コンテンツ プレースホルダー 2"/>
          <p:cNvSpPr>
            <a:spLocks noGrp="1"/>
          </p:cNvSpPr>
          <p:nvPr>
            <p:ph idx="1"/>
          </p:nvPr>
        </p:nvSpPr>
        <p:spPr>
          <a:xfrm>
            <a:off x="457200" y="1888232"/>
            <a:ext cx="8229600" cy="1612776"/>
          </a:xfrm>
        </p:spPr>
        <p:txBody>
          <a:bodyPr>
            <a:normAutofit fontScale="92500" lnSpcReduction="10000"/>
          </a:bodyPr>
          <a:lstStyle/>
          <a:p>
            <a:r>
              <a:rPr lang="ja-JP" altLang="en-US" sz="2400" b="1" dirty="0" smtClean="0"/>
              <a:t>時間がかかる</a:t>
            </a:r>
            <a:endParaRPr lang="en-US" altLang="ja-JP" sz="2400" b="1" dirty="0" smtClean="0"/>
          </a:p>
          <a:p>
            <a:r>
              <a:rPr lang="ja-JP" altLang="en-US" sz="2400" b="1" dirty="0" smtClean="0"/>
              <a:t>面倒</a:t>
            </a:r>
            <a:endParaRPr lang="en-US" altLang="ja-JP" sz="2400" b="1" dirty="0" smtClean="0"/>
          </a:p>
          <a:p>
            <a:r>
              <a:rPr lang="en-US" altLang="ja-JP" sz="2400" b="1" dirty="0" err="1" smtClean="0"/>
              <a:t>LatX</a:t>
            </a:r>
            <a:r>
              <a:rPr lang="ja-JP" altLang="en-US" sz="2400" b="1" dirty="0"/>
              <a:t> </a:t>
            </a:r>
            <a:r>
              <a:rPr lang="ja-JP" altLang="en-US" sz="2400" b="1" dirty="0" smtClean="0"/>
              <a:t>で抜けない</a:t>
            </a:r>
            <a:r>
              <a:rPr lang="ja-JP" altLang="en-US" sz="2400" dirty="0" smtClean="0"/>
              <a:t>（抜きづらい）パラメータがある</a:t>
            </a:r>
            <a:endParaRPr lang="en-US" altLang="ja-JP" sz="2400" dirty="0" smtClean="0"/>
          </a:p>
          <a:p>
            <a:r>
              <a:rPr lang="en-US" altLang="ja-JP" sz="2400" dirty="0" err="1" smtClean="0"/>
              <a:t>LatX</a:t>
            </a:r>
            <a:r>
              <a:rPr lang="en-US" altLang="ja-JP" sz="2400" dirty="0" smtClean="0"/>
              <a:t> </a:t>
            </a:r>
            <a:r>
              <a:rPr lang="ja-JP" altLang="en-US" sz="2400" dirty="0" smtClean="0"/>
              <a:t>は</a:t>
            </a:r>
            <a:r>
              <a:rPr lang="ja-JP" altLang="en-US" sz="2400" dirty="0" smtClean="0">
                <a:solidFill>
                  <a:srgbClr val="FFFF00"/>
                </a:solidFill>
              </a:rPr>
              <a:t>欠損値、外れ値</a:t>
            </a:r>
            <a:r>
              <a:rPr lang="ja-JP" altLang="en-US" sz="2400" dirty="0" smtClean="0"/>
              <a:t>はそのまま</a:t>
            </a:r>
            <a:endParaRPr lang="en-US" altLang="ja-JP" sz="2400" dirty="0" smtClean="0"/>
          </a:p>
          <a:p>
            <a:endParaRPr lang="en-US" altLang="ja-JP" sz="2400" dirty="0" smtClean="0"/>
          </a:p>
          <a:p>
            <a:endParaRPr lang="en-US" altLang="ja-JP" sz="2400" dirty="0" smtClean="0"/>
          </a:p>
          <a:p>
            <a:endParaRPr lang="en-US" altLang="ja-JP" sz="2400" dirty="0" smtClean="0"/>
          </a:p>
          <a:p>
            <a:endParaRPr lang="en-US" altLang="ja-JP" sz="2400" dirty="0" smtClean="0"/>
          </a:p>
        </p:txBody>
      </p:sp>
      <p:pic>
        <p:nvPicPr>
          <p:cNvPr id="3074" name="Picture 2" descr="C:\Users\takeshik\Desktop\2014-03-21 11-35-3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501008"/>
            <a:ext cx="6480720" cy="1080120"/>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4" name="角丸四角形 3"/>
          <p:cNvSpPr/>
          <p:nvPr/>
        </p:nvSpPr>
        <p:spPr>
          <a:xfrm>
            <a:off x="2843808" y="4322545"/>
            <a:ext cx="720080" cy="22403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コンテンツ プレースホルダー 2"/>
          <p:cNvSpPr txBox="1">
            <a:spLocks/>
          </p:cNvSpPr>
          <p:nvPr/>
        </p:nvSpPr>
        <p:spPr>
          <a:xfrm>
            <a:off x="457200" y="4797152"/>
            <a:ext cx="8229600" cy="17281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bg1">
                    <a:lumMod val="95000"/>
                  </a:schemeClr>
                </a:solidFill>
                <a:latin typeface="メイリオ (本文)"/>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lumMod val="95000"/>
                  </a:schemeClr>
                </a:solidFill>
                <a:latin typeface="メイリオ (本文)"/>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lumMod val="95000"/>
                  </a:schemeClr>
                </a:solidFill>
                <a:latin typeface="メイリオ (本文)"/>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lumMod val="95000"/>
                  </a:schemeClr>
                </a:solidFill>
                <a:latin typeface="メイリオ (本文)"/>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lumMod val="95000"/>
                  </a:schemeClr>
                </a:solidFill>
                <a:latin typeface="メイリオ (本文)"/>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ja-JP" sz="2400" dirty="0" smtClean="0"/>
              <a:t>Tech Refresh</a:t>
            </a:r>
            <a:r>
              <a:rPr lang="ja-JP" altLang="en-US" sz="2400" dirty="0" smtClean="0"/>
              <a:t>しかけるときの</a:t>
            </a:r>
            <a:r>
              <a:rPr lang="ja-JP" altLang="en-US" sz="2400" u="sng" dirty="0" smtClean="0"/>
              <a:t>サイジング精度</a:t>
            </a:r>
            <a:r>
              <a:rPr lang="ja-JP" altLang="en-US" sz="2400" dirty="0" smtClean="0"/>
              <a:t>を上げたい（</a:t>
            </a:r>
            <a:r>
              <a:rPr lang="en-US" altLang="ja-JP" sz="2400" dirty="0" smtClean="0"/>
              <a:t>R/W,R/S</a:t>
            </a:r>
            <a:r>
              <a:rPr lang="ja-JP" altLang="en-US" sz="2400" dirty="0" smtClean="0"/>
              <a:t>比、ワーキングセット、同時接続数・・・）</a:t>
            </a:r>
            <a:endParaRPr lang="en-US" altLang="ja-JP" sz="2400" dirty="0" smtClean="0"/>
          </a:p>
          <a:p>
            <a:r>
              <a:rPr lang="ja-JP" altLang="en-US" sz="2400" dirty="0" smtClean="0"/>
              <a:t>各パラメータの</a:t>
            </a:r>
            <a:r>
              <a:rPr lang="ja-JP" altLang="en-US" sz="2400" b="1" dirty="0" smtClean="0"/>
              <a:t>相関関係</a:t>
            </a:r>
            <a:r>
              <a:rPr lang="ja-JP" altLang="en-US" sz="2400" dirty="0" smtClean="0"/>
              <a:t>をみてみたい</a:t>
            </a:r>
            <a:endParaRPr lang="en-US" altLang="ja-JP" sz="2400" dirty="0" smtClean="0"/>
          </a:p>
          <a:p>
            <a:r>
              <a:rPr lang="ja-JP" altLang="en-US" sz="2400" dirty="0" smtClean="0"/>
              <a:t>エクセルが得意でない</a:t>
            </a:r>
            <a:endParaRPr lang="en-US" altLang="ja-JP" sz="2400" dirty="0" smtClean="0"/>
          </a:p>
        </p:txBody>
      </p:sp>
    </p:spTree>
    <p:extLst>
      <p:ext uri="{BB962C8B-B14F-4D97-AF65-F5344CB8AC3E}">
        <p14:creationId xmlns:p14="http://schemas.microsoft.com/office/powerpoint/2010/main" val="24734193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ppt_x</p:attrName>
                                        </p:attrNameLst>
                                      </p:cBhvr>
                                      <p:tavLst>
                                        <p:tav tm="0">
                                          <p:val>
                                            <p:strVal val="#ppt_x"/>
                                          </p:val>
                                        </p:tav>
                                        <p:tav tm="100000">
                                          <p:val>
                                            <p:strVal val="#ppt_x"/>
                                          </p:val>
                                        </p:tav>
                                      </p:tavLst>
                                    </p:anim>
                                    <p:anim calcmode="lin" valueType="num">
                                      <p:cBhvr>
                                        <p:cTn id="9" dur="75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074"/>
                                        </p:tgtEl>
                                        <p:attrNameLst>
                                          <p:attrName>style.visibility</p:attrName>
                                        </p:attrNameLst>
                                      </p:cBhvr>
                                      <p:to>
                                        <p:strVal val="visible"/>
                                      </p:to>
                                    </p:set>
                                    <p:animEffect transition="in" filter="fade">
                                      <p:cBhvr>
                                        <p:cTn id="14" dur="750"/>
                                        <p:tgtEl>
                                          <p:spTgt spid="3074"/>
                                        </p:tgtEl>
                                      </p:cBhvr>
                                    </p:animEffect>
                                    <p:anim calcmode="lin" valueType="num">
                                      <p:cBhvr>
                                        <p:cTn id="15" dur="750" fill="hold"/>
                                        <p:tgtEl>
                                          <p:spTgt spid="3074"/>
                                        </p:tgtEl>
                                        <p:attrNameLst>
                                          <p:attrName>ppt_x</p:attrName>
                                        </p:attrNameLst>
                                      </p:cBhvr>
                                      <p:tavLst>
                                        <p:tav tm="0">
                                          <p:val>
                                            <p:strVal val="#ppt_x"/>
                                          </p:val>
                                        </p:tav>
                                        <p:tav tm="100000">
                                          <p:val>
                                            <p:strVal val="#ppt_x"/>
                                          </p:val>
                                        </p:tav>
                                      </p:tavLst>
                                    </p:anim>
                                    <p:anim calcmode="lin" valueType="num">
                                      <p:cBhvr>
                                        <p:cTn id="16" dur="750" fill="hold"/>
                                        <p:tgtEl>
                                          <p:spTgt spid="3074"/>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750"/>
                                        <p:tgtEl>
                                          <p:spTgt spid="4"/>
                                        </p:tgtEl>
                                      </p:cBhvr>
                                    </p:animEffect>
                                    <p:anim calcmode="lin" valueType="num">
                                      <p:cBhvr>
                                        <p:cTn id="20" dur="750" fill="hold"/>
                                        <p:tgtEl>
                                          <p:spTgt spid="4"/>
                                        </p:tgtEl>
                                        <p:attrNameLst>
                                          <p:attrName>ppt_x</p:attrName>
                                        </p:attrNameLst>
                                      </p:cBhvr>
                                      <p:tavLst>
                                        <p:tav tm="0">
                                          <p:val>
                                            <p:strVal val="#ppt_x"/>
                                          </p:val>
                                        </p:tav>
                                        <p:tav tm="100000">
                                          <p:val>
                                            <p:strVal val="#ppt_x"/>
                                          </p:val>
                                        </p:tav>
                                      </p:tavLst>
                                    </p:anim>
                                    <p:anim calcmode="lin" valueType="num">
                                      <p:cBhvr>
                                        <p:cTn id="21" dur="75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750"/>
                                        <p:tgtEl>
                                          <p:spTgt spid="6"/>
                                        </p:tgtEl>
                                      </p:cBhvr>
                                    </p:animEffect>
                                    <p:anim calcmode="lin" valueType="num">
                                      <p:cBhvr>
                                        <p:cTn id="27" dur="750" fill="hold"/>
                                        <p:tgtEl>
                                          <p:spTgt spid="6"/>
                                        </p:tgtEl>
                                        <p:attrNameLst>
                                          <p:attrName>ppt_x</p:attrName>
                                        </p:attrNameLst>
                                      </p:cBhvr>
                                      <p:tavLst>
                                        <p:tav tm="0">
                                          <p:val>
                                            <p:strVal val="#ppt_x"/>
                                          </p:val>
                                        </p:tav>
                                        <p:tav tm="100000">
                                          <p:val>
                                            <p:strVal val="#ppt_x"/>
                                          </p:val>
                                        </p:tav>
                                      </p:tavLst>
                                    </p:anim>
                                    <p:anim calcmode="lin" valueType="num">
                                      <p:cBhvr>
                                        <p:cTn id="28" dur="7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03648" y="418654"/>
            <a:ext cx="6192688" cy="634082"/>
          </a:xfrm>
        </p:spPr>
        <p:txBody>
          <a:bodyPr>
            <a:noAutofit/>
          </a:bodyPr>
          <a:lstStyle/>
          <a:p>
            <a:r>
              <a:rPr lang="ja-JP" altLang="en-US" sz="3600" dirty="0" smtClean="0"/>
              <a:t>簡易アセス</a:t>
            </a:r>
            <a:r>
              <a:rPr lang="en-US" altLang="ja-JP" sz="3600" dirty="0" smtClean="0"/>
              <a:t/>
            </a:r>
            <a:br>
              <a:rPr lang="en-US" altLang="ja-JP" sz="3600" dirty="0" smtClean="0"/>
            </a:br>
            <a:r>
              <a:rPr lang="ja-JP" altLang="en-US" sz="3600" dirty="0" smtClean="0"/>
              <a:t>レポート作成</a:t>
            </a:r>
            <a:r>
              <a:rPr lang="ja-JP" altLang="en-US" sz="3600" dirty="0"/>
              <a:t>フロー</a:t>
            </a:r>
            <a:endParaRPr lang="en-US" sz="3600" dirty="0"/>
          </a:p>
        </p:txBody>
      </p:sp>
      <p:sp>
        <p:nvSpPr>
          <p:cNvPr id="4" name="コンテンツ プレースホルダー 2"/>
          <p:cNvSpPr>
            <a:spLocks noGrp="1"/>
          </p:cNvSpPr>
          <p:nvPr>
            <p:ph idx="1"/>
          </p:nvPr>
        </p:nvSpPr>
        <p:spPr>
          <a:xfrm>
            <a:off x="251520" y="1826478"/>
            <a:ext cx="7603490" cy="395288"/>
          </a:xfrm>
        </p:spPr>
        <p:txBody>
          <a:bodyPr>
            <a:noAutofit/>
          </a:bodyPr>
          <a:lstStyle/>
          <a:p>
            <a:pPr marL="0" indent="0">
              <a:buNone/>
            </a:pPr>
            <a:r>
              <a:rPr lang="ja-JP" altLang="en-US" sz="2800" b="1" dirty="0"/>
              <a:t>これ</a:t>
            </a:r>
            <a:r>
              <a:rPr lang="ja-JP" altLang="en-US" sz="2800" b="1" dirty="0" smtClean="0"/>
              <a:t>まで・・・</a:t>
            </a:r>
            <a:endParaRPr lang="en-US" sz="2800" b="1" dirty="0"/>
          </a:p>
        </p:txBody>
      </p:sp>
      <p:sp>
        <p:nvSpPr>
          <p:cNvPr id="5" name="ホームベース 4"/>
          <p:cNvSpPr/>
          <p:nvPr/>
        </p:nvSpPr>
        <p:spPr>
          <a:xfrm>
            <a:off x="395536" y="2314441"/>
            <a:ext cx="1084111" cy="1024203"/>
          </a:xfrm>
          <a:prstGeom prst="homePlate">
            <a:avLst>
              <a:gd name="adj" fmla="val 28945"/>
            </a:avLst>
          </a:prstGeom>
          <a:ln/>
        </p:spPr>
        <p:style>
          <a:lnRef idx="0">
            <a:schemeClr val="accent1"/>
          </a:lnRef>
          <a:fillRef idx="1003">
            <a:schemeClr val="dk2"/>
          </a:fillRef>
          <a:effectRef idx="3">
            <a:schemeClr val="accent1"/>
          </a:effectRef>
          <a:fontRef idx="minor">
            <a:schemeClr val="lt1"/>
          </a:fontRef>
        </p:style>
        <p:txBody>
          <a:bodyPr rtlCol="0" anchor="ctr"/>
          <a:lstStyle/>
          <a:p>
            <a:pPr algn="ctr"/>
            <a:r>
              <a:rPr kumimoji="1" lang="ja-JP" altLang="en-US" sz="2000" dirty="0" smtClean="0">
                <a:solidFill>
                  <a:srgbClr val="FFFFFF"/>
                </a:solidFill>
                <a:latin typeface="メイリオ (本文)"/>
              </a:rPr>
              <a:t>データ</a:t>
            </a:r>
            <a:endParaRPr kumimoji="1" lang="en-US" altLang="ja-JP" sz="2000" dirty="0" smtClean="0">
              <a:solidFill>
                <a:srgbClr val="FFFFFF"/>
              </a:solidFill>
              <a:latin typeface="メイリオ (本文)"/>
            </a:endParaRPr>
          </a:p>
          <a:p>
            <a:pPr algn="ctr"/>
            <a:r>
              <a:rPr kumimoji="1" lang="ja-JP" altLang="en-US" sz="2000" dirty="0" smtClean="0">
                <a:solidFill>
                  <a:srgbClr val="FFFFFF"/>
                </a:solidFill>
                <a:latin typeface="メイリオ (本文)"/>
              </a:rPr>
              <a:t>収集</a:t>
            </a:r>
            <a:endParaRPr kumimoji="1" lang="ja-JP" altLang="en-US" sz="2000" dirty="0">
              <a:solidFill>
                <a:srgbClr val="FFFFFF"/>
              </a:solidFill>
              <a:latin typeface="メイリオ (本文)"/>
            </a:endParaRPr>
          </a:p>
        </p:txBody>
      </p:sp>
      <p:sp>
        <p:nvSpPr>
          <p:cNvPr id="6" name="ホームベース 5"/>
          <p:cNvSpPr/>
          <p:nvPr/>
        </p:nvSpPr>
        <p:spPr>
          <a:xfrm>
            <a:off x="1551656" y="2314441"/>
            <a:ext cx="936103" cy="1024204"/>
          </a:xfrm>
          <a:prstGeom prst="homePlate">
            <a:avLst>
              <a:gd name="adj" fmla="val 28945"/>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2000" dirty="0" smtClean="0">
                <a:solidFill>
                  <a:srgbClr val="FFFFFF"/>
                </a:solidFill>
                <a:latin typeface="メイリオ (本文)"/>
              </a:rPr>
              <a:t>保存</a:t>
            </a:r>
            <a:endParaRPr kumimoji="1" lang="ja-JP" altLang="en-US" sz="2000" dirty="0">
              <a:solidFill>
                <a:srgbClr val="FFFFFF"/>
              </a:solidFill>
              <a:latin typeface="メイリオ (本文)"/>
            </a:endParaRPr>
          </a:p>
        </p:txBody>
      </p:sp>
      <p:sp>
        <p:nvSpPr>
          <p:cNvPr id="7" name="ホームベース 6"/>
          <p:cNvSpPr/>
          <p:nvPr/>
        </p:nvSpPr>
        <p:spPr>
          <a:xfrm>
            <a:off x="4792015" y="2314442"/>
            <a:ext cx="1800200" cy="1024204"/>
          </a:xfrm>
          <a:prstGeom prst="homePlate">
            <a:avLst>
              <a:gd name="adj" fmla="val 28945"/>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2000" dirty="0" smtClean="0">
                <a:solidFill>
                  <a:srgbClr val="FFFFFF"/>
                </a:solidFill>
                <a:latin typeface="メイリオ (本文)"/>
              </a:rPr>
              <a:t>加工</a:t>
            </a:r>
            <a:endParaRPr kumimoji="1" lang="en-US" altLang="ja-JP" sz="2000" dirty="0" smtClean="0">
              <a:solidFill>
                <a:srgbClr val="FFFFFF"/>
              </a:solidFill>
              <a:latin typeface="メイリオ (本文)"/>
            </a:endParaRPr>
          </a:p>
          <a:p>
            <a:pPr algn="ctr"/>
            <a:r>
              <a:rPr kumimoji="1" lang="ja-JP" altLang="en-US" sz="2000" dirty="0" smtClean="0">
                <a:solidFill>
                  <a:srgbClr val="FFFFFF"/>
                </a:solidFill>
                <a:latin typeface="メイリオ (本文)"/>
              </a:rPr>
              <a:t>抽出</a:t>
            </a:r>
            <a:endParaRPr kumimoji="1" lang="en-US" altLang="ja-JP" sz="2000" dirty="0" smtClean="0">
              <a:solidFill>
                <a:srgbClr val="FFFFFF"/>
              </a:solidFill>
              <a:latin typeface="メイリオ (本文)"/>
            </a:endParaRPr>
          </a:p>
          <a:p>
            <a:pPr algn="ctr"/>
            <a:r>
              <a:rPr kumimoji="1" lang="ja-JP" altLang="en-US" sz="2000" dirty="0">
                <a:solidFill>
                  <a:srgbClr val="FFFFFF"/>
                </a:solidFill>
                <a:latin typeface="メイリオ (本文)"/>
              </a:rPr>
              <a:t>結合</a:t>
            </a:r>
          </a:p>
        </p:txBody>
      </p:sp>
      <p:sp>
        <p:nvSpPr>
          <p:cNvPr id="8" name="ホームベース 7"/>
          <p:cNvSpPr/>
          <p:nvPr/>
        </p:nvSpPr>
        <p:spPr>
          <a:xfrm>
            <a:off x="3783903" y="2314442"/>
            <a:ext cx="936104" cy="1024203"/>
          </a:xfrm>
          <a:prstGeom prst="homePlate">
            <a:avLst>
              <a:gd name="adj" fmla="val 28945"/>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2000" dirty="0" smtClean="0">
                <a:solidFill>
                  <a:srgbClr val="FFFFFF"/>
                </a:solidFill>
                <a:latin typeface="メイリオ (本文)"/>
              </a:rPr>
              <a:t>簡易</a:t>
            </a:r>
            <a:endParaRPr kumimoji="1" lang="en-US" altLang="ja-JP" sz="2000" dirty="0" smtClean="0">
              <a:solidFill>
                <a:srgbClr val="FFFFFF"/>
              </a:solidFill>
              <a:latin typeface="メイリオ (本文)"/>
            </a:endParaRPr>
          </a:p>
          <a:p>
            <a:pPr algn="ctr"/>
            <a:r>
              <a:rPr kumimoji="1" lang="ja-JP" altLang="en-US" sz="2000" dirty="0" smtClean="0">
                <a:solidFill>
                  <a:srgbClr val="FFFFFF"/>
                </a:solidFill>
                <a:latin typeface="メイリオ (本文)"/>
              </a:rPr>
              <a:t>分析</a:t>
            </a:r>
            <a:endParaRPr kumimoji="1" lang="ja-JP" altLang="en-US" sz="2000" dirty="0">
              <a:solidFill>
                <a:srgbClr val="FFFFFF"/>
              </a:solidFill>
              <a:latin typeface="メイリオ (本文)"/>
            </a:endParaRPr>
          </a:p>
        </p:txBody>
      </p:sp>
      <p:sp>
        <p:nvSpPr>
          <p:cNvPr id="9" name="ホームベース 8"/>
          <p:cNvSpPr/>
          <p:nvPr/>
        </p:nvSpPr>
        <p:spPr>
          <a:xfrm>
            <a:off x="6664223" y="2314440"/>
            <a:ext cx="1800200" cy="981801"/>
          </a:xfrm>
          <a:prstGeom prst="homePlate">
            <a:avLst>
              <a:gd name="adj" fmla="val 28945"/>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2000" dirty="0" smtClean="0">
                <a:solidFill>
                  <a:srgbClr val="FFFFFF"/>
                </a:solidFill>
                <a:latin typeface="メイリオ (本文)"/>
              </a:rPr>
              <a:t>レポート</a:t>
            </a:r>
            <a:endParaRPr kumimoji="1" lang="en-US" altLang="ja-JP" sz="2000" dirty="0" smtClean="0">
              <a:solidFill>
                <a:srgbClr val="FFFFFF"/>
              </a:solidFill>
              <a:latin typeface="メイリオ (本文)"/>
            </a:endParaRPr>
          </a:p>
          <a:p>
            <a:pPr algn="ctr"/>
            <a:r>
              <a:rPr kumimoji="1" lang="ja-JP" altLang="en-US" sz="2000" dirty="0">
                <a:solidFill>
                  <a:srgbClr val="FFFFFF"/>
                </a:solidFill>
                <a:latin typeface="メイリオ (本文)"/>
              </a:rPr>
              <a:t>作成</a:t>
            </a:r>
          </a:p>
        </p:txBody>
      </p:sp>
      <p:sp>
        <p:nvSpPr>
          <p:cNvPr id="23" name="コンテンツ プレースホルダー 2"/>
          <p:cNvSpPr txBox="1">
            <a:spLocks/>
          </p:cNvSpPr>
          <p:nvPr/>
        </p:nvSpPr>
        <p:spPr>
          <a:xfrm>
            <a:off x="251520" y="3866630"/>
            <a:ext cx="7603490" cy="3952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メイリオ" pitchFamily="50" charset="-128"/>
                <a:ea typeface="メイリオ" pitchFamily="50" charset="-128"/>
                <a:cs typeface="メイリオ" pitchFamily="50" charset="-128"/>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メイリオ" pitchFamily="50" charset="-128"/>
                <a:ea typeface="メイリオ" pitchFamily="50" charset="-128"/>
                <a:cs typeface="メイリオ" pitchFamily="50" charset="-128"/>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メイリオ" pitchFamily="50" charset="-128"/>
                <a:ea typeface="メイリオ" pitchFamily="50" charset="-128"/>
                <a:cs typeface="メイリオ" pitchFamily="50" charset="-128"/>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メイリオ" pitchFamily="50" charset="-128"/>
                <a:ea typeface="メイリオ" pitchFamily="50" charset="-128"/>
                <a:cs typeface="メイリオ" pitchFamily="50" charset="-128"/>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ja-JP" altLang="en-US" sz="2800" b="1" dirty="0" smtClean="0">
                <a:solidFill>
                  <a:schemeClr val="bg1"/>
                </a:solidFill>
              </a:rPr>
              <a:t>仕組み活用</a:t>
            </a:r>
            <a:endParaRPr lang="en-US" sz="2800" b="1" dirty="0">
              <a:solidFill>
                <a:schemeClr val="bg1"/>
              </a:solidFill>
            </a:endParaRPr>
          </a:p>
        </p:txBody>
      </p:sp>
      <p:sp>
        <p:nvSpPr>
          <p:cNvPr id="24" name="ホームベース 23"/>
          <p:cNvSpPr/>
          <p:nvPr/>
        </p:nvSpPr>
        <p:spPr>
          <a:xfrm>
            <a:off x="2559768" y="2314442"/>
            <a:ext cx="1152127" cy="1024203"/>
          </a:xfrm>
          <a:prstGeom prst="homePlate">
            <a:avLst>
              <a:gd name="adj" fmla="val 28945"/>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2000" dirty="0">
                <a:solidFill>
                  <a:srgbClr val="FFFFFF"/>
                </a:solidFill>
                <a:latin typeface="メイリオ (本文)"/>
              </a:rPr>
              <a:t>可視化</a:t>
            </a:r>
          </a:p>
        </p:txBody>
      </p:sp>
      <p:sp>
        <p:nvSpPr>
          <p:cNvPr id="25" name="ホームベース 24"/>
          <p:cNvSpPr/>
          <p:nvPr/>
        </p:nvSpPr>
        <p:spPr>
          <a:xfrm>
            <a:off x="390065" y="4333927"/>
            <a:ext cx="1075727" cy="997046"/>
          </a:xfrm>
          <a:prstGeom prst="homePlate">
            <a:avLst>
              <a:gd name="adj" fmla="val 28945"/>
            </a:avLst>
          </a:prstGeom>
          <a:ln/>
        </p:spPr>
        <p:style>
          <a:lnRef idx="0">
            <a:schemeClr val="accent1"/>
          </a:lnRef>
          <a:fillRef idx="1003">
            <a:schemeClr val="dk2"/>
          </a:fillRef>
          <a:effectRef idx="3">
            <a:schemeClr val="accent1"/>
          </a:effectRef>
          <a:fontRef idx="minor">
            <a:schemeClr val="lt1"/>
          </a:fontRef>
        </p:style>
        <p:txBody>
          <a:bodyPr rtlCol="0" anchor="ctr"/>
          <a:lstStyle/>
          <a:p>
            <a:pPr algn="ctr"/>
            <a:r>
              <a:rPr kumimoji="1" lang="ja-JP" altLang="en-US" sz="2000" dirty="0" smtClean="0">
                <a:solidFill>
                  <a:srgbClr val="FFFFFF"/>
                </a:solidFill>
                <a:latin typeface="メイリオ (本文)"/>
              </a:rPr>
              <a:t>データ</a:t>
            </a:r>
            <a:endParaRPr kumimoji="1" lang="en-US" altLang="ja-JP" sz="2000" dirty="0" smtClean="0">
              <a:solidFill>
                <a:srgbClr val="FFFFFF"/>
              </a:solidFill>
              <a:latin typeface="メイリオ (本文)"/>
            </a:endParaRPr>
          </a:p>
          <a:p>
            <a:pPr algn="ctr"/>
            <a:r>
              <a:rPr kumimoji="1" lang="ja-JP" altLang="en-US" sz="2000" dirty="0" smtClean="0">
                <a:solidFill>
                  <a:srgbClr val="FFFFFF"/>
                </a:solidFill>
                <a:latin typeface="メイリオ (本文)"/>
              </a:rPr>
              <a:t>収集</a:t>
            </a:r>
            <a:endParaRPr kumimoji="1" lang="ja-JP" altLang="en-US" sz="2000" dirty="0">
              <a:solidFill>
                <a:srgbClr val="FFFFFF"/>
              </a:solidFill>
              <a:latin typeface="メイリオ (本文)"/>
            </a:endParaRPr>
          </a:p>
        </p:txBody>
      </p:sp>
      <p:sp>
        <p:nvSpPr>
          <p:cNvPr id="26" name="ホームベース 25"/>
          <p:cNvSpPr/>
          <p:nvPr/>
        </p:nvSpPr>
        <p:spPr>
          <a:xfrm>
            <a:off x="1537801" y="4333926"/>
            <a:ext cx="936104" cy="997047"/>
          </a:xfrm>
          <a:prstGeom prst="homePlate">
            <a:avLst>
              <a:gd name="adj" fmla="val 28945"/>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2000" dirty="0" smtClean="0">
                <a:solidFill>
                  <a:srgbClr val="FFFFFF"/>
                </a:solidFill>
                <a:latin typeface="メイリオ (本文)"/>
              </a:rPr>
              <a:t>保存</a:t>
            </a:r>
            <a:endParaRPr kumimoji="1" lang="ja-JP" altLang="en-US" sz="2000" dirty="0">
              <a:solidFill>
                <a:srgbClr val="FFFFFF"/>
              </a:solidFill>
              <a:latin typeface="メイリオ (本文)"/>
            </a:endParaRPr>
          </a:p>
        </p:txBody>
      </p:sp>
      <p:sp>
        <p:nvSpPr>
          <p:cNvPr id="27" name="ホームベース 26"/>
          <p:cNvSpPr/>
          <p:nvPr/>
        </p:nvSpPr>
        <p:spPr>
          <a:xfrm>
            <a:off x="2545913" y="4333927"/>
            <a:ext cx="1131470" cy="997047"/>
          </a:xfrm>
          <a:prstGeom prst="homePlate">
            <a:avLst>
              <a:gd name="adj" fmla="val 28945"/>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2000" dirty="0" smtClean="0">
                <a:solidFill>
                  <a:srgbClr val="FFFFFF"/>
                </a:solidFill>
                <a:latin typeface="メイリオ (本文)"/>
              </a:rPr>
              <a:t>加工</a:t>
            </a:r>
            <a:endParaRPr kumimoji="1" lang="en-US" altLang="ja-JP" sz="2000" dirty="0" smtClean="0">
              <a:solidFill>
                <a:srgbClr val="FFFFFF"/>
              </a:solidFill>
              <a:latin typeface="メイリオ (本文)"/>
            </a:endParaRPr>
          </a:p>
          <a:p>
            <a:pPr algn="ctr"/>
            <a:r>
              <a:rPr kumimoji="1" lang="ja-JP" altLang="en-US" sz="2000" dirty="0" smtClean="0">
                <a:solidFill>
                  <a:srgbClr val="FFFFFF"/>
                </a:solidFill>
                <a:latin typeface="メイリオ (本文)"/>
              </a:rPr>
              <a:t>抽出</a:t>
            </a:r>
            <a:endParaRPr kumimoji="1" lang="en-US" altLang="ja-JP" sz="2000" dirty="0" smtClean="0">
              <a:solidFill>
                <a:srgbClr val="FFFFFF"/>
              </a:solidFill>
              <a:latin typeface="メイリオ (本文)"/>
            </a:endParaRPr>
          </a:p>
          <a:p>
            <a:pPr algn="ctr"/>
            <a:r>
              <a:rPr kumimoji="1" lang="ja-JP" altLang="en-US" sz="2000" dirty="0">
                <a:solidFill>
                  <a:srgbClr val="FFFFFF"/>
                </a:solidFill>
                <a:latin typeface="メイリオ (本文)"/>
              </a:rPr>
              <a:t>結合</a:t>
            </a:r>
          </a:p>
        </p:txBody>
      </p:sp>
      <p:sp>
        <p:nvSpPr>
          <p:cNvPr id="29" name="ホームベース 28"/>
          <p:cNvSpPr/>
          <p:nvPr/>
        </p:nvSpPr>
        <p:spPr>
          <a:xfrm>
            <a:off x="3735595" y="4333926"/>
            <a:ext cx="2313837" cy="997048"/>
          </a:xfrm>
          <a:prstGeom prst="homePlate">
            <a:avLst>
              <a:gd name="adj" fmla="val 28945"/>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2000" dirty="0" smtClean="0">
                <a:solidFill>
                  <a:srgbClr val="FFFFFF"/>
                </a:solidFill>
                <a:latin typeface="メイリオ (本文)"/>
              </a:rPr>
              <a:t>簡易分析・可視化</a:t>
            </a:r>
            <a:endParaRPr kumimoji="1" lang="en-US" altLang="ja-JP" sz="2000" dirty="0" smtClean="0">
              <a:solidFill>
                <a:srgbClr val="FFFFFF"/>
              </a:solidFill>
              <a:latin typeface="メイリオ (本文)"/>
            </a:endParaRPr>
          </a:p>
          <a:p>
            <a:pPr algn="ctr"/>
            <a:r>
              <a:rPr kumimoji="1" lang="ja-JP" altLang="en-US" sz="2000" dirty="0" smtClean="0">
                <a:solidFill>
                  <a:srgbClr val="FFFFFF"/>
                </a:solidFill>
                <a:latin typeface="メイリオ (本文)"/>
              </a:rPr>
              <a:t>レポート</a:t>
            </a:r>
            <a:r>
              <a:rPr kumimoji="1" lang="ja-JP" altLang="en-US" sz="2000" dirty="0">
                <a:solidFill>
                  <a:srgbClr val="FFFFFF"/>
                </a:solidFill>
                <a:latin typeface="メイリオ (本文)"/>
              </a:rPr>
              <a:t>作成</a:t>
            </a:r>
            <a:endParaRPr kumimoji="1" lang="en-US" altLang="ja-JP" sz="2000" dirty="0" smtClean="0">
              <a:solidFill>
                <a:srgbClr val="FFFFFF"/>
              </a:solidFill>
              <a:latin typeface="メイリオ (本文)"/>
            </a:endParaRPr>
          </a:p>
        </p:txBody>
      </p:sp>
      <p:pic>
        <p:nvPicPr>
          <p:cNvPr id="15" name="Picture 43" descr="Strategic2"/>
          <p:cNvPicPr>
            <a:picLocks noChangeAspect="1" noChangeArrowheads="1"/>
          </p:cNvPicPr>
          <p:nvPr/>
        </p:nvPicPr>
        <p:blipFill>
          <a:blip r:embed="rId3"/>
          <a:srcRect/>
          <a:stretch>
            <a:fillRect/>
          </a:stretch>
        </p:blipFill>
        <p:spPr bwMode="auto">
          <a:xfrm>
            <a:off x="8448474" y="2213767"/>
            <a:ext cx="503238" cy="1225550"/>
          </a:xfrm>
          <a:prstGeom prst="rect">
            <a:avLst/>
          </a:prstGeom>
          <a:noFill/>
          <a:ln w="9525">
            <a:noFill/>
            <a:miter lim="800000"/>
            <a:headEnd/>
            <a:tailEnd/>
          </a:ln>
        </p:spPr>
      </p:pic>
      <p:pic>
        <p:nvPicPr>
          <p:cNvPr id="16" name="Picture 43" descr="Strategic2"/>
          <p:cNvPicPr>
            <a:picLocks noChangeAspect="1" noChangeArrowheads="1"/>
          </p:cNvPicPr>
          <p:nvPr/>
        </p:nvPicPr>
        <p:blipFill>
          <a:blip r:embed="rId3"/>
          <a:srcRect/>
          <a:stretch>
            <a:fillRect/>
          </a:stretch>
        </p:blipFill>
        <p:spPr bwMode="auto">
          <a:xfrm>
            <a:off x="6084986" y="4219674"/>
            <a:ext cx="503238" cy="1225550"/>
          </a:xfrm>
          <a:prstGeom prst="rect">
            <a:avLst/>
          </a:prstGeom>
          <a:noFill/>
          <a:ln w="9525">
            <a:noFill/>
            <a:miter lim="800000"/>
            <a:headEnd/>
            <a:tailEnd/>
          </a:ln>
        </p:spPr>
      </p:pic>
      <p:sp>
        <p:nvSpPr>
          <p:cNvPr id="3" name="円柱 2"/>
          <p:cNvSpPr/>
          <p:nvPr/>
        </p:nvSpPr>
        <p:spPr>
          <a:xfrm>
            <a:off x="1551656" y="5430950"/>
            <a:ext cx="788096" cy="936104"/>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latin typeface="メイリオ (本文)"/>
              </a:rPr>
              <a:t>DWH</a:t>
            </a:r>
            <a:endParaRPr lang="en-US" b="1" dirty="0">
              <a:latin typeface="メイリオ (本文)"/>
            </a:endParaRPr>
          </a:p>
        </p:txBody>
      </p:sp>
      <p:sp>
        <p:nvSpPr>
          <p:cNvPr id="19" name="円柱 18"/>
          <p:cNvSpPr/>
          <p:nvPr/>
        </p:nvSpPr>
        <p:spPr>
          <a:xfrm>
            <a:off x="2559768" y="5426878"/>
            <a:ext cx="788096" cy="576064"/>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latin typeface="メイリオ (本文)"/>
            </a:endParaRPr>
          </a:p>
        </p:txBody>
      </p:sp>
      <p:sp>
        <p:nvSpPr>
          <p:cNvPr id="21" name="円柱 20"/>
          <p:cNvSpPr/>
          <p:nvPr/>
        </p:nvSpPr>
        <p:spPr>
          <a:xfrm>
            <a:off x="2703784" y="5610970"/>
            <a:ext cx="788096" cy="576064"/>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latin typeface="メイリオ (本文)"/>
            </a:endParaRPr>
          </a:p>
        </p:txBody>
      </p:sp>
      <p:sp>
        <p:nvSpPr>
          <p:cNvPr id="10" name="テキスト ボックス 9"/>
          <p:cNvSpPr txBox="1"/>
          <p:nvPr/>
        </p:nvSpPr>
        <p:spPr>
          <a:xfrm>
            <a:off x="3677383" y="5437687"/>
            <a:ext cx="2766825" cy="923330"/>
          </a:xfrm>
          <a:prstGeom prst="rect">
            <a:avLst/>
          </a:prstGeom>
          <a:noFill/>
        </p:spPr>
        <p:txBody>
          <a:bodyPr wrap="square" rtlCol="0">
            <a:spAutoFit/>
          </a:bodyPr>
          <a:lstStyle/>
          <a:p>
            <a:r>
              <a:rPr lang="ja-JP" altLang="en-US" b="1" dirty="0" smtClean="0">
                <a:solidFill>
                  <a:schemeClr val="bg1"/>
                </a:solidFill>
              </a:rPr>
              <a:t>基本統計量の算出、</a:t>
            </a:r>
            <a:endParaRPr lang="en-US" altLang="ja-JP" b="1" dirty="0" smtClean="0">
              <a:solidFill>
                <a:schemeClr val="bg1"/>
              </a:solidFill>
            </a:endParaRPr>
          </a:p>
          <a:p>
            <a:r>
              <a:rPr lang="ja-JP" altLang="en-US" b="1" dirty="0" smtClean="0">
                <a:solidFill>
                  <a:schemeClr val="bg1"/>
                </a:solidFill>
              </a:rPr>
              <a:t>時系列集計等でデータを俯瞰しつつレポート作成</a:t>
            </a:r>
            <a:endParaRPr lang="en-US" b="1" dirty="0">
              <a:solidFill>
                <a:schemeClr val="bg1"/>
              </a:solidFill>
            </a:endParaRPr>
          </a:p>
        </p:txBody>
      </p:sp>
      <p:sp>
        <p:nvSpPr>
          <p:cNvPr id="18" name="円柱 17"/>
          <p:cNvSpPr/>
          <p:nvPr/>
        </p:nvSpPr>
        <p:spPr>
          <a:xfrm>
            <a:off x="2843808" y="5805264"/>
            <a:ext cx="788096" cy="576064"/>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400" b="1" dirty="0">
                <a:latin typeface="メイリオ (本文)"/>
              </a:rPr>
              <a:t>データマート</a:t>
            </a:r>
            <a:endParaRPr lang="en-US" sz="1400" b="1" dirty="0">
              <a:latin typeface="メイリオ (本文)"/>
            </a:endParaRPr>
          </a:p>
        </p:txBody>
      </p:sp>
      <p:sp>
        <p:nvSpPr>
          <p:cNvPr id="22" name="テキスト ボックス 21"/>
          <p:cNvSpPr txBox="1"/>
          <p:nvPr/>
        </p:nvSpPr>
        <p:spPr>
          <a:xfrm>
            <a:off x="2123728" y="3316922"/>
            <a:ext cx="698809" cy="400110"/>
          </a:xfrm>
          <a:prstGeom prst="rect">
            <a:avLst/>
          </a:prstGeom>
          <a:noFill/>
        </p:spPr>
        <p:txBody>
          <a:bodyPr wrap="square" rtlCol="0">
            <a:spAutoFit/>
          </a:bodyPr>
          <a:lstStyle/>
          <a:p>
            <a:pPr algn="ctr"/>
            <a:r>
              <a:rPr lang="en-US" altLang="ja-JP" sz="2000" b="1" dirty="0" err="1" smtClean="0">
                <a:solidFill>
                  <a:schemeClr val="bg1"/>
                </a:solidFill>
              </a:rPr>
              <a:t>LatX</a:t>
            </a:r>
            <a:endParaRPr lang="en-US" sz="2000" b="1" dirty="0">
              <a:solidFill>
                <a:schemeClr val="bg1"/>
              </a:solidFill>
            </a:endParaRPr>
          </a:p>
        </p:txBody>
      </p:sp>
      <p:sp>
        <p:nvSpPr>
          <p:cNvPr id="28" name="テキスト ボックス 27"/>
          <p:cNvSpPr txBox="1"/>
          <p:nvPr/>
        </p:nvSpPr>
        <p:spPr>
          <a:xfrm>
            <a:off x="3851920" y="3316922"/>
            <a:ext cx="4273734" cy="400110"/>
          </a:xfrm>
          <a:prstGeom prst="rect">
            <a:avLst/>
          </a:prstGeom>
          <a:noFill/>
        </p:spPr>
        <p:txBody>
          <a:bodyPr wrap="square" rtlCol="0">
            <a:spAutoFit/>
          </a:bodyPr>
          <a:lstStyle/>
          <a:p>
            <a:pPr algn="ctr"/>
            <a:r>
              <a:rPr lang="en-US" altLang="ja-JP" sz="2000" b="1" dirty="0" smtClean="0">
                <a:solidFill>
                  <a:schemeClr val="bg1"/>
                </a:solidFill>
              </a:rPr>
              <a:t>SPM</a:t>
            </a:r>
            <a:r>
              <a:rPr lang="ja-JP" altLang="en-US" sz="2000" b="1" dirty="0" err="1" smtClean="0">
                <a:solidFill>
                  <a:schemeClr val="bg1"/>
                </a:solidFill>
              </a:rPr>
              <a:t>、</a:t>
            </a:r>
            <a:r>
              <a:rPr lang="en-US" altLang="ja-JP" sz="2000" b="1" dirty="0" smtClean="0">
                <a:solidFill>
                  <a:schemeClr val="bg1"/>
                </a:solidFill>
              </a:rPr>
              <a:t>Excel</a:t>
            </a:r>
            <a:r>
              <a:rPr lang="ja-JP" altLang="en-US" sz="2000" b="1" dirty="0" err="1" smtClean="0">
                <a:solidFill>
                  <a:schemeClr val="bg1"/>
                </a:solidFill>
              </a:rPr>
              <a:t>、</a:t>
            </a:r>
            <a:r>
              <a:rPr lang="en-US" altLang="ja-JP" sz="2000" b="1" dirty="0" smtClean="0">
                <a:solidFill>
                  <a:schemeClr val="bg1"/>
                </a:solidFill>
              </a:rPr>
              <a:t>Word</a:t>
            </a:r>
            <a:r>
              <a:rPr lang="ja-JP" altLang="en-US" sz="2000" b="1" dirty="0" err="1" smtClean="0">
                <a:solidFill>
                  <a:schemeClr val="bg1"/>
                </a:solidFill>
              </a:rPr>
              <a:t>、</a:t>
            </a:r>
            <a:r>
              <a:rPr lang="en-US" altLang="ja-JP" sz="2000" b="1" dirty="0" smtClean="0">
                <a:solidFill>
                  <a:schemeClr val="bg1"/>
                </a:solidFill>
              </a:rPr>
              <a:t>PowerPoint</a:t>
            </a:r>
            <a:r>
              <a:rPr lang="ja-JP" altLang="en-US" sz="2000" b="1" dirty="0" err="1" smtClean="0">
                <a:solidFill>
                  <a:schemeClr val="bg1"/>
                </a:solidFill>
              </a:rPr>
              <a:t>、</a:t>
            </a:r>
            <a:r>
              <a:rPr lang="en-US" altLang="ja-JP" sz="2000" b="1" dirty="0" smtClean="0">
                <a:solidFill>
                  <a:schemeClr val="bg1"/>
                </a:solidFill>
              </a:rPr>
              <a:t>PDF</a:t>
            </a:r>
          </a:p>
        </p:txBody>
      </p:sp>
      <p:cxnSp>
        <p:nvCxnSpPr>
          <p:cNvPr id="12" name="曲線コネクタ 11"/>
          <p:cNvCxnSpPr>
            <a:stCxn id="28" idx="1"/>
            <a:endCxn id="28" idx="3"/>
          </p:cNvCxnSpPr>
          <p:nvPr/>
        </p:nvCxnSpPr>
        <p:spPr>
          <a:xfrm rot="10800000" flipH="1">
            <a:off x="3851920" y="3516977"/>
            <a:ext cx="4273734" cy="12700"/>
          </a:xfrm>
          <a:prstGeom prst="curvedConnector5">
            <a:avLst>
              <a:gd name="adj1" fmla="val -5349"/>
              <a:gd name="adj2" fmla="val -2624764"/>
              <a:gd name="adj3" fmla="val 105349"/>
            </a:avLst>
          </a:prstGeom>
          <a:ln>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0921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750"/>
                                        <p:tgtEl>
                                          <p:spTgt spid="4">
                                            <p:txEl>
                                              <p:pRg st="0" end="0"/>
                                            </p:txEl>
                                          </p:spTgt>
                                        </p:tgtEl>
                                      </p:cBhvr>
                                    </p:animEffect>
                                    <p:anim calcmode="lin" valueType="num">
                                      <p:cBhvr>
                                        <p:cTn id="8" dur="75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750"/>
                                        <p:tgtEl>
                                          <p:spTgt spid="5"/>
                                        </p:tgtEl>
                                      </p:cBhvr>
                                    </p:animEffect>
                                    <p:anim calcmode="lin" valueType="num">
                                      <p:cBhvr>
                                        <p:cTn id="13" dur="750" fill="hold"/>
                                        <p:tgtEl>
                                          <p:spTgt spid="5"/>
                                        </p:tgtEl>
                                        <p:attrNameLst>
                                          <p:attrName>ppt_x</p:attrName>
                                        </p:attrNameLst>
                                      </p:cBhvr>
                                      <p:tavLst>
                                        <p:tav tm="0">
                                          <p:val>
                                            <p:strVal val="#ppt_x"/>
                                          </p:val>
                                        </p:tav>
                                        <p:tav tm="100000">
                                          <p:val>
                                            <p:strVal val="#ppt_x"/>
                                          </p:val>
                                        </p:tav>
                                      </p:tavLst>
                                    </p:anim>
                                    <p:anim calcmode="lin" valueType="num">
                                      <p:cBhvr>
                                        <p:cTn id="14" dur="750" fill="hold"/>
                                        <p:tgtEl>
                                          <p:spTgt spid="5"/>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50"/>
                                        <p:tgtEl>
                                          <p:spTgt spid="6"/>
                                        </p:tgtEl>
                                      </p:cBhvr>
                                    </p:animEffect>
                                    <p:anim calcmode="lin" valueType="num">
                                      <p:cBhvr>
                                        <p:cTn id="18" dur="750" fill="hold"/>
                                        <p:tgtEl>
                                          <p:spTgt spid="6"/>
                                        </p:tgtEl>
                                        <p:attrNameLst>
                                          <p:attrName>ppt_x</p:attrName>
                                        </p:attrNameLst>
                                      </p:cBhvr>
                                      <p:tavLst>
                                        <p:tav tm="0">
                                          <p:val>
                                            <p:strVal val="#ppt_x"/>
                                          </p:val>
                                        </p:tav>
                                        <p:tav tm="100000">
                                          <p:val>
                                            <p:strVal val="#ppt_x"/>
                                          </p:val>
                                        </p:tav>
                                      </p:tavLst>
                                    </p:anim>
                                    <p:anim calcmode="lin" valueType="num">
                                      <p:cBhvr>
                                        <p:cTn id="19" dur="750" fill="hold"/>
                                        <p:tgtEl>
                                          <p:spTgt spid="6"/>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750"/>
                                        <p:tgtEl>
                                          <p:spTgt spid="7"/>
                                        </p:tgtEl>
                                      </p:cBhvr>
                                    </p:animEffect>
                                    <p:anim calcmode="lin" valueType="num">
                                      <p:cBhvr>
                                        <p:cTn id="23" dur="750" fill="hold"/>
                                        <p:tgtEl>
                                          <p:spTgt spid="7"/>
                                        </p:tgtEl>
                                        <p:attrNameLst>
                                          <p:attrName>ppt_x</p:attrName>
                                        </p:attrNameLst>
                                      </p:cBhvr>
                                      <p:tavLst>
                                        <p:tav tm="0">
                                          <p:val>
                                            <p:strVal val="#ppt_x"/>
                                          </p:val>
                                        </p:tav>
                                        <p:tav tm="100000">
                                          <p:val>
                                            <p:strVal val="#ppt_x"/>
                                          </p:val>
                                        </p:tav>
                                      </p:tavLst>
                                    </p:anim>
                                    <p:anim calcmode="lin" valueType="num">
                                      <p:cBhvr>
                                        <p:cTn id="24" dur="750" fill="hold"/>
                                        <p:tgtEl>
                                          <p:spTgt spid="7"/>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750"/>
                                        <p:tgtEl>
                                          <p:spTgt spid="8"/>
                                        </p:tgtEl>
                                      </p:cBhvr>
                                    </p:animEffect>
                                    <p:anim calcmode="lin" valueType="num">
                                      <p:cBhvr>
                                        <p:cTn id="28" dur="750" fill="hold"/>
                                        <p:tgtEl>
                                          <p:spTgt spid="8"/>
                                        </p:tgtEl>
                                        <p:attrNameLst>
                                          <p:attrName>ppt_x</p:attrName>
                                        </p:attrNameLst>
                                      </p:cBhvr>
                                      <p:tavLst>
                                        <p:tav tm="0">
                                          <p:val>
                                            <p:strVal val="#ppt_x"/>
                                          </p:val>
                                        </p:tav>
                                        <p:tav tm="100000">
                                          <p:val>
                                            <p:strVal val="#ppt_x"/>
                                          </p:val>
                                        </p:tav>
                                      </p:tavLst>
                                    </p:anim>
                                    <p:anim calcmode="lin" valueType="num">
                                      <p:cBhvr>
                                        <p:cTn id="29" dur="750" fill="hold"/>
                                        <p:tgtEl>
                                          <p:spTgt spid="8"/>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750"/>
                                        <p:tgtEl>
                                          <p:spTgt spid="9"/>
                                        </p:tgtEl>
                                      </p:cBhvr>
                                    </p:animEffect>
                                    <p:anim calcmode="lin" valueType="num">
                                      <p:cBhvr>
                                        <p:cTn id="33" dur="750" fill="hold"/>
                                        <p:tgtEl>
                                          <p:spTgt spid="9"/>
                                        </p:tgtEl>
                                        <p:attrNameLst>
                                          <p:attrName>ppt_x</p:attrName>
                                        </p:attrNameLst>
                                      </p:cBhvr>
                                      <p:tavLst>
                                        <p:tav tm="0">
                                          <p:val>
                                            <p:strVal val="#ppt_x"/>
                                          </p:val>
                                        </p:tav>
                                        <p:tav tm="100000">
                                          <p:val>
                                            <p:strVal val="#ppt_x"/>
                                          </p:val>
                                        </p:tav>
                                      </p:tavLst>
                                    </p:anim>
                                    <p:anim calcmode="lin" valueType="num">
                                      <p:cBhvr>
                                        <p:cTn id="34" dur="750" fill="hold"/>
                                        <p:tgtEl>
                                          <p:spTgt spid="9"/>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750"/>
                                        <p:tgtEl>
                                          <p:spTgt spid="24"/>
                                        </p:tgtEl>
                                      </p:cBhvr>
                                    </p:animEffect>
                                    <p:anim calcmode="lin" valueType="num">
                                      <p:cBhvr>
                                        <p:cTn id="38" dur="750" fill="hold"/>
                                        <p:tgtEl>
                                          <p:spTgt spid="24"/>
                                        </p:tgtEl>
                                        <p:attrNameLst>
                                          <p:attrName>ppt_x</p:attrName>
                                        </p:attrNameLst>
                                      </p:cBhvr>
                                      <p:tavLst>
                                        <p:tav tm="0">
                                          <p:val>
                                            <p:strVal val="#ppt_x"/>
                                          </p:val>
                                        </p:tav>
                                        <p:tav tm="100000">
                                          <p:val>
                                            <p:strVal val="#ppt_x"/>
                                          </p:val>
                                        </p:tav>
                                      </p:tavLst>
                                    </p:anim>
                                    <p:anim calcmode="lin" valueType="num">
                                      <p:cBhvr>
                                        <p:cTn id="39" dur="750" fill="hold"/>
                                        <p:tgtEl>
                                          <p:spTgt spid="24"/>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750"/>
                                        <p:tgtEl>
                                          <p:spTgt spid="15"/>
                                        </p:tgtEl>
                                      </p:cBhvr>
                                    </p:animEffect>
                                    <p:anim calcmode="lin" valueType="num">
                                      <p:cBhvr>
                                        <p:cTn id="43" dur="750" fill="hold"/>
                                        <p:tgtEl>
                                          <p:spTgt spid="15"/>
                                        </p:tgtEl>
                                        <p:attrNameLst>
                                          <p:attrName>ppt_x</p:attrName>
                                        </p:attrNameLst>
                                      </p:cBhvr>
                                      <p:tavLst>
                                        <p:tav tm="0">
                                          <p:val>
                                            <p:strVal val="#ppt_x"/>
                                          </p:val>
                                        </p:tav>
                                        <p:tav tm="100000">
                                          <p:val>
                                            <p:strVal val="#ppt_x"/>
                                          </p:val>
                                        </p:tav>
                                      </p:tavLst>
                                    </p:anim>
                                    <p:anim calcmode="lin" valueType="num">
                                      <p:cBhvr>
                                        <p:cTn id="44" dur="750" fill="hold"/>
                                        <p:tgtEl>
                                          <p:spTgt spid="15"/>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750"/>
                                        <p:tgtEl>
                                          <p:spTgt spid="22"/>
                                        </p:tgtEl>
                                      </p:cBhvr>
                                    </p:animEffect>
                                    <p:anim calcmode="lin" valueType="num">
                                      <p:cBhvr>
                                        <p:cTn id="48" dur="750" fill="hold"/>
                                        <p:tgtEl>
                                          <p:spTgt spid="22"/>
                                        </p:tgtEl>
                                        <p:attrNameLst>
                                          <p:attrName>ppt_x</p:attrName>
                                        </p:attrNameLst>
                                      </p:cBhvr>
                                      <p:tavLst>
                                        <p:tav tm="0">
                                          <p:val>
                                            <p:strVal val="#ppt_x"/>
                                          </p:val>
                                        </p:tav>
                                        <p:tav tm="100000">
                                          <p:val>
                                            <p:strVal val="#ppt_x"/>
                                          </p:val>
                                        </p:tav>
                                      </p:tavLst>
                                    </p:anim>
                                    <p:anim calcmode="lin" valueType="num">
                                      <p:cBhvr>
                                        <p:cTn id="49" dur="750" fill="hold"/>
                                        <p:tgtEl>
                                          <p:spTgt spid="22"/>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750"/>
                                        <p:tgtEl>
                                          <p:spTgt spid="28"/>
                                        </p:tgtEl>
                                      </p:cBhvr>
                                    </p:animEffect>
                                    <p:anim calcmode="lin" valueType="num">
                                      <p:cBhvr>
                                        <p:cTn id="53" dur="750" fill="hold"/>
                                        <p:tgtEl>
                                          <p:spTgt spid="28"/>
                                        </p:tgtEl>
                                        <p:attrNameLst>
                                          <p:attrName>ppt_x</p:attrName>
                                        </p:attrNameLst>
                                      </p:cBhvr>
                                      <p:tavLst>
                                        <p:tav tm="0">
                                          <p:val>
                                            <p:strVal val="#ppt_x"/>
                                          </p:val>
                                        </p:tav>
                                        <p:tav tm="100000">
                                          <p:val>
                                            <p:strVal val="#ppt_x"/>
                                          </p:val>
                                        </p:tav>
                                      </p:tavLst>
                                    </p:anim>
                                    <p:anim calcmode="lin" valueType="num">
                                      <p:cBhvr>
                                        <p:cTn id="54" dur="750" fill="hold"/>
                                        <p:tgtEl>
                                          <p:spTgt spid="28"/>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750"/>
                                        <p:tgtEl>
                                          <p:spTgt spid="12"/>
                                        </p:tgtEl>
                                      </p:cBhvr>
                                    </p:animEffect>
                                    <p:anim calcmode="lin" valueType="num">
                                      <p:cBhvr>
                                        <p:cTn id="58" dur="750" fill="hold"/>
                                        <p:tgtEl>
                                          <p:spTgt spid="12"/>
                                        </p:tgtEl>
                                        <p:attrNameLst>
                                          <p:attrName>ppt_x</p:attrName>
                                        </p:attrNameLst>
                                      </p:cBhvr>
                                      <p:tavLst>
                                        <p:tav tm="0">
                                          <p:val>
                                            <p:strVal val="#ppt_x"/>
                                          </p:val>
                                        </p:tav>
                                        <p:tav tm="100000">
                                          <p:val>
                                            <p:strVal val="#ppt_x"/>
                                          </p:val>
                                        </p:tav>
                                      </p:tavLst>
                                    </p:anim>
                                    <p:anim calcmode="lin" valueType="num">
                                      <p:cBhvr>
                                        <p:cTn id="59" dur="75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7" presetClass="entr" presetSubtype="0" fill="hold" grpId="0" nodeType="click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750"/>
                                        <p:tgtEl>
                                          <p:spTgt spid="23"/>
                                        </p:tgtEl>
                                      </p:cBhvr>
                                    </p:animEffect>
                                    <p:anim calcmode="lin" valueType="num">
                                      <p:cBhvr>
                                        <p:cTn id="65" dur="750" fill="hold"/>
                                        <p:tgtEl>
                                          <p:spTgt spid="23"/>
                                        </p:tgtEl>
                                        <p:attrNameLst>
                                          <p:attrName>ppt_x</p:attrName>
                                        </p:attrNameLst>
                                      </p:cBhvr>
                                      <p:tavLst>
                                        <p:tav tm="0">
                                          <p:val>
                                            <p:strVal val="#ppt_x"/>
                                          </p:val>
                                        </p:tav>
                                        <p:tav tm="100000">
                                          <p:val>
                                            <p:strVal val="#ppt_x"/>
                                          </p:val>
                                        </p:tav>
                                      </p:tavLst>
                                    </p:anim>
                                    <p:anim calcmode="lin" valueType="num">
                                      <p:cBhvr>
                                        <p:cTn id="66" dur="750" fill="hold"/>
                                        <p:tgtEl>
                                          <p:spTgt spid="23"/>
                                        </p:tgtEl>
                                        <p:attrNameLst>
                                          <p:attrName>ppt_y</p:attrName>
                                        </p:attrNameLst>
                                      </p:cBhvr>
                                      <p:tavLst>
                                        <p:tav tm="0">
                                          <p:val>
                                            <p:strVal val="#ppt_y-.1"/>
                                          </p:val>
                                        </p:tav>
                                        <p:tav tm="100000">
                                          <p:val>
                                            <p:strVal val="#ppt_y"/>
                                          </p:val>
                                        </p:tav>
                                      </p:tavLst>
                                    </p:anim>
                                  </p:childTnLst>
                                </p:cTn>
                              </p:par>
                              <p:par>
                                <p:cTn id="67" presetID="47" presetClass="entr" presetSubtype="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750"/>
                                        <p:tgtEl>
                                          <p:spTgt spid="25"/>
                                        </p:tgtEl>
                                      </p:cBhvr>
                                    </p:animEffect>
                                    <p:anim calcmode="lin" valueType="num">
                                      <p:cBhvr>
                                        <p:cTn id="70" dur="750" fill="hold"/>
                                        <p:tgtEl>
                                          <p:spTgt spid="25"/>
                                        </p:tgtEl>
                                        <p:attrNameLst>
                                          <p:attrName>ppt_x</p:attrName>
                                        </p:attrNameLst>
                                      </p:cBhvr>
                                      <p:tavLst>
                                        <p:tav tm="0">
                                          <p:val>
                                            <p:strVal val="#ppt_x"/>
                                          </p:val>
                                        </p:tav>
                                        <p:tav tm="100000">
                                          <p:val>
                                            <p:strVal val="#ppt_x"/>
                                          </p:val>
                                        </p:tav>
                                      </p:tavLst>
                                    </p:anim>
                                    <p:anim calcmode="lin" valueType="num">
                                      <p:cBhvr>
                                        <p:cTn id="71" dur="750" fill="hold"/>
                                        <p:tgtEl>
                                          <p:spTgt spid="25"/>
                                        </p:tgtEl>
                                        <p:attrNameLst>
                                          <p:attrName>ppt_y</p:attrName>
                                        </p:attrNameLst>
                                      </p:cBhvr>
                                      <p:tavLst>
                                        <p:tav tm="0">
                                          <p:val>
                                            <p:strVal val="#ppt_y-.1"/>
                                          </p:val>
                                        </p:tav>
                                        <p:tav tm="100000">
                                          <p:val>
                                            <p:strVal val="#ppt_y"/>
                                          </p:val>
                                        </p:tav>
                                      </p:tavLst>
                                    </p:anim>
                                  </p:childTnLst>
                                </p:cTn>
                              </p:par>
                              <p:par>
                                <p:cTn id="72" presetID="47" presetClass="entr" presetSubtype="0" fill="hold" grpId="0" nodeType="with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750"/>
                                        <p:tgtEl>
                                          <p:spTgt spid="26"/>
                                        </p:tgtEl>
                                      </p:cBhvr>
                                    </p:animEffect>
                                    <p:anim calcmode="lin" valueType="num">
                                      <p:cBhvr>
                                        <p:cTn id="75" dur="750" fill="hold"/>
                                        <p:tgtEl>
                                          <p:spTgt spid="26"/>
                                        </p:tgtEl>
                                        <p:attrNameLst>
                                          <p:attrName>ppt_x</p:attrName>
                                        </p:attrNameLst>
                                      </p:cBhvr>
                                      <p:tavLst>
                                        <p:tav tm="0">
                                          <p:val>
                                            <p:strVal val="#ppt_x"/>
                                          </p:val>
                                        </p:tav>
                                        <p:tav tm="100000">
                                          <p:val>
                                            <p:strVal val="#ppt_x"/>
                                          </p:val>
                                        </p:tav>
                                      </p:tavLst>
                                    </p:anim>
                                    <p:anim calcmode="lin" valueType="num">
                                      <p:cBhvr>
                                        <p:cTn id="76" dur="750" fill="hold"/>
                                        <p:tgtEl>
                                          <p:spTgt spid="26"/>
                                        </p:tgtEl>
                                        <p:attrNameLst>
                                          <p:attrName>ppt_y</p:attrName>
                                        </p:attrNameLst>
                                      </p:cBhvr>
                                      <p:tavLst>
                                        <p:tav tm="0">
                                          <p:val>
                                            <p:strVal val="#ppt_y-.1"/>
                                          </p:val>
                                        </p:tav>
                                        <p:tav tm="100000">
                                          <p:val>
                                            <p:strVal val="#ppt_y"/>
                                          </p:val>
                                        </p:tav>
                                      </p:tavLst>
                                    </p:anim>
                                  </p:childTnLst>
                                </p:cTn>
                              </p:par>
                              <p:par>
                                <p:cTn id="77" presetID="47" presetClass="entr" presetSubtype="0" fill="hold" grpId="0" nodeType="with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fade">
                                      <p:cBhvr>
                                        <p:cTn id="79" dur="750"/>
                                        <p:tgtEl>
                                          <p:spTgt spid="27"/>
                                        </p:tgtEl>
                                      </p:cBhvr>
                                    </p:animEffect>
                                    <p:anim calcmode="lin" valueType="num">
                                      <p:cBhvr>
                                        <p:cTn id="80" dur="750" fill="hold"/>
                                        <p:tgtEl>
                                          <p:spTgt spid="27"/>
                                        </p:tgtEl>
                                        <p:attrNameLst>
                                          <p:attrName>ppt_x</p:attrName>
                                        </p:attrNameLst>
                                      </p:cBhvr>
                                      <p:tavLst>
                                        <p:tav tm="0">
                                          <p:val>
                                            <p:strVal val="#ppt_x"/>
                                          </p:val>
                                        </p:tav>
                                        <p:tav tm="100000">
                                          <p:val>
                                            <p:strVal val="#ppt_x"/>
                                          </p:val>
                                        </p:tav>
                                      </p:tavLst>
                                    </p:anim>
                                    <p:anim calcmode="lin" valueType="num">
                                      <p:cBhvr>
                                        <p:cTn id="81" dur="750" fill="hold"/>
                                        <p:tgtEl>
                                          <p:spTgt spid="27"/>
                                        </p:tgtEl>
                                        <p:attrNameLst>
                                          <p:attrName>ppt_y</p:attrName>
                                        </p:attrNameLst>
                                      </p:cBhvr>
                                      <p:tavLst>
                                        <p:tav tm="0">
                                          <p:val>
                                            <p:strVal val="#ppt_y-.1"/>
                                          </p:val>
                                        </p:tav>
                                        <p:tav tm="100000">
                                          <p:val>
                                            <p:strVal val="#ppt_y"/>
                                          </p:val>
                                        </p:tav>
                                      </p:tavLst>
                                    </p:anim>
                                  </p:childTnLst>
                                </p:cTn>
                              </p:par>
                              <p:par>
                                <p:cTn id="82" presetID="47" presetClass="entr" presetSubtype="0" fill="hold" grpId="0" nodeType="with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fade">
                                      <p:cBhvr>
                                        <p:cTn id="84" dur="750"/>
                                        <p:tgtEl>
                                          <p:spTgt spid="29"/>
                                        </p:tgtEl>
                                      </p:cBhvr>
                                    </p:animEffect>
                                    <p:anim calcmode="lin" valueType="num">
                                      <p:cBhvr>
                                        <p:cTn id="85" dur="750" fill="hold"/>
                                        <p:tgtEl>
                                          <p:spTgt spid="29"/>
                                        </p:tgtEl>
                                        <p:attrNameLst>
                                          <p:attrName>ppt_x</p:attrName>
                                        </p:attrNameLst>
                                      </p:cBhvr>
                                      <p:tavLst>
                                        <p:tav tm="0">
                                          <p:val>
                                            <p:strVal val="#ppt_x"/>
                                          </p:val>
                                        </p:tav>
                                        <p:tav tm="100000">
                                          <p:val>
                                            <p:strVal val="#ppt_x"/>
                                          </p:val>
                                        </p:tav>
                                      </p:tavLst>
                                    </p:anim>
                                    <p:anim calcmode="lin" valueType="num">
                                      <p:cBhvr>
                                        <p:cTn id="86" dur="750" fill="hold"/>
                                        <p:tgtEl>
                                          <p:spTgt spid="29"/>
                                        </p:tgtEl>
                                        <p:attrNameLst>
                                          <p:attrName>ppt_y</p:attrName>
                                        </p:attrNameLst>
                                      </p:cBhvr>
                                      <p:tavLst>
                                        <p:tav tm="0">
                                          <p:val>
                                            <p:strVal val="#ppt_y-.1"/>
                                          </p:val>
                                        </p:tav>
                                        <p:tav tm="100000">
                                          <p:val>
                                            <p:strVal val="#ppt_y"/>
                                          </p:val>
                                        </p:tav>
                                      </p:tavLst>
                                    </p:anim>
                                  </p:childTnLst>
                                </p:cTn>
                              </p:par>
                              <p:par>
                                <p:cTn id="87" presetID="47" presetClass="entr" presetSubtype="0" fill="hold" nodeType="with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fade">
                                      <p:cBhvr>
                                        <p:cTn id="89" dur="750"/>
                                        <p:tgtEl>
                                          <p:spTgt spid="16"/>
                                        </p:tgtEl>
                                      </p:cBhvr>
                                    </p:animEffect>
                                    <p:anim calcmode="lin" valueType="num">
                                      <p:cBhvr>
                                        <p:cTn id="90" dur="750" fill="hold"/>
                                        <p:tgtEl>
                                          <p:spTgt spid="16"/>
                                        </p:tgtEl>
                                        <p:attrNameLst>
                                          <p:attrName>ppt_x</p:attrName>
                                        </p:attrNameLst>
                                      </p:cBhvr>
                                      <p:tavLst>
                                        <p:tav tm="0">
                                          <p:val>
                                            <p:strVal val="#ppt_x"/>
                                          </p:val>
                                        </p:tav>
                                        <p:tav tm="100000">
                                          <p:val>
                                            <p:strVal val="#ppt_x"/>
                                          </p:val>
                                        </p:tav>
                                      </p:tavLst>
                                    </p:anim>
                                    <p:anim calcmode="lin" valueType="num">
                                      <p:cBhvr>
                                        <p:cTn id="91" dur="75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7" presetClass="entr" presetSubtype="0" fill="hold" grpId="0" nodeType="clickEffect">
                                  <p:stCondLst>
                                    <p:cond delay="0"/>
                                  </p:stCondLst>
                                  <p:childTnLst>
                                    <p:set>
                                      <p:cBhvr>
                                        <p:cTn id="95" dur="1" fill="hold">
                                          <p:stCondLst>
                                            <p:cond delay="0"/>
                                          </p:stCondLst>
                                        </p:cTn>
                                        <p:tgtEl>
                                          <p:spTgt spid="3"/>
                                        </p:tgtEl>
                                        <p:attrNameLst>
                                          <p:attrName>style.visibility</p:attrName>
                                        </p:attrNameLst>
                                      </p:cBhvr>
                                      <p:to>
                                        <p:strVal val="visible"/>
                                      </p:to>
                                    </p:set>
                                    <p:animEffect transition="in" filter="fade">
                                      <p:cBhvr>
                                        <p:cTn id="96" dur="750"/>
                                        <p:tgtEl>
                                          <p:spTgt spid="3"/>
                                        </p:tgtEl>
                                      </p:cBhvr>
                                    </p:animEffect>
                                    <p:anim calcmode="lin" valueType="num">
                                      <p:cBhvr>
                                        <p:cTn id="97" dur="750" fill="hold"/>
                                        <p:tgtEl>
                                          <p:spTgt spid="3"/>
                                        </p:tgtEl>
                                        <p:attrNameLst>
                                          <p:attrName>ppt_x</p:attrName>
                                        </p:attrNameLst>
                                      </p:cBhvr>
                                      <p:tavLst>
                                        <p:tav tm="0">
                                          <p:val>
                                            <p:strVal val="#ppt_x"/>
                                          </p:val>
                                        </p:tav>
                                        <p:tav tm="100000">
                                          <p:val>
                                            <p:strVal val="#ppt_x"/>
                                          </p:val>
                                        </p:tav>
                                      </p:tavLst>
                                    </p:anim>
                                    <p:anim calcmode="lin" valueType="num">
                                      <p:cBhvr>
                                        <p:cTn id="98" dur="750" fill="hold"/>
                                        <p:tgtEl>
                                          <p:spTgt spid="3"/>
                                        </p:tgtEl>
                                        <p:attrNameLst>
                                          <p:attrName>ppt_y</p:attrName>
                                        </p:attrNameLst>
                                      </p:cBhvr>
                                      <p:tavLst>
                                        <p:tav tm="0">
                                          <p:val>
                                            <p:strVal val="#ppt_y-.1"/>
                                          </p:val>
                                        </p:tav>
                                        <p:tav tm="100000">
                                          <p:val>
                                            <p:strVal val="#ppt_y"/>
                                          </p:val>
                                        </p:tav>
                                      </p:tavLst>
                                    </p:anim>
                                  </p:childTnLst>
                                </p:cTn>
                              </p:par>
                              <p:par>
                                <p:cTn id="99" presetID="47" presetClass="entr" presetSubtype="0" fill="hold" grpId="0" nodeType="withEffect">
                                  <p:stCondLst>
                                    <p:cond delay="0"/>
                                  </p:stCondLst>
                                  <p:childTnLst>
                                    <p:set>
                                      <p:cBhvr>
                                        <p:cTn id="100" dur="1" fill="hold">
                                          <p:stCondLst>
                                            <p:cond delay="0"/>
                                          </p:stCondLst>
                                        </p:cTn>
                                        <p:tgtEl>
                                          <p:spTgt spid="19"/>
                                        </p:tgtEl>
                                        <p:attrNameLst>
                                          <p:attrName>style.visibility</p:attrName>
                                        </p:attrNameLst>
                                      </p:cBhvr>
                                      <p:to>
                                        <p:strVal val="visible"/>
                                      </p:to>
                                    </p:set>
                                    <p:animEffect transition="in" filter="fade">
                                      <p:cBhvr>
                                        <p:cTn id="101" dur="750"/>
                                        <p:tgtEl>
                                          <p:spTgt spid="19"/>
                                        </p:tgtEl>
                                      </p:cBhvr>
                                    </p:animEffect>
                                    <p:anim calcmode="lin" valueType="num">
                                      <p:cBhvr>
                                        <p:cTn id="102" dur="750" fill="hold"/>
                                        <p:tgtEl>
                                          <p:spTgt spid="19"/>
                                        </p:tgtEl>
                                        <p:attrNameLst>
                                          <p:attrName>ppt_x</p:attrName>
                                        </p:attrNameLst>
                                      </p:cBhvr>
                                      <p:tavLst>
                                        <p:tav tm="0">
                                          <p:val>
                                            <p:strVal val="#ppt_x"/>
                                          </p:val>
                                        </p:tav>
                                        <p:tav tm="100000">
                                          <p:val>
                                            <p:strVal val="#ppt_x"/>
                                          </p:val>
                                        </p:tav>
                                      </p:tavLst>
                                    </p:anim>
                                    <p:anim calcmode="lin" valueType="num">
                                      <p:cBhvr>
                                        <p:cTn id="103" dur="750" fill="hold"/>
                                        <p:tgtEl>
                                          <p:spTgt spid="19"/>
                                        </p:tgtEl>
                                        <p:attrNameLst>
                                          <p:attrName>ppt_y</p:attrName>
                                        </p:attrNameLst>
                                      </p:cBhvr>
                                      <p:tavLst>
                                        <p:tav tm="0">
                                          <p:val>
                                            <p:strVal val="#ppt_y-.1"/>
                                          </p:val>
                                        </p:tav>
                                        <p:tav tm="100000">
                                          <p:val>
                                            <p:strVal val="#ppt_y"/>
                                          </p:val>
                                        </p:tav>
                                      </p:tavLst>
                                    </p:anim>
                                  </p:childTnLst>
                                </p:cTn>
                              </p:par>
                              <p:par>
                                <p:cTn id="104" presetID="47" presetClass="entr" presetSubtype="0" fill="hold" grpId="0" nodeType="withEffect">
                                  <p:stCondLst>
                                    <p:cond delay="0"/>
                                  </p:stCondLst>
                                  <p:childTnLst>
                                    <p:set>
                                      <p:cBhvr>
                                        <p:cTn id="105" dur="1" fill="hold">
                                          <p:stCondLst>
                                            <p:cond delay="0"/>
                                          </p:stCondLst>
                                        </p:cTn>
                                        <p:tgtEl>
                                          <p:spTgt spid="21"/>
                                        </p:tgtEl>
                                        <p:attrNameLst>
                                          <p:attrName>style.visibility</p:attrName>
                                        </p:attrNameLst>
                                      </p:cBhvr>
                                      <p:to>
                                        <p:strVal val="visible"/>
                                      </p:to>
                                    </p:set>
                                    <p:animEffect transition="in" filter="fade">
                                      <p:cBhvr>
                                        <p:cTn id="106" dur="750"/>
                                        <p:tgtEl>
                                          <p:spTgt spid="21"/>
                                        </p:tgtEl>
                                      </p:cBhvr>
                                    </p:animEffect>
                                    <p:anim calcmode="lin" valueType="num">
                                      <p:cBhvr>
                                        <p:cTn id="107" dur="750" fill="hold"/>
                                        <p:tgtEl>
                                          <p:spTgt spid="21"/>
                                        </p:tgtEl>
                                        <p:attrNameLst>
                                          <p:attrName>ppt_x</p:attrName>
                                        </p:attrNameLst>
                                      </p:cBhvr>
                                      <p:tavLst>
                                        <p:tav tm="0">
                                          <p:val>
                                            <p:strVal val="#ppt_x"/>
                                          </p:val>
                                        </p:tav>
                                        <p:tav tm="100000">
                                          <p:val>
                                            <p:strVal val="#ppt_x"/>
                                          </p:val>
                                        </p:tav>
                                      </p:tavLst>
                                    </p:anim>
                                    <p:anim calcmode="lin" valueType="num">
                                      <p:cBhvr>
                                        <p:cTn id="108" dur="750" fill="hold"/>
                                        <p:tgtEl>
                                          <p:spTgt spid="21"/>
                                        </p:tgtEl>
                                        <p:attrNameLst>
                                          <p:attrName>ppt_y</p:attrName>
                                        </p:attrNameLst>
                                      </p:cBhvr>
                                      <p:tavLst>
                                        <p:tav tm="0">
                                          <p:val>
                                            <p:strVal val="#ppt_y-.1"/>
                                          </p:val>
                                        </p:tav>
                                        <p:tav tm="100000">
                                          <p:val>
                                            <p:strVal val="#ppt_y"/>
                                          </p:val>
                                        </p:tav>
                                      </p:tavLst>
                                    </p:anim>
                                  </p:childTnLst>
                                </p:cTn>
                              </p:par>
                              <p:par>
                                <p:cTn id="109" presetID="47" presetClass="entr" presetSubtype="0" fill="hold" grpId="0" nodeType="withEffect">
                                  <p:stCondLst>
                                    <p:cond delay="0"/>
                                  </p:stCondLst>
                                  <p:childTnLst>
                                    <p:set>
                                      <p:cBhvr>
                                        <p:cTn id="110" dur="1" fill="hold">
                                          <p:stCondLst>
                                            <p:cond delay="0"/>
                                          </p:stCondLst>
                                        </p:cTn>
                                        <p:tgtEl>
                                          <p:spTgt spid="10"/>
                                        </p:tgtEl>
                                        <p:attrNameLst>
                                          <p:attrName>style.visibility</p:attrName>
                                        </p:attrNameLst>
                                      </p:cBhvr>
                                      <p:to>
                                        <p:strVal val="visible"/>
                                      </p:to>
                                    </p:set>
                                    <p:animEffect transition="in" filter="fade">
                                      <p:cBhvr>
                                        <p:cTn id="111" dur="750"/>
                                        <p:tgtEl>
                                          <p:spTgt spid="10"/>
                                        </p:tgtEl>
                                      </p:cBhvr>
                                    </p:animEffect>
                                    <p:anim calcmode="lin" valueType="num">
                                      <p:cBhvr>
                                        <p:cTn id="112" dur="750" fill="hold"/>
                                        <p:tgtEl>
                                          <p:spTgt spid="10"/>
                                        </p:tgtEl>
                                        <p:attrNameLst>
                                          <p:attrName>ppt_x</p:attrName>
                                        </p:attrNameLst>
                                      </p:cBhvr>
                                      <p:tavLst>
                                        <p:tav tm="0">
                                          <p:val>
                                            <p:strVal val="#ppt_x"/>
                                          </p:val>
                                        </p:tav>
                                        <p:tav tm="100000">
                                          <p:val>
                                            <p:strVal val="#ppt_x"/>
                                          </p:val>
                                        </p:tav>
                                      </p:tavLst>
                                    </p:anim>
                                    <p:anim calcmode="lin" valueType="num">
                                      <p:cBhvr>
                                        <p:cTn id="113" dur="750" fill="hold"/>
                                        <p:tgtEl>
                                          <p:spTgt spid="10"/>
                                        </p:tgtEl>
                                        <p:attrNameLst>
                                          <p:attrName>ppt_y</p:attrName>
                                        </p:attrNameLst>
                                      </p:cBhvr>
                                      <p:tavLst>
                                        <p:tav tm="0">
                                          <p:val>
                                            <p:strVal val="#ppt_y-.1"/>
                                          </p:val>
                                        </p:tav>
                                        <p:tav tm="100000">
                                          <p:val>
                                            <p:strVal val="#ppt_y"/>
                                          </p:val>
                                        </p:tav>
                                      </p:tavLst>
                                    </p:anim>
                                  </p:childTnLst>
                                </p:cTn>
                              </p:par>
                              <p:par>
                                <p:cTn id="114" presetID="47" presetClass="entr" presetSubtype="0" fill="hold" grpId="0" nodeType="withEffect">
                                  <p:stCondLst>
                                    <p:cond delay="0"/>
                                  </p:stCondLst>
                                  <p:childTnLst>
                                    <p:set>
                                      <p:cBhvr>
                                        <p:cTn id="115" dur="1" fill="hold">
                                          <p:stCondLst>
                                            <p:cond delay="0"/>
                                          </p:stCondLst>
                                        </p:cTn>
                                        <p:tgtEl>
                                          <p:spTgt spid="18"/>
                                        </p:tgtEl>
                                        <p:attrNameLst>
                                          <p:attrName>style.visibility</p:attrName>
                                        </p:attrNameLst>
                                      </p:cBhvr>
                                      <p:to>
                                        <p:strVal val="visible"/>
                                      </p:to>
                                    </p:set>
                                    <p:animEffect transition="in" filter="fade">
                                      <p:cBhvr>
                                        <p:cTn id="116" dur="750"/>
                                        <p:tgtEl>
                                          <p:spTgt spid="18"/>
                                        </p:tgtEl>
                                      </p:cBhvr>
                                    </p:animEffect>
                                    <p:anim calcmode="lin" valueType="num">
                                      <p:cBhvr>
                                        <p:cTn id="117" dur="750" fill="hold"/>
                                        <p:tgtEl>
                                          <p:spTgt spid="18"/>
                                        </p:tgtEl>
                                        <p:attrNameLst>
                                          <p:attrName>ppt_x</p:attrName>
                                        </p:attrNameLst>
                                      </p:cBhvr>
                                      <p:tavLst>
                                        <p:tav tm="0">
                                          <p:val>
                                            <p:strVal val="#ppt_x"/>
                                          </p:val>
                                        </p:tav>
                                        <p:tav tm="100000">
                                          <p:val>
                                            <p:strVal val="#ppt_x"/>
                                          </p:val>
                                        </p:tav>
                                      </p:tavLst>
                                    </p:anim>
                                    <p:anim calcmode="lin" valueType="num">
                                      <p:cBhvr>
                                        <p:cTn id="118" dur="75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6" grpId="0" animBg="1"/>
      <p:bldP spid="7" grpId="0" animBg="1"/>
      <p:bldP spid="8" grpId="0" animBg="1"/>
      <p:bldP spid="9" grpId="0" animBg="1"/>
      <p:bldP spid="23" grpId="0"/>
      <p:bldP spid="24" grpId="0" animBg="1"/>
      <p:bldP spid="25" grpId="0" animBg="1"/>
      <p:bldP spid="26" grpId="0" animBg="1"/>
      <p:bldP spid="27" grpId="0" animBg="1"/>
      <p:bldP spid="29" grpId="0" animBg="1"/>
      <p:bldP spid="3" grpId="0" animBg="1"/>
      <p:bldP spid="19" grpId="0" animBg="1"/>
      <p:bldP spid="21" grpId="0" animBg="1"/>
      <p:bldP spid="10" grpId="0"/>
      <p:bldP spid="18" grpId="0" animBg="1"/>
      <p:bldP spid="22"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目的</a:t>
            </a:r>
            <a:endParaRPr lang="en-US" dirty="0"/>
          </a:p>
        </p:txBody>
      </p:sp>
      <p:sp>
        <p:nvSpPr>
          <p:cNvPr id="3" name="コンテンツ プレースホルダー 2"/>
          <p:cNvSpPr>
            <a:spLocks noGrp="1"/>
          </p:cNvSpPr>
          <p:nvPr>
            <p:ph idx="1"/>
          </p:nvPr>
        </p:nvSpPr>
        <p:spPr>
          <a:xfrm>
            <a:off x="457200" y="1844824"/>
            <a:ext cx="8229600" cy="4493096"/>
          </a:xfrm>
        </p:spPr>
        <p:txBody>
          <a:bodyPr>
            <a:normAutofit fontScale="92500" lnSpcReduction="10000"/>
          </a:bodyPr>
          <a:lstStyle/>
          <a:p>
            <a:r>
              <a:rPr lang="en-US" altLang="ja-JP" dirty="0" err="1" smtClean="0"/>
              <a:t>Perfstat</a:t>
            </a:r>
            <a:r>
              <a:rPr lang="ja-JP" altLang="en-US" dirty="0" smtClean="0"/>
              <a:t>から</a:t>
            </a:r>
            <a:r>
              <a:rPr lang="ja-JP" altLang="en-US" b="1" dirty="0" smtClean="0">
                <a:solidFill>
                  <a:srgbClr val="FFC000"/>
                </a:solidFill>
              </a:rPr>
              <a:t>すぐ</a:t>
            </a:r>
            <a:r>
              <a:rPr lang="ja-JP" altLang="en-US" b="1" dirty="0" smtClean="0"/>
              <a:t>に</a:t>
            </a:r>
            <a:r>
              <a:rPr lang="ja-JP" altLang="en-US" dirty="0" smtClean="0"/>
              <a:t>ストレージの状態を確認</a:t>
            </a:r>
            <a:endParaRPr lang="en-US" altLang="ja-JP" dirty="0" smtClean="0"/>
          </a:p>
          <a:p>
            <a:endParaRPr lang="en-US" altLang="ja-JP" dirty="0" smtClean="0"/>
          </a:p>
          <a:p>
            <a:r>
              <a:rPr lang="ja-JP" altLang="en-US" dirty="0" smtClean="0"/>
              <a:t>簡易レポート作成を自動化し作業</a:t>
            </a:r>
            <a:r>
              <a:rPr lang="ja-JP" altLang="en-US" b="1" dirty="0" smtClean="0">
                <a:solidFill>
                  <a:srgbClr val="FFC000"/>
                </a:solidFill>
              </a:rPr>
              <a:t>時間短縮</a:t>
            </a:r>
            <a:endParaRPr lang="en-US" altLang="ja-JP" b="1" dirty="0" smtClean="0">
              <a:solidFill>
                <a:srgbClr val="FFC000"/>
              </a:solidFill>
            </a:endParaRPr>
          </a:p>
          <a:p>
            <a:pPr marL="0" indent="0">
              <a:buNone/>
            </a:pPr>
            <a:endParaRPr lang="en-US" altLang="ja-JP" dirty="0" smtClean="0"/>
          </a:p>
          <a:p>
            <a:r>
              <a:rPr lang="en-US" altLang="ja-JP" dirty="0" smtClean="0"/>
              <a:t>Pre</a:t>
            </a:r>
            <a:r>
              <a:rPr lang="ja-JP" altLang="en-US" dirty="0" smtClean="0"/>
              <a:t>活動であるため</a:t>
            </a:r>
            <a:r>
              <a:rPr lang="ja-JP" altLang="en-US" b="1" dirty="0" smtClean="0">
                <a:solidFill>
                  <a:srgbClr val="FFC000"/>
                </a:solidFill>
              </a:rPr>
              <a:t>工数かけず</a:t>
            </a:r>
            <a:r>
              <a:rPr lang="ja-JP" altLang="en-US" dirty="0" smtClean="0"/>
              <a:t>に多くの</a:t>
            </a:r>
            <a:r>
              <a:rPr lang="ja-JP" altLang="en-US" dirty="0" err="1" smtClean="0"/>
              <a:t>数し</a:t>
            </a:r>
            <a:r>
              <a:rPr lang="ja-JP" altLang="en-US" dirty="0" smtClean="0"/>
              <a:t>、すぐに本質を中心に提案</a:t>
            </a:r>
            <a:endParaRPr lang="en-US" altLang="ja-JP" dirty="0" smtClean="0"/>
          </a:p>
          <a:p>
            <a:endParaRPr lang="en-US" altLang="ja-JP" dirty="0" smtClean="0"/>
          </a:p>
          <a:p>
            <a:r>
              <a:rPr lang="ja-JP" altLang="en-US" dirty="0" smtClean="0"/>
              <a:t>顧客に意思決定・購入</a:t>
            </a:r>
            <a:r>
              <a:rPr lang="ja-JP" altLang="en-US" dirty="0"/>
              <a:t>行動につながる情報を</a:t>
            </a:r>
            <a:r>
              <a:rPr lang="ja-JP" altLang="en-US" b="1" dirty="0">
                <a:solidFill>
                  <a:srgbClr val="FFC000"/>
                </a:solidFill>
              </a:rPr>
              <a:t>即</a:t>
            </a:r>
            <a:r>
              <a:rPr lang="ja-JP" altLang="en-US" dirty="0"/>
              <a:t>与える</a:t>
            </a:r>
            <a:endParaRPr lang="en-US" altLang="ja-JP" dirty="0"/>
          </a:p>
          <a:p>
            <a:endParaRPr lang="en-US" dirty="0"/>
          </a:p>
        </p:txBody>
      </p:sp>
    </p:spTree>
    <p:extLst>
      <p:ext uri="{BB962C8B-B14F-4D97-AF65-F5344CB8AC3E}">
        <p14:creationId xmlns:p14="http://schemas.microsoft.com/office/powerpoint/2010/main" val="17057137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1423</TotalTime>
  <Words>1720</Words>
  <Application>Microsoft Office PowerPoint</Application>
  <PresentationFormat>画面に合わせる (4:3)</PresentationFormat>
  <Paragraphs>388</Paragraphs>
  <Slides>42</Slides>
  <Notes>9</Notes>
  <HiddenSlides>1</HiddenSlides>
  <MMClips>0</MMClips>
  <ScaleCrop>false</ScaleCrop>
  <HeadingPairs>
    <vt:vector size="4" baseType="variant">
      <vt:variant>
        <vt:lpstr>テーマ</vt:lpstr>
      </vt:variant>
      <vt:variant>
        <vt:i4>1</vt:i4>
      </vt:variant>
      <vt:variant>
        <vt:lpstr>スライド タイトル</vt:lpstr>
      </vt:variant>
      <vt:variant>
        <vt:i4>42</vt:i4>
      </vt:variant>
    </vt:vector>
  </HeadingPairs>
  <TitlesOfParts>
    <vt:vector size="43" baseType="lpstr">
      <vt:lpstr>Office ​​テーマ</vt:lpstr>
      <vt:lpstr>PowerPoint プレゼンテーション</vt:lpstr>
      <vt:lpstr>10分で簡易性能 レポートをつくろう</vt:lpstr>
      <vt:lpstr>目次</vt:lpstr>
      <vt:lpstr>どんなもんか</vt:lpstr>
      <vt:lpstr>ツールを作るきっかけ-1</vt:lpstr>
      <vt:lpstr>ツールを作るきっかけ-2</vt:lpstr>
      <vt:lpstr>ツールを作るきっかけ-3</vt:lpstr>
      <vt:lpstr>簡易アセス レポート作成フロー</vt:lpstr>
      <vt:lpstr>目的</vt:lpstr>
      <vt:lpstr>レポート作成フロー</vt:lpstr>
      <vt:lpstr>レポート作成フロー</vt:lpstr>
      <vt:lpstr>デモ</vt:lpstr>
      <vt:lpstr>データ抽出</vt:lpstr>
      <vt:lpstr>RStudio へログイン</vt:lpstr>
      <vt:lpstr>テンプレートから R Markdown 作成</vt:lpstr>
      <vt:lpstr>テンプレート 編集 -1</vt:lpstr>
      <vt:lpstr>テンプレート 編集 -2</vt:lpstr>
      <vt:lpstr>Knit HTML 実行</vt:lpstr>
      <vt:lpstr>補足</vt:lpstr>
      <vt:lpstr>HTML 保存</vt:lpstr>
      <vt:lpstr>PDFへ変換</vt:lpstr>
      <vt:lpstr>補足</vt:lpstr>
      <vt:lpstr>参考</vt:lpstr>
      <vt:lpstr>参考</vt:lpstr>
      <vt:lpstr>参考</vt:lpstr>
      <vt:lpstr>使い方</vt:lpstr>
      <vt:lpstr>抽出仕様</vt:lpstr>
      <vt:lpstr>抽出スクリプト紹介</vt:lpstr>
      <vt:lpstr>sysstat 抽出</vt:lpstr>
      <vt:lpstr>スクリプト仕様</vt:lpstr>
      <vt:lpstr>スクリプト仕様</vt:lpstr>
      <vt:lpstr>スクリプト仕様</vt:lpstr>
      <vt:lpstr>データ取得</vt:lpstr>
      <vt:lpstr>ワークロード抽出</vt:lpstr>
      <vt:lpstr>ワークロード抽出</vt:lpstr>
      <vt:lpstr>注意</vt:lpstr>
      <vt:lpstr>もう一歩</vt:lpstr>
      <vt:lpstr>カスタム－１</vt:lpstr>
      <vt:lpstr>カスタム－２</vt:lpstr>
      <vt:lpstr>カスタム－3</vt:lpstr>
      <vt:lpstr>おまけ</vt:lpstr>
      <vt:lpstr>PowerPoint プレゼンテーション</vt:lpstr>
    </vt:vector>
  </TitlesOfParts>
  <Company>NetApp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NetApp Inc.</dc:creator>
  <cp:lastModifiedBy>NetApp Inc.</cp:lastModifiedBy>
  <cp:revision>192</cp:revision>
  <dcterms:created xsi:type="dcterms:W3CDTF">2014-03-05T08:06:53Z</dcterms:created>
  <dcterms:modified xsi:type="dcterms:W3CDTF">2014-03-28T10:06:36Z</dcterms:modified>
</cp:coreProperties>
</file>