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F"/>
    <a:srgbClr val="008000"/>
    <a:srgbClr val="00B0F0"/>
    <a:srgbClr val="CC3300"/>
    <a:srgbClr val="000000"/>
    <a:srgbClr val="99FF33"/>
    <a:srgbClr val="FFCC00"/>
    <a:srgbClr val="FFFFFF"/>
    <a:srgbClr val="C00000"/>
    <a:srgbClr val="EB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146" d="100"/>
          <a:sy n="146" d="100"/>
        </p:scale>
        <p:origin x="115"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a:t>サービスごとの推奨事項/Well-Architected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高い</c:v>
                </c:pt>
              </c:strCache>
            </c:strRef>
          </c:tx>
          <c:spPr>
            <a:solidFill>
              <a:srgbClr val="A4262C"/>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4606-4252-AB9E-318924671D2E}"/>
            </c:ext>
          </c:extLst>
        </c:ser>
        <c:ser>
          <c:idx val="1"/>
          <c:order val="1"/>
          <c:tx>
            <c:strRef>
              <c:f>PivotTable!$C$3:$C$4</c:f>
              <c:strCache>
                <c:ptCount val="1"/>
                <c:pt idx="0">
                  <c:v>中程度</c:v>
                </c:pt>
              </c:strCache>
            </c:strRef>
          </c:tx>
          <c:spPr>
            <a:solidFill>
              <a:srgbClr val="FFCC00"/>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4606-4252-AB9E-318924671D2E}"/>
            </c:ext>
          </c:extLst>
        </c:ser>
        <c:ser>
          <c:idx val="2"/>
          <c:order val="2"/>
          <c:tx>
            <c:strRef>
              <c:f>PivotTable!$D$3:$D$4</c:f>
              <c:strCache>
                <c:ptCount val="1"/>
                <c:pt idx="0">
                  <c:v>低い</c:v>
                </c:pt>
              </c:strCache>
            </c:strRef>
          </c:tx>
          <c:spPr>
            <a:solidFill>
              <a:srgbClr val="00B0F0"/>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sz="1400"/>
              <a:t>回復性カテゴリごとの推奨事項</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高い</c:v>
                </c:pt>
              </c:strCache>
            </c:strRef>
          </c:tx>
          <c:spPr>
            <a:solidFill>
              <a:srgbClr val="A4262C"/>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9EDA-4679-A4CB-32DCB6CF6911}"/>
            </c:ext>
          </c:extLst>
        </c:ser>
        <c:ser>
          <c:idx val="1"/>
          <c:order val="1"/>
          <c:tx>
            <c:strRef>
              <c:f>PivotTable!$L$3:$L$4</c:f>
              <c:strCache>
                <c:ptCount val="1"/>
                <c:pt idx="0">
                  <c:v>中程度</c:v>
                </c:pt>
              </c:strCache>
            </c:strRef>
          </c:tx>
          <c:spPr>
            <a:solidFill>
              <a:srgbClr val="FFCC00"/>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9EDA-4679-A4CB-32DCB6CF6911}"/>
            </c:ext>
          </c:extLst>
        </c:ser>
        <c:ser>
          <c:idx val="2"/>
          <c:order val="2"/>
          <c:tx>
            <c:strRef>
              <c:f>PivotTable!$M$3:$M$4</c:f>
              <c:strCache>
                <c:ptCount val="1"/>
                <c:pt idx="0">
                  <c:v>低い</c:v>
                </c:pt>
              </c:strCache>
            </c:strRef>
          </c:tx>
          <c:spPr>
            <a:solidFill>
              <a:srgbClr val="00B0F0"/>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ja-JP" altLang="en-US" sz="2000" b="1" dirty="0">
              <a:solidFill>
                <a:schemeClr val="tx1">
                  <a:lumMod val="50000"/>
                </a:schemeClr>
              </a:solidFill>
            </a:rPr>
            <a:t>何をアセスメントしたのか </a:t>
          </a:r>
        </a:p>
        <a:p>
          <a:pPr algn="ctr">
            <a:lnSpc>
              <a:spcPct val="114000"/>
            </a:lnSpc>
            <a:spcAft>
              <a:spcPts val="0"/>
            </a:spcAft>
          </a:pPr>
          <a:r>
            <a:rPr lang="ja-JP" altLang="en-US" sz="2000" b="1" dirty="0">
              <a:solidFill>
                <a:schemeClr val="tx1">
                  <a:lumMod val="50000"/>
                </a:schemeClr>
              </a:solidFill>
            </a:rPr>
            <a:t>以下の領域で推奨されるプラクティスについてワークロードをアセスメント</a:t>
          </a:r>
          <a:r>
            <a:rPr lang="ja" sz="2000" b="1" dirty="0">
              <a:solidFill>
                <a:schemeClr val="tx1">
                  <a:lumMod val="50000"/>
                </a:schemeClr>
              </a:solidFill>
            </a:rPr>
            <a:t> </a:t>
          </a:r>
        </a:p>
        <a:p>
          <a:pPr algn="ctr">
            <a:lnSpc>
              <a:spcPct val="114000"/>
            </a:lnSpc>
            <a:spcAft>
              <a:spcPts val="0"/>
            </a:spcAft>
          </a:pPr>
          <a:r>
            <a:rPr lang="ja" sz="2000" dirty="0">
              <a:solidFill>
                <a:schemeClr val="tx1">
                  <a:lumMod val="50000"/>
                </a:schemeClr>
              </a:solidFill>
            </a:rPr>
            <a:t>Azure サービスのベスト プラクティスと</a:t>
          </a:r>
          <a:r>
            <a:rPr lang="ja-JP" altLang="en-US" sz="2000" dirty="0">
              <a:solidFill>
                <a:schemeClr val="tx1">
                  <a:lumMod val="50000"/>
                </a:schemeClr>
              </a:solidFill>
            </a:rPr>
            <a:t>、</a:t>
          </a:r>
          <a:r>
            <a:rPr lang="ja" sz="2000" dirty="0">
              <a:solidFill>
                <a:schemeClr val="tx1">
                  <a:lumMod val="50000"/>
                </a:schemeClr>
              </a:solidFill>
            </a:rPr>
            <a:t>Well-Architected 信頼性と回復性の可用性要件のベスト プラクティス - アーキテクチャ - 自動化と DevOps - スケーラビリティ、パフォーマンス、復旧 - 可観測性と監視 - 障害対応</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単一の実行状態のワークロード</a:t>
          </a:r>
          <a:endParaRPr lang="en-US" sz="2000" dirty="0">
            <a:solidFill>
              <a:schemeClr val="tx1"/>
            </a:solidFill>
          </a:endParaRP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スコープ</a:t>
          </a:r>
          <a:r>
            <a:rPr lang="ja" sz="2000" dirty="0">
              <a:solidFill>
                <a:schemeClr val="tx1"/>
              </a:solidFill>
            </a:rPr>
            <a:t>外: </a:t>
          </a:r>
          <a:r>
            <a:rPr lang="ja-JP" altLang="en-US" sz="2000" dirty="0">
              <a:solidFill>
                <a:schemeClr val="tx1"/>
              </a:solidFill>
            </a:rPr>
            <a:t>アセスメント過程での改善支援、</a:t>
          </a:r>
          <a:r>
            <a:rPr lang="ja" sz="2000" dirty="0">
              <a:solidFill>
                <a:schemeClr val="tx1"/>
              </a:solidFill>
            </a:rPr>
            <a:t>ダッシュボードのカスタマイズ</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 sz="2000" dirty="0">
              <a:solidFill>
                <a:schemeClr val="tx1"/>
              </a:solidFill>
            </a:rPr>
            <a:t>データを収集し、Azure リソースの構成とワークロードのサポートに関する推奨事項を提供</a:t>
          </a:r>
          <a:endParaRPr lang="en-AU" sz="2000" dirty="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付きロケット"/>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を使用した研究"/>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付きブリーフケース"/>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ja-JP" altLang="en-US" sz="2000" b="1" kern="1200" dirty="0">
              <a:solidFill>
                <a:schemeClr val="tx1">
                  <a:lumMod val="50000"/>
                </a:schemeClr>
              </a:solidFill>
            </a:rPr>
            <a:t>何をアセスメントしたのか </a:t>
          </a:r>
        </a:p>
        <a:p>
          <a:pPr marL="0" lvl="0" indent="0" algn="ctr" defTabSz="889000">
            <a:lnSpc>
              <a:spcPct val="114000"/>
            </a:lnSpc>
            <a:spcBef>
              <a:spcPct val="0"/>
            </a:spcBef>
            <a:spcAft>
              <a:spcPts val="0"/>
            </a:spcAft>
            <a:buNone/>
          </a:pPr>
          <a:r>
            <a:rPr lang="ja-JP" altLang="en-US" sz="2000" b="1" kern="1200" dirty="0">
              <a:solidFill>
                <a:schemeClr val="tx1">
                  <a:lumMod val="50000"/>
                </a:schemeClr>
              </a:solidFill>
            </a:rPr>
            <a:t>以下の領域で推奨されるプラクティスについてワークロードをアセスメント</a:t>
          </a:r>
          <a:r>
            <a:rPr lang="ja" sz="2000" b="1" kern="1200" dirty="0">
              <a:solidFill>
                <a:schemeClr val="tx1">
                  <a:lumMod val="50000"/>
                </a:schemeClr>
              </a:solidFill>
            </a:rPr>
            <a:t> </a:t>
          </a:r>
        </a:p>
        <a:p>
          <a:pPr marL="0" lvl="0" indent="0" algn="ctr" defTabSz="889000">
            <a:lnSpc>
              <a:spcPct val="114000"/>
            </a:lnSpc>
            <a:spcBef>
              <a:spcPct val="0"/>
            </a:spcBef>
            <a:spcAft>
              <a:spcPts val="0"/>
            </a:spcAft>
            <a:buNone/>
          </a:pPr>
          <a:r>
            <a:rPr lang="ja" sz="2000" kern="1200" dirty="0">
              <a:solidFill>
                <a:schemeClr val="tx1">
                  <a:lumMod val="50000"/>
                </a:schemeClr>
              </a:solidFill>
            </a:rPr>
            <a:t>Azure サービスのベスト プラクティスと</a:t>
          </a:r>
          <a:r>
            <a:rPr lang="ja-JP" altLang="en-US" sz="2000" kern="1200" dirty="0">
              <a:solidFill>
                <a:schemeClr val="tx1">
                  <a:lumMod val="50000"/>
                </a:schemeClr>
              </a:solidFill>
            </a:rPr>
            <a:t>、</a:t>
          </a:r>
          <a:r>
            <a:rPr lang="ja" sz="2000" kern="1200" dirty="0">
              <a:solidFill>
                <a:schemeClr val="tx1">
                  <a:lumMod val="50000"/>
                </a:schemeClr>
              </a:solidFill>
            </a:rPr>
            <a:t>Well-Architected 信頼性と回復性の可用性要件のベスト プラクティス - アーキテクチャ - 自動化と DevOps - スケーラビリティ、パフォーマンス、復旧 - 可観測性と監視 - 障害対応</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単一の実行状態のワークロード</a:t>
          </a:r>
          <a:endParaRPr lang="en-US" sz="2000" kern="1200" dirty="0">
            <a:solidFill>
              <a:schemeClr val="tx1"/>
            </a:solidFill>
          </a:endParaRP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 sz="2000" kern="1200" dirty="0">
              <a:solidFill>
                <a:schemeClr val="tx1"/>
              </a:solidFill>
            </a:rPr>
            <a:t>データを収集し、Azure リソースの構成とワークロードのサポートに関する推奨事項を提供</a:t>
          </a:r>
          <a:endParaRPr lang="en-AU" sz="2000" kern="1200" dirty="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スコープ</a:t>
          </a:r>
          <a:r>
            <a:rPr lang="ja" sz="2000" kern="1200" dirty="0">
              <a:solidFill>
                <a:schemeClr val="tx1"/>
              </a:solidFill>
            </a:rPr>
            <a:t>外: </a:t>
          </a:r>
          <a:r>
            <a:rPr lang="ja-JP" altLang="en-US" sz="2000" kern="1200" dirty="0">
              <a:solidFill>
                <a:schemeClr val="tx1"/>
              </a:solidFill>
            </a:rPr>
            <a:t>アセスメント過程での改善支援、</a:t>
          </a:r>
          <a:r>
            <a:rPr lang="ja" sz="2000" kern="1200" dirty="0">
              <a:solidFill>
                <a:schemeClr val="tx1"/>
              </a:solidFill>
            </a:rPr>
            <a:t>ダッシュボードのカスタマイズ</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7/16/2024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b="1"/>
              <a:t>重要なポイント:人々はまだ問題の「根本原因」を特定することについて話していますが、実際には、大きな問題の根本原因が1つになることはほとんどありません。</a:t>
            </a:r>
          </a:p>
          <a:p>
            <a:pPr marL="171450" indent="-171450">
              <a:buFont typeface="Wingdings" panose="05000000000000000000" pitchFamily="2" charset="2"/>
              <a:buChar char="§"/>
            </a:pPr>
            <a:r>
              <a:rPr lang="ja" b="1"/>
              <a:t>いくつかの要因があり、問題がどのようにして緩和/防御のさまざまな層の穴を「通り抜ける」ことができたかを説明します。</a:t>
            </a:r>
          </a:p>
          <a:p>
            <a:pPr marL="0" indent="0">
              <a:buFont typeface="Wingdings" panose="05000000000000000000" pitchFamily="2" charset="2"/>
              <a:buNone/>
            </a:pPr>
            <a:r>
              <a:rPr lang="ja" b="0"/>
              <a:t>(</a:t>
            </a:r>
            <a:r>
              <a:rPr lang="ja" b="1"/>
              <a:t>*</a:t>
            </a:r>
            <a:r>
              <a:rPr lang="ja" b="0"/>
              <a:t>Azure インシデント コミュニケーション チームを含む!作業中...)</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悪いことは、コンポーネントの障害やバグが原因で起こるわけではありません。複雑なシステムは複雑な方法で失敗します。人間は問題を単純なものとして理解しようとするため、説明を単純化しすぎることがよくあります。</a:t>
            </a:r>
          </a:p>
          <a:p>
            <a:pPr marL="628650" lvl="1" indent="-171450">
              <a:buFont typeface="Wingdings" panose="05000000000000000000" pitchFamily="2" charset="2"/>
              <a:buChar char="§"/>
            </a:pPr>
            <a:r>
              <a:rPr lang="ja"/>
              <a:t>単純な問題:なぜ今日は交通量がこんなにひどいのですか?もしかしたら、スポーツの決勝戦やコンサートのような大きなイベントなど、根本的な原因が1つあるのかもしれません。</a:t>
            </a:r>
          </a:p>
          <a:p>
            <a:pPr marL="628650" lvl="1" indent="-171450">
              <a:buFont typeface="Wingdings" panose="05000000000000000000" pitchFamily="2" charset="2"/>
              <a:buChar char="§"/>
            </a:pPr>
            <a:r>
              <a:rPr lang="ja"/>
              <a:t>複雑な問題:シアトルでトラフィックが常に悪いのはなぜですか?単一の根本原因はありません - 要因には、人口の増加、住宅価格の上昇、ダウンタウンの高層化、有料橋の価格設定などが含まれ、道路工事や大きなイベントなどの一時的な要因と組み合わされる可能性があります。</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この空間について考える正しい方法は、「そもそもこれはどのように機能するのか」ということです - 事実上、私たちは、これらの防御層のために問題を引き起こさなかったすべての問題の「引き金」(左)の語られていない物語について話しているのです。これらの層とそれぞれの穴について考えてみましょう。言うまでもなく、穴のない単一のレイヤーを持つことはできません、常に目標の競合とダブルバインドがあり、個々のレイヤーに「ギャップ」が生じます。すべての悪いこと(ITと人生で!)が起こるのを防ぐ銀の弾丸はありませんが、防御を追加することはできます。悪いことが起こるのを防ごうとすると、私たちにできることは、レイヤーを追加し、穴を縮小することだけです。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次に例を示します – 2018 年 9 月に発生した Azure の大規模な停止について考えてみましょう。サンアントニオ周辺で発生した雷雨により、米国中南部リージョンの Azure データセンターでユーティリティ フィードの電力が極端に変動しました。当時の噂に反して、いいえ、データセンターは「雷に打たれた」ことはありませんでした。しかし、ユーティリティフィードの特定の「たるみ」(低電力レベル)が非常に低かったため、冷却を提供するために使用されるチラープラントは、変動による電源のオンとオフを防ぐために設計上、オフラインにされました。しかし、問題とその結果生じた連鎖的な障害を理解すると、明らかに単一の「根本原因」はありません - 要因には、特定のチラープラントがメンテナンスモードにあること、1400+アラートに対応しようとするオンサイトエンジニアの過負荷の監視、スケールアウトするために古いコントロールプレーンサービスに依存しているAzure ADの技術的負債、東海岸のOffice 365ユーザーがオンラインになるタイミングの悪さが含まれていました。 いくつか例を挙げると、Outlookクライアントからの積極的な再試行を引き起こす潜在的なバグ。私は、問題を引き起こさないトリガーの「知られざる話」について述べました – 停電の同じ夜の早い段階で、その地域の別の Azure データセンターで同様の電気的なたるみとうねりが発生し、チラー プラントもシャットダウンしましたが、オンサイト チームは問題なくオンラインに戻すことができました。</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i="1"/>
              <a:t>サウスセントラルのインシデントの詳細については、Ignite 2018の「Azureの停電の解剖学」セッションをご覧ください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a:solidFill>
                  <a:schemeClr val="tx1"/>
                </a:solidFill>
                <a:effectLst/>
                <a:latin typeface="Segoe "/>
                <a:ea typeface="+mn-ea"/>
                <a:cs typeface="+mn-cs"/>
              </a:rPr>
              <a:t>&lt;キーポイント&gt;:Microsoft Azure Well-Architected Frameworkはクラウドソリューションの成功を可能にします。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1" i="0" u="none" strike="noStrike" kern="1200">
                <a:solidFill>
                  <a:schemeClr val="tx1"/>
                </a:solidFill>
                <a:effectLst/>
                <a:latin typeface="Segoe "/>
                <a:ea typeface="+mn-ea"/>
                <a:cs typeface="+mn-cs"/>
              </a:rPr>
              <a:t>&lt;トーキングポイント&gt;</a:t>
            </a:r>
          </a:p>
          <a:p>
            <a:endParaRPr lang="en-US" sz="1200">
              <a:latin typeface="Segoe"/>
            </a:endParaRPr>
          </a:p>
          <a:p>
            <a:pPr marL="0" indent="0">
              <a:buFontTx/>
              <a:buNone/>
            </a:pPr>
            <a:r>
              <a:rPr lang="ja" sz="1200" b="1" i="0" u="none" strike="noStrike" kern="1200">
                <a:solidFill>
                  <a:schemeClr val="tx1"/>
                </a:solidFill>
                <a:effectLst/>
                <a:latin typeface="Segoe "/>
                <a:ea typeface="+mn-ea"/>
                <a:cs typeface="+mn-cs"/>
              </a:rPr>
              <a:t>優れた設計 </a:t>
            </a:r>
          </a:p>
          <a:p>
            <a:pPr marL="171450" indent="-171450">
              <a:buFont typeface="Wingdings" panose="05000000000000000000" pitchFamily="2" charset="2"/>
              <a:buChar char="Ø"/>
            </a:pPr>
            <a:r>
              <a:rPr lang="ja" sz="1200">
                <a:solidFill>
                  <a:schemeClr val="bg1"/>
                </a:solidFill>
                <a:highlight>
                  <a:srgbClr val="000000"/>
                </a:highlight>
              </a:rPr>
              <a:t>Microsoft Azure Well-Architected Framework の 5 つの原則 (コストの最適化、オペレーショナル エクセレンス、パフォーマンス効率、信頼性</a:t>
            </a:r>
            <a:r>
              <a:rPr lang="ja" sz="1200" b="0" i="0" u="none" strike="noStrike" kern="1200">
                <a:solidFill>
                  <a:schemeClr val="tx1"/>
                </a:solidFill>
                <a:effectLst/>
                <a:latin typeface="Segoe "/>
                <a:ea typeface="+mn-ea"/>
                <a:cs typeface="+mn-cs"/>
              </a:rPr>
              <a:t>) を運用化します。</a:t>
            </a:r>
          </a:p>
          <a:p>
            <a:pPr marL="171450" indent="-171450">
              <a:buFont typeface="Wingdings" panose="05000000000000000000" pitchFamily="2" charset="2"/>
              <a:buChar char="Ø"/>
            </a:pPr>
            <a:r>
              <a:rPr lang="ja" sz="1200" spc="-50">
                <a:solidFill>
                  <a:srgbClr val="50E6FF"/>
                </a:solidFill>
                <a:latin typeface="Segoe UI Semibold"/>
              </a:rPr>
              <a:t>アーキテクチャのガイダンス</a:t>
            </a:r>
            <a:r>
              <a:rPr lang="ja" sz="1200">
                <a:solidFill>
                  <a:schemeClr val="bg1"/>
                </a:solidFill>
                <a:latin typeface="Segoe UI" panose="020B0502040204020203" pitchFamily="34" charset="0"/>
                <a:cs typeface="Segoe UI" panose="020B0502040204020203" pitchFamily="34" charset="0"/>
              </a:rPr>
              <a:t>、</a:t>
            </a:r>
            <a:r>
              <a:rPr lang="ja" sz="1200" spc="-50">
                <a:solidFill>
                  <a:srgbClr val="50E6FF"/>
                </a:solidFill>
                <a:latin typeface="Segoe UI Semibold"/>
              </a:rPr>
              <a:t>評価、業界のベスト プラクティス</a:t>
            </a:r>
            <a:r>
              <a:rPr lang="ja" sz="1200">
                <a:solidFill>
                  <a:schemeClr val="bg1"/>
                </a:solidFill>
                <a:latin typeface="Segoe UI" panose="020B0502040204020203" pitchFamily="34" charset="0"/>
                <a:cs typeface="Segoe UI" panose="020B0502040204020203" pitchFamily="34" charset="0"/>
              </a:rPr>
              <a:t>を使用して、クラウド ソリューション</a:t>
            </a:r>
            <a:r>
              <a:rPr lang="ja" sz="1200" spc="-50">
                <a:solidFill>
                  <a:srgbClr val="50E6FF"/>
                </a:solidFill>
                <a:latin typeface="Segoe UI Semibold"/>
              </a:rPr>
              <a:t>を設計、構築</a:t>
            </a:r>
            <a:r>
              <a:rPr lang="ja" sz="1200">
                <a:solidFill>
                  <a:schemeClr val="bg1"/>
                </a:solidFill>
                <a:latin typeface="Segoe UI" panose="020B0502040204020203" pitchFamily="34" charset="0"/>
                <a:cs typeface="Segoe UI" panose="020B0502040204020203" pitchFamily="34" charset="0"/>
              </a:rPr>
              <a:t>、</a:t>
            </a:r>
            <a:r>
              <a:rPr lang="ja" sz="1200" spc="-50">
                <a:solidFill>
                  <a:srgbClr val="50E6FF"/>
                </a:solidFill>
                <a:latin typeface="Segoe UI Semibold"/>
              </a:rPr>
              <a:t>最適化します。</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ja" sz="1200" b="1" kern="1200">
                <a:solidFill>
                  <a:schemeClr val="tx1"/>
                </a:solidFill>
                <a:effectLst/>
                <a:latin typeface="+mn-lt"/>
                <a:ea typeface="+mn-ea"/>
                <a:cs typeface="+mn-cs"/>
              </a:rPr>
              <a:t>コストの最適化: </a:t>
            </a:r>
            <a:r>
              <a:rPr lang="ja" sz="1200" b="0" kern="1200">
                <a:solidFill>
                  <a:schemeClr val="tx1"/>
                </a:solidFill>
                <a:effectLst/>
                <a:latin typeface="+mn-lt"/>
                <a:ea typeface="+mn-ea"/>
                <a:cs typeface="+mn-cs"/>
              </a:rPr>
              <a:t>予算を維持しながら、ビジネス目標/ROI に合わせて、コスト効率の高い「従量課金制」のワークロードを設計します。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オペレーショナル エクセレンス: </a:t>
            </a:r>
            <a:r>
              <a:rPr lang="ja" sz="1200" b="0" kern="1200">
                <a:solidFill>
                  <a:schemeClr val="tx1"/>
                </a:solidFill>
                <a:effectLst/>
                <a:latin typeface="+mn-lt"/>
                <a:ea typeface="+mn-ea"/>
                <a:cs typeface="+mn-cs"/>
              </a:rPr>
              <a:t>インフラストラクチャとアプリケーションの観点から、監視、パフォーマンス管理、広範な自動テストと手動テストを使用して、信頼性が高く予測可能な自動デプロイを設計します。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パフォーマンス効率: </a:t>
            </a:r>
            <a:r>
              <a:rPr lang="ja" sz="1200" b="0" kern="1200">
                <a:solidFill>
                  <a:schemeClr val="tx1"/>
                </a:solidFill>
                <a:effectLst/>
                <a:latin typeface="+mn-lt"/>
                <a:ea typeface="+mn-ea"/>
                <a:cs typeface="+mn-cs"/>
              </a:rPr>
              <a:t>スケーラビリティが組み込まれたソリューションを設計することで、メンテナンスコストを削減し、ユーザーエクスペリエンスを向上させ、俊敏性を高めます。デフォルトで PaaS に移行し、組み込みのスケーリング機能を使用します。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信頼性: </a:t>
            </a:r>
            <a:r>
              <a:rPr lang="ja" sz="1200" b="0" kern="1200">
                <a:solidFill>
                  <a:schemeClr val="tx1"/>
                </a:solidFill>
                <a:effectLst/>
                <a:latin typeface="+mn-lt"/>
                <a:ea typeface="+mn-ea"/>
                <a:cs typeface="+mn-cs"/>
              </a:rPr>
              <a:t>高価なハードウェアでスケールアップするのではなくスケールアウトし、回復力のある HA アプリケーションと障害モード分析を使用してデプロイ全体で信頼性を構築します。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セキュリティ: </a:t>
            </a:r>
            <a:r>
              <a:rPr lang="ja" sz="1200" b="0" kern="1200">
                <a:solidFill>
                  <a:schemeClr val="tx1"/>
                </a:solidFill>
                <a:effectLst/>
                <a:latin typeface="+mn-lt"/>
                <a:ea typeface="+mn-ea"/>
                <a:cs typeface="+mn-cs"/>
              </a:rPr>
              <a:t>セキュリティ・バイ・デザインで構築し、貴重なデータやシステムに対する意図的な攻撃や悪用に対する機密性、整合性、可用性の保証を提供します。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a:solidFill>
                  <a:schemeClr val="tx1"/>
                </a:solidFill>
                <a:effectLst/>
                <a:latin typeface="Segoe "/>
                <a:ea typeface="+mn-ea"/>
                <a:cs typeface="+mn-cs"/>
              </a:rPr>
              <a:t>&lt;移行&gt;: 基本原則についてある程度理解できたところで、 </a:t>
            </a:r>
            <a:r>
              <a:rPr lang="ja" b="1">
                <a:solidFill>
                  <a:schemeClr val="bg1"/>
                </a:solidFill>
                <a:latin typeface="Segoe UI Semibold" panose="020B0702040204020203" pitchFamily="34" charset="0"/>
                <a:cs typeface="Segoe UI Semibold" panose="020B0702040204020203" pitchFamily="34" charset="0"/>
              </a:rPr>
              <a:t>ワークロードの品質を向上させるためのいくつかのベストプラクティスについて説明します。</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 b="1"/>
              <a:t>&lt;トーキングポイント&gt; </a:t>
            </a:r>
            <a:r>
              <a:rPr lang="ja" b="0"/>
              <a:t>これらは、注意すべき品質阻害要因のサンプルであり、Microsoft WAF に含まれるガイダンスで対処できます。各柱から少なくとも1つを挙げ、これらの阻害剤がどのような影響を与える可能性があるかの例として、それに関する追加の詳細を提供することを推奨します。それは深い技術的な会話ではありません。主な目標は、Microsoft が提供するガイダンスの幅と深さの両方を表すことです。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ja" b="1"/>
              <a:t>&lt;移行&gt;</a:t>
            </a:r>
            <a:r>
              <a:rPr lang="ja" b="0"/>
              <a:t>これらすべてを顧客エンゲージメントに活用するにはどうすればよいでしょうか?</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5:36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ja" b="1"/>
              <a:t>キーテイクアウェイ: </a:t>
            </a:r>
            <a:r>
              <a:rPr lang="ja" b="0"/>
              <a:t>(ボトムアップで読む...) </a:t>
            </a:r>
            <a:r>
              <a:rPr lang="ja" b="1"/>
              <a:t>Microsoft が基盤を構築して運用し、お客様はレジリエンス ニーズを支援するために関連するサービスを有効にすることを選択し、アプリは効果的に両方の上に位置します。</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ja"/>
              <a:t>レジ </a:t>
            </a:r>
            <a:r>
              <a:rPr lang="ja" b="1"/>
              <a:t>リエントな基盤 </a:t>
            </a:r>
            <a:r>
              <a:rPr lang="ja"/>
              <a:t>は、事実上、Microsoftがプラットフォーム自体(このプレゼンテーションの残りの部分の焦点)に多額の投資をしたことであり、データセンターのような物理的なものだけでなく、デプロイメントやメンテナンスのプロセスのようなソフトウェアも含まれる。ここでは、Microsoft がエンド ツー エンドのプロセスを所有しており、顧客/パートナーは、この基盤に基づいて構築することで、それを利用するだけです。</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回復</a:t>
            </a:r>
            <a:r>
              <a:rPr lang="ja" b="1"/>
              <a:t>力のあるサービスは </a:t>
            </a:r>
            <a:r>
              <a:rPr lang="ja"/>
              <a:t>Microsoft によって構築されていますが、お客様が運用しています – 必須ではありませんが、高可用性、バックアップ、ディザスター リカバリーが必要なワークロードを迅速に開始できるようにプラットフォームに組み込まれています。この中間の「横線」はお客様の責任であると言いますが、これは主にこれらの機能がデフォルトでは有効になっていないためです。Azure の多くのワークロードは開発/テスト版または非運用版であり、これらの種類のサービスは過剰である可能性があります。つまり、Microsoftはサービス/機能の作成(たとえば、DR用のAzure Site Recoveryの提供)を所有していますが、顧客は(1)それを使用することを決定し、(2)自分の目的のために構成することを「所有」しています。もちろん、ここでも私たちを支援しますが(Well-Architected Frameworkを通じてベストプラクティスを提供するなど、これについては後で詳しく説明します)、最終的には、お客様がクラウドでアプリケーションの信頼性を所有しており、信頼性の目標を達成するのに役立つこれらの回復力のある機能を使用することも含まれます。</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ja" b="1"/>
              <a:t>ここでのアプリケーションは</a:t>
            </a:r>
            <a:r>
              <a:rPr lang="ja"/>
              <a:t>、個々のお客様のワークロードの詳細を指しており、これらは以下のサービス/機能/基盤に「座っています」。ここでは多くの時間を費やすことはありませんが、アプリケーションのアーキテクチャとロジックがクラウドに存在することを理解し、一時的なエラーを適切に処理するなど、いくつかのリファレンスアーキテクチャと設計ガイダンスについて説明します。</a:t>
            </a:r>
          </a:p>
          <a:p>
            <a:pPr marL="0" indent="0">
              <a:buFont typeface="Wingdings" panose="05000000000000000000" pitchFamily="2" charset="2"/>
              <a:buNone/>
            </a:pPr>
            <a:endParaRPr lang="en-US"/>
          </a:p>
          <a:p>
            <a:pPr marL="0" indent="0">
              <a:buFont typeface="Wingdings" panose="05000000000000000000" pitchFamily="2" charset="2"/>
              <a:buNone/>
            </a:pPr>
            <a:r>
              <a:rPr lang="ja"/>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ja" sz="1200" i="1" kern="1200">
                <a:solidFill>
                  <a:schemeClr val="tx1"/>
                </a:solidFill>
                <a:effectLst/>
                <a:latin typeface="+mn-lt"/>
                <a:ea typeface="+mn-ea"/>
                <a:cs typeface="+mn-cs"/>
              </a:rPr>
              <a:t>まずはレジリエントな基盤から始めましょう。これは、すべてのものがその上に構築されているものであり、あらゆるアプリケーションが耐障害性を達成するために必要です。その上のサービス、またはアプリケーションが利用する回復力のある基盤上に構築された機能について、アプリケーションにDR機能とバックアップ機能を提供するものについて説明します。最後に、最上位のアプリケーションは、レジリエンスを確保するために、これらのレジリエントなサービスを利用する必要があります。プラットフォームには固有の回復性がありますが、真の回復性を持ち、その 100% の可用性に近づけるには、アプリケーションを活用できるように設計する必要があります。</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sz="1400" b="1"/>
              <a:t>重要なポイント: これは、プレゼンテーションのこの部分の議題であり、Azure プラットフォームによって提供される基盤が可能な限り回復力を持つようにするための Microsoft の投資の 3 つの柱を示しています。</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ja" sz="1400" b="1"/>
              <a:t>私たちのインフラストラクチャ:</a:t>
            </a:r>
            <a:r>
              <a:rPr lang="ja" sz="1400"/>
              <a:t> 主に物理的な要素 - ハードウェアをどのように配置し、これらの概念を構築するか...クラウドをどのように設計したか、そして、お客様やパートナーがクラウドの上にどのように構築するかについて、どのように考えているか。</a:t>
            </a:r>
          </a:p>
          <a:p>
            <a:pPr marL="171450" indent="-171450">
              <a:buFont typeface="Wingdings" panose="05000000000000000000" pitchFamily="2" charset="2"/>
              <a:buChar char="§"/>
            </a:pPr>
            <a:r>
              <a:rPr lang="ja" sz="1400" b="1" i="0"/>
              <a:t>私たちのプロセス: </a:t>
            </a:r>
            <a:r>
              <a:rPr lang="ja" sz="1400" i="0"/>
              <a:t>主にソフトウェア要素 - どのように安全に変更を加えるか、機械学習を使用してサービス運用にどのように通知するか、「もしも」のシナリオをどのように考えるか...クラウドを継続的に運用する方法。</a:t>
            </a:r>
          </a:p>
          <a:p>
            <a:pPr marL="171450" indent="-171450">
              <a:buFont typeface="Wingdings" panose="05000000000000000000" pitchFamily="2" charset="2"/>
              <a:buChar char="§"/>
            </a:pPr>
            <a:r>
              <a:rPr lang="ja" sz="1400" b="1" i="0"/>
              <a:t>私たちの原則: </a:t>
            </a:r>
            <a:r>
              <a:rPr lang="ja" sz="1400" i="0"/>
              <a:t>主に哲学的な要素 – 私たちが行った決定とトレードオフ、問題発生時にお客様やパートナーとのコミュニケーションにどのようにアプローチするかを規定する主要な原則を含む。</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dirty="0"/>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ea"/>
                <a:ea typeface="+mj-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dirty="0">
                <a:solidFill>
                  <a:schemeClr val="tx2"/>
                </a:solidFill>
                <a:latin typeface="+mj-lt"/>
              </a:rPr>
              <a:t>Paragraph title Segoe UI Semibold 14/18</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a:p>
            <a:pPr>
              <a:spcBef>
                <a:spcPts val="1200"/>
              </a:spcBef>
            </a:pPr>
            <a:r>
              <a:rPr lang="en-US" b="0" dirty="0">
                <a:solidFill>
                  <a:schemeClr val="tx2"/>
                </a:solidFill>
                <a:latin typeface="+mj-lt"/>
              </a:rPr>
              <a:t>Paragraph title Segoe UI Semibold 14/18</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a:p>
            <a:pPr lvl="1"/>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ea"/>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dirty="0"/>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ja-JP" altLang="en-US" sz="2000" b="1" dirty="0">
                <a:gradFill>
                  <a:gsLst>
                    <a:gs pos="0">
                      <a:srgbClr val="FFFFFF"/>
                    </a:gs>
                    <a:gs pos="100000">
                      <a:srgbClr val="FFFFFF"/>
                    </a:gs>
                  </a:gsLst>
                  <a:lin ang="5400000" scaled="0"/>
                </a:gradFill>
                <a:latin typeface="+mn-ea"/>
                <a:ea typeface="+mn-ea"/>
                <a:cs typeface="Segoe UI" pitchFamily="34" charset="0"/>
              </a:rPr>
              <a:t>お客様にデリバリする前にこのスライドを削除してください</a:t>
            </a:r>
            <a:endParaRPr lang="en-US" sz="2000" b="1" dirty="0">
              <a:gradFill>
                <a:gsLst>
                  <a:gs pos="0">
                    <a:srgbClr val="FFFFFF"/>
                  </a:gs>
                  <a:gs pos="100000">
                    <a:srgbClr val="FFFFFF"/>
                  </a:gs>
                </a:gsLst>
                <a:lin ang="5400000" scaled="0"/>
              </a:gradFill>
              <a:latin typeface="+mn-ea"/>
              <a:ea typeface="+mn-ea"/>
              <a:cs typeface="Segoe UI" pitchFamily="34" charset="0"/>
            </a:endParaRP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dirty="0"/>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ea"/>
                <a:ea typeface="+mj-ea"/>
                <a:cs typeface="Segoe UI" panose="020B0502040204020203" pitchFamily="34" charset="0"/>
              </a:defRPr>
            </a:lvl1pPr>
          </a:lstStyle>
          <a:p>
            <a:pPr lvl="0"/>
            <a:r>
              <a:rPr lang="en-US" dirty="0"/>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ea"/>
                <a:ea typeface="+mn-ea"/>
                <a:cs typeface="Segoe UI" panose="020B0502040204020203" pitchFamily="34" charset="0"/>
              </a:defRPr>
            </a:lvl1pPr>
          </a:lstStyle>
          <a:p>
            <a:pPr lvl="0"/>
            <a:r>
              <a:rPr lang="en-US" dirty="0"/>
              <a:t>Speaker name</a:t>
            </a:r>
          </a:p>
          <a:p>
            <a:pPr lvl="0"/>
            <a:r>
              <a:rPr lang="en-US" dirty="0"/>
              <a:t>Speaker role</a:t>
            </a:r>
          </a:p>
          <a:p>
            <a:pPr lvl="0"/>
            <a:r>
              <a:rPr lang="en-US" dirty="0"/>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dirty="0"/>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dirty="0"/>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Semibold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Semibold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ea"/>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ea"/>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ea"/>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dirty="0"/>
              <a:t>Heading Segoe UI Semibold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dirty="0"/>
              <a:t>H2 Segoe UI Semibold 20/24</a:t>
            </a:r>
          </a:p>
          <a:p>
            <a:pPr lvl="1"/>
            <a:r>
              <a:rPr lang="en-US" dirty="0"/>
              <a:t>B1 Segoe UI Regular 20/24 </a:t>
            </a:r>
          </a:p>
          <a:p>
            <a:pPr lvl="2"/>
            <a:r>
              <a:rPr lang="en-US" dirty="0"/>
              <a:t>H3 Segoe UI Semibold 14/18</a:t>
            </a:r>
          </a:p>
          <a:p>
            <a:pPr lvl="3"/>
            <a:r>
              <a:rPr lang="en-US" dirty="0"/>
              <a:t>B2 Segoe UI Regular 14/18</a:t>
            </a:r>
          </a:p>
          <a:p>
            <a:pPr lvl="4"/>
            <a:r>
              <a:rPr lang="en-US" dirty="0"/>
              <a:t>H4 Segoe UI Bold 10/12</a:t>
            </a:r>
          </a:p>
          <a:p>
            <a:pPr lvl="6"/>
            <a:r>
              <a:rPr lang="en-US" dirty="0"/>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ea"/>
          <a:ea typeface="+mj-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ea"/>
          <a:ea typeface="+mj-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ea"/>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ea"/>
          <a:ea typeface="+mj-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ea"/>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ea"/>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ea"/>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ea"/>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ja-jp/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ja-jp/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ja-jp/azure/architecture/patterns/category/resiliency" TargetMode="External"/><Relationship Id="rId5" Type="http://schemas.openxmlformats.org/officeDocument/2006/relationships/hyperlink" Target="https://docs.microsoft.com/ja-jp/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learn.microsoft.com/ja-jp/azure/well-architected/reliability/" TargetMode="External"/><Relationship Id="rId9" Type="http://schemas.openxmlformats.org/officeDocument/2006/relationships/hyperlink" Target="https://docs.microsoft.com/ja-jp/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ja" dirty="0"/>
              <a:t>VBD</a:t>
            </a:r>
            <a:r>
              <a:rPr lang="en-US" altLang="ja" dirty="0"/>
              <a:t> </a:t>
            </a:r>
            <a:r>
              <a:rPr lang="ja" dirty="0"/>
              <a:t>のアップデート</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ja" sz="1200" dirty="0"/>
              <a:t>2024-02-29 – ExpressRoute、サービス正常性アラート、ベースライン メトリック、分析情報を追加しました。スライドの順序を変更し、デザイン要素を追加</a:t>
            </a:r>
          </a:p>
          <a:p>
            <a:pPr>
              <a:lnSpc>
                <a:spcPct val="150000"/>
              </a:lnSpc>
            </a:pPr>
            <a:r>
              <a:rPr lang="ja" sz="1200" dirty="0"/>
              <a:t>詳細な更新については、</a:t>
            </a:r>
            <a:r>
              <a:rPr lang="ja-JP" altLang="en-US" sz="1200" dirty="0"/>
              <a:t>デリバリ </a:t>
            </a:r>
            <a:r>
              <a:rPr lang="ja" sz="1200" dirty="0"/>
              <a:t>ガイドのリリース</a:t>
            </a:r>
            <a:r>
              <a:rPr lang="ja-JP" altLang="en-US" sz="1200" dirty="0"/>
              <a:t> </a:t>
            </a:r>
            <a:r>
              <a:rPr lang="ja" sz="1200" dirty="0"/>
              <a:t>ノートを確認してください</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US" spc="0" dirty="0">
                <a:solidFill>
                  <a:schemeClr val="tx1"/>
                </a:solidFill>
              </a:rPr>
              <a:t>Microsoft </a:t>
            </a:r>
            <a:r>
              <a:rPr lang="ja-JP" altLang="en-US" spc="0" dirty="0">
                <a:solidFill>
                  <a:schemeClr val="tx1"/>
                </a:solidFill>
              </a:rPr>
              <a:t>の</a:t>
            </a:r>
            <a:r>
              <a:rPr lang="ja" spc="0" dirty="0">
                <a:solidFill>
                  <a:schemeClr val="tx1"/>
                </a:solidFill>
              </a:rPr>
              <a:t>責任: クラウドの信頼性</a:t>
            </a:r>
            <a:br>
              <a:rPr lang="en-US" altLang="ja" sz="2000" spc="0" dirty="0">
                <a:solidFill>
                  <a:schemeClr val="accent1"/>
                </a:solidFill>
              </a:rPr>
            </a:br>
            <a:r>
              <a:rPr lang="ja-JP" altLang="en-US" sz="2000" spc="0" dirty="0">
                <a:solidFill>
                  <a:schemeClr val="accent1"/>
                </a:solidFill>
              </a:rPr>
              <a:t>どうインフラストラクチャを設計 </a:t>
            </a:r>
            <a:r>
              <a:rPr lang="en-US" altLang="ja-JP" sz="2000" spc="0" dirty="0">
                <a:solidFill>
                  <a:schemeClr val="accent1"/>
                </a:solidFill>
              </a:rPr>
              <a:t>&amp; </a:t>
            </a:r>
            <a:r>
              <a:rPr lang="ja-JP" altLang="en-US" sz="2000" spc="0" dirty="0">
                <a:solidFill>
                  <a:schemeClr val="accent1"/>
                </a:solidFill>
              </a:rPr>
              <a:t>運用しているか、プロセスを進化させているか、そして、原則の確認</a:t>
            </a:r>
            <a:endParaRPr lang="en-US" spc="0" dirty="0">
              <a:solidFill>
                <a:schemeClr val="accent1"/>
              </a:solidFill>
            </a:endParaRPr>
          </a:p>
        </p:txBody>
      </p:sp>
      <p:grpSp>
        <p:nvGrpSpPr>
          <p:cNvPr id="4" name="Group 3" descr="当社のインフラストラクチャ&#10;&#10;グローバルネットワーキング&#10;地域と地域&#10;可用性ゾーン&#10;データセンターとストレージ&#10;地域ネットワークゲートウェイ">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ja-JP"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のインフラストラクチャ</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グローバル</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ネットワー</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ク</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ja-JP" altLang="en-US" sz="1600" dirty="0">
                  <a:solidFill>
                    <a:srgbClr val="FFFFFF"/>
                  </a:solidFill>
                  <a:latin typeface="+mn-ea"/>
                  <a:cs typeface="Segoe UI" panose="020B0502040204020203" pitchFamily="34" charset="0"/>
                </a:rPr>
                <a:t>地理</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と</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リージョン</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可用性ゾーン</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データセンターとストレージ</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地域ネットワーク</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ゲートウェイ</a:t>
              </a:r>
            </a:p>
          </p:txBody>
        </p:sp>
      </p:grpSp>
      <p:grpSp>
        <p:nvGrpSpPr>
          <p:cNvPr id="8" name="Group 7" descr="私たちのプロセス&#10;&#10;安全な展開&#10;インパクトレスメンテナンス&#10;AIOps: ML &amp; Failure prediction (英語)&#10;最悪のシナリオ:Dialtone&#10;プロセスの進化">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lang="ja-JP" altLang="en-US" sz="2400" dirty="0">
                  <a:gradFill flip="none" rotWithShape="1">
                    <a:gsLst>
                      <a:gs pos="0">
                        <a:srgbClr val="0078D4"/>
                      </a:gs>
                      <a:gs pos="100000">
                        <a:srgbClr val="00BCF2"/>
                      </a:gs>
                    </a:gsLst>
                    <a:lin ang="2700000" scaled="1"/>
                    <a:tileRect/>
                  </a:gradFill>
                  <a:latin typeface="+mn-ea"/>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のプロセス</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安全な</a:t>
              </a:r>
              <a:r>
                <a:rPr lang="ja-JP" altLang="en-US" sz="1600" dirty="0">
                  <a:solidFill>
                    <a:srgbClr val="FFFFFF"/>
                  </a:solidFill>
                  <a:latin typeface="+mn-ea"/>
                  <a:cs typeface="Segoe UI" panose="020B0502040204020203" pitchFamily="34" charset="0"/>
                </a:rPr>
                <a:t>デプロイ</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影響の少ない</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メンテナンス</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AIOps: </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機械学習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&amp;</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故障予測</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最悪のシナリオ:</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Dialtone</a:t>
              </a:r>
              <a:endParaRPr kumimoji="0" lang="en-US"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プロセスの進化</a:t>
              </a:r>
            </a:p>
          </p:txBody>
        </p:sp>
      </p:grpSp>
      <p:grpSp>
        <p:nvGrpSpPr>
          <p:cNvPr id="10" name="Group 9" descr="私たちの原則&#10;&#10;セキュリティの優先順位付け&#10;データ整合性の優先順位付け&#10;既存の顧客を優先する&#10;コミュニケーションの5つの柱&#10;ポータル内: Azure サービス正常性&#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2" y="4067618"/>
            <a:ext cx="3592577" cy="2039877"/>
            <a:chOff x="8643288" y="4189673"/>
            <a:chExt cx="3592577"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lang="ja-JP" altLang="en-US" sz="2400" dirty="0">
                  <a:gradFill flip="none" rotWithShape="1">
                    <a:gsLst>
                      <a:gs pos="0">
                        <a:srgbClr val="0078D4"/>
                      </a:gs>
                      <a:gs pos="100000">
                        <a:srgbClr val="00BCF2"/>
                      </a:gs>
                    </a:gsLst>
                    <a:lin ang="2700000" scaled="1"/>
                    <a:tileRect/>
                  </a:gradFill>
                  <a:latin typeface="+mn-ea"/>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の原則</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8" y="4467529"/>
              <a:ext cx="3592577"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セキュリティ</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優先</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データ整合性</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優先</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既存の顧客を優先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コミュニケーションの</a:t>
              </a:r>
              <a:r>
                <a:rPr lang="ja-JP" altLang="en-US" sz="1600" dirty="0">
                  <a:solidFill>
                    <a:srgbClr val="FFFFFF"/>
                  </a:solidFill>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5</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つの柱</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altLang="ja" sz="1600" dirty="0">
                  <a:solidFill>
                    <a:srgbClr val="FFFFFF"/>
                  </a:solidFill>
                  <a:latin typeface="+mn-ea"/>
                  <a:cs typeface="Segoe UI" panose="020B0502040204020203" pitchFamily="34" charset="0"/>
                </a:rPr>
                <a:t>Azure portal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内: Azure サービス正常性</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p14="http://schemas.microsoft.com/office/powerpoint/2010/main" xmlns:a14="http://schemas.microsoft.com/office/drawing/2010/main" xmlns:adec="http://schemas.microsoft.com/office/drawing/2017/decorative" xmlns:a16="http://schemas.microsoft.com/office/drawing/2014/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ja" dirty="0"/>
              <a:t>はじめに</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ja">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73361110"/>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
              <a:t>ワークロードの概要</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本エンゲージメント中に、ワークロード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&lt;XYZ&gt;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がレビューされました。このソリューションは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2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つの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Azure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リージョンでホストされ、主に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IaaS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リソースと、一部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PaaS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リソースを実行します。以下に限定されませんが、次のものを含みます</a:t>
            </a: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3913841590"/>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仮想マシン</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仮想ネットワーク ゲートウェイ </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ストレージ アカウント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Log Analytics ワークスペース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VM 内の SQL Server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ロード</a:t>
                      </a:r>
                      <a:r>
                        <a:rPr lang="ja-JP" altLang="en-US" sz="1400" b="0" kern="1200" dirty="0">
                          <a:solidFill>
                            <a:prstClr val="black">
                              <a:lumMod val="75000"/>
                              <a:lumOff val="25000"/>
                            </a:prstClr>
                          </a:solidFill>
                          <a:latin typeface="+mn-lt"/>
                          <a:ea typeface="+mn-ea"/>
                          <a:cs typeface="+mn-cs"/>
                        </a:rPr>
                        <a:t> </a:t>
                      </a:r>
                      <a:r>
                        <a:rPr lang="ja" sz="1400" b="0" kern="1200" dirty="0">
                          <a:solidFill>
                            <a:prstClr val="black">
                              <a:lumMod val="75000"/>
                              <a:lumOff val="25000"/>
                            </a:prstClr>
                          </a:solidFill>
                          <a:latin typeface="+mn-lt"/>
                          <a:ea typeface="+mn-ea"/>
                          <a:cs typeface="+mn-cs"/>
                        </a:rPr>
                        <a:t>バランサー</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Web</a:t>
                      </a:r>
                      <a:r>
                        <a:rPr lang="en-US" altLang="ja" sz="1400" b="0" kern="1200" dirty="0">
                          <a:solidFill>
                            <a:prstClr val="black">
                              <a:lumMod val="75000"/>
                              <a:lumOff val="25000"/>
                            </a:prstClr>
                          </a:solidFill>
                          <a:latin typeface="+mn-lt"/>
                          <a:ea typeface="+mn-ea"/>
                          <a:cs typeface="+mn-cs"/>
                        </a:rPr>
                        <a:t> </a:t>
                      </a:r>
                      <a:r>
                        <a:rPr lang="ja" sz="1400" b="0" kern="1200" dirty="0">
                          <a:solidFill>
                            <a:prstClr val="black">
                              <a:lumMod val="75000"/>
                              <a:lumOff val="25000"/>
                            </a:prstClr>
                          </a:solidFill>
                          <a:latin typeface="+mn-lt"/>
                          <a:ea typeface="+mn-ea"/>
                          <a:cs typeface="+mn-cs"/>
                        </a:rPr>
                        <a:t>アプリケーション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0000"/>
                </a:solidFill>
                <a:effectLst/>
                <a:uLnTx/>
                <a:uFillTx/>
                <a:latin typeface="Segoe UI"/>
                <a:ea typeface="+mn-ea"/>
                <a:cs typeface="+mn-cs"/>
              </a:rPr>
              <a:t>&lt; 評価された Azure ワークロードとその主要な特性について説明</a:t>
            </a:r>
            <a:r>
              <a:rPr kumimoji="0" lang="ja-JP" altLang="en-US" sz="1600" b="0" i="0" u="none" strike="noStrike" kern="1200" cap="none" spc="0" normalizeH="0" baseline="0" noProof="0" dirty="0">
                <a:ln>
                  <a:noFill/>
                </a:ln>
                <a:solidFill>
                  <a:srgbClr val="FF0000"/>
                </a:solidFill>
                <a:effectLst/>
                <a:uLnTx/>
                <a:uFillTx/>
                <a:latin typeface="Segoe UI"/>
                <a:ea typeface="+mn-ea"/>
                <a:cs typeface="+mn-cs"/>
              </a:rPr>
              <a:t>する</a:t>
            </a:r>
            <a:r>
              <a:rPr kumimoji="0" lang="ja" sz="1600" b="0" i="0" u="none" strike="noStrike" kern="1200" cap="none" spc="0" normalizeH="0" baseline="0" noProof="0" dirty="0">
                <a:ln>
                  <a:noFill/>
                </a:ln>
                <a:solidFill>
                  <a:srgbClr val="FF0000"/>
                </a:solidFill>
                <a:effectLst/>
                <a:uLnTx/>
                <a:uFillTx/>
                <a:latin typeface="Segoe UI"/>
                <a:ea typeface="+mn-ea"/>
                <a:cs typeface="+mn-cs"/>
              </a:rPr>
              <a:t>&gt;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要求フローの図。">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ja"/>
              <a:t>エグゼクティブ サマリー</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ja-JP" altLang="en-US" dirty="0"/>
              <a:t>既に上手く実施されている点</a:t>
            </a:r>
            <a:endParaRPr lang="ja" dirty="0"/>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ja" dirty="0"/>
              <a:t>信頼性と回復性機能は、このワークロードに既に導入されています</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2626040"/>
          </a:xfrm>
        </p:spPr>
        <p:txBody>
          <a:bodyPr/>
          <a:lstStyle/>
          <a:p>
            <a:pPr marL="285750" lvl="1" indent="-285750" defTabSz="914377">
              <a:lnSpc>
                <a:spcPct val="150000"/>
              </a:lnSpc>
              <a:spcBef>
                <a:spcPts val="0"/>
              </a:spcBef>
              <a:buSzTx/>
              <a:defRPr/>
            </a:pPr>
            <a:r>
              <a:rPr lang="ja-JP" altLang="en-US" sz="1800" dirty="0">
                <a:solidFill>
                  <a:srgbClr val="1A1A1A"/>
                </a:solidFill>
                <a:latin typeface="Segoe UI"/>
              </a:rPr>
              <a:t>ディザスター リカバリー</a:t>
            </a:r>
            <a:r>
              <a:rPr lang="en-US" altLang="ja-JP" sz="1800" dirty="0">
                <a:solidFill>
                  <a:srgbClr val="1A1A1A"/>
                </a:solidFill>
                <a:latin typeface="Segoe UI"/>
              </a:rPr>
              <a:t>/</a:t>
            </a:r>
            <a:r>
              <a:rPr lang="ja-JP" altLang="en-US" sz="1800" dirty="0">
                <a:solidFill>
                  <a:srgbClr val="1A1A1A"/>
                </a:solidFill>
                <a:latin typeface="Segoe UI"/>
              </a:rPr>
              <a:t>バックアップ ソリューションは導入済みで、アクティブで、テスト済みです</a:t>
            </a:r>
          </a:p>
          <a:p>
            <a:pPr marL="285750" lvl="1" indent="-285750" defTabSz="914377">
              <a:lnSpc>
                <a:spcPct val="150000"/>
              </a:lnSpc>
              <a:spcBef>
                <a:spcPts val="0"/>
              </a:spcBef>
              <a:buSzTx/>
              <a:defRPr/>
            </a:pPr>
            <a:r>
              <a:rPr lang="ja-JP" altLang="en-US" sz="1800" dirty="0">
                <a:solidFill>
                  <a:srgbClr val="1A1A1A"/>
                </a:solidFill>
                <a:latin typeface="Segoe UI"/>
              </a:rPr>
              <a:t>アプリケーション内での内部負荷分散があります</a:t>
            </a:r>
          </a:p>
          <a:p>
            <a:pPr marL="285750" lvl="1" indent="-285750" defTabSz="914377">
              <a:lnSpc>
                <a:spcPct val="150000"/>
              </a:lnSpc>
              <a:spcBef>
                <a:spcPts val="0"/>
              </a:spcBef>
              <a:buSzTx/>
              <a:defRPr/>
            </a:pPr>
            <a:r>
              <a:rPr lang="ja-JP" altLang="en-US" sz="1800" dirty="0">
                <a:solidFill>
                  <a:srgbClr val="1A1A1A"/>
                </a:solidFill>
                <a:latin typeface="Segoe UI"/>
              </a:rPr>
              <a:t>現在のインフラストラクチャは、成長に対応できるサイズです</a:t>
            </a:r>
          </a:p>
          <a:p>
            <a:pPr marL="285750" lvl="1" indent="-285750" defTabSz="914377">
              <a:lnSpc>
                <a:spcPct val="150000"/>
              </a:lnSpc>
              <a:spcBef>
                <a:spcPts val="0"/>
              </a:spcBef>
              <a:buSzTx/>
              <a:defRPr/>
            </a:pPr>
            <a:r>
              <a:rPr lang="ja-JP" altLang="en-US" sz="1800" dirty="0">
                <a:solidFill>
                  <a:srgbClr val="1A1A1A"/>
                </a:solidFill>
                <a:latin typeface="Segoe UI"/>
              </a:rPr>
              <a:t>プラットフォームの問題を特定するために </a:t>
            </a:r>
            <a:r>
              <a:rPr lang="en-US" altLang="ja-JP" sz="1800" dirty="0">
                <a:solidFill>
                  <a:srgbClr val="1A1A1A"/>
                </a:solidFill>
                <a:latin typeface="Segoe UI"/>
              </a:rPr>
              <a:t>Azure </a:t>
            </a:r>
            <a:r>
              <a:rPr lang="ja-JP" altLang="en-US" sz="1800" dirty="0">
                <a:solidFill>
                  <a:srgbClr val="1A1A1A"/>
                </a:solidFill>
                <a:latin typeface="Segoe UI"/>
              </a:rPr>
              <a:t>リソース監視は </a:t>
            </a:r>
            <a:r>
              <a:rPr lang="en-US" altLang="ja-JP" sz="1800" dirty="0">
                <a:solidFill>
                  <a:srgbClr val="1A1A1A"/>
                </a:solidFill>
                <a:latin typeface="Segoe UI"/>
              </a:rPr>
              <a:t>ITSM </a:t>
            </a:r>
            <a:r>
              <a:rPr lang="ja-JP" altLang="en-US" sz="1800" dirty="0">
                <a:solidFill>
                  <a:srgbClr val="1A1A1A"/>
                </a:solidFill>
                <a:latin typeface="Segoe UI"/>
              </a:rPr>
              <a:t>システムに接続されています</a:t>
            </a:r>
          </a:p>
          <a:p>
            <a:pPr marL="285750" lvl="1" indent="-285750" defTabSz="914377">
              <a:lnSpc>
                <a:spcPct val="150000"/>
              </a:lnSpc>
              <a:spcBef>
                <a:spcPts val="0"/>
              </a:spcBef>
              <a:buSzTx/>
              <a:defRPr/>
            </a:pPr>
            <a:r>
              <a:rPr lang="ja-JP" altLang="en-US" sz="1800" dirty="0">
                <a:solidFill>
                  <a:srgbClr val="1A1A1A"/>
                </a:solidFill>
                <a:latin typeface="Segoe UI"/>
              </a:rPr>
              <a:t>アプリケーションにアクセスするための冗長化された </a:t>
            </a:r>
            <a:r>
              <a:rPr lang="en-US" altLang="ja-JP" sz="1800" dirty="0">
                <a:solidFill>
                  <a:srgbClr val="1A1A1A"/>
                </a:solidFill>
                <a:latin typeface="Segoe UI"/>
              </a:rPr>
              <a:t>ExpressRoute </a:t>
            </a:r>
            <a:r>
              <a:rPr lang="ja-JP" altLang="en-US" sz="1800" dirty="0">
                <a:solidFill>
                  <a:srgbClr val="1A1A1A"/>
                </a:solidFill>
                <a:latin typeface="Segoe UI"/>
              </a:rPr>
              <a:t>パスが存在します</a:t>
            </a:r>
          </a:p>
          <a:p>
            <a:pPr marL="285750" lvl="1" indent="-285750" defTabSz="914377">
              <a:lnSpc>
                <a:spcPct val="150000"/>
              </a:lnSpc>
              <a:spcBef>
                <a:spcPts val="0"/>
              </a:spcBef>
              <a:buSzTx/>
              <a:defRPr/>
            </a:pPr>
            <a:r>
              <a:rPr lang="ja-JP" altLang="en-US" sz="1800" dirty="0">
                <a:solidFill>
                  <a:srgbClr val="1A1A1A"/>
                </a:solidFill>
                <a:latin typeface="Segoe UI"/>
              </a:rPr>
              <a:t>パフォーマンスや障害テストのプロセスが整備されており、運用されています</a:t>
            </a:r>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ベースライン回復性</a:t>
            </a:r>
            <a:r>
              <a:rPr lang="ja-JP" altLang="en-US" dirty="0"/>
              <a:t>メトリック</a:t>
            </a:r>
            <a:r>
              <a:rPr lang="ja" dirty="0"/>
              <a:t> &amp; インサイト</a:t>
            </a:r>
            <a:r>
              <a:rPr lang="en-US" altLang="ja" dirty="0"/>
              <a:t> </a:t>
            </a:r>
            <a:r>
              <a:rPr lang="ja" dirty="0"/>
              <a:t>ダッシュボード</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ja-JP" altLang="en-US" sz="2000" b="1" i="0" u="none" strike="noStrike" kern="1200" cap="none" spc="0" normalizeH="0" baseline="0" noProof="0" dirty="0">
                <a:ln>
                  <a:noFill/>
                </a:ln>
                <a:solidFill>
                  <a:srgbClr val="FFFFFF"/>
                </a:solidFill>
                <a:effectLst/>
                <a:uLnTx/>
                <a:uFillTx/>
                <a:latin typeface="+mn-ea"/>
                <a:cs typeface="+mn-cs"/>
              </a:rPr>
              <a:t>メトリック </a:t>
            </a:r>
            <a:r>
              <a:rPr kumimoji="0" lang="ja" sz="2000" b="1" i="0" u="none" strike="noStrike" kern="1200" cap="none" spc="0" normalizeH="0" baseline="0" noProof="0" dirty="0">
                <a:ln>
                  <a:noFill/>
                </a:ln>
                <a:solidFill>
                  <a:srgbClr val="FFFFFF"/>
                </a:solidFill>
                <a:effectLst/>
                <a:uLnTx/>
                <a:uFillTx/>
                <a:latin typeface="+mn-ea"/>
                <a:cs typeface="+mn-cs"/>
              </a:rPr>
              <a:t>&amp;</a:t>
            </a:r>
            <a:r>
              <a:rPr kumimoji="0" lang="en-US" altLang="ja" sz="2000" b="1" i="0" u="none" strike="noStrike" kern="1200" cap="none" spc="0" normalizeH="0" baseline="0" noProof="0" dirty="0">
                <a:ln>
                  <a:noFill/>
                </a:ln>
                <a:solidFill>
                  <a:srgbClr val="FFFFFF"/>
                </a:solidFill>
                <a:effectLst/>
                <a:uLnTx/>
                <a:uFillTx/>
                <a:latin typeface="+mn-ea"/>
                <a:cs typeface="+mn-cs"/>
              </a:rPr>
              <a:t> </a:t>
            </a:r>
            <a:r>
              <a:rPr kumimoji="0" lang="ja" sz="2000" b="1" i="0" u="none" strike="noStrike" kern="1200" cap="none" spc="0" normalizeH="0" baseline="0" noProof="0" dirty="0">
                <a:ln>
                  <a:noFill/>
                </a:ln>
                <a:solidFill>
                  <a:srgbClr val="FFFFFF"/>
                </a:solidFill>
                <a:effectLst/>
                <a:uLnTx/>
                <a:uFillTx/>
                <a:latin typeface="+mn-ea"/>
                <a:cs typeface="+mn-cs"/>
              </a:rPr>
              <a:t>インサイト</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75097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可用性ゾーンとリージョン</a:t>
            </a:r>
            <a:r>
              <a:rPr kumimoji="0" lang="ja-JP" alt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の</a:t>
            </a: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回復性</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ja" sz="1400" dirty="0">
                <a:solidFill>
                  <a:srgbClr val="1A1A1A"/>
                </a:solidFill>
                <a:latin typeface="Segoe UI"/>
              </a:rPr>
              <a:t>ワークロードはゾーンとリージョンの障害から完全に保護されていますか</a:t>
            </a:r>
            <a:r>
              <a:rPr lang="ja-JP" altLang="en-US" sz="1400" dirty="0">
                <a:solidFill>
                  <a:srgbClr val="1A1A1A"/>
                </a:solidFill>
                <a:latin typeface="Segoe UI"/>
              </a:rPr>
              <a:t>？</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t>ExpressRoute マルチサイトの</a:t>
            </a:r>
            <a:br>
              <a:rPr kumimoji="0" lang="en-US" altLang="ja"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t>回復性</a:t>
            </a:r>
            <a:endParaRPr kumimoji="0" lang="en-US" altLang="ja" sz="1400" b="1" i="0" u="none" strike="noStrike" kern="1200" cap="none" spc="0" normalizeH="0" baseline="0" noProof="0" dirty="0">
              <a:ln>
                <a:noFill/>
              </a:ln>
              <a:solidFill>
                <a:srgbClr val="1A1A1A"/>
              </a:solidFill>
              <a:effectLst/>
              <a:uLnTx/>
              <a:uFillTx/>
              <a:latin typeface="+mn-ea"/>
              <a:cs typeface="Segoe UI Semilight" panose="020B0402040204020203" pitchFamily="34" charset="0"/>
            </a:endParaRP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はピアリングの場所の障害から保護されていますか</a:t>
            </a:r>
            <a:r>
              <a:rPr kumimoji="0" lang="ja-JP" alt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t>
            </a:r>
            <a:endPar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回復性のための</a:t>
            </a:r>
            <a:br>
              <a:rPr kumimoji="0" lang="en-US" alt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サービス正常性アラート</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すべてのサービスに対してサービス正常性アラートが構成されていますか</a:t>
            </a:r>
            <a:r>
              <a:rPr kumimoji="0" lang="ja-JP" alt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t>
            </a:r>
            <a:endPar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ワークロードの結果に基づいてカスタマイズする – 結果に応じて、 いいえ、はい、該当なしを削除</a:t>
            </a:r>
            <a:r>
              <a:rPr lang="ja-JP" altLang="en-US" sz="2000" dirty="0">
                <a:solidFill>
                  <a:schemeClr val="bg1"/>
                </a:solidFill>
                <a:latin typeface="Segoe UI"/>
              </a:rPr>
              <a:t>する</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影響度</a:t>
            </a:r>
            <a:r>
              <a:rPr lang="en-US" altLang="ja" dirty="0"/>
              <a:t> </a:t>
            </a:r>
            <a:r>
              <a:rPr lang="ja" dirty="0"/>
              <a:t>高</a:t>
            </a:r>
            <a:r>
              <a:rPr lang="en-US" altLang="ja" dirty="0"/>
              <a:t> </a:t>
            </a:r>
            <a:r>
              <a:rPr lang="ja" dirty="0"/>
              <a:t>ダッシュボード</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6763"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87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1921328" y="3504618"/>
              <a:ext cx="837194"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09464" y="3504618"/>
              <a:ext cx="49055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4973050" y="3504618"/>
              <a:ext cx="50195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221001" y="3504618"/>
              <a:ext cx="39113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613711" y="3504618"/>
              <a:ext cx="1010651"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影響度: 高</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影響度: 中</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影響度: 低</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合計推奨事項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度</a:t>
              </a: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別の推奨事項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影響を受けるリソース</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仮想マシンが可用性ゾーン間でデプロイされてい</a:t>
            </a:r>
            <a:r>
              <a:rPr lang="ja-JP" altLang="en-US" sz="1400" dirty="0">
                <a:solidFill>
                  <a:srgbClr val="1A1A1A"/>
                </a:solidFill>
                <a:latin typeface="Segoe UI"/>
              </a:rPr>
              <a:t>ません</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Standard HDD ディスクを使用する運用 VM</a:t>
            </a:r>
            <a:r>
              <a:rPr kumimoji="0" lang="en-US" altLang="ja" sz="1400" b="0" i="0" u="none" strike="noStrike" kern="1200" cap="none" spc="0" normalizeH="0" baseline="0" noProof="0" dirty="0">
                <a:ln>
                  <a:noFill/>
                </a:ln>
                <a:solidFill>
                  <a:srgbClr val="1A1A1A"/>
                </a:solidFill>
                <a:effectLst/>
                <a:uLnTx/>
                <a:uFillTx/>
                <a:latin typeface="Segoe UI"/>
                <a:ea typeface="+mn-ea"/>
                <a:cs typeface="+mn-cs"/>
              </a:rPr>
              <a:t> </a:t>
            </a:r>
            <a:r>
              <a:rPr kumimoji="0" lang="ja-JP" altLang="en-US" sz="1400" b="0" i="0" u="none" strike="noStrike" kern="1200" cap="none" spc="0" normalizeH="0" baseline="0" noProof="0" dirty="0">
                <a:ln>
                  <a:noFill/>
                </a:ln>
                <a:solidFill>
                  <a:srgbClr val="1A1A1A"/>
                </a:solidFill>
                <a:effectLst/>
                <a:uLnTx/>
                <a:uFillTx/>
                <a:latin typeface="Segoe UI"/>
                <a:ea typeface="+mn-ea"/>
                <a:cs typeface="+mn-cs"/>
              </a:rPr>
              <a:t>があります</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Azure Kubernetes が可用性ゾーン間でデプロイされてい</a:t>
            </a:r>
            <a:r>
              <a:rPr lang="ja-JP" altLang="en-US" sz="1400" dirty="0">
                <a:solidFill>
                  <a:srgbClr val="1A1A1A"/>
                </a:solidFill>
                <a:latin typeface="Segoe UI"/>
              </a:rPr>
              <a:t>ません</a:t>
            </a:r>
            <a:endParaRPr lang="ja"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Basic SKU を使用した運用ロード バランサー</a:t>
            </a:r>
            <a:r>
              <a:rPr lang="ja-JP" altLang="en-US" sz="1400" dirty="0">
                <a:solidFill>
                  <a:srgbClr val="1A1A1A"/>
                </a:solidFill>
                <a:latin typeface="Segoe UI"/>
              </a:rPr>
              <a:t>があります</a:t>
            </a:r>
            <a:endParaRPr lang="ja"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Azure SQL が自動的にスケーリングするように構成されてい</a:t>
            </a:r>
            <a:r>
              <a:rPr lang="ja-JP" altLang="en-US" sz="1400" dirty="0">
                <a:solidFill>
                  <a:srgbClr val="1A1A1A"/>
                </a:solidFill>
                <a:latin typeface="Segoe UI"/>
              </a:rPr>
              <a:t>ません</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1344855"/>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可用性と復旧のターゲットが不明であるか、定義されていません</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BCDR 戦略が定義されてい</a:t>
            </a:r>
            <a:r>
              <a:rPr lang="ja-JP" altLang="en-US" sz="1400" dirty="0">
                <a:solidFill>
                  <a:srgbClr val="1A1A1A"/>
                </a:solidFill>
                <a:latin typeface="Segoe UI"/>
              </a:rPr>
              <a:t>ません</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可用性と復旧のターゲットが不明であるか、定義されていません</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BCDR 戦略が定義されてい</a:t>
            </a:r>
            <a:r>
              <a:rPr lang="ja-JP" altLang="en-US" sz="1400" dirty="0">
                <a:solidFill>
                  <a:srgbClr val="1A1A1A"/>
                </a:solidFill>
                <a:latin typeface="Segoe UI"/>
              </a:rPr>
              <a:t>ません</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Azure リソース</a:t>
            </a:r>
          </a:p>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solidFill>
                  <a:srgbClr val="C00000"/>
                </a:solidFill>
                <a:effectLst/>
                <a:uLnTx/>
                <a:uFillTx/>
                <a:latin typeface="+mn-ea"/>
                <a:cs typeface="+mn-cs"/>
              </a:rPr>
              <a:t>影響度 高 の主な推奨事項</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solidFill>
                  <a:srgbClr val="C00000"/>
                </a:solidFill>
                <a:effectLst/>
                <a:uLnTx/>
                <a:uFillTx/>
                <a:latin typeface="+mn-ea"/>
                <a:cs typeface="+mn-cs"/>
              </a:rPr>
              <a:t>影響度 高 の主な推奨事項</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ja"/>
              <a:t>正常性とリスクのダッシュボード</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ja" dirty="0"/>
              <a:t>ベースライン</a:t>
            </a:r>
            <a:r>
              <a:rPr lang="en-US" altLang="ja" dirty="0"/>
              <a:t> </a:t>
            </a:r>
            <a:r>
              <a:rPr lang="ja-JP" altLang="en-US" dirty="0"/>
              <a:t>メトリック</a:t>
            </a:r>
            <a:r>
              <a:rPr lang="ja" altLang="en-US" dirty="0"/>
              <a:t> </a:t>
            </a:r>
            <a:r>
              <a:rPr lang="en-US" altLang="ja" dirty="0"/>
              <a:t>&amp; </a:t>
            </a:r>
            <a:r>
              <a:rPr lang="ja" dirty="0"/>
              <a:t>インサイトの詳細</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ja" dirty="0">
                <a:cs typeface="Segoe UI"/>
              </a:rPr>
              <a:t>Well-Architected Reliability Assessment – エグゼクティブ サマリー</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ja">
                <a:latin typeface="+mj-lt"/>
              </a:rPr>
              <a:t>[顧客名 – ワークロード名]</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ja" dirty="0"/>
              <a:t>プレゼンター名</a:t>
            </a:r>
          </a:p>
          <a:p>
            <a:r>
              <a:rPr lang="ja" dirty="0"/>
              <a:t>プレゼンターの</a:t>
            </a:r>
            <a:r>
              <a:rPr lang="ja-JP" altLang="en-US" dirty="0"/>
              <a:t>ロール</a:t>
            </a:r>
            <a:endParaRPr lang="ja" dirty="0"/>
          </a:p>
          <a:p>
            <a:r>
              <a:rPr lang="ja" dirty="0"/>
              <a:t>プレゼンターの</a:t>
            </a:r>
            <a:r>
              <a:rPr lang="en-US" altLang="ja" dirty="0"/>
              <a:t> email</a:t>
            </a:r>
            <a:endParaRPr lang="ja" dirty="0"/>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ゾーンとリージョン</a:t>
            </a:r>
            <a:r>
              <a:rPr lang="ja-JP" altLang="en-US" dirty="0"/>
              <a:t>の</a:t>
            </a:r>
            <a:r>
              <a:rPr lang="ja" dirty="0"/>
              <a:t>回復性</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22132206"/>
              </p:ext>
            </p:extLst>
          </p:nvPr>
        </p:nvGraphicFramePr>
        <p:xfrm>
          <a:off x="1203960" y="1321635"/>
          <a:ext cx="9784080" cy="4526280"/>
        </p:xfrm>
        <a:graphic>
          <a:graphicData uri="http://schemas.openxmlformats.org/drawingml/2006/table">
            <a:tbl>
              <a:tblPr firstRow="1" bandRow="1">
                <a:tableStyleId>{93296810-A885-4BE3-A3E7-6D5BEEA58F35}</a:tableStyleId>
              </a:tblPr>
              <a:tblGrid>
                <a:gridCol w="3931920">
                  <a:extLst>
                    <a:ext uri="{9D8B030D-6E8A-4147-A177-3AD203B41FA5}">
                      <a16:colId xmlns:a16="http://schemas.microsoft.com/office/drawing/2014/main" val="2018168186"/>
                    </a:ext>
                  </a:extLst>
                </a:gridCol>
                <a:gridCol w="1463040">
                  <a:extLst>
                    <a:ext uri="{9D8B030D-6E8A-4147-A177-3AD203B41FA5}">
                      <a16:colId xmlns:a16="http://schemas.microsoft.com/office/drawing/2014/main" val="4023836002"/>
                    </a:ext>
                  </a:extLst>
                </a:gridCol>
                <a:gridCol w="1463040">
                  <a:extLst>
                    <a:ext uri="{9D8B030D-6E8A-4147-A177-3AD203B41FA5}">
                      <a16:colId xmlns:a16="http://schemas.microsoft.com/office/drawing/2014/main" val="1229423019"/>
                    </a:ext>
                  </a:extLst>
                </a:gridCol>
                <a:gridCol w="1463040">
                  <a:extLst>
                    <a:ext uri="{9D8B030D-6E8A-4147-A177-3AD203B41FA5}">
                      <a16:colId xmlns:a16="http://schemas.microsoft.com/office/drawing/2014/main" val="450747844"/>
                    </a:ext>
                  </a:extLst>
                </a:gridCol>
                <a:gridCol w="1463040">
                  <a:extLst>
                    <a:ext uri="{9D8B030D-6E8A-4147-A177-3AD203B41FA5}">
                      <a16:colId xmlns:a16="http://schemas.microsoft.com/office/drawing/2014/main" val="2552373973"/>
                    </a:ext>
                  </a:extLst>
                </a:gridCol>
              </a:tblGrid>
              <a:tr h="0">
                <a:tc>
                  <a:txBody>
                    <a:bodyPr/>
                    <a:lstStyle/>
                    <a:p>
                      <a:pPr algn="ctr"/>
                      <a:r>
                        <a:rPr lang="ja" sz="1050" dirty="0"/>
                        <a:t>ワークロード レイヤーまたはシナリオ</a:t>
                      </a:r>
                    </a:p>
                    <a:p>
                      <a:pPr algn="ctr"/>
                      <a:r>
                        <a:rPr lang="ja" sz="1050" dirty="0"/>
                        <a:t>(主要コンポーネントのみ)</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ja" sz="1050" dirty="0"/>
                        <a:t>ゾーン障害保護</a:t>
                      </a:r>
                    </a:p>
                    <a:p>
                      <a:pPr algn="ct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リージョン障害保護</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ゾーン</a:t>
                      </a:r>
                      <a:r>
                        <a:rPr lang="ja-JP" altLang="en-US" sz="1050" dirty="0"/>
                        <a:t>障害テスト</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リージョン</a:t>
                      </a:r>
                      <a:r>
                        <a:rPr lang="ja-JP" altLang="en-US" sz="1050" dirty="0"/>
                        <a:t>障害テスト</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79067677"/>
                  </a:ext>
                </a:extLst>
              </a:tr>
              <a:tr h="0">
                <a:tc>
                  <a:txBody>
                    <a:bodyPr/>
                    <a:lstStyle/>
                    <a:p>
                      <a:pPr algn="l"/>
                      <a:r>
                        <a:rPr lang="ja" sz="1000" b="1" dirty="0"/>
                        <a:t>ワークロード</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AKS</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完全</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marL="466372" lvl="3" algn="l" defTabSz="932746" rtl="0" eaLnBrk="1" latinLnBrk="0" hangingPunct="1"/>
                      <a:r>
                        <a:rPr lang="en-US" altLang="ja-JP" sz="1000" b="0" kern="1200" dirty="0">
                          <a:solidFill>
                            <a:schemeClr val="dk1"/>
                          </a:solidFill>
                          <a:latin typeface="+mn-lt"/>
                          <a:ea typeface="+mn-ea"/>
                          <a:cs typeface="+mn-cs"/>
                        </a:rPr>
                        <a:t>App Services</a:t>
                      </a:r>
                      <a:endParaRPr lang="ja"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Azure SQL</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ストレージ アカウント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仮想ネットワーク</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Azure ファイアウォール</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9755149"/>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ExpressRoute </a:t>
            </a:r>
            <a:r>
              <a:rPr lang="ja-JP" altLang="en-US" dirty="0"/>
              <a:t>の</a:t>
            </a:r>
            <a:r>
              <a:rPr lang="ja" dirty="0"/>
              <a:t>回復性</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73155629"/>
              </p:ext>
            </p:extLst>
          </p:nvPr>
        </p:nvGraphicFramePr>
        <p:xfrm>
          <a:off x="289560" y="1272541"/>
          <a:ext cx="11612880" cy="4732020"/>
        </p:xfrm>
        <a:graphic>
          <a:graphicData uri="http://schemas.openxmlformats.org/drawingml/2006/table">
            <a:tbl>
              <a:tblPr firstRow="1">
                <a:tableStyleId>{21E4AEA4-8DFA-4A89-87EB-49C32662AFE0}</a:tableStyleId>
              </a:tblPr>
              <a:tblGrid>
                <a:gridCol w="2011680">
                  <a:extLst>
                    <a:ext uri="{9D8B030D-6E8A-4147-A177-3AD203B41FA5}">
                      <a16:colId xmlns:a16="http://schemas.microsoft.com/office/drawing/2014/main" val="2018168186"/>
                    </a:ext>
                  </a:extLst>
                </a:gridCol>
                <a:gridCol w="1920240">
                  <a:extLst>
                    <a:ext uri="{9D8B030D-6E8A-4147-A177-3AD203B41FA5}">
                      <a16:colId xmlns:a16="http://schemas.microsoft.com/office/drawing/2014/main" val="4023836002"/>
                    </a:ext>
                  </a:extLst>
                </a:gridCol>
                <a:gridCol w="1920240">
                  <a:extLst>
                    <a:ext uri="{9D8B030D-6E8A-4147-A177-3AD203B41FA5}">
                      <a16:colId xmlns:a16="http://schemas.microsoft.com/office/drawing/2014/main" val="1229423019"/>
                    </a:ext>
                  </a:extLst>
                </a:gridCol>
                <a:gridCol w="1920240">
                  <a:extLst>
                    <a:ext uri="{9D8B030D-6E8A-4147-A177-3AD203B41FA5}">
                      <a16:colId xmlns:a16="http://schemas.microsoft.com/office/drawing/2014/main" val="450747844"/>
                    </a:ext>
                  </a:extLst>
                </a:gridCol>
                <a:gridCol w="1920240">
                  <a:extLst>
                    <a:ext uri="{9D8B030D-6E8A-4147-A177-3AD203B41FA5}">
                      <a16:colId xmlns:a16="http://schemas.microsoft.com/office/drawing/2014/main" val="2552373973"/>
                    </a:ext>
                  </a:extLst>
                </a:gridCol>
                <a:gridCol w="1920240">
                  <a:extLst>
                    <a:ext uri="{9D8B030D-6E8A-4147-A177-3AD203B41FA5}">
                      <a16:colId xmlns:a16="http://schemas.microsoft.com/office/drawing/2014/main" val="4288647603"/>
                    </a:ext>
                  </a:extLst>
                </a:gridCol>
              </a:tblGrid>
              <a:tr h="0">
                <a:tc>
                  <a:txBody>
                    <a:bodyPr/>
                    <a:lstStyle/>
                    <a:p>
                      <a:pPr algn="ctr"/>
                      <a:r>
                        <a:rPr lang="ja" sz="1050" dirty="0"/>
                        <a:t>サービス</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5">
                  <a:txBody>
                    <a:bodyPr/>
                    <a:lstStyle/>
                    <a:p>
                      <a:pPr algn="ctr"/>
                      <a:r>
                        <a:rPr lang="ja" sz="1050" dirty="0"/>
                        <a:t>推奨事項</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0">
                <a:tc>
                  <a:txBody>
                    <a:bodyPr/>
                    <a:lstStyle/>
                    <a:p>
                      <a:pPr algn="l"/>
                      <a:r>
                        <a:rPr lang="ja" sz="1000" b="1"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ゲートウェイは、回復性を高めるために、異なるピアリングの場所から 2 つ以上の回線に接続されていますか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ゾーン冗長ゲートウェイ SKU を使用していますか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ゲートウェイのすべてのゲートウェイ メトリックとログ</a:t>
                      </a:r>
                      <a:r>
                        <a:rPr lang="ja-JP" altLang="en-US" sz="1000" b="1" dirty="0"/>
                        <a:t>について</a:t>
                      </a:r>
                      <a:r>
                        <a:rPr lang="ja" sz="1000" b="1" dirty="0"/>
                        <a:t>監視とアラートが構成されていますか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必要なすべてのログを含む診断ログと、ExpressRoute ゲートウェイ用に構成されたアラートはありますか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顧客制御のゲートウェイ メンテナンス (プレビュー) が構成されていますか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3176836022"/>
                  </a:ext>
                </a:extLst>
              </a:tr>
              <a:tr h="0">
                <a:tc>
                  <a:txBody>
                    <a:bodyPr/>
                    <a:lstStyle/>
                    <a:p>
                      <a:pPr marL="0" lvl="2" algn="l" defTabSz="932746" rtl="0" eaLnBrk="1" latinLnBrk="0" hangingPunct="1"/>
                      <a:r>
                        <a:rPr lang="ja" sz="1000" b="0" kern="1200" dirty="0">
                          <a:solidFill>
                            <a:schemeClr val="dk1"/>
                          </a:solidFill>
                        </a:rPr>
                        <a:t>ExpressRouteGateway</a:t>
                      </a:r>
                      <a:r>
                        <a:rPr lang="en-US" altLang="ja" sz="1000" b="0" kern="1200" dirty="0">
                          <a:solidFill>
                            <a:schemeClr val="dk1"/>
                          </a:solidFill>
                        </a:rPr>
                        <a:t> </a:t>
                      </a:r>
                      <a:r>
                        <a:rPr lang="ja-JP" altLang="en-US" sz="1000" b="0" kern="1200" dirty="0">
                          <a:solidFill>
                            <a:schemeClr val="dk1"/>
                          </a:solidFill>
                        </a:rPr>
                        <a:t>の名前 </a:t>
                      </a:r>
                      <a:r>
                        <a:rPr lang="en-US" altLang="ja-JP" sz="1000" b="0" kern="1200" dirty="0">
                          <a:solidFill>
                            <a:schemeClr val="dk1"/>
                          </a:solidFill>
                        </a:rPr>
                        <a:t>1</a:t>
                      </a:r>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2" algn="l" defTabSz="932746" rtl="0" eaLnBrk="1" latinLnBrk="0" hangingPunct="1"/>
                      <a:r>
                        <a:rPr lang="ja" sz="1000" b="1" kern="1200" dirty="0">
                          <a:solidFill>
                            <a:schemeClr val="dk1"/>
                          </a:solidFill>
                        </a:rPr>
                        <a:t>ExpressRoute 回線</a:t>
                      </a:r>
                      <a:endParaRPr lang="en-US" sz="1000" b="1"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現在の ExpressRoute </a:t>
                      </a:r>
                      <a:r>
                        <a:rPr lang="ja-JP" altLang="en-US" sz="1000" b="1" dirty="0"/>
                        <a:t>の</a:t>
                      </a:r>
                      <a:r>
                        <a:rPr lang="ja" sz="1000" b="1" dirty="0"/>
                        <a:t>ピアリングの場所はどこですか?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回線の 2 つの物理リンクは、ネットワーク内の 2 つの異なるエッジ デバイス (ルーター/ファイアウォール) に接続されていますか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回線の両方の接続がアクティブ/アクティブ モードで構成されていますか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(BFD)</a:t>
                      </a:r>
                      <a:r>
                        <a:rPr lang="en-US" altLang="ja" sz="1000" b="1" dirty="0"/>
                        <a:t> </a:t>
                      </a:r>
                      <a:r>
                        <a:rPr lang="ja" sz="1000" b="1" dirty="0"/>
                        <a:t>双方向フォワーディング検出は、</a:t>
                      </a:r>
                      <a:r>
                        <a:rPr lang="ja-JP" altLang="en-US" sz="1000" b="1" dirty="0"/>
                        <a:t>お客様や</a:t>
                      </a:r>
                      <a:r>
                        <a:rPr lang="ja" sz="1000" b="1" dirty="0"/>
                        <a:t>サービス プロバイダーのエッジ ルーター デバイスで有効</a:t>
                      </a:r>
                      <a:r>
                        <a:rPr lang="ja-JP" altLang="en-US" sz="1000" b="1" dirty="0"/>
                        <a:t>に</a:t>
                      </a:r>
                      <a:r>
                        <a:rPr lang="ja" sz="1000" b="1" dirty="0"/>
                        <a:t>設定されていますか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3087896313"/>
                  </a:ext>
                </a:extLst>
              </a:tr>
              <a:tr h="0">
                <a:tc>
                  <a:txBody>
                    <a:bodyPr/>
                    <a:lstStyle/>
                    <a:p>
                      <a:pPr marL="0" lvl="2" algn="l" defTabSz="932746" rtl="0" eaLnBrk="1" latinLnBrk="0" hangingPunct="1"/>
                      <a:r>
                        <a:rPr lang="ja-JP" altLang="en-US" sz="1000" b="0" kern="1200" dirty="0">
                          <a:solidFill>
                            <a:schemeClr val="dk1"/>
                          </a:solidFill>
                          <a:latin typeface="+mn-lt"/>
                          <a:ea typeface="+mn-ea"/>
                          <a:cs typeface="+mn-cs"/>
                        </a:rPr>
                        <a:t>回線名 </a:t>
                      </a:r>
                      <a:r>
                        <a:rPr lang="en-US" altLang="ja-JP" sz="1000" b="0" kern="1200" dirty="0">
                          <a:solidFill>
                            <a:schemeClr val="dk1"/>
                          </a:solidFill>
                          <a:latin typeface="+mn-lt"/>
                          <a:ea typeface="+mn-ea"/>
                          <a:cs typeface="+mn-cs"/>
                        </a:rPr>
                        <a:t>1</a:t>
                      </a:r>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ja" sz="1000" dirty="0"/>
                        <a:t>Ashburn</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2" algn="l" defTabSz="932746" rtl="0" eaLnBrk="1" latinLnBrk="0" hangingPunct="1"/>
                      <a:r>
                        <a:rPr lang="ja" sz="1000" b="1" kern="1200" dirty="0">
                          <a:solidFill>
                            <a:schemeClr val="dk1"/>
                          </a:solidFill>
                        </a:rPr>
                        <a:t>ExpressRoute Direct</a:t>
                      </a:r>
                      <a:endParaRPr lang="en-US" sz="1000" b="1"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Direct の両方のリンクの "管理状態" は "有効" 状態ですか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Direct が</a:t>
                      </a:r>
                      <a:r>
                        <a:rPr lang="ja-JP" altLang="en-US" sz="1000" b="1" dirty="0"/>
                        <a:t>過剰</a:t>
                      </a:r>
                      <a:r>
                        <a:rPr lang="ja" sz="1000" b="1" dirty="0"/>
                        <a:t>サブスクライブされていませんか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1488158130"/>
                  </a:ext>
                </a:extLst>
              </a:tr>
              <a:tr h="0">
                <a:tc>
                  <a:txBody>
                    <a:bodyPr/>
                    <a:lstStyle/>
                    <a:p>
                      <a:pPr marL="0" lvl="2" algn="l" defTabSz="932746" rtl="0" eaLnBrk="1" latinLnBrk="0" hangingPunct="1"/>
                      <a:r>
                        <a:rPr lang="en-US" altLang="ja" sz="1000" b="0" kern="1200" dirty="0">
                          <a:solidFill>
                            <a:schemeClr val="dk1"/>
                          </a:solidFill>
                        </a:rPr>
                        <a:t>ExpressRoute Direct</a:t>
                      </a:r>
                      <a:r>
                        <a:rPr lang="ja-JP" altLang="en-US" sz="1000" b="0" kern="1200" dirty="0">
                          <a:solidFill>
                            <a:schemeClr val="dk1"/>
                          </a:solidFill>
                        </a:rPr>
                        <a:t> の名前</a:t>
                      </a:r>
                      <a:endParaRPr lang="en-US" altLang="ja" sz="1000" b="0" kern="1200" dirty="0">
                        <a:solidFill>
                          <a:schemeClr val="dk1"/>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0" dirty="0">
                          <a:solidFill>
                            <a:srgbClr val="0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回復性のためのサービス正常性アラート</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80606971"/>
              </p:ext>
            </p:extLst>
          </p:nvPr>
        </p:nvGraphicFramePr>
        <p:xfrm>
          <a:off x="243840" y="1180674"/>
          <a:ext cx="11704320" cy="5311140"/>
        </p:xfrm>
        <a:graphic>
          <a:graphicData uri="http://schemas.openxmlformats.org/drawingml/2006/table">
            <a:tbl>
              <a:tblPr firstRow="1" bandRow="1">
                <a:tableStyleId>{00A15C55-8517-42AA-B614-E9B94910E393}</a:tableStyleId>
              </a:tblPr>
              <a:tblGrid>
                <a:gridCol w="2651760">
                  <a:extLst>
                    <a:ext uri="{9D8B030D-6E8A-4147-A177-3AD203B41FA5}">
                      <a16:colId xmlns:a16="http://schemas.microsoft.com/office/drawing/2014/main" val="216684026"/>
                    </a:ext>
                  </a:extLst>
                </a:gridCol>
                <a:gridCol w="2651760">
                  <a:extLst>
                    <a:ext uri="{9D8B030D-6E8A-4147-A177-3AD203B41FA5}">
                      <a16:colId xmlns:a16="http://schemas.microsoft.com/office/drawing/2014/main" val="3875941315"/>
                    </a:ext>
                  </a:extLst>
                </a:gridCol>
                <a:gridCol w="91440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gridCol w="914400">
                  <a:extLst>
                    <a:ext uri="{9D8B030D-6E8A-4147-A177-3AD203B41FA5}">
                      <a16:colId xmlns:a16="http://schemas.microsoft.com/office/drawing/2014/main" val="450747844"/>
                    </a:ext>
                  </a:extLst>
                </a:gridCol>
                <a:gridCol w="914400">
                  <a:extLst>
                    <a:ext uri="{9D8B030D-6E8A-4147-A177-3AD203B41FA5}">
                      <a16:colId xmlns:a16="http://schemas.microsoft.com/office/drawing/2014/main" val="2552373973"/>
                    </a:ext>
                  </a:extLst>
                </a:gridCol>
                <a:gridCol w="914400">
                  <a:extLst>
                    <a:ext uri="{9D8B030D-6E8A-4147-A177-3AD203B41FA5}">
                      <a16:colId xmlns:a16="http://schemas.microsoft.com/office/drawing/2014/main" val="4288647603"/>
                    </a:ext>
                  </a:extLst>
                </a:gridCol>
                <a:gridCol w="914400">
                  <a:extLst>
                    <a:ext uri="{9D8B030D-6E8A-4147-A177-3AD203B41FA5}">
                      <a16:colId xmlns:a16="http://schemas.microsoft.com/office/drawing/2014/main" val="2574389261"/>
                    </a:ext>
                  </a:extLst>
                </a:gridCol>
                <a:gridCol w="914400">
                  <a:extLst>
                    <a:ext uri="{9D8B030D-6E8A-4147-A177-3AD203B41FA5}">
                      <a16:colId xmlns:a16="http://schemas.microsoft.com/office/drawing/2014/main" val="3033138154"/>
                    </a:ext>
                  </a:extLst>
                </a:gridCol>
              </a:tblGrid>
              <a:tr h="0">
                <a:tc rowSpan="2">
                  <a:txBody>
                    <a:bodyPr/>
                    <a:lstStyle/>
                    <a:p>
                      <a:pPr algn="ctr"/>
                      <a:r>
                        <a:rPr lang="ja" altLang="en-US" sz="1000" b="1" dirty="0">
                          <a:solidFill>
                            <a:schemeClr val="bg1"/>
                          </a:solidFill>
                        </a:rPr>
                        <a:t>サブスクリプション名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pPr algn="ctr"/>
                      <a:r>
                        <a:rPr lang="ja" altLang="en-US" sz="1000" b="1" dirty="0">
                          <a:solidFill>
                            <a:schemeClr val="bg1"/>
                          </a:solidFill>
                        </a:rPr>
                        <a:t>アラート名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7">
                  <a:txBody>
                    <a:bodyPr/>
                    <a:lstStyle/>
                    <a:p>
                      <a:pPr algn="ctr"/>
                      <a:r>
                        <a:rPr lang="ja" sz="1050" dirty="0"/>
                        <a:t>監視するように構成されたサービス正常性アラート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0">
                <a:tc vMerge="1">
                  <a:txBody>
                    <a:bodyPr/>
                    <a:lstStyle/>
                    <a:p>
                      <a:endParaRPr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vMerge="1">
                  <a:txBody>
                    <a:bodyPr/>
                    <a:lstStyle/>
                    <a:p>
                      <a:endParaRPr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すべての Azure サービス</a:t>
                      </a:r>
                      <a:r>
                        <a:rPr lang="ja-JP" altLang="en-US" sz="900" b="1" dirty="0">
                          <a:solidFill>
                            <a:schemeClr val="bg1"/>
                          </a:solidFill>
                        </a:rPr>
                        <a:t>に対してですか？</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すべての</a:t>
                      </a:r>
                      <a:r>
                        <a:rPr lang="ja-JP" altLang="en-US" sz="900" b="1" dirty="0">
                          <a:solidFill>
                            <a:schemeClr val="bg1"/>
                          </a:solidFill>
                        </a:rPr>
                        <a:t>リージョンに対してですか？</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サービスの問題</a:t>
                      </a: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計画メンテナンス</a:t>
                      </a: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正常性の勧告</a:t>
                      </a:r>
                      <a:endParaRPr lang="en-US"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セキュリティ アドバイザリ</a:t>
                      </a:r>
                      <a:endParaRPr lang="en-US"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チームに対してアクションを自動的にトリガーしますか</a:t>
                      </a:r>
                      <a:r>
                        <a:rPr lang="ja-JP" altLang="en-US" sz="900" b="1" dirty="0">
                          <a:solidFill>
                            <a:schemeClr val="bg1"/>
                          </a:solidFill>
                        </a:rPr>
                        <a:t>？</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176836022"/>
                  </a:ext>
                </a:extLst>
              </a:tr>
              <a:tr h="0">
                <a:tc>
                  <a:txBody>
                    <a:bodyPr/>
                    <a:lstStyle/>
                    <a:p>
                      <a:pPr algn="ctr"/>
                      <a:r>
                        <a:rPr lang="ja-JP" altLang="en-US" sz="1000" b="0" dirty="0">
                          <a:solidFill>
                            <a:srgbClr val="000000"/>
                          </a:solidFill>
                        </a:rPr>
                        <a:t>サブスクリプション名 </a:t>
                      </a:r>
                      <a:r>
                        <a:rPr lang="ja" sz="1000" b="0" dirty="0">
                          <a:solidFill>
                            <a:srgbClr val="000000"/>
                          </a:solidFill>
                        </a:rPr>
                        <a:t>1</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b="0" dirty="0">
                          <a:solidFill>
                            <a:srgbClr val="000000"/>
                          </a:solidFill>
                        </a:rPr>
                        <a:t>アラート名 </a:t>
                      </a:r>
                      <a:r>
                        <a:rPr lang="en-US" altLang="ja-JP" sz="1000" b="0" dirty="0">
                          <a:solidFill>
                            <a:srgbClr val="000000"/>
                          </a:solidFill>
                        </a:rPr>
                        <a:t>1</a:t>
                      </a:r>
                      <a:endParaRPr lang="ja"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2019536"/>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ja" dirty="0"/>
              <a:t>正常性とリスクに関する推奨事項</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b="1" dirty="0"/>
              <a:t>影響</a:t>
            </a:r>
            <a:r>
              <a:rPr lang="ja-JP" altLang="en-US" b="1" dirty="0"/>
              <a:t>度 </a:t>
            </a:r>
            <a:r>
              <a:rPr lang="ja-JP" altLang="en-US" b="1" dirty="0">
                <a:solidFill>
                  <a:srgbClr val="C00000"/>
                </a:solidFill>
              </a:rPr>
              <a:t>高</a:t>
            </a:r>
            <a:r>
              <a:rPr lang="ja" dirty="0"/>
              <a:t> </a:t>
            </a:r>
            <a:r>
              <a:rPr lang="ja-JP" altLang="en-US" dirty="0"/>
              <a:t>の</a:t>
            </a:r>
            <a:r>
              <a:rPr lang="ja" dirty="0"/>
              <a:t>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87171932"/>
              </p:ext>
            </p:extLst>
          </p:nvPr>
        </p:nvGraphicFramePr>
        <p:xfrm>
          <a:off x="152400" y="1321635"/>
          <a:ext cx="11887200" cy="4968240"/>
        </p:xfrm>
        <a:graphic>
          <a:graphicData uri="http://schemas.openxmlformats.org/drawingml/2006/table">
            <a:tbl>
              <a:tblPr firstRow="1" bandRow="1">
                <a:tableStyleId>{F5AB1C69-6EDB-4FF4-983F-18BD219EF322}</a:tableStyleId>
              </a:tblPr>
              <a:tblGrid>
                <a:gridCol w="457200">
                  <a:extLst>
                    <a:ext uri="{9D8B030D-6E8A-4147-A177-3AD203B41FA5}">
                      <a16:colId xmlns:a16="http://schemas.microsoft.com/office/drawing/2014/main" val="3093542262"/>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b="1"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algn="ctr"/>
                      <a:r>
                        <a:rPr lang="ja" sz="1050" dirty="0"/>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algn="ctr"/>
                      <a:r>
                        <a:rPr lang="ja" sz="1050" dirty="0"/>
                        <a:t>Azure</a:t>
                      </a:r>
                      <a:r>
                        <a:rPr lang="en-US" altLang="ja" sz="1050" dirty="0"/>
                        <a:t> </a:t>
                      </a:r>
                      <a:r>
                        <a:rPr lang="ja" sz="1050" dirty="0"/>
                        <a:t>サービス</a:t>
                      </a:r>
                      <a:r>
                        <a:rPr lang="en-US" altLang="ja" sz="1050" dirty="0"/>
                        <a:t> </a:t>
                      </a:r>
                      <a:r>
                        <a:rPr lang="ja" sz="1050" dirty="0"/>
                        <a:t>/</a:t>
                      </a:r>
                      <a:r>
                        <a:rPr lang="en-US" altLang="ja" sz="1050" dirty="0"/>
                        <a:t> </a:t>
                      </a:r>
                      <a:r>
                        <a:rPr lang="ja" sz="1050" dirty="0"/>
                        <a:t>WAF</a:t>
                      </a:r>
                      <a:r>
                        <a:rPr lang="en-US" altLang="ja" sz="1050" dirty="0"/>
                        <a:t> </a:t>
                      </a:r>
                      <a:r>
                        <a:rPr lang="ja" sz="1050" dirty="0"/>
                        <a:t>/</a:t>
                      </a:r>
                      <a:r>
                        <a:rPr lang="en-US" altLang="ja" sz="1050" dirty="0"/>
                        <a:t> </a:t>
                      </a:r>
                      <a:r>
                        <a:rPr lang="ja" sz="1050" dirty="0"/>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影響を受けるリソース数</a:t>
                      </a:r>
                      <a:endParaRPr lang="en-US" sz="105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影響</a:t>
            </a:r>
            <a:r>
              <a:rPr lang="ja-JP" altLang="en-US" dirty="0"/>
              <a:t>度 </a:t>
            </a:r>
            <a:r>
              <a:rPr lang="ja" dirty="0">
                <a:solidFill>
                  <a:srgbClr val="EB9100"/>
                </a:solidFill>
              </a:rPr>
              <a:t>中</a:t>
            </a:r>
            <a:r>
              <a:rPr lang="en-US" altLang="ja" dirty="0"/>
              <a:t> </a:t>
            </a:r>
            <a:r>
              <a:rPr lang="ja" dirty="0"/>
              <a:t>の推奨事項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482204210"/>
              </p:ext>
            </p:extLst>
          </p:nvPr>
        </p:nvGraphicFramePr>
        <p:xfrm>
          <a:off x="152400" y="1321635"/>
          <a:ext cx="11887200" cy="4968240"/>
        </p:xfrm>
        <a:graphic>
          <a:graphicData uri="http://schemas.openxmlformats.org/drawingml/2006/table">
            <a:tbl>
              <a:tblPr firstRow="1" bandRow="1">
                <a:tableStyleId>{F5AB1C69-6EDB-4FF4-983F-18BD219EF322}</a:tableStyleId>
              </a:tblPr>
              <a:tblGrid>
                <a:gridCol w="457200">
                  <a:extLst>
                    <a:ext uri="{9D8B030D-6E8A-4147-A177-3AD203B41FA5}">
                      <a16:colId xmlns:a16="http://schemas.microsoft.com/office/drawing/2014/main" val="876465614"/>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dirty="0">
                          <a:solidFill>
                            <a:srgbClr val="000000"/>
                          </a:solidFill>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algn="ctr"/>
                      <a:r>
                        <a:rPr lang="ja" sz="1050" dirty="0">
                          <a:solidFill>
                            <a:srgbClr val="000000"/>
                          </a:solidFill>
                        </a:rPr>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algn="ctr"/>
                      <a:r>
                        <a:rPr lang="ja" sz="1050" dirty="0">
                          <a:solidFill>
                            <a:srgbClr val="000000"/>
                          </a:solidFill>
                        </a:rPr>
                        <a:t>Azure</a:t>
                      </a:r>
                      <a:r>
                        <a:rPr lang="en-US" altLang="ja" sz="1050" dirty="0">
                          <a:solidFill>
                            <a:srgbClr val="000000"/>
                          </a:solidFill>
                        </a:rPr>
                        <a:t> </a:t>
                      </a:r>
                      <a:r>
                        <a:rPr lang="ja" sz="1050" dirty="0">
                          <a:solidFill>
                            <a:srgbClr val="000000"/>
                          </a:solidFill>
                        </a:rPr>
                        <a:t>サービス</a:t>
                      </a:r>
                      <a:r>
                        <a:rPr lang="en-US" altLang="ja" sz="1050" dirty="0">
                          <a:solidFill>
                            <a:srgbClr val="000000"/>
                          </a:solidFill>
                        </a:rPr>
                        <a:t> </a:t>
                      </a:r>
                      <a:r>
                        <a:rPr lang="ja" sz="1050" dirty="0">
                          <a:solidFill>
                            <a:srgbClr val="000000"/>
                          </a:solidFill>
                        </a:rPr>
                        <a:t>/</a:t>
                      </a:r>
                      <a:r>
                        <a:rPr lang="en-US" altLang="ja" sz="1050" dirty="0">
                          <a:solidFill>
                            <a:srgbClr val="000000"/>
                          </a:solidFill>
                        </a:rPr>
                        <a:t> </a:t>
                      </a:r>
                      <a:r>
                        <a:rPr lang="ja" sz="1050" dirty="0">
                          <a:solidFill>
                            <a:srgbClr val="000000"/>
                          </a:solidFill>
                        </a:rPr>
                        <a:t>WAF</a:t>
                      </a:r>
                      <a:r>
                        <a:rPr lang="en-US" altLang="ja" sz="1050" dirty="0">
                          <a:solidFill>
                            <a:srgbClr val="000000"/>
                          </a:solidFill>
                        </a:rPr>
                        <a:t> </a:t>
                      </a:r>
                      <a:r>
                        <a:rPr lang="ja" sz="1050" dirty="0">
                          <a:solidFill>
                            <a:srgbClr val="000000"/>
                          </a:solidFill>
                        </a:rPr>
                        <a:t>/</a:t>
                      </a:r>
                      <a:r>
                        <a:rPr lang="en-US" altLang="ja" sz="1050" dirty="0">
                          <a:solidFill>
                            <a:srgbClr val="000000"/>
                          </a:solidFill>
                        </a:rPr>
                        <a:t> </a:t>
                      </a:r>
                      <a:r>
                        <a:rPr lang="ja" sz="1050" dirty="0">
                          <a:solidFill>
                            <a:srgbClr val="000000"/>
                          </a:solidFill>
                        </a:rPr>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solidFill>
                            <a:srgbClr val="000000"/>
                          </a:solidFill>
                        </a:rPr>
                        <a:t>影響を受けるリソース数</a:t>
                      </a:r>
                      <a:endParaRPr lang="en-US" sz="105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b="1" dirty="0"/>
              <a:t>影響</a:t>
            </a:r>
            <a:r>
              <a:rPr lang="ja-JP" altLang="en-US" b="1" dirty="0"/>
              <a:t>度 </a:t>
            </a:r>
            <a:r>
              <a:rPr lang="ja-JP" altLang="en-US" b="1" dirty="0">
                <a:solidFill>
                  <a:srgbClr val="0070C0"/>
                </a:solidFill>
              </a:rPr>
              <a:t>低</a:t>
            </a:r>
            <a:r>
              <a:rPr lang="ja-JP" altLang="en-US" b="1" dirty="0"/>
              <a:t> </a:t>
            </a:r>
            <a:r>
              <a:rPr lang="ja" b="1" dirty="0"/>
              <a:t>の</a:t>
            </a:r>
            <a:r>
              <a:rPr lang="ja" dirty="0"/>
              <a:t>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977818939"/>
              </p:ext>
            </p:extLst>
          </p:nvPr>
        </p:nvGraphicFramePr>
        <p:xfrm>
          <a:off x="152400" y="1321635"/>
          <a:ext cx="11887200" cy="4968240"/>
        </p:xfrm>
        <a:graphic>
          <a:graphicData uri="http://schemas.openxmlformats.org/drawingml/2006/table">
            <a:tbl>
              <a:tblPr firstRow="1" bandRow="1">
                <a:tableStyleId>{7DF18680-E054-41AD-8BC1-D1AEF772440D}</a:tableStyleId>
              </a:tblPr>
              <a:tblGrid>
                <a:gridCol w="457200">
                  <a:extLst>
                    <a:ext uri="{9D8B030D-6E8A-4147-A177-3AD203B41FA5}">
                      <a16:colId xmlns:a16="http://schemas.microsoft.com/office/drawing/2014/main" val="2684924245"/>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ja" sz="1050" dirty="0"/>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ja" sz="1050" dirty="0"/>
                        <a:t>Azure</a:t>
                      </a:r>
                      <a:r>
                        <a:rPr lang="en-US" altLang="ja" sz="1050" dirty="0"/>
                        <a:t> </a:t>
                      </a:r>
                      <a:r>
                        <a:rPr lang="ja" sz="1050" dirty="0"/>
                        <a:t>サービス</a:t>
                      </a:r>
                      <a:r>
                        <a:rPr lang="en-US" altLang="ja" sz="1050" dirty="0"/>
                        <a:t> </a:t>
                      </a:r>
                      <a:r>
                        <a:rPr lang="ja" sz="1050" dirty="0"/>
                        <a:t>/</a:t>
                      </a:r>
                      <a:r>
                        <a:rPr lang="en-US" altLang="ja" sz="1050" dirty="0"/>
                        <a:t> </a:t>
                      </a:r>
                      <a:r>
                        <a:rPr lang="ja" sz="1050" dirty="0"/>
                        <a:t>WAF</a:t>
                      </a:r>
                      <a:r>
                        <a:rPr lang="en-US" altLang="ja" sz="1050" dirty="0"/>
                        <a:t> </a:t>
                      </a:r>
                      <a:r>
                        <a:rPr lang="ja" sz="1050" dirty="0"/>
                        <a:t>/</a:t>
                      </a:r>
                      <a:r>
                        <a:rPr lang="en-US" altLang="ja" sz="1050" dirty="0"/>
                        <a:t> </a:t>
                      </a:r>
                      <a:r>
                        <a:rPr lang="ja" sz="1050" dirty="0"/>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影響を受けるリソース数</a:t>
                      </a:r>
                      <a:endParaRPr lang="en-US" sz="105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ja" dirty="0"/>
              <a:t>設計、プラットフォーム、サポートに関する推奨事項</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ja" dirty="0"/>
              <a:t>アーキテクチャ設計、Microsoft の停止、サポート インシデント、サービスの廃止</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アーキテクチャの推奨事項</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16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ワークロードの結果に基づいてカスタマイズする – 回復性の向上に役立つ可能性のある変更をアーキテクチャに追加</a:t>
            </a:r>
            <a:r>
              <a:rPr lang="ja-JP" altLang="en-US" sz="1600" dirty="0">
                <a:solidFill>
                  <a:schemeClr val="bg1"/>
                </a:solidFill>
                <a:latin typeface="Segoe UI"/>
              </a:rPr>
              <a:t>する</a:t>
            </a:r>
            <a:r>
              <a:rPr kumimoji="0" lang="ja" sz="16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Action Plan </a:t>
            </a:r>
            <a:r>
              <a:rPr kumimoji="0" lang="ja" sz="16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16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1600" b="0" i="0" u="none" strike="noStrike" kern="1200" cap="none" spc="0" normalizeH="0" baseline="0" noProof="0" dirty="0">
              <a:ln>
                <a:noFill/>
              </a:ln>
              <a:solidFill>
                <a:schemeClr val="bg1"/>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a:t>観察または推奨事項</a:t>
            </a:r>
          </a:p>
          <a:p>
            <a:pPr marL="285750" indent="-285750" rtl="0">
              <a:lnSpc>
                <a:spcPct val="150000"/>
              </a:lnSpc>
              <a:buFont typeface="Arial" panose="020B0604020202020204" pitchFamily="34" charset="0"/>
              <a:buChar char="•"/>
            </a:pPr>
            <a:r>
              <a:rPr lang="ja" sz="1400" b="1"/>
              <a:t>観察または推奨事項</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最近の Microsoft の停止 (過去 3 か月</a:t>
            </a:r>
            <a:r>
              <a:rPr lang="ja-JP" altLang="en-US" dirty="0"/>
              <a:t>間</a:t>
            </a:r>
            <a:r>
              <a:rPr lang="ja" dirty="0"/>
              <a:t>)</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VKBN-P80 - 断続的な接続の問題 - 米国東部 2</a:t>
            </a:r>
          </a:p>
          <a:p>
            <a:pPr lvl="1">
              <a:lnSpc>
                <a:spcPct val="150000"/>
              </a:lnSpc>
            </a:pPr>
            <a:r>
              <a:rPr lang="ja" sz="1400" b="1" i="0" dirty="0">
                <a:solidFill>
                  <a:srgbClr val="323130"/>
                </a:solidFill>
                <a:effectLst/>
                <a:latin typeface="Segoe UI" panose="020B0502040204020203" pitchFamily="34" charset="0"/>
              </a:rPr>
              <a:t>推奨事項</a:t>
            </a:r>
            <a:r>
              <a:rPr lang="ja"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このクラスのインシデントによる影響を軽減するために、要求を再試行したり、失敗または低速の接続を再開したりするロジックをサービスまたはアプリケーションに組み込むことを検討してください</a:t>
            </a:r>
          </a:p>
          <a:p>
            <a:pPr marL="742950" lvl="1" indent="-285750">
              <a:lnSpc>
                <a:spcPct val="150000"/>
              </a:lnSpc>
              <a:buFont typeface="Arial" panose="020B0604020202020204" pitchFamily="34" charset="0"/>
              <a:buChar char="•"/>
            </a:pPr>
            <a:r>
              <a:rPr lang="ja" sz="1400" dirty="0"/>
              <a:t>負荷分散ソリューションが、異常な状態のバックエンド エンドポイントを検出するように適切に構成されていることを確認します</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dirty="0"/>
              <a:t>このインシデントは、リージョン内の 1 つの</a:t>
            </a:r>
            <a:r>
              <a:rPr lang="ja-JP" altLang="en-US" sz="1400" dirty="0"/>
              <a:t>可用性</a:t>
            </a:r>
            <a:r>
              <a:rPr lang="ja" sz="1400" dirty="0"/>
              <a:t>ゾーン内の 1 つのデータセンターに影響を与えました。複数の可用性ゾーンと複数のリージョンを使用するようにサービスとアプリケーションを設計することを検討してください</a:t>
            </a:r>
          </a:p>
          <a:p>
            <a:pPr marL="742950" lvl="1" indent="-285750">
              <a:lnSpc>
                <a:spcPct val="150000"/>
              </a:lnSpc>
              <a:buFont typeface="Arial" panose="020B0604020202020204" pitchFamily="34" charset="0"/>
              <a:buChar char="•"/>
            </a:pPr>
            <a:r>
              <a:rPr lang="ja" sz="1400" dirty="0"/>
              <a:t>プロアクティブな監視とインシデント自動対応を実装して、Azure の停止が解決されるまで異常なサービスを分離します</a:t>
            </a:r>
          </a:p>
          <a:p>
            <a:pPr marL="285750" indent="-285750" rtl="0">
              <a:lnSpc>
                <a:spcPct val="150000"/>
              </a:lnSpc>
              <a:buFont typeface="Arial" panose="020B0604020202020204" pitchFamily="34" charset="0"/>
              <a:buChar char="•"/>
            </a:pPr>
            <a:r>
              <a:rPr lang="ja" sz="1400" b="1" dirty="0"/>
              <a:t>停電 2</a:t>
            </a:r>
          </a:p>
          <a:p>
            <a:pPr lvl="1">
              <a:lnSpc>
                <a:spcPct val="150000"/>
              </a:lnSpc>
            </a:pPr>
            <a:r>
              <a:rPr lang="ja" sz="1400" b="1" i="0" dirty="0">
                <a:solidFill>
                  <a:srgbClr val="323130"/>
                </a:solidFill>
                <a:effectLst/>
                <a:latin typeface="Segoe UI" panose="020B0502040204020203" pitchFamily="34" charset="0"/>
              </a:rPr>
              <a:t>推奨事項</a:t>
            </a:r>
            <a:r>
              <a:rPr lang="en-US" altLang="ja" sz="1400" b="1" i="0" dirty="0">
                <a:solidFill>
                  <a:srgbClr val="323130"/>
                </a:solidFill>
                <a:effectLst/>
                <a:latin typeface="Segoe UI" panose="020B0502040204020203" pitchFamily="34" charset="0"/>
              </a:rPr>
              <a:t>:</a:t>
            </a:r>
            <a:endParaRPr lang="ja" sz="1400" b="1"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必須 </a:t>
            </a:r>
            <a:r>
              <a:rPr kumimoji="0" lang="ja" sz="2000" b="0" i="0" u="none" strike="noStrike" kern="1200" cap="none" spc="0" normalizeH="0" baseline="0" noProof="0" dirty="0">
                <a:ln>
                  <a:noFill/>
                </a:ln>
                <a:solidFill>
                  <a:schemeClr val="bg1"/>
                </a:solidFill>
                <a:effectLst/>
                <a:uLnTx/>
                <a:uFillTx/>
                <a:latin typeface="Segoe UI"/>
                <a:ea typeface="+mn-ea"/>
                <a:cs typeface="+mn-cs"/>
              </a:rPr>
              <a:t>- ワークロードに影響を与えた停止を追加</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t>目次</a:t>
            </a:r>
            <a:endParaRPr lang="ja" dirty="0"/>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262432"/>
          </a:xfrm>
        </p:spPr>
        <p:txBody>
          <a:bodyPr/>
          <a:lstStyle/>
          <a:p>
            <a:pPr marL="342900" indent="-342900">
              <a:buFont typeface="Arial" panose="020B0604020202020204" pitchFamily="34" charset="0"/>
              <a:buChar char="•"/>
            </a:pPr>
            <a:r>
              <a:rPr lang="ja" sz="2000" dirty="0"/>
              <a:t>はじめに</a:t>
            </a:r>
          </a:p>
          <a:p>
            <a:pPr marL="342900" indent="-342900">
              <a:buFont typeface="Arial" panose="020B0604020202020204" pitchFamily="34" charset="0"/>
              <a:buChar char="•"/>
            </a:pPr>
            <a:r>
              <a:rPr lang="ja" sz="2000" dirty="0"/>
              <a:t>エグゼクティブ サマリー</a:t>
            </a:r>
          </a:p>
          <a:p>
            <a:pPr marL="342900" indent="-342900">
              <a:buFont typeface="Arial" panose="020B0604020202020204" pitchFamily="34" charset="0"/>
              <a:buChar char="•"/>
            </a:pPr>
            <a:r>
              <a:rPr lang="ja" sz="2000" dirty="0"/>
              <a:t>ベースライン</a:t>
            </a:r>
            <a:r>
              <a:rPr lang="en-US" altLang="ja" sz="2000" dirty="0"/>
              <a:t> </a:t>
            </a:r>
            <a:r>
              <a:rPr lang="ja-JP" altLang="en-US" sz="2000" dirty="0"/>
              <a:t>メトリック </a:t>
            </a:r>
            <a:r>
              <a:rPr lang="ja" sz="2000" dirty="0"/>
              <a:t>&amp;</a:t>
            </a:r>
            <a:r>
              <a:rPr lang="en-US" altLang="ja" sz="2000" dirty="0"/>
              <a:t> </a:t>
            </a:r>
            <a:r>
              <a:rPr lang="ja" sz="2000" dirty="0"/>
              <a:t>インサイトの詳細</a:t>
            </a:r>
          </a:p>
          <a:p>
            <a:pPr marL="342900" indent="-342900">
              <a:buFont typeface="Arial" panose="020B0604020202020204" pitchFamily="34" charset="0"/>
              <a:buChar char="•"/>
            </a:pPr>
            <a:r>
              <a:rPr lang="ja" sz="2000" dirty="0"/>
              <a:t>正常性とリスクに関する推奨事項</a:t>
            </a:r>
          </a:p>
          <a:p>
            <a:pPr marL="342900" indent="-342900">
              <a:buFont typeface="Arial" panose="020B0604020202020204" pitchFamily="34" charset="0"/>
              <a:buChar char="•"/>
            </a:pPr>
            <a:r>
              <a:rPr lang="ja" sz="2000" dirty="0"/>
              <a:t>設計、プラットフォーム、サポートの推奨事項</a:t>
            </a:r>
          </a:p>
          <a:p>
            <a:pPr marL="342900" indent="-342900">
              <a:buFont typeface="Arial" panose="020B0604020202020204" pitchFamily="34" charset="0"/>
              <a:buChar char="•"/>
            </a:pPr>
            <a:r>
              <a:rPr lang="ja" sz="2000" dirty="0"/>
              <a:t>次のステップ</a:t>
            </a:r>
          </a:p>
          <a:p>
            <a:pPr marL="342900" indent="-342900">
              <a:buFont typeface="Arial" panose="020B0604020202020204" pitchFamily="34" charset="0"/>
              <a:buChar char="•"/>
            </a:pPr>
            <a:r>
              <a:rPr lang="ja" sz="2000" dirty="0"/>
              <a:t>質問とフィードバック</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Sev-A サポート</a:t>
            </a:r>
            <a:r>
              <a:rPr lang="ja-JP" altLang="en-US" dirty="0"/>
              <a:t> </a:t>
            </a:r>
            <a:r>
              <a:rPr lang="ja" dirty="0"/>
              <a:t>リクエスト (過去 3 か月</a:t>
            </a:r>
            <a:r>
              <a:rPr lang="ja-JP" altLang="en-US" dirty="0"/>
              <a:t>間</a:t>
            </a:r>
            <a:r>
              <a:rPr lang="ja" dirty="0"/>
              <a:t>)</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2302180060000160 - </a:t>
            </a:r>
            <a:r>
              <a:rPr lang="en-US" altLang="ja" sz="1400" b="1" dirty="0"/>
              <a:t>Pod </a:t>
            </a:r>
            <a:r>
              <a:rPr lang="ja" sz="1400" b="1" dirty="0"/>
              <a:t>に接続していない</a:t>
            </a:r>
          </a:p>
          <a:p>
            <a:pPr marL="742950" lvl="1" indent="-285750">
              <a:lnSpc>
                <a:spcPct val="150000"/>
              </a:lnSpc>
              <a:buFont typeface="Arial" panose="020B0604020202020204" pitchFamily="34" charset="0"/>
              <a:buChar char="•"/>
            </a:pPr>
            <a:r>
              <a:rPr lang="ja" sz="1400" dirty="0"/>
              <a:t>原因: YAML 設定ファイルにパラメータがありません</a:t>
            </a:r>
          </a:p>
          <a:p>
            <a:pPr marL="742950" lvl="1" indent="-285750">
              <a:lnSpc>
                <a:spcPct val="150000"/>
              </a:lnSpc>
              <a:buFont typeface="Arial" panose="020B0604020202020204" pitchFamily="34" charset="0"/>
              <a:buChar char="•"/>
            </a:pPr>
            <a:r>
              <a:rPr lang="ja" sz="1400" dirty="0"/>
              <a:t>推奨事項: すべての変更が開発環境で検証されていることを確認してから、運用環境に適用してください</a:t>
            </a:r>
          </a:p>
          <a:p>
            <a:pPr marL="285750" indent="-285750" rtl="0">
              <a:lnSpc>
                <a:spcPct val="150000"/>
              </a:lnSpc>
              <a:buFont typeface="Arial" panose="020B0604020202020204" pitchFamily="34" charset="0"/>
              <a:buChar char="•"/>
            </a:pPr>
            <a:r>
              <a:rPr lang="ja" sz="1400" b="1" dirty="0"/>
              <a:t>インシデント</a:t>
            </a:r>
            <a:r>
              <a:rPr lang="en-US" altLang="ja" sz="1400" b="1" dirty="0"/>
              <a:t> </a:t>
            </a:r>
            <a:r>
              <a:rPr lang="ja" sz="1400" b="1" dirty="0"/>
              <a:t>2</a:t>
            </a:r>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原因</a:t>
            </a:r>
            <a:r>
              <a:rPr lang="en-US" altLang="ja" sz="1400" dirty="0">
                <a:solidFill>
                  <a:srgbClr val="323130"/>
                </a:solidFill>
                <a:latin typeface="Segoe UI" panose="020B0502040204020203" pitchFamily="34" charset="0"/>
              </a:rPr>
              <a:t>:</a:t>
            </a:r>
            <a:endParaRPr lang="ja"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推奨事項</a:t>
            </a:r>
            <a:r>
              <a:rPr lang="en-US" altLang="ja" sz="1400" b="0" i="0" dirty="0">
                <a:solidFill>
                  <a:srgbClr val="323130"/>
                </a:solidFill>
                <a:effectLst/>
                <a:latin typeface="Segoe UI" panose="020B0502040204020203" pitchFamily="34" charset="0"/>
              </a:rPr>
              <a:t>:</a:t>
            </a:r>
            <a:endParaRPr lang="en-US" sz="1400" dirty="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ワークロードに影響を与えたサポート インシデントを追加</a:t>
            </a:r>
            <a:r>
              <a:rPr lang="ja-JP" altLang="en-US" sz="2000" dirty="0">
                <a:solidFill>
                  <a:schemeClr val="bg1"/>
                </a:solidFill>
                <a:latin typeface="Segoe UI"/>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a:t>サービス終了通知</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RV9Y-TP0 - アクティブ : 最終通知: 2023 年 4 月 30 日に廃止された Windows コンテナー仮想マシン イメージ</a:t>
            </a:r>
          </a:p>
          <a:p>
            <a:pPr marL="285750" indent="-285750" rtl="0">
              <a:lnSpc>
                <a:spcPct val="150000"/>
              </a:lnSpc>
              <a:buFont typeface="Arial" panose="020B0604020202020204" pitchFamily="34" charset="0"/>
              <a:buChar char="•"/>
            </a:pPr>
            <a:r>
              <a:rPr lang="ja-JP" altLang="en-US" sz="1400" b="1" dirty="0"/>
              <a:t>リタイア</a:t>
            </a:r>
            <a:r>
              <a:rPr lang="ja" sz="1400" b="1" dirty="0"/>
              <a:t>通知タイトル 2</a:t>
            </a:r>
          </a:p>
          <a:p>
            <a:pPr marL="285750" indent="-285750">
              <a:lnSpc>
                <a:spcPct val="150000"/>
              </a:lnSpc>
              <a:buFont typeface="Arial" panose="020B0604020202020204" pitchFamily="34" charset="0"/>
              <a:buChar char="•"/>
            </a:pPr>
            <a:r>
              <a:rPr lang="ja-JP" altLang="en-US" sz="1400" b="1" dirty="0"/>
              <a:t>リタイア</a:t>
            </a:r>
            <a:r>
              <a:rPr lang="ja" sz="1400" b="1" dirty="0"/>
              <a:t>通知タイトル</a:t>
            </a:r>
            <a:r>
              <a:rPr lang="ja-JP" altLang="en-US" sz="1400" b="1" dirty="0"/>
              <a:t> </a:t>
            </a:r>
            <a:r>
              <a:rPr lang="ja" sz="1400" b="1" dirty="0"/>
              <a:t>3</a:t>
            </a:r>
          </a:p>
          <a:p>
            <a:pPr marL="285750" indent="-285750" rtl="0">
              <a:lnSpc>
                <a:spcPct val="150000"/>
              </a:lnSpc>
              <a:buFont typeface="Arial" panose="020B0604020202020204" pitchFamily="34" charset="0"/>
              <a:buChar char="•"/>
            </a:pPr>
            <a:r>
              <a:rPr lang="ja" sz="1400" b="1" dirty="0"/>
              <a:t>…</a:t>
            </a: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ja" dirty="0"/>
              <a:t>次のステップ</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ja" dirty="0"/>
              <a:t>改善計画、レベルアップ、プラットフォーム品質の更新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ja"/>
              <a:t>推奨されるトレーニング、設計や実装のための Microsoft サービス</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lang="ja-JP" altLang="en-US" sz="2000" dirty="0">
                <a:solidFill>
                  <a:schemeClr val="bg1"/>
                </a:solidFill>
                <a:latin typeface="Segoe UI"/>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525975792"/>
              </p:ext>
            </p:extLst>
          </p:nvPr>
        </p:nvGraphicFramePr>
        <p:xfrm>
          <a:off x="393141" y="1544442"/>
          <a:ext cx="11405718" cy="3149219"/>
        </p:xfrm>
        <a:graphic>
          <a:graphicData uri="http://schemas.openxmlformats.org/drawingml/2006/table">
            <a:tbl>
              <a:tblPr firstRow="1" firstCol="1" bandRow="1"/>
              <a:tblGrid>
                <a:gridCol w="103473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0">
                <a:tc>
                  <a:txBody>
                    <a:bodyPr/>
                    <a:lstStyle/>
                    <a:p>
                      <a:pPr marL="0" marR="0" algn="ctr">
                        <a:lnSpc>
                          <a:spcPct val="115000"/>
                        </a:lnSpc>
                        <a:spcBef>
                          <a:spcPts val="600"/>
                        </a:spcBef>
                        <a:spcAft>
                          <a:spcPts val="600"/>
                        </a:spcAft>
                      </a:pPr>
                      <a:r>
                        <a:rPr lang="ja-JP" altLang="en-US" sz="1400" b="1" dirty="0">
                          <a:solidFill>
                            <a:srgbClr val="FFFFFF"/>
                          </a:solidFill>
                          <a:effectLst/>
                          <a:latin typeface="+mn-ea"/>
                          <a:ea typeface="+mn-ea"/>
                          <a:cs typeface="Arial" panose="020B0604020202020204" pitchFamily="34" charset="0"/>
                        </a:rPr>
                        <a:t>優先順位</a:t>
                      </a:r>
                      <a:endParaRPr lang="en-US" sz="1400" dirty="0">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ja" sz="1400" b="1" dirty="0">
                          <a:solidFill>
                            <a:srgbClr val="FFFFFF"/>
                          </a:solidFill>
                          <a:effectLst/>
                          <a:latin typeface="+mn-ea"/>
                          <a:ea typeface="+mn-ea"/>
                          <a:cs typeface="Arial" panose="020B0604020202020204" pitchFamily="34" charset="0"/>
                        </a:rPr>
                        <a:t>Microsoft サービス</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25251"/>
                    </a:solidFill>
                  </a:tcPr>
                </a:tc>
                <a:tc>
                  <a:txBody>
                    <a:bodyPr/>
                    <a:lstStyle/>
                    <a:p>
                      <a:pPr marL="0" marR="0" algn="ctr">
                        <a:lnSpc>
                          <a:spcPct val="115000"/>
                        </a:lnSpc>
                        <a:spcBef>
                          <a:spcPts val="600"/>
                        </a:spcBef>
                        <a:spcAft>
                          <a:spcPts val="600"/>
                        </a:spcAft>
                      </a:pPr>
                      <a:r>
                        <a:rPr lang="ja" sz="1400" b="1" dirty="0">
                          <a:solidFill>
                            <a:srgbClr val="FFFFFF"/>
                          </a:solidFill>
                          <a:effectLst/>
                          <a:latin typeface="+mn-ea"/>
                          <a:ea typeface="+mn-ea"/>
                          <a:cs typeface="Arial" panose="020B0604020202020204" pitchFamily="34" charset="0"/>
                        </a:rPr>
                        <a:t>価値</a:t>
                      </a:r>
                      <a:r>
                        <a:rPr lang="ja-JP" altLang="en-US" sz="1400" b="1" dirty="0">
                          <a:solidFill>
                            <a:srgbClr val="FFFFFF"/>
                          </a:solidFill>
                          <a:effectLst/>
                          <a:latin typeface="+mn-ea"/>
                          <a:ea typeface="+mn-ea"/>
                          <a:cs typeface="Arial" panose="020B0604020202020204" pitchFamily="34" charset="0"/>
                        </a:rPr>
                        <a:t> </a:t>
                      </a:r>
                      <a:r>
                        <a:rPr lang="ja" sz="1400" b="1" dirty="0">
                          <a:solidFill>
                            <a:srgbClr val="FFFFFF"/>
                          </a:solidFill>
                          <a:effectLst/>
                          <a:latin typeface="+mn-ea"/>
                          <a:ea typeface="+mn-ea"/>
                          <a:cs typeface="Arial" panose="020B0604020202020204" pitchFamily="34" charset="0"/>
                        </a:rPr>
                        <a:t>(成果)</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0">
                <a:tc>
                  <a:txBody>
                    <a:bodyPr/>
                    <a:lstStyle/>
                    <a:p>
                      <a:pPr marL="0" marR="0" algn="ctr" defTabSz="932746" rtl="0" eaLnBrk="1" latinLnBrk="0" hangingPunct="1">
                        <a:lnSpc>
                          <a:spcPct val="115000"/>
                        </a:lnSpc>
                        <a:spcBef>
                          <a:spcPts val="600"/>
                        </a:spcBef>
                        <a:spcAft>
                          <a:spcPts val="600"/>
                        </a:spcAft>
                      </a:pPr>
                      <a:r>
                        <a:rPr lang="ja-JP" altLang="en-US" sz="1400" kern="1200" dirty="0">
                          <a:solidFill>
                            <a:schemeClr val="tx1"/>
                          </a:solidFill>
                          <a:effectLst/>
                          <a:latin typeface="+mn-ea"/>
                          <a:ea typeface="+mn-ea"/>
                          <a:cs typeface="Arial" panose="020B0604020202020204" pitchFamily="34" charset="0"/>
                        </a:rPr>
                        <a:t>必須</a:t>
                      </a:r>
                      <a:endParaRPr lang="en-US" sz="1400" kern="1200" dirty="0">
                        <a:solidFill>
                          <a:schemeClr val="tx1"/>
                        </a:solidFill>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ja" sz="1400" kern="1200" dirty="0">
                          <a:solidFill>
                            <a:schemeClr val="tx1"/>
                          </a:solidFill>
                          <a:effectLst/>
                          <a:latin typeface="+mn-ea"/>
                          <a:ea typeface="+mn-ea"/>
                          <a:cs typeface="Arial" panose="020B0604020202020204" pitchFamily="34" charset="0"/>
                        </a:rPr>
                        <a:t>Azure ネットワークの設計と実装 </a:t>
                      </a:r>
                      <a:r>
                        <a:rPr lang="en-US" altLang="ja" sz="1400" kern="1200" dirty="0">
                          <a:solidFill>
                            <a:schemeClr val="tx1"/>
                          </a:solidFill>
                          <a:effectLst/>
                          <a:latin typeface="+mn-ea"/>
                          <a:ea typeface="+mn-ea"/>
                          <a:cs typeface="Arial" panose="020B0604020202020204" pitchFamily="34" charset="0"/>
                        </a:rPr>
                        <a:t>-</a:t>
                      </a:r>
                      <a:r>
                        <a:rPr lang="ja" sz="1400" kern="1200" dirty="0">
                          <a:solidFill>
                            <a:schemeClr val="tx1"/>
                          </a:solidFill>
                          <a:effectLst/>
                          <a:latin typeface="+mn-ea"/>
                          <a:ea typeface="+mn-ea"/>
                          <a:cs typeface="Arial" panose="020B0604020202020204" pitchFamily="34" charset="0"/>
                        </a:rPr>
                        <a:t> Azure ネットワーク トポロジ シナリオ (ExpressRoute モジュール)</a:t>
                      </a: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algn="l" defTabSz="932746" rtl="0" eaLnBrk="1" latinLnBrk="0" hangingPunct="1">
                        <a:lnSpc>
                          <a:spcPct val="115000"/>
                        </a:lnSpc>
                        <a:spcBef>
                          <a:spcPts val="600"/>
                        </a:spcBef>
                        <a:spcAft>
                          <a:spcPts val="600"/>
                        </a:spcAft>
                      </a:pPr>
                      <a:r>
                        <a:rPr lang="ja" sz="1400" kern="1200" dirty="0">
                          <a:solidFill>
                            <a:schemeClr val="tx1"/>
                          </a:solidFill>
                          <a:effectLst/>
                          <a:latin typeface="+mn-ea"/>
                          <a:ea typeface="+mn-ea"/>
                          <a:cs typeface="Arial" panose="020B0604020202020204" pitchFamily="34" charset="0"/>
                        </a:rPr>
                        <a:t>Azure ネットワークの回復性とセキュリティを強化し、信頼性、回復性、オペレーショナル エクセレンス、パフォーマンス効率、セキュリティに関する主要な推奨事項に準拠します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中</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信頼性の</a:t>
                      </a:r>
                      <a:r>
                        <a:rPr lang="ja" sz="1400" dirty="0">
                          <a:effectLst/>
                          <a:latin typeface="+mn-ea"/>
                          <a:ea typeface="+mn-ea"/>
                          <a:cs typeface="Arial" panose="020B0604020202020204" pitchFamily="34" charset="0"/>
                        </a:rPr>
                        <a:t>回復設計</a:t>
                      </a:r>
                      <a:r>
                        <a:rPr lang="ja-JP" altLang="en-US" sz="1400" dirty="0">
                          <a:effectLst/>
                          <a:latin typeface="+mn-ea"/>
                          <a:ea typeface="+mn-ea"/>
                          <a:cs typeface="Arial" panose="020B0604020202020204" pitchFamily="34" charset="0"/>
                        </a:rPr>
                        <a:t>と</a:t>
                      </a:r>
                      <a:r>
                        <a:rPr lang="ja" sz="1400" dirty="0">
                          <a:effectLst/>
                          <a:latin typeface="+mn-ea"/>
                          <a:ea typeface="+mn-ea"/>
                          <a:cs typeface="Arial" panose="020B0604020202020204" pitchFamily="34" charset="0"/>
                        </a:rPr>
                        <a:t>実装</a:t>
                      </a: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D4D4"/>
                    </a:solidFill>
                  </a:tcPr>
                </a:tc>
                <a:tc>
                  <a:txBody>
                    <a:bodyPr/>
                    <a:lstStyle/>
                    <a:p>
                      <a:pPr marL="0" marR="0" algn="l">
                        <a:lnSpc>
                          <a:spcPct val="115000"/>
                        </a:lnSpc>
                        <a:spcBef>
                          <a:spcPts val="600"/>
                        </a:spcBef>
                        <a:spcAft>
                          <a:spcPts val="600"/>
                        </a:spcAft>
                      </a:pPr>
                      <a:r>
                        <a:rPr lang="ja-JP" altLang="en-US" sz="1400" dirty="0">
                          <a:effectLst/>
                          <a:latin typeface="+mn-ea"/>
                          <a:ea typeface="+mn-ea"/>
                          <a:cs typeface="Arial" panose="020B0604020202020204" pitchFamily="34" charset="0"/>
                        </a:rPr>
                        <a:t>ディザスター リカバリー</a:t>
                      </a:r>
                      <a:r>
                        <a:rPr lang="ja" sz="1400" dirty="0">
                          <a:effectLst/>
                          <a:latin typeface="+mn-ea"/>
                          <a:ea typeface="+mn-ea"/>
                          <a:cs typeface="Arial" panose="020B0604020202020204" pitchFamily="34" charset="0"/>
                        </a:rPr>
                        <a:t>計画を作成して実行し、ビジネスの継続性を確保します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低</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a:lnSpc>
                          <a:spcPct val="115000"/>
                        </a:lnSpc>
                        <a:spcBef>
                          <a:spcPts val="600"/>
                        </a:spcBef>
                        <a:spcAft>
                          <a:spcPts val="600"/>
                        </a:spcAft>
                      </a:pPr>
                      <a:r>
                        <a:rPr lang="en-US" alt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信頼性の改善</a:t>
                      </a:r>
                      <a:r>
                        <a:rPr lang="en-US" altLang="ja" sz="1400" dirty="0">
                          <a:effectLst/>
                          <a:latin typeface="+mn-ea"/>
                          <a:ea typeface="+mn-ea"/>
                          <a:cs typeface="Arial" panose="020B0604020202020204" pitchFamily="34" charset="0"/>
                        </a:rPr>
                        <a:t> - </a:t>
                      </a:r>
                      <a:r>
                        <a:rPr lang="ja-JP" altLang="en-US" sz="1400" dirty="0">
                          <a:effectLst/>
                          <a:latin typeface="+mn-ea"/>
                          <a:ea typeface="+mn-ea"/>
                          <a:cs typeface="Arial" panose="020B0604020202020204" pitchFamily="34" charset="0"/>
                        </a:rPr>
                        <a:t>インフラ サービス</a:t>
                      </a:r>
                      <a:endParaRPr lang="ja"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ja" sz="1400" dirty="0">
                          <a:effectLst/>
                          <a:latin typeface="+mn-ea"/>
                          <a:ea typeface="+mn-ea"/>
                          <a:cs typeface="Arial" panose="020B0604020202020204" pitchFamily="34" charset="0"/>
                        </a:rPr>
                        <a:t>インフラストラクチャの主要な問題</a:t>
                      </a:r>
                      <a:r>
                        <a:rPr lang="ja-JP" altLang="en-US" sz="1400" dirty="0">
                          <a:effectLst/>
                          <a:latin typeface="+mn-ea"/>
                          <a:ea typeface="+mn-ea"/>
                          <a:cs typeface="Arial" panose="020B0604020202020204" pitchFamily="34" charset="0"/>
                        </a:rPr>
                        <a:t>を改善し</a:t>
                      </a:r>
                      <a:r>
                        <a:rPr lang="ja" sz="1400" dirty="0">
                          <a:effectLst/>
                          <a:latin typeface="+mn-ea"/>
                          <a:ea typeface="+mn-ea"/>
                          <a:cs typeface="Arial" panose="020B0604020202020204" pitchFamily="34" charset="0"/>
                        </a:rPr>
                        <a:t>、システムの信頼性を高めます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高</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alt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a:t>
                      </a:r>
                      <a:r>
                        <a:rPr lang="en-US" altLang="ja" sz="1400" dirty="0">
                          <a:effectLst/>
                          <a:latin typeface="+mn-ea"/>
                          <a:ea typeface="+mn-ea"/>
                          <a:cs typeface="Arial" panose="020B0604020202020204" pitchFamily="34" charset="0"/>
                        </a:rPr>
                        <a:t> - </a:t>
                      </a:r>
                      <a:r>
                        <a:rPr lang="ja-JP" altLang="en-US" sz="1400" dirty="0">
                          <a:effectLst/>
                          <a:latin typeface="+mn-ea"/>
                          <a:ea typeface="+mn-ea"/>
                          <a:cs typeface="Arial" panose="020B0604020202020204" pitchFamily="34" charset="0"/>
                        </a:rPr>
                        <a:t>可用性ゾーンとマルチリージョンの設計と実装</a:t>
                      </a:r>
                      <a:endParaRPr lang="ja"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D4D4"/>
                    </a:solidFill>
                  </a:tcPr>
                </a:tc>
                <a:tc>
                  <a:txBody>
                    <a:bodyPr/>
                    <a:lstStyle/>
                    <a:p>
                      <a:pPr marL="0" marR="0" algn="l">
                        <a:lnSpc>
                          <a:spcPct val="107000"/>
                        </a:lnSpc>
                        <a:spcBef>
                          <a:spcPts val="0"/>
                        </a:spcBef>
                        <a:spcAft>
                          <a:spcPts val="1500"/>
                        </a:spcAft>
                      </a:pPr>
                      <a:r>
                        <a:rPr lang="ja" sz="1400" dirty="0">
                          <a:effectLst/>
                          <a:latin typeface="+mn-ea"/>
                          <a:ea typeface="+mn-ea"/>
                          <a:cs typeface="Arial" panose="020B0604020202020204" pitchFamily="34" charset="0"/>
                        </a:rPr>
                        <a:t>複数ゾーン</a:t>
                      </a:r>
                      <a:r>
                        <a:rPr lang="ja-JP" altLang="en-US" sz="1400" dirty="0">
                          <a:effectLst/>
                          <a:latin typeface="+mn-ea"/>
                          <a:ea typeface="+mn-ea"/>
                          <a:cs typeface="Arial" panose="020B0604020202020204" pitchFamily="34" charset="0"/>
                        </a:rPr>
                        <a:t>や</a:t>
                      </a:r>
                      <a:r>
                        <a:rPr lang="ja" sz="1400" dirty="0">
                          <a:effectLst/>
                          <a:latin typeface="+mn-ea"/>
                          <a:ea typeface="+mn-ea"/>
                          <a:cs typeface="Arial" panose="020B0604020202020204" pitchFamily="34" charset="0"/>
                        </a:rPr>
                        <a:t>リージョン間で高可用性とディザスター リカバリー計画を策定して、</a:t>
                      </a:r>
                      <a:r>
                        <a:rPr lang="ja-JP" altLang="en-US" sz="1400" dirty="0">
                          <a:effectLst/>
                          <a:latin typeface="+mn-ea"/>
                          <a:ea typeface="+mn-ea"/>
                          <a:cs typeface="Arial" panose="020B0604020202020204" pitchFamily="34" charset="0"/>
                        </a:rPr>
                        <a:t>回復性</a:t>
                      </a:r>
                      <a:r>
                        <a:rPr lang="ja" sz="1400" dirty="0">
                          <a:effectLst/>
                          <a:latin typeface="+mn-ea"/>
                          <a:ea typeface="+mn-ea"/>
                          <a:cs typeface="Arial" panose="020B0604020202020204" pitchFamily="34" charset="0"/>
                        </a:rPr>
                        <a:t>を高めます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0">
                <a:tc>
                  <a:txBody>
                    <a:bodyPr/>
                    <a:lstStyle/>
                    <a:p>
                      <a:pPr marL="0" marR="0" algn="ctr">
                        <a:lnSpc>
                          <a:spcPct val="115000"/>
                        </a:lnSpc>
                        <a:spcBef>
                          <a:spcPts val="600"/>
                        </a:spcBef>
                        <a:spcAft>
                          <a:spcPts val="600"/>
                        </a:spcAft>
                      </a:pPr>
                      <a:r>
                        <a:rPr lang="nl-NL" sz="1400" dirty="0">
                          <a:effectLst/>
                          <a:latin typeface="+mn-ea"/>
                          <a:ea typeface="+mn-ea"/>
                          <a:cs typeface="Arial" panose="020B0604020202020204" pitchFamily="34" charset="0"/>
                        </a:rPr>
                        <a:t> </a:t>
                      </a:r>
                      <a:endParaRPr lang="en-US" sz="1400" dirty="0">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a:lnSpc>
                          <a:spcPct val="107000"/>
                        </a:lnSpc>
                        <a:spcBef>
                          <a:spcPts val="0"/>
                        </a:spcBef>
                        <a:spcAft>
                          <a:spcPts val="1500"/>
                        </a:spcAft>
                      </a:pP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a:lnSpc>
                          <a:spcPct val="107000"/>
                        </a:lnSpc>
                        <a:spcBef>
                          <a:spcPts val="0"/>
                        </a:spcBef>
                        <a:spcAft>
                          <a:spcPts val="1500"/>
                        </a:spcAft>
                      </a:pPr>
                      <a:r>
                        <a:rPr lang="nl-NL" sz="1400" dirty="0">
                          <a:effectLst/>
                          <a:latin typeface="+mn-ea"/>
                          <a:ea typeface="+mn-ea"/>
                          <a:cs typeface="Arial" panose="020B0604020202020204" pitchFamily="34" charset="0"/>
                        </a:rPr>
                        <a:t> </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ja" dirty="0"/>
              <a:t>Q&amp;A</a:t>
            </a:r>
            <a:r>
              <a:rPr lang="en-US" altLang="ja" dirty="0"/>
              <a:t> </a:t>
            </a:r>
            <a:r>
              <a:rPr lang="ja" dirty="0"/>
              <a:t>とリソース</a:t>
            </a:r>
          </a:p>
        </p:txBody>
      </p:sp>
      <p:pic>
        <p:nvPicPr>
          <p:cNvPr id="7" name="Picture Placeholder 6" descr="テーブルに座っている人々のグループ&#10;&#10;説明が自動的に生成される">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431582"/>
            <a:ext cx="5152326" cy="4185761"/>
          </a:xfrm>
        </p:spPr>
        <p:txBody>
          <a:bodyPr/>
          <a:lstStyle/>
          <a:p>
            <a:pPr>
              <a:lnSpc>
                <a:spcPct val="100000"/>
              </a:lnSpc>
            </a:pP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信頼性の高いアプリケーションの設計</a:t>
            </a:r>
            <a:br>
              <a:rPr kumimoji="0" 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lang="ja-JP" altLang="en-US"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回復力がある信頼性の高い</a:t>
            </a:r>
            <a:r>
              <a:rPr lang="en-US" altLang="ja-JP"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Azure</a:t>
            </a:r>
            <a:r>
              <a:rPr lang="ja-JP" altLang="en-US"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アプリケーションの構築</a:t>
            </a:r>
            <a:br>
              <a:rPr kumimoji="0" 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5"/>
              </a:rPr>
              <a:t>回復力のあるクラウド アプリケーションのためのエラー処理</a:t>
            </a:r>
            <a:br>
              <a:rPr kumimoji="0" 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6"/>
              </a:rPr>
              <a:t>クラウド アプリケーションの回復性パターン</a:t>
            </a:r>
            <a:br>
              <a:rPr kumimoji="0" lang="en-US" sz="180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7"/>
              </a:rPr>
              <a:t>クラウド アプリケーションの</a:t>
            </a:r>
            <a:r>
              <a:rPr lang="ja-JP" altLang="en-US" sz="1800" u="sng"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7"/>
              </a:rPr>
              <a:t>可用性パターン</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endPar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endParaRPr>
          </a:p>
          <a:p>
            <a:pPr>
              <a:lnSpc>
                <a:spcPct val="100000"/>
              </a:lnSpc>
            </a:pP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ミッションクリティカルなワークロード</a:t>
            </a:r>
            <a:br>
              <a:rPr kumimoji="0" lang="en-US" altLang="ja-JP"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8"/>
              </a:rPr>
              <a:t>ミッション クリティカルなワークロードとは？</a:t>
            </a:r>
            <a:endParaRPr kumimoji="0" lang="en-US" altLang="ja-JP"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信頼性の高いアプリケーションの運用</a:t>
            </a:r>
            <a:b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9"/>
              </a:rPr>
              <a:t>サイト信頼性エンジニアリングのリソース</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理論</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10"/>
              </a:rPr>
              <a:t>Reliability and Availability Engineering</a:t>
            </a:r>
            <a:endParaRPr lang="en-US" sz="1200" dirty="0">
              <a:latin typeface="+mn-ea"/>
              <a:ea typeface="+mn-ea"/>
            </a:endParaRPr>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ja"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回復性と</a:t>
            </a:r>
            <a:r>
              <a:rPr kumimoji="0" lang="ja"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信頼性</a:t>
            </a:r>
            <a:r>
              <a:rPr kumimoji="0" lang="ja"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のリソース</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ja" sz="2800"/>
              <a:t>ありがとうございます。</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ja" dirty="0"/>
              <a:t>Well-Architected Framework - 信頼性</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ja-JP" altLang="en-US" dirty="0"/>
              <a:t>なぜ良くないことが起こるのか？</a:t>
            </a:r>
            <a:endParaRPr lang="ja" dirty="0"/>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lvl="0" algn="ctr">
              <a:defRPr/>
            </a:pPr>
            <a:r>
              <a:rPr lang="ja-JP" altLang="en-US" sz="2000" b="1" dirty="0">
                <a:solidFill>
                  <a:srgbClr val="0078D4"/>
                </a:solidFill>
                <a:latin typeface="Segoe UI Semibold"/>
              </a:rPr>
              <a:t>防御の層</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機関の防御形状">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制度</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39270" y="3251457"/>
            <a:ext cx="756366" cy="1028167"/>
            <a:chOff x="10839270" y="3251457"/>
            <a:chExt cx="756366"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1044769" y="4064180"/>
              <a:ext cx="359073"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sz="1400" b="1" i="0" u="none" strike="noStrike" kern="1200" cap="none" spc="0" normalizeH="0" baseline="0" noProof="0" dirty="0">
                  <a:ln>
                    <a:noFill/>
                  </a:ln>
                  <a:solidFill>
                    <a:srgbClr val="D83B01"/>
                  </a:solidFill>
                  <a:effectLst/>
                  <a:uLnTx/>
                  <a:uFillTx/>
                  <a:latin typeface="Segoe UI Semibold"/>
                  <a:ea typeface="+mn-ea"/>
                  <a:cs typeface="+mn-cs"/>
                </a:rPr>
                <a:t>事故</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組織</a:t>
              </a:r>
            </a:p>
          </p:txBody>
        </p:sp>
        <p:sp>
          <p:nvSpPr>
            <p:cNvPr id="80" name="Freeform: Shape 79" descr="組織防御形状">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個人</a:t>
              </a:r>
            </a:p>
          </p:txBody>
        </p:sp>
        <p:sp>
          <p:nvSpPr>
            <p:cNvPr id="128" name="Freeform: Shape 127" descr="個々の防御形状">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107080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技術的なこと</a:t>
              </a:r>
            </a:p>
          </p:txBody>
        </p:sp>
        <p:sp>
          <p:nvSpPr>
            <p:cNvPr id="139" name="Freeform: Shape 138" descr="テクニカルディフェンス形状">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赤い線">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赤い線">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赤い線">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赤い線">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職業</a:t>
              </a:r>
            </a:p>
          </p:txBody>
        </p:sp>
        <p:sp>
          <p:nvSpPr>
            <p:cNvPr id="108" name="Freeform: Shape 107" descr="職業防衛形状">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チーム</a:t>
              </a:r>
            </a:p>
          </p:txBody>
        </p:sp>
        <p:sp>
          <p:nvSpPr>
            <p:cNvPr id="117" name="Freeform: Shape 116" descr="チームディフェンスの形">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赤い線">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赤い線">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赤い線">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赤い線">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赤い線">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赤い線">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赤い線">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14473" y="1294392"/>
            <a:ext cx="900888" cy="2159553"/>
            <a:chOff x="2114473" y="1294392"/>
            <a:chExt cx="90088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14473" y="1294392"/>
              <a:ext cx="90088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不完全な手順</a:t>
              </a:r>
            </a:p>
          </p:txBody>
        </p:sp>
        <p:sp>
          <p:nvSpPr>
            <p:cNvPr id="150" name="Freeform: Shape 149" descr="垂直線">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948670" y="2017409"/>
            <a:ext cx="537005" cy="1263621"/>
            <a:chOff x="2948670" y="2017409"/>
            <a:chExt cx="53700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948670" y="2017409"/>
              <a:ext cx="53700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規制の</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幅の狭さ</a:t>
              </a:r>
            </a:p>
          </p:txBody>
        </p:sp>
        <p:sp>
          <p:nvSpPr>
            <p:cNvPr id="151" name="Freeform: Shape 150" descr="垂直線">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703248" y="1590783"/>
            <a:ext cx="569067" cy="1814512"/>
            <a:chOff x="3703248" y="1590783"/>
            <a:chExt cx="56906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703248" y="1590783"/>
              <a:ext cx="56906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混合した</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メッセージ</a:t>
              </a:r>
            </a:p>
          </p:txBody>
        </p:sp>
        <p:sp>
          <p:nvSpPr>
            <p:cNvPr id="152" name="Freeform: Shape 151" descr="垂直線">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791750" y="1810929"/>
            <a:ext cx="307777" cy="1560653"/>
            <a:chOff x="4791750" y="1810929"/>
            <a:chExt cx="307777"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791750" y="1810929"/>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生産</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圧力</a:t>
              </a:r>
            </a:p>
          </p:txBody>
        </p:sp>
        <p:sp>
          <p:nvSpPr>
            <p:cNvPr id="153" name="Freeform: Shape 152" descr="垂直線">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746120" y="2022878"/>
            <a:ext cx="307777" cy="909392"/>
            <a:chOff x="5746120" y="2022878"/>
            <a:chExt cx="307777"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746120" y="2022878"/>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責任</a:t>
              </a:r>
              <a:endParaRPr kumimoji="0" lang="en-US" altLang="ja-JP" sz="12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転嫁</a:t>
              </a:r>
            </a:p>
          </p:txBody>
        </p:sp>
        <p:sp>
          <p:nvSpPr>
            <p:cNvPr id="154" name="Freeform: Shape 153" descr="垂直線">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636193" y="1664559"/>
            <a:ext cx="666849" cy="1440652"/>
            <a:chOff x="6636193" y="1664559"/>
            <a:chExt cx="666849"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636193" y="1664559"/>
              <a:ext cx="66684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不十分な</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トレーニング</a:t>
              </a:r>
            </a:p>
          </p:txBody>
        </p:sp>
        <p:sp>
          <p:nvSpPr>
            <p:cNvPr id="155" name="Freeform: Shape 154" descr="垂直線">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628872" y="1539402"/>
            <a:ext cx="575478" cy="1544337"/>
            <a:chOff x="8628872" y="1539402"/>
            <a:chExt cx="575478"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628872" y="1539402"/>
              <a:ext cx="57547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FFFFFF"/>
                  </a:solidFill>
                  <a:latin typeface="Segoe UI"/>
                </a:rPr>
                <a:t>的外れな</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技術</a:t>
              </a:r>
            </a:p>
          </p:txBody>
        </p:sp>
        <p:sp>
          <p:nvSpPr>
            <p:cNvPr id="156" name="Freeform: Shape 155" descr="垂直線">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936409" y="2265463"/>
            <a:ext cx="307777" cy="1105297"/>
            <a:chOff x="7936409" y="2265463"/>
            <a:chExt cx="307777"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936409" y="2265463"/>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注意</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散漫</a:t>
              </a:r>
            </a:p>
          </p:txBody>
        </p:sp>
        <p:sp>
          <p:nvSpPr>
            <p:cNvPr id="157" name="Freeform: Shape 156" descr="垂直線">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95699" y="1294392"/>
            <a:ext cx="814325" cy="1639091"/>
            <a:chOff x="9795699" y="1294392"/>
            <a:chExt cx="814325"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95699" y="1294392"/>
              <a:ext cx="8143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メンテナンスの</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遅延</a:t>
              </a:r>
            </a:p>
          </p:txBody>
        </p:sp>
        <p:sp>
          <p:nvSpPr>
            <p:cNvPr id="158" name="Freeform: Shape 157" descr="垂直線">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16055" y="2060799"/>
            <a:ext cx="654025" cy="1430278"/>
            <a:chOff x="9416055" y="2060799"/>
            <a:chExt cx="654025"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16055" y="2060799"/>
              <a:ext cx="6540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コーディング</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バグ</a:t>
              </a:r>
            </a:p>
          </p:txBody>
        </p:sp>
        <p:sp>
          <p:nvSpPr>
            <p:cNvPr id="62" name="Freeform: Shape 61" descr="垂直線">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665159" y="3186235"/>
            <a:ext cx="768802" cy="1637885"/>
            <a:chOff x="665159" y="3186235"/>
            <a:chExt cx="768802"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758968" y="3186235"/>
              <a:ext cx="581890"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トリガー</a:t>
              </a:r>
            </a:p>
          </p:txBody>
        </p:sp>
        <p:sp>
          <p:nvSpPr>
            <p:cNvPr id="16" name="TextBox 15">
              <a:extLst>
                <a:ext uri="{FF2B5EF4-FFF2-40B4-BE49-F238E27FC236}">
                  <a16:creationId xmlns:a16="http://schemas.microsoft.com/office/drawing/2014/main" id="{DD73567F-16C6-45A2-B84C-9D6457B65FC0}"/>
                </a:ext>
              </a:extLst>
            </p:cNvPr>
            <p:cNvSpPr txBox="1"/>
            <p:nvPr/>
          </p:nvSpPr>
          <p:spPr>
            <a:xfrm>
              <a:off x="870377" y="4608676"/>
              <a:ext cx="359073"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srgbClr val="FFFFFF"/>
                  </a:solidFill>
                  <a:effectLst/>
                  <a:uLnTx/>
                  <a:uFillTx/>
                  <a:latin typeface="Segoe UI Semibold"/>
                  <a:ea typeface="+mn-ea"/>
                  <a:cs typeface="+mn-cs"/>
                </a:rPr>
                <a:t>世界</a:t>
              </a:r>
            </a:p>
          </p:txBody>
        </p:sp>
        <p:grpSp>
          <p:nvGrpSpPr>
            <p:cNvPr id="64" name="Group 63" descr="地球、地球">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310999"/>
              <a:ext cx="1384300" cy="696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 sz="12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James Reason, 1991 </a:t>
              </a:r>
              <a:r>
                <a:rPr kumimoji="0" lang="ja-JP" altLang="en-US" sz="12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より改変</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xmlns:p14="http://schemas.microsoft.com/office/powerpoint/2010/main" xmlns:a14="http://schemas.microsoft.com/office/drawing/2010/main" xmlns:adec="http://schemas.microsoft.com/office/drawing/2017/decorative" xmlns:a16="http://schemas.microsoft.com/office/drawing/2014/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738664"/>
          </a:xfrm>
        </p:spPr>
        <p:txBody>
          <a:bodyPr/>
          <a:lstStyle/>
          <a:p>
            <a:pPr marL="0" lvl="1"/>
            <a:r>
              <a:rPr lang="ja" sz="2400" dirty="0"/>
              <a:t>アーキテクト、開発者、ソリューション</a:t>
            </a:r>
            <a:r>
              <a:rPr lang="ja-JP" altLang="en-US" sz="2400" dirty="0"/>
              <a:t> オーナー</a:t>
            </a:r>
            <a:r>
              <a:rPr lang="ja" sz="2400" dirty="0"/>
              <a:t>向けに作成されたアーキテクチャ ガイダンスとベスト プラクティスは、5 つの整列</a:t>
            </a:r>
            <a:r>
              <a:rPr lang="ja-JP" altLang="en-US" sz="2400" dirty="0"/>
              <a:t>され、</a:t>
            </a:r>
            <a:r>
              <a:rPr lang="ja" sz="2400" dirty="0"/>
              <a:t>接続された柱に基づいてワークロードの品質を向上させます</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コストの最適化">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オペレーショナル エクセレンス">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オペレーショナル エクセレンス">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grpSp>
      <p:grpSp>
        <p:nvGrpSpPr>
          <p:cNvPr id="24" name="Group 23" descr="パフォーマンス効率">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信頼性">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バッジ ティック ソリッド塗りつぶし">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バッジ ティック ソリッド塗りつぶし">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セキュリティ">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a:solidFill>
                  <a:srgbClr val="4FE7FF"/>
                </a:solidFill>
                <a:latin typeface="Segoe UI Semibold" panose="020B0702040204020203" pitchFamily="34" charset="0"/>
                <a:cs typeface="Segoe UI Semibold" panose="020B0702040204020203" pitchFamily="34" charset="0"/>
              </a:rPr>
              <a:t>ワークロード品質阻害要因の克服</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コストと使用状況の監視が</a:t>
            </a:r>
            <a:r>
              <a:rPr lang="ja-JP" altLang="en-US" sz="1200" dirty="0">
                <a:solidFill>
                  <a:prstClr val="white"/>
                </a:solidFill>
                <a:latin typeface="Segoe UI" panose="020B0502040204020203" pitchFamily="34" charset="0"/>
                <a:cs typeface="Segoe UI" panose="020B0502040204020203" pitchFamily="34" charset="0"/>
              </a:rPr>
              <a:t>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十分に活用されていないリソースや孤立したリソースが不明瞭</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請求管理構造の欠如</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lang="ja-JP" altLang="en-US" sz="1200" dirty="0">
                <a:solidFill>
                  <a:prstClr val="white"/>
                </a:solidFill>
                <a:latin typeface="Segoe UI" panose="020B0502040204020203" pitchFamily="34" charset="0"/>
                <a:cs typeface="Segoe UI" panose="020B0502040204020203" pitchFamily="34" charset="0"/>
              </a:rPr>
              <a:t>経営者</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/取締役会によるクラウド導入</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へ</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のサポート不足による予算削減</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迅速な問題特定の欠如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デプロイが自動化されていない</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コミュニケーション</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メカニズムとダッシュボードの欠如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不明確な期待とビジネス成果</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イベントの根本原因が可視化され</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てい</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ない</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新しいサービス</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lang="ja-JP" altLang="en-US" sz="1200" dirty="0">
                <a:solidFill>
                  <a:prstClr val="white"/>
                </a:solidFill>
                <a:latin typeface="Segoe UI" panose="020B0502040204020203" pitchFamily="34" charset="0"/>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スケーリングのための設計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テクノロジとアーキテクチャの選択に関する厳密さとガイダンスの欠如</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より優れたアーキテクチャ設計のための</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回復性の特徴</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/機能について</a:t>
            </a:r>
            <a:r>
              <a:rPr lang="ja-JP" altLang="en-US" sz="1200" dirty="0">
                <a:solidFill>
                  <a:prstClr val="white"/>
                </a:solidFill>
                <a:latin typeface="Segoe UI" panose="020B0502040204020203" pitchFamily="34" charset="0"/>
                <a:cs typeface="Segoe UI" panose="020B0502040204020203" pitchFamily="34" charset="0"/>
              </a:rPr>
              <a:t>不明確</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データ</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バックアップの実践の欠如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lang="ja-JP" altLang="en-US" sz="1200" dirty="0">
                <a:solidFill>
                  <a:prstClr val="white"/>
                </a:solidFill>
                <a:latin typeface="Segoe UI" panose="020B0502040204020203" pitchFamily="34" charset="0"/>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200" dirty="0">
                <a:solidFill>
                  <a:prstClr val="white"/>
                </a:solidFill>
                <a:latin typeface="Segoe UI" panose="020B0502040204020203" pitchFamily="34" charset="0"/>
                <a:cs typeface="Segoe UI" panose="020B0502040204020203" pitchFamily="34" charset="0"/>
              </a:rPr>
              <a:t>回復性がテストされていない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ディザスタ</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ー</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リカバリ</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ーが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サポート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38499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アクセス制御メカニズム</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(認証)</a:t>
            </a:r>
            <a:r>
              <a:rPr lang="en-US" altLang="ja" sz="1200" dirty="0">
                <a:solidFill>
                  <a:prstClr val="white"/>
                </a:solidFill>
                <a:latin typeface="Segoe UI" panose="020B0502040204020203" pitchFamily="34" charset="0"/>
                <a:cs typeface="Segoe UI" panose="020B0502040204020203" pitchFamily="34" charset="0"/>
              </a:rPr>
              <a:t> </a:t>
            </a:r>
            <a:r>
              <a:rPr lang="ja-JP" altLang="en-US" sz="1200" dirty="0">
                <a:solidFill>
                  <a:prstClr val="white"/>
                </a:solidFill>
                <a:latin typeface="Segoe UI" panose="020B0502040204020203" pitchFamily="34" charset="0"/>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セキュリティ脅威検出メカニズム</a:t>
            </a:r>
            <a:r>
              <a:rPr lang="ja-JP" altLang="en-US" sz="1200" dirty="0">
                <a:solidFill>
                  <a:prstClr val="white"/>
                </a:solidFill>
                <a:latin typeface="Segoe UI" panose="020B0502040204020203" pitchFamily="34" charset="0"/>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脅威</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対応計画の欠如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暗号化プロセス</a:t>
            </a:r>
            <a:r>
              <a:rPr lang="ja-JP" altLang="en-US" sz="1200" dirty="0">
                <a:solidFill>
                  <a:prstClr val="white"/>
                </a:solidFill>
                <a:latin typeface="Segoe UI" panose="020B0502040204020203" pitchFamily="34" charset="0"/>
                <a:cs typeface="Segoe UI" panose="020B0502040204020203" pitchFamily="34" charset="0"/>
              </a:rPr>
              <a:t>が無い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バッジ ティック ソリッド塗りつぶし">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バッジ ティック ソリッド塗りつぶし">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b="1">
                <a:solidFill>
                  <a:srgbClr val="4FE7FF"/>
                </a:solidFill>
                <a:latin typeface="Segoe UI Semibold" panose="020B0702040204020203" pitchFamily="34" charset="0"/>
                <a:cs typeface="Segoe UI Semibold" panose="020B0702040204020203" pitchFamily="34" charset="0"/>
              </a:rPr>
              <a:t>ワークロードの品質を向上させるためのベストプラクティス</a:t>
            </a:r>
          </a:p>
        </p:txBody>
      </p:sp>
      <p:sp>
        <p:nvSpPr>
          <p:cNvPr id="34" name="TextBox 33" descr="コストの最適化">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Azure ハイブリッド特典</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インスタンス</a:t>
            </a:r>
            <a:r>
              <a:rPr lang="ja-JP" altLang="en-US" sz="1600" dirty="0">
                <a:solidFill>
                  <a:prstClr val="white"/>
                </a:solidFill>
                <a:latin typeface="Segoe UI" panose="020B0502040204020203" pitchFamily="34" charset="0"/>
                <a:cs typeface="Segoe UI" panose="020B0502040204020203" pitchFamily="34" charset="0"/>
              </a:rPr>
              <a:t>の予約</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シャットダウン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リサイズ</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a:t>
            </a:r>
            <a:r>
              <a:rPr lang="en-US" altLang="ja" sz="1600" dirty="0">
                <a:solidFill>
                  <a:prstClr val="white"/>
                </a:solidFill>
                <a:latin typeface="Segoe UI" panose="020B0502040204020203" pitchFamily="34" charset="0"/>
                <a:cs typeface="Segoe UI" panose="020B0502040204020203" pitchFamily="34" charset="0"/>
              </a:rPr>
              <a:t>aa</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t>
            </a:r>
            <a:r>
              <a:rPr kumimoji="0" lang="en-US" alt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への</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移行</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07721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600" dirty="0">
                <a:solidFill>
                  <a:prstClr val="white"/>
                </a:solidFill>
                <a:latin typeface="Segoe UI" panose="020B0502040204020203" pitchFamily="34" charset="0"/>
                <a:cs typeface="Segoe UI" panose="020B0502040204020203" pitchFamily="34" charset="0"/>
              </a:rPr>
              <a:t>デプロイ</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600" dirty="0">
                <a:solidFill>
                  <a:prstClr val="white"/>
                </a:solidFill>
                <a:latin typeface="Segoe UI" panose="020B0502040204020203" pitchFamily="34" charset="0"/>
                <a:cs typeface="Segoe UI" panose="020B0502040204020203" pitchFamily="34" charset="0"/>
              </a:rPr>
              <a:t>監視</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プロセスと</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頻度</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スケーリングのための設計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パフォーマンスの監視</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06210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要件の定義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シミュレーションと強制</a:t>
            </a:r>
            <a:r>
              <a:rPr lang="ja-JP" altLang="en-US" sz="1600" dirty="0">
                <a:solidFill>
                  <a:prstClr val="white"/>
                </a:solidFill>
                <a:latin typeface="Segoe UI" panose="020B0502040204020203" pitchFamily="34" charset="0"/>
                <a:cs typeface="Segoe UI" panose="020B0502040204020203" pitchFamily="34" charset="0"/>
              </a:rPr>
              <a:t>フェール</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オーバーによるテスト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一貫したデプロイ</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正常性</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障害や災害への対応</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156966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ID </a:t>
            </a:r>
            <a:r>
              <a:rPr lang="ja-JP" altLang="en-US" sz="1600" dirty="0">
                <a:solidFill>
                  <a:prstClr val="white"/>
                </a:solidFill>
                <a:latin typeface="Segoe UI" panose="020B0502040204020203" pitchFamily="34" charset="0"/>
                <a:cs typeface="Segoe UI" panose="020B0502040204020203" pitchFamily="34" charset="0"/>
              </a:rPr>
              <a:t>と</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アクセス管理</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インフラ保護</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アプリのセキュリティ</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データの暗号化と主権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セキュリティ運用</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バッジ ティック ソリッド塗りつぶし">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バッジ ティック ソリッド塗りつぶし">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ja" sz="3700" dirty="0">
                <a:latin typeface="Segoe UI Semibold (Headings)"/>
              </a:rPr>
              <a:t>信頼性の高いシステムの構築は共同責任</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お客様の責任:</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クラウド</a:t>
            </a:r>
            <a:r>
              <a:rPr lang="en-US" altLang="ja" sz="2800" dirty="0">
                <a:solidFill>
                  <a:srgbClr val="0B66B1"/>
                </a:solidFill>
                <a:latin typeface="+mj-ea"/>
                <a:ea typeface="+mj-ea"/>
                <a:cs typeface="Calibri" panose="020F0502020204030204" pitchFamily="34" charset="0"/>
              </a:rPr>
              <a:t> "</a:t>
            </a:r>
            <a:r>
              <a:rPr lang="ja-JP" altLang="en-US" sz="2800" dirty="0">
                <a:solidFill>
                  <a:srgbClr val="0B66B1"/>
                </a:solidFill>
                <a:latin typeface="+mj-ea"/>
                <a:ea typeface="+mj-ea"/>
                <a:cs typeface="Calibri" panose="020F0502020204030204" pitchFamily="34" charset="0"/>
              </a:rPr>
              <a:t>内</a:t>
            </a:r>
            <a:r>
              <a:rPr lang="en-US" altLang="ja-JP" sz="2800" dirty="0">
                <a:solidFill>
                  <a:srgbClr val="0B66B1"/>
                </a:solidFill>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での信頼性</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lang="en-US" altLang="ja" sz="2800" dirty="0">
                <a:solidFill>
                  <a:srgbClr val="0B66B1"/>
                </a:solidFill>
                <a:latin typeface="+mj-ea"/>
                <a:ea typeface="+mj-ea"/>
                <a:cs typeface="Calibri" panose="020F0502020204030204" pitchFamily="34" charset="0"/>
              </a:rPr>
              <a:t>Microsoft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の責任:</a:t>
            </a:r>
            <a:b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b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クラウド</a:t>
            </a:r>
            <a: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の</a:t>
            </a:r>
            <a: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信頼性</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お客様のアプリケーション</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以下に基づいて構築された</a:t>
            </a:r>
            <a:r>
              <a:rPr kumimoji="0" lang="en-US" alt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a:t>
            </a:r>
            <a:r>
              <a:rPr kumimoji="0" lang="ja-JP" altLang="en-US"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利用者の</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アプリ</a:t>
            </a:r>
            <a:r>
              <a:rPr kumimoji="0" lang="ja-JP" altLang="en-US"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や</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ワークロード</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のアーキテクチャ</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回復性</a:t>
            </a:r>
            <a:r>
              <a:rPr kumimoji="0" lang="ja-JP" altLang="en-US"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の</a:t>
            </a: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機能</a:t>
            </a:r>
          </a:p>
          <a:p>
            <a:pPr marL="0" marR="0" lvl="0" indent="0" algn="l" defTabSz="514284" rtl="0" eaLnBrk="1" fontAlgn="auto" latinLnBrk="0" hangingPunct="1">
              <a:lnSpc>
                <a:spcPct val="90000"/>
              </a:lnSpc>
              <a:spcBef>
                <a:spcPts val="0"/>
              </a:spcBef>
              <a:spcAft>
                <a:spcPts val="600"/>
              </a:spcAft>
              <a:buClrTx/>
              <a:buSzTx/>
              <a:buFontTx/>
              <a:buNone/>
              <a:tabLst/>
              <a:defRPr/>
            </a:pPr>
            <a:r>
              <a:rPr lang="en-US" altLang="ja" b="1" dirty="0">
                <a:solidFill>
                  <a:srgbClr val="000000"/>
                </a:solidFill>
                <a:latin typeface="Segoe UI"/>
                <a:cs typeface="Calibri" panose="020F0502020204030204" pitchFamily="34" charset="0"/>
              </a:rPr>
              <a:t>Azure </a:t>
            </a:r>
            <a:r>
              <a:rPr lang="ja-JP" altLang="en-US" b="1" dirty="0">
                <a:solidFill>
                  <a:srgbClr val="000000"/>
                </a:solidFill>
                <a:latin typeface="Segoe UI"/>
                <a:cs typeface="Calibri" panose="020F0502020204030204" pitchFamily="34" charset="0"/>
              </a:rPr>
              <a:t>利用者が</a:t>
            </a:r>
            <a:r>
              <a:rPr kumimoji="0" lang="ja" sz="1800" b="1"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有効にする</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の機能 </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 </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可用性ゾーンによる高可用性、ディザスター リカバリー、バックアップ</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lang="ja-JP" altLang="en-US" sz="2800" dirty="0">
                <a:solidFill>
                  <a:srgbClr val="0B66B1"/>
                </a:solidFill>
                <a:latin typeface="Segoe UI Semibold"/>
                <a:cs typeface="Calibri" panose="020F0502020204030204" pitchFamily="34" charset="0"/>
              </a:rPr>
              <a:t>回復力のある</a:t>
            </a: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基盤</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プラットフォームに組み込まれた</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のコア機能 - 可用性を確保するための基盤の設計、運用、監視方法</a:t>
            </a:r>
            <a:r>
              <a:rPr lang="ja-JP" altLang="en-US" dirty="0">
                <a:solidFill>
                  <a:srgbClr val="000000"/>
                </a:solidFill>
                <a:latin typeface="Segoe UI"/>
                <a:cs typeface="Calibri" panose="020F0502020204030204" pitchFamily="34" charset="0"/>
              </a:rPr>
              <a:t>、</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可用性ゾーンによる分離、データの冗長性</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命令：</a:t>
            </a: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エグゼクティブ サマリー</a:t>
            </a: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 プレゼンテーション資料のスライド 8 を置き換えます</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 IP Kit</a:t>
            </a:r>
            <a:r>
              <a:rPr kumimoji="0" lang="en-US" altLang="ja" sz="2000" b="0" i="0" u="none" strike="noStrike" kern="1200" cap="none" spc="0" normalizeH="0" baseline="0" noProof="0" dirty="0">
                <a:ln>
                  <a:noFill/>
                </a:ln>
                <a:solidFill>
                  <a:srgbClr val="000000"/>
                </a:solidFill>
                <a:effectLst/>
                <a:uLnTx/>
                <a:uFillTx/>
                <a:latin typeface="Segoe Sans Text"/>
                <a:ea typeface="+mn-ea"/>
                <a:cs typeface="Segoe Sans Text"/>
              </a:rPr>
              <a:t> </a:t>
            </a: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に追加されたこの指示は</a:t>
            </a: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削除してください</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12471</Words>
  <Application>Microsoft Office PowerPoint</Application>
  <PresentationFormat>Widescreen</PresentationFormat>
  <Paragraphs>554</Paragraphs>
  <Slides>35</Slides>
  <Notes>22</Notes>
  <HiddenSlides>8</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35</vt:i4>
      </vt:variant>
    </vt:vector>
  </HeadingPairs>
  <TitlesOfParts>
    <vt:vector size="52" baseType="lpstr">
      <vt:lpstr>Segoe</vt:lpstr>
      <vt:lpstr>Segoe </vt:lpstr>
      <vt:lpstr>Segoe UI Semibold (Headings)</vt:lpstr>
      <vt:lpstr>Yu Gothic UI</vt:lpstr>
      <vt:lpstr>Yu Gothic UI Semibold</vt:lpstr>
      <vt:lpstr>Arial</vt:lpstr>
      <vt:lpstr>Biome</vt:lpstr>
      <vt:lpstr>Calibri</vt:lpstr>
      <vt:lpstr>Segoe Sans Text</vt:lpstr>
      <vt:lpstr>Segoe UI</vt:lpstr>
      <vt:lpstr>Segoe UI Semibold</vt:lpstr>
      <vt:lpstr>Segoe UI Semilight</vt:lpstr>
      <vt:lpstr>Wingdings</vt:lpstr>
      <vt:lpstr>SOFT BLACK TEMPLATE</vt:lpstr>
      <vt:lpstr>TITLE SLIDES</vt:lpstr>
      <vt:lpstr>White Template</vt:lpstr>
      <vt:lpstr>1_Azure 2023 Template</vt:lpstr>
      <vt:lpstr>VBD のアップデート</vt:lpstr>
      <vt:lpstr>Well-Architected Reliability Assessment – エグゼクティブ サマリー</vt:lpstr>
      <vt:lpstr>目次</vt:lpstr>
      <vt:lpstr>Well-Architected Framework - 信頼性</vt:lpstr>
      <vt:lpstr>なぜ良くないことが起こるのか？</vt:lpstr>
      <vt:lpstr>Microsoft Azure Well-Architected Framework</vt:lpstr>
      <vt:lpstr>ワークロード品質阻害要因の克服</vt:lpstr>
      <vt:lpstr>ワークロードの品質を向上させるためのベストプラクティス</vt:lpstr>
      <vt:lpstr>信頼性の高いシステムの構築は共同責任</vt:lpstr>
      <vt:lpstr>Microsoft の責任: クラウドの信頼性 どうインフラストラクチャを設計 &amp; 運用しているか、プロセスを進化させているか、そして、原則の確認</vt:lpstr>
      <vt:lpstr>はじめに</vt:lpstr>
      <vt:lpstr>Well-Architected Reliability Assessment</vt:lpstr>
      <vt:lpstr>ワークロードの概要</vt:lpstr>
      <vt:lpstr>エグゼクティブ サマリー</vt:lpstr>
      <vt:lpstr>既に上手く実施されている点</vt:lpstr>
      <vt:lpstr>ベースライン回復性メトリック &amp; インサイト ダッシュボード</vt:lpstr>
      <vt:lpstr>影響度 高 ダッシュボード</vt:lpstr>
      <vt:lpstr>正常性とリスクのダッシュボード</vt:lpstr>
      <vt:lpstr>ベースライン メトリック &amp; インサイトの詳細</vt:lpstr>
      <vt:lpstr>ゾーンとリージョンの回復性</vt:lpstr>
      <vt:lpstr>ExpressRoute の回復性</vt:lpstr>
      <vt:lpstr>回復性のためのサービス正常性アラート</vt:lpstr>
      <vt:lpstr>正常性とリスクに関する推奨事項</vt:lpstr>
      <vt:lpstr>影響度 高 の推奨事項</vt:lpstr>
      <vt:lpstr>影響度 中 の推奨事項</vt:lpstr>
      <vt:lpstr>影響度 低 の推奨事項</vt:lpstr>
      <vt:lpstr>設計、プラットフォーム、サポートに関する推奨事項</vt:lpstr>
      <vt:lpstr>アーキテクチャの推奨事項</vt:lpstr>
      <vt:lpstr>最近の Microsoft の停止 (過去 3 か月間)</vt:lpstr>
      <vt:lpstr>Sev-A サポート リクエスト (過去 3 か月間)</vt:lpstr>
      <vt:lpstr>サービス終了通知</vt:lpstr>
      <vt:lpstr>次のステップ</vt:lpstr>
      <vt:lpstr>推奨されるトレーニング、設計や実装のための Microsoft サービス</vt:lpstr>
      <vt:lpstr>Q&amp;A とリソース</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2024-07-16T08:36:59Z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