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83" r:id="rId5"/>
    <p:sldMasterId id="2147483717" r:id="rId6"/>
    <p:sldMasterId id="2147483864" r:id="rId7"/>
  </p:sldMasterIdLst>
  <p:notesMasterIdLst>
    <p:notesMasterId r:id="rId43"/>
  </p:notesMasterIdLst>
  <p:sldIdLst>
    <p:sldId id="2147481739" r:id="rId8"/>
    <p:sldId id="10886" r:id="rId9"/>
    <p:sldId id="2142532399" r:id="rId10"/>
    <p:sldId id="2147481749" r:id="rId11"/>
    <p:sldId id="10651" r:id="rId12"/>
    <p:sldId id="2142532400" r:id="rId13"/>
    <p:sldId id="2142532401" r:id="rId14"/>
    <p:sldId id="2142532402" r:id="rId15"/>
    <p:sldId id="2147481736" r:id="rId16"/>
    <p:sldId id="2145705696" r:id="rId17"/>
    <p:sldId id="2147481750" r:id="rId18"/>
    <p:sldId id="2134805450" r:id="rId19"/>
    <p:sldId id="3639" r:id="rId20"/>
    <p:sldId id="2142532394" r:id="rId21"/>
    <p:sldId id="3673" r:id="rId22"/>
    <p:sldId id="2147481740" r:id="rId23"/>
    <p:sldId id="2145705708" r:id="rId24"/>
    <p:sldId id="2145705700" r:id="rId25"/>
    <p:sldId id="2147481746" r:id="rId26"/>
    <p:sldId id="2147481741" r:id="rId27"/>
    <p:sldId id="2145705698" r:id="rId28"/>
    <p:sldId id="2147481743" r:id="rId29"/>
    <p:sldId id="2147481745" r:id="rId30"/>
    <p:sldId id="2145705709" r:id="rId31"/>
    <p:sldId id="2147481738" r:id="rId32"/>
    <p:sldId id="2147481744" r:id="rId33"/>
    <p:sldId id="2147481747" r:id="rId34"/>
    <p:sldId id="2145705707" r:id="rId35"/>
    <p:sldId id="3674" r:id="rId36"/>
    <p:sldId id="2145705705" r:id="rId37"/>
    <p:sldId id="2145705706" r:id="rId38"/>
    <p:sldId id="2147481748" r:id="rId39"/>
    <p:sldId id="3675" r:id="rId40"/>
    <p:sldId id="1498" r:id="rId41"/>
    <p:sldId id="21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pdates - DELETE BEFORE DELIVERYING" id="{99B07D6C-A1D8-47EC-A317-8DCF7BF193F0}">
          <p14:sldIdLst>
            <p14:sldId id="2147481739"/>
          </p14:sldIdLst>
        </p14:section>
        <p14:section name="Start" id="{78442247-2457-48A8-AB95-9741B85D00E2}">
          <p14:sldIdLst>
            <p14:sldId id="10886"/>
            <p14:sldId id="2142532399"/>
          </p14:sldIdLst>
        </p14:section>
        <p14:section name="0 - Optional - Introduction to WAF" id="{152D5158-1C44-4756-B862-1A71CD31B000}">
          <p14:sldIdLst>
            <p14:sldId id="2147481749"/>
            <p14:sldId id="10651"/>
            <p14:sldId id="2142532400"/>
            <p14:sldId id="2142532401"/>
            <p14:sldId id="2142532402"/>
            <p14:sldId id="2147481736"/>
            <p14:sldId id="2145705696"/>
          </p14:sldIdLst>
        </p14:section>
        <p14:section name="1 - Intro" id="{46C49A4C-BB51-47DD-A0EF-90446C07C3DC}">
          <p14:sldIdLst>
            <p14:sldId id="2147481750"/>
            <p14:sldId id="2134805450"/>
            <p14:sldId id="3639"/>
          </p14:sldIdLst>
        </p14:section>
        <p14:section name="2 - Executive Summary" id="{B6924AF2-161A-4EE6-B817-CD2D4F0BC001}">
          <p14:sldIdLst>
            <p14:sldId id="2142532394"/>
            <p14:sldId id="3673"/>
            <p14:sldId id="2147481740"/>
            <p14:sldId id="2145705708"/>
            <p14:sldId id="2145705700"/>
          </p14:sldIdLst>
        </p14:section>
        <p14:section name="3 - Baseline metrics and insights details" id="{94FE9B2C-E1DA-4421-89DE-24254FC1D1EE}">
          <p14:sldIdLst>
            <p14:sldId id="2147481746"/>
            <p14:sldId id="2147481741"/>
            <p14:sldId id="2145705698"/>
            <p14:sldId id="2147481743"/>
          </p14:sldIdLst>
        </p14:section>
        <p14:section name="4 - Health and Risk recommendations" id="{026E90A8-9C60-4DC2-8D98-4BDC006196BB}">
          <p14:sldIdLst>
            <p14:sldId id="2147481745"/>
            <p14:sldId id="2145705709"/>
            <p14:sldId id="2147481738"/>
            <p14:sldId id="2147481744"/>
          </p14:sldIdLst>
        </p14:section>
        <p14:section name="5 - Other Resiliency Recommendations" id="{F430761B-A0B9-42AD-B735-4C855384E596}">
          <p14:sldIdLst>
            <p14:sldId id="2147481747"/>
            <p14:sldId id="2145705707"/>
            <p14:sldId id="3674"/>
            <p14:sldId id="2145705705"/>
            <p14:sldId id="2145705706"/>
          </p14:sldIdLst>
        </p14:section>
        <p14:section name="6 - Next Steps" id="{F0ADB6CB-35E0-4AAE-A7D6-2E5F03E7EC93}">
          <p14:sldIdLst>
            <p14:sldId id="2147481748"/>
            <p14:sldId id="3675"/>
          </p14:sldIdLst>
        </p14:section>
        <p14:section name="End" id="{8862871F-070F-436E-9008-36114B950065}">
          <p14:sldIdLst>
            <p14:sldId id="1498"/>
            <p14:sldId id="21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F"/>
    <a:srgbClr val="008000"/>
    <a:srgbClr val="00B0F0"/>
    <a:srgbClr val="CC3300"/>
    <a:srgbClr val="000000"/>
    <a:srgbClr val="99FF33"/>
    <a:srgbClr val="FFCC00"/>
    <a:srgbClr val="FFFFFF"/>
    <a:srgbClr val="C00000"/>
    <a:srgbClr val="EB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974643-6B53-471F-90B5-8726F7EE1B90}" v="107" dt="2024-04-19T14:14:21.7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74" autoAdjust="0"/>
    <p:restoredTop sz="94660"/>
  </p:normalViewPr>
  <p:slideViewPr>
    <p:cSldViewPr snapToGrid="0">
      <p:cViewPr varScale="1">
        <p:scale>
          <a:sx n="146" d="100"/>
          <a:sy n="146" d="100"/>
        </p:scale>
        <p:origin x="115" y="3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oleObject" Target="https://microsoft.sharepoint.com/teams/ASDIPDevelopment/IP%20Release/Secure%20Infrastructure/Assessment%20Program/Well-Architected%20Reliability%20Assessment/WIP/5%20-%20Expert%20Evaluation%20and%20Reports/Action%20Plan%20-%20Services%20Hub%20Backlog%20items%20-%20Templat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icrosoft.sharepoint.com/teams/ASDIPDevelopment/IP%20Release/Secure%20Infrastructure/Assessment%20Program/Well-Architected%20Reliability%20Assessment/WIP/5%20-%20Expert%20Evaluation%20and%20Reports/Action%20Plan%20-%20Services%20Hub%20Backlog%20items%20-%20Templat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[Action Plan - Services Hub Backlog items - Template.xlsx]PivotTable!ピボットテーブル5</c:name>
    <c:fmtId val="-1"/>
  </c:pivotSource>
  <c:chart>
    <c:title>
      <c:tx>
        <c:rich>
          <a:bodyPr rot="0" spcFirstLastPara="1" vertOverflow="ellipsis" vert="horz" wrap="square" anchor="ctr" anchorCtr="1"/>
          <a:lstStyle/>
          <a:p>
            <a:pPr>
              <a:defRPr sz="1400" b="0" i="0" u="none" strike="noStrike" kern="1200" spc="0" baseline="0">
                <a:solidFill>
                  <a:schemeClr val="bg1"/>
                </a:solidFill>
                <a:latin typeface="Segoe UI" panose="020B0502040204020203" pitchFamily="34" charset="0"/>
                <a:ea typeface="+mn-ea"/>
                <a:cs typeface="Segoe UI" panose="020B0502040204020203" pitchFamily="34" charset="0"/>
              </a:defRPr>
            </a:pPr>
            <a:r>
              <a:rPr lang="ja"/>
              <a:t>サービスごとの推奨事項/Well-Architected Area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Segoe UI" panose="020B0502040204020203" pitchFamily="34" charset="0"/>
              <a:ea typeface="+mn-ea"/>
              <a:cs typeface="Segoe UI" panose="020B0502040204020203"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6"/>
        <c:spPr>
          <a:solidFill>
            <a:srgbClr val="A4262C"/>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7"/>
        <c:spPr>
          <a:solidFill>
            <a:srgbClr val="FFCC0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9"/>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0"/>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2"/>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3"/>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s>
    <c:plotArea>
      <c:layout/>
      <c:barChart>
        <c:barDir val="bar"/>
        <c:grouping val="clustered"/>
        <c:varyColors val="0"/>
        <c:ser>
          <c:idx val="0"/>
          <c:order val="0"/>
          <c:tx>
            <c:strRef>
              <c:f>PivotTable!$B$3:$B$4</c:f>
              <c:strCache>
                <c:ptCount val="1"/>
                <c:pt idx="0">
                  <c:v>高い</c:v>
                </c:pt>
              </c:strCache>
            </c:strRef>
          </c:tx>
          <c:spPr>
            <a:solidFill>
              <a:srgbClr val="A4262C"/>
            </a:solidFill>
            <a:ln>
              <a:noFill/>
            </a:ln>
            <a:effectLst/>
          </c:spPr>
          <c:invertIfNegative val="0"/>
          <c:cat>
            <c:multiLvlStrRef>
              <c:f>PivotTable!$A$5:$A$35</c:f>
              <c:multiLvlStrCache>
                <c:ptCount val="28"/>
                <c:lvl>
                  <c:pt idx="0">
                    <c:v>ワークロードテスト</c:v>
                  </c:pt>
                  <c:pt idx="1">
                    <c:v>ワークロードの設計</c:v>
                  </c:pt>
                  <c:pt idx="2">
                    <c:v>必要条件</c:v>
                  </c:pt>
                  <c:pt idx="3">
                    <c:v>モニタリング</c:v>
                  </c:pt>
                  <c:pt idx="4">
                    <c:v>ヘルスモデリング</c:v>
                  </c:pt>
                  <c:pt idx="5">
                    <c:v>故障モード解析</c:v>
                  </c:pt>
                  <c:pt idx="6">
                    <c:v>エラー処理</c:v>
                  </c:pt>
                  <c:pt idx="7">
                    <c:v>カオステスト</c:v>
                  </c:pt>
                  <c:pt idx="8">
                    <c:v>BCDR戦略</c:v>
                  </c:pt>
                  <c:pt idx="9">
                    <c:v>自動化とDevOps</c:v>
                  </c:pt>
                  <c:pt idx="10">
                    <c:v>インシデント対応の自動化</c:v>
                  </c:pt>
                  <c:pt idx="11">
                    <c:v>アプリケーションの正常性</c:v>
                  </c:pt>
                  <c:pt idx="12">
                    <c:v>Webアプリケーションファイアウォール</c:v>
                  </c:pt>
                  <c:pt idx="13">
                    <c:v>仮想ネットワーク ゲートウェイ</c:v>
                  </c:pt>
                  <c:pt idx="14">
                    <c:v>仮想ネットワーク</c:v>
                  </c:pt>
                  <c:pt idx="15">
                    <c:v>仮想マシン スケール セット</c:v>
                  </c:pt>
                  <c:pt idx="16">
                    <c:v>仮想マシン</c:v>
                  </c:pt>
                  <c:pt idx="17">
                    <c:v>ストレージ アカウント</c:v>
                  </c:pt>
                  <c:pt idx="18">
                    <c:v>パブリックIP</c:v>
                  </c:pt>
                  <c:pt idx="19">
                    <c:v>Log Analytics ワークスペース</c:v>
                  </c:pt>
                  <c:pt idx="20">
                    <c:v>ロードバランサー</c:v>
                  </c:pt>
                  <c:pt idx="21">
                    <c:v>キー コンテナー</c:v>
                  </c:pt>
                  <c:pt idx="22">
                    <c:v>ExpressRoute ゲートウェイ</c:v>
                  </c:pt>
                  <c:pt idx="23">
                    <c:v>ExpressRoute 回線</c:v>
                  </c:pt>
                  <c:pt idx="24">
                    <c:v>Azure SQL データベース</c:v>
                  </c:pt>
                  <c:pt idx="25">
                    <c:v>Azure のフロント ドア</c:v>
                  </c:pt>
                  <c:pt idx="26">
                    <c:v>Azure ファイアウォール</c:v>
                  </c:pt>
                  <c:pt idx="27">
                    <c:v>アプリケーション ゲートウェイ</c:v>
                  </c:pt>
                </c:lvl>
                <c:lvl>
                  <c:pt idx="0">
                    <c:v>ウェルアーキテクト</c:v>
                  </c:pt>
                  <c:pt idx="12">
                    <c:v>Azure サービス</c:v>
                  </c:pt>
                </c:lvl>
              </c:multiLvlStrCache>
            </c:multiLvlStrRef>
          </c:cat>
          <c:val>
            <c:numRef>
              <c:f>PivotTable!$B$5:$B$35</c:f>
              <c:numCache>
                <c:formatCode>General</c:formatCode>
                <c:ptCount val="28"/>
                <c:pt idx="1">
                  <c:v>2</c:v>
                </c:pt>
                <c:pt idx="2">
                  <c:v>2</c:v>
                </c:pt>
                <c:pt idx="5">
                  <c:v>1</c:v>
                </c:pt>
                <c:pt idx="6">
                  <c:v>1</c:v>
                </c:pt>
                <c:pt idx="8">
                  <c:v>2</c:v>
                </c:pt>
                <c:pt idx="10">
                  <c:v>1</c:v>
                </c:pt>
                <c:pt idx="12">
                  <c:v>5</c:v>
                </c:pt>
                <c:pt idx="13">
                  <c:v>4</c:v>
                </c:pt>
                <c:pt idx="14">
                  <c:v>1</c:v>
                </c:pt>
                <c:pt idx="15">
                  <c:v>2</c:v>
                </c:pt>
                <c:pt idx="16">
                  <c:v>6</c:v>
                </c:pt>
                <c:pt idx="17">
                  <c:v>2</c:v>
                </c:pt>
                <c:pt idx="18">
                  <c:v>1</c:v>
                </c:pt>
                <c:pt idx="20">
                  <c:v>2</c:v>
                </c:pt>
                <c:pt idx="21">
                  <c:v>4</c:v>
                </c:pt>
                <c:pt idx="22">
                  <c:v>2</c:v>
                </c:pt>
                <c:pt idx="23">
                  <c:v>7</c:v>
                </c:pt>
                <c:pt idx="24">
                  <c:v>4</c:v>
                </c:pt>
                <c:pt idx="25">
                  <c:v>6</c:v>
                </c:pt>
                <c:pt idx="26">
                  <c:v>5</c:v>
                </c:pt>
                <c:pt idx="27">
                  <c:v>5</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4606-4252-AB9E-318924671D2E}"/>
            </c:ext>
          </c:extLst>
        </c:ser>
        <c:ser>
          <c:idx val="1"/>
          <c:order val="1"/>
          <c:tx>
            <c:strRef>
              <c:f>PivotTable!$C$3:$C$4</c:f>
              <c:strCache>
                <c:ptCount val="1"/>
                <c:pt idx="0">
                  <c:v>中程度</c:v>
                </c:pt>
              </c:strCache>
            </c:strRef>
          </c:tx>
          <c:spPr>
            <a:solidFill>
              <a:srgbClr val="FFCC00"/>
            </a:solidFill>
            <a:ln>
              <a:noFill/>
            </a:ln>
            <a:effectLst/>
          </c:spPr>
          <c:invertIfNegative val="0"/>
          <c:cat>
            <c:multiLvlStrRef>
              <c:f>PivotTable!$A$5:$A$35</c:f>
              <c:multiLvlStrCache>
                <c:ptCount val="28"/>
                <c:lvl>
                  <c:pt idx="0">
                    <c:v>ワークロードテスト</c:v>
                  </c:pt>
                  <c:pt idx="1">
                    <c:v>ワークロードの設計</c:v>
                  </c:pt>
                  <c:pt idx="2">
                    <c:v>必要条件</c:v>
                  </c:pt>
                  <c:pt idx="3">
                    <c:v>モニタリング</c:v>
                  </c:pt>
                  <c:pt idx="4">
                    <c:v>ヘルスモデリング</c:v>
                  </c:pt>
                  <c:pt idx="5">
                    <c:v>故障モード解析</c:v>
                  </c:pt>
                  <c:pt idx="6">
                    <c:v>エラー処理</c:v>
                  </c:pt>
                  <c:pt idx="7">
                    <c:v>カオステスト</c:v>
                  </c:pt>
                  <c:pt idx="8">
                    <c:v>BCDR戦略</c:v>
                  </c:pt>
                  <c:pt idx="9">
                    <c:v>自動化とDevOps</c:v>
                  </c:pt>
                  <c:pt idx="10">
                    <c:v>インシデント対応の自動化</c:v>
                  </c:pt>
                  <c:pt idx="11">
                    <c:v>アプリケーションの正常性</c:v>
                  </c:pt>
                  <c:pt idx="12">
                    <c:v>Webアプリケーションファイアウォール</c:v>
                  </c:pt>
                  <c:pt idx="13">
                    <c:v>仮想ネットワーク ゲートウェイ</c:v>
                  </c:pt>
                  <c:pt idx="14">
                    <c:v>仮想ネットワーク</c:v>
                  </c:pt>
                  <c:pt idx="15">
                    <c:v>仮想マシン スケール セット</c:v>
                  </c:pt>
                  <c:pt idx="16">
                    <c:v>仮想マシン</c:v>
                  </c:pt>
                  <c:pt idx="17">
                    <c:v>ストレージ アカウント</c:v>
                  </c:pt>
                  <c:pt idx="18">
                    <c:v>パブリックIP</c:v>
                  </c:pt>
                  <c:pt idx="19">
                    <c:v>Log Analytics ワークスペース</c:v>
                  </c:pt>
                  <c:pt idx="20">
                    <c:v>ロードバランサー</c:v>
                  </c:pt>
                  <c:pt idx="21">
                    <c:v>キー コンテナー</c:v>
                  </c:pt>
                  <c:pt idx="22">
                    <c:v>ExpressRoute ゲートウェイ</c:v>
                  </c:pt>
                  <c:pt idx="23">
                    <c:v>ExpressRoute 回線</c:v>
                  </c:pt>
                  <c:pt idx="24">
                    <c:v>Azure SQL データベース</c:v>
                  </c:pt>
                  <c:pt idx="25">
                    <c:v>Azure のフロント ドア</c:v>
                  </c:pt>
                  <c:pt idx="26">
                    <c:v>Azure ファイアウォール</c:v>
                  </c:pt>
                  <c:pt idx="27">
                    <c:v>アプリケーション ゲートウェイ</c:v>
                  </c:pt>
                </c:lvl>
                <c:lvl>
                  <c:pt idx="0">
                    <c:v>ウェルアーキテクト</c:v>
                  </c:pt>
                  <c:pt idx="12">
                    <c:v>Azure サービス</c:v>
                  </c:pt>
                </c:lvl>
              </c:multiLvlStrCache>
            </c:multiLvlStrRef>
          </c:cat>
          <c:val>
            <c:numRef>
              <c:f>PivotTable!$C$5:$C$35</c:f>
              <c:numCache>
                <c:formatCode>General</c:formatCode>
                <c:ptCount val="28"/>
                <c:pt idx="0">
                  <c:v>1</c:v>
                </c:pt>
                <c:pt idx="1">
                  <c:v>2</c:v>
                </c:pt>
                <c:pt idx="3">
                  <c:v>1</c:v>
                </c:pt>
                <c:pt idx="8">
                  <c:v>1</c:v>
                </c:pt>
                <c:pt idx="9">
                  <c:v>2</c:v>
                </c:pt>
                <c:pt idx="11">
                  <c:v>1</c:v>
                </c:pt>
                <c:pt idx="12">
                  <c:v>3</c:v>
                </c:pt>
                <c:pt idx="13">
                  <c:v>2</c:v>
                </c:pt>
                <c:pt idx="14">
                  <c:v>2</c:v>
                </c:pt>
                <c:pt idx="15">
                  <c:v>2</c:v>
                </c:pt>
                <c:pt idx="16">
                  <c:v>7</c:v>
                </c:pt>
                <c:pt idx="17">
                  <c:v>4</c:v>
                </c:pt>
                <c:pt idx="18">
                  <c:v>1</c:v>
                </c:pt>
                <c:pt idx="19">
                  <c:v>3</c:v>
                </c:pt>
                <c:pt idx="20">
                  <c:v>1</c:v>
                </c:pt>
                <c:pt idx="22">
                  <c:v>2</c:v>
                </c:pt>
                <c:pt idx="23">
                  <c:v>2</c:v>
                </c:pt>
                <c:pt idx="24">
                  <c:v>2</c:v>
                </c:pt>
                <c:pt idx="25">
                  <c:v>10</c:v>
                </c:pt>
                <c:pt idx="26">
                  <c:v>2</c:v>
                </c:pt>
                <c:pt idx="27">
                  <c:v>3</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1-4606-4252-AB9E-318924671D2E}"/>
            </c:ext>
          </c:extLst>
        </c:ser>
        <c:ser>
          <c:idx val="2"/>
          <c:order val="2"/>
          <c:tx>
            <c:strRef>
              <c:f>PivotTable!$D$3:$D$4</c:f>
              <c:strCache>
                <c:ptCount val="1"/>
                <c:pt idx="0">
                  <c:v>低い</c:v>
                </c:pt>
              </c:strCache>
            </c:strRef>
          </c:tx>
          <c:spPr>
            <a:solidFill>
              <a:srgbClr val="00B0F0"/>
            </a:solidFill>
            <a:ln>
              <a:noFill/>
            </a:ln>
            <a:effectLst/>
          </c:spPr>
          <c:invertIfNegative val="0"/>
          <c:cat>
            <c:multiLvlStrRef>
              <c:f>PivotTable!$A$5:$A$35</c:f>
              <c:multiLvlStrCache>
                <c:ptCount val="28"/>
                <c:lvl>
                  <c:pt idx="0">
                    <c:v>ワークロードテスト</c:v>
                  </c:pt>
                  <c:pt idx="1">
                    <c:v>ワークロードの設計</c:v>
                  </c:pt>
                  <c:pt idx="2">
                    <c:v>必要条件</c:v>
                  </c:pt>
                  <c:pt idx="3">
                    <c:v>モニタリング</c:v>
                  </c:pt>
                  <c:pt idx="4">
                    <c:v>ヘルスモデリング</c:v>
                  </c:pt>
                  <c:pt idx="5">
                    <c:v>故障モード解析</c:v>
                  </c:pt>
                  <c:pt idx="6">
                    <c:v>エラー処理</c:v>
                  </c:pt>
                  <c:pt idx="7">
                    <c:v>カオステスト</c:v>
                  </c:pt>
                  <c:pt idx="8">
                    <c:v>BCDR戦略</c:v>
                  </c:pt>
                  <c:pt idx="9">
                    <c:v>自動化とDevOps</c:v>
                  </c:pt>
                  <c:pt idx="10">
                    <c:v>インシデント対応の自動化</c:v>
                  </c:pt>
                  <c:pt idx="11">
                    <c:v>アプリケーションの正常性</c:v>
                  </c:pt>
                  <c:pt idx="12">
                    <c:v>Webアプリケーションファイアウォール</c:v>
                  </c:pt>
                  <c:pt idx="13">
                    <c:v>仮想ネットワーク ゲートウェイ</c:v>
                  </c:pt>
                  <c:pt idx="14">
                    <c:v>仮想ネットワーク</c:v>
                  </c:pt>
                  <c:pt idx="15">
                    <c:v>仮想マシン スケール セット</c:v>
                  </c:pt>
                  <c:pt idx="16">
                    <c:v>仮想マシン</c:v>
                  </c:pt>
                  <c:pt idx="17">
                    <c:v>ストレージ アカウント</c:v>
                  </c:pt>
                  <c:pt idx="18">
                    <c:v>パブリックIP</c:v>
                  </c:pt>
                  <c:pt idx="19">
                    <c:v>Log Analytics ワークスペース</c:v>
                  </c:pt>
                  <c:pt idx="20">
                    <c:v>ロードバランサー</c:v>
                  </c:pt>
                  <c:pt idx="21">
                    <c:v>キー コンテナー</c:v>
                  </c:pt>
                  <c:pt idx="22">
                    <c:v>ExpressRoute ゲートウェイ</c:v>
                  </c:pt>
                  <c:pt idx="23">
                    <c:v>ExpressRoute 回線</c:v>
                  </c:pt>
                  <c:pt idx="24">
                    <c:v>Azure SQL データベース</c:v>
                  </c:pt>
                  <c:pt idx="25">
                    <c:v>Azure のフロント ドア</c:v>
                  </c:pt>
                  <c:pt idx="26">
                    <c:v>Azure ファイアウォール</c:v>
                  </c:pt>
                  <c:pt idx="27">
                    <c:v>アプリケーション ゲートウェイ</c:v>
                  </c:pt>
                </c:lvl>
                <c:lvl>
                  <c:pt idx="0">
                    <c:v>ウェルアーキテクト</c:v>
                  </c:pt>
                  <c:pt idx="12">
                    <c:v>Azure サービス</c:v>
                  </c:pt>
                </c:lvl>
              </c:multiLvlStrCache>
            </c:multiLvlStrRef>
          </c:cat>
          <c:val>
            <c:numRef>
              <c:f>PivotTable!$D$5:$D$35</c:f>
              <c:numCache>
                <c:formatCode>General</c:formatCode>
                <c:ptCount val="28"/>
                <c:pt idx="1">
                  <c:v>2</c:v>
                </c:pt>
                <c:pt idx="3">
                  <c:v>1</c:v>
                </c:pt>
                <c:pt idx="4">
                  <c:v>1</c:v>
                </c:pt>
                <c:pt idx="7">
                  <c:v>1</c:v>
                </c:pt>
                <c:pt idx="15">
                  <c:v>2</c:v>
                </c:pt>
                <c:pt idx="16">
                  <c:v>9</c:v>
                </c:pt>
                <c:pt idx="17">
                  <c:v>2</c:v>
                </c:pt>
                <c:pt idx="19">
                  <c:v>1</c:v>
                </c:pt>
                <c:pt idx="21">
                  <c:v>1</c:v>
                </c:pt>
                <c:pt idx="25">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2-4606-4252-AB9E-318924671D2E}"/>
            </c:ext>
          </c:extLst>
        </c:ser>
        <c:dLbls>
          <c:showLegendKey val="0"/>
          <c:showVal val="0"/>
          <c:showCatName val="0"/>
          <c:showSerName val="0"/>
          <c:showPercent val="0"/>
          <c:showBubbleSize val="0"/>
        </c:dLbls>
        <c:gapWidth val="182"/>
        <c:axId val="1893474367"/>
        <c:axId val="1893475807"/>
      </c:barChart>
      <c:catAx>
        <c:axId val="1893474367"/>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3475807"/>
        <c:crosses val="autoZero"/>
        <c:auto val="1"/>
        <c:lblAlgn val="ctr"/>
        <c:lblOffset val="100"/>
        <c:noMultiLvlLbl val="0"/>
      </c:catAx>
      <c:valAx>
        <c:axId val="18934758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34743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legend>
    <c:plotVisOnly val="1"/>
    <c:dispBlanksAs val="gap"/>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r3="http://schemas.microsoft.com/office/drawing/2017/03/chart" uri="{56B9EC1D-385E-4148-901F-78D8002777C0}">
        <c16r3:dataDisplayOptions16>
          <c16r3:dispNaAsBlank val="1"/>
        </c16r3:dataDisplayOptions16>
      </c:ext>
    </c:extLst>
    <c:showDLblsOverMax val="0"/>
  </c:chart>
  <c:spPr>
    <a:solidFill>
      <a:schemeClr val="tx1">
        <a:lumMod val="75000"/>
      </a:schemeClr>
    </a:solidFill>
    <a:ln w="9525" cap="flat" cmpd="sng" algn="ctr">
      <a:solidFill>
        <a:schemeClr val="tx1">
          <a:lumMod val="15000"/>
          <a:lumOff val="85000"/>
        </a:schemeClr>
      </a:solidFill>
      <a:round/>
    </a:ln>
    <a:effectLst/>
  </c:spPr>
  <c:txPr>
    <a:bodyPr/>
    <a:lstStyle/>
    <a:p>
      <a:pPr>
        <a:defRPr>
          <a:solidFill>
            <a:schemeClr val="bg1"/>
          </a:solidFill>
          <a:latin typeface="Segoe UI" panose="020B0502040204020203" pitchFamily="34" charset="0"/>
          <a:cs typeface="Segoe UI" panose="020B0502040204020203" pitchFamily="34" charset="0"/>
        </a:defRPr>
      </a:pPr>
      <a:endParaRPr lang="en-US"/>
    </a:p>
  </c:txPr>
  <c:externalData r:id="rId3">
    <c:autoUpdate val="0"/>
  </c:externalData>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[Action Plan - Services Hub Backlog items - Template.xlsx]PivotTable!ピボットテーブル2</c:name>
    <c:fmtId val="-1"/>
  </c:pivotSource>
  <c:chart>
    <c:title>
      <c:tx>
        <c:rich>
          <a:bodyPr rot="0" spcFirstLastPara="1" vertOverflow="ellipsis" vert="horz" wrap="square" anchor="ctr" anchorCtr="1"/>
          <a:lstStyle/>
          <a:p>
            <a:pPr>
              <a:defRPr lang="en-US" sz="1400" b="0" i="0" u="none" strike="noStrike" kern="1200" spc="0" baseline="0">
                <a:solidFill>
                  <a:schemeClr val="bg1"/>
                </a:solidFill>
                <a:latin typeface="Segoe UI" panose="020B0502040204020203" pitchFamily="34" charset="0"/>
                <a:ea typeface="+mn-ea"/>
                <a:cs typeface="Segoe UI" panose="020B0502040204020203" pitchFamily="34" charset="0"/>
              </a:defRPr>
            </a:pPr>
            <a:r>
              <a:rPr lang="ja" sz="1400"/>
              <a:t>回復性カテゴリごとの推奨事項</a:t>
            </a: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bg1"/>
              </a:solidFill>
              <a:latin typeface="Segoe UI" panose="020B0502040204020203" pitchFamily="34" charset="0"/>
              <a:ea typeface="+mn-ea"/>
              <a:cs typeface="Segoe UI" panose="020B0502040204020203"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6"/>
        <c:spPr>
          <a:solidFill>
            <a:srgbClr val="A4262C"/>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7"/>
        <c:spPr>
          <a:solidFill>
            <a:srgbClr val="FFCC0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8"/>
        <c:spPr>
          <a:solidFill>
            <a:srgbClr val="00B0F0"/>
          </a:solidFill>
          <a:ln>
            <a:noFill/>
          </a:ln>
          <a:effectLst/>
        </c:spPr>
        <c:marker>
          <c:symbol val="none"/>
        </c:marker>
        <c:dLbl>
          <c:idx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9"/>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0"/>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2"/>
        <c:spPr>
          <a:solidFill>
            <a:srgbClr val="A4262C"/>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3"/>
        <c:spPr>
          <a:solidFill>
            <a:srgbClr val="FFCC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
        <c:idx val="14"/>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showLegendKey val="0"/>
          <c:showVal val="0"/>
          <c:showCatName val="0"/>
          <c:showSerName val="0"/>
          <c:showPercent val="0"/>
          <c:showBubbleSize val="0"/>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5="http://schemas.microsoft.com/office/drawing/2012/chart" uri="{CE6537A1-D6FC-4f65-9D91-7224C49458BB}"/>
          </c:extLst>
        </c:dLbl>
      </c:pivotFmt>
    </c:pivotFmts>
    <c:plotArea>
      <c:layout/>
      <c:barChart>
        <c:barDir val="bar"/>
        <c:grouping val="clustered"/>
        <c:varyColors val="0"/>
        <c:ser>
          <c:idx val="0"/>
          <c:order val="0"/>
          <c:tx>
            <c:strRef>
              <c:f>PivotTable!$K$3:$K$4</c:f>
              <c:strCache>
                <c:ptCount val="1"/>
                <c:pt idx="0">
                  <c:v>高い</c:v>
                </c:pt>
              </c:strCache>
            </c:strRef>
          </c:tx>
          <c:spPr>
            <a:solidFill>
              <a:srgbClr val="A4262C"/>
            </a:solidFill>
            <a:ln>
              <a:noFill/>
            </a:ln>
            <a:effectLst/>
          </c:spPr>
          <c:invertIfNegative val="0"/>
          <c:cat>
            <c:strRef>
              <c:f>PivotTable!$J$5:$J$22</c:f>
              <c:strCache>
                <c:ptCount val="17"/>
                <c:pt idx="0">
                  <c:v>貯蔵</c:v>
                </c:pt>
                <c:pt idx="1">
                  <c:v>セキュリティ</c:v>
                </c:pt>
                <c:pt idx="2">
                  <c:v>スケーラビリティ</c:v>
                </c:pt>
                <c:pt idx="3">
                  <c:v>回復性</c:v>
                </c:pt>
                <c:pt idx="4">
                  <c:v>パフォーマンス</c:v>
                </c:pt>
                <c:pt idx="5">
                  <c:v>ネットワーキング</c:v>
                </c:pt>
                <c:pt idx="6">
                  <c:v>モニタリング</c:v>
                </c:pt>
                <c:pt idx="7">
                  <c:v>管理</c:v>
                </c:pt>
                <c:pt idx="8">
                  <c:v>同一性</c:v>
                </c:pt>
                <c:pt idx="9">
                  <c:v>高可用性</c:v>
                </c:pt>
                <c:pt idx="10">
                  <c:v>統治</c:v>
                </c:pt>
                <c:pt idx="11">
                  <c:v>ディザスタリカバリ</c:v>
                </c:pt>
                <c:pt idx="12">
                  <c:v>コンプライアンス</c:v>
                </c:pt>
                <c:pt idx="13">
                  <c:v>互換性</c:v>
                </c:pt>
                <c:pt idx="14">
                  <c:v>可用性</c:v>
                </c:pt>
                <c:pt idx="15">
                  <c:v>オートメーション</c:v>
                </c:pt>
                <c:pt idx="16">
                  <c:v>アプリケーション</c:v>
                </c:pt>
              </c:strCache>
            </c:strRef>
          </c:cat>
          <c:val>
            <c:numRef>
              <c:f>PivotTable!$K$5:$K$22</c:f>
              <c:numCache>
                <c:formatCode>General</c:formatCode>
                <c:ptCount val="17"/>
                <c:pt idx="0">
                  <c:v>1</c:v>
                </c:pt>
                <c:pt idx="1">
                  <c:v>9</c:v>
                </c:pt>
                <c:pt idx="2">
                  <c:v>3</c:v>
                </c:pt>
                <c:pt idx="3">
                  <c:v>1</c:v>
                </c:pt>
                <c:pt idx="4">
                  <c:v>4</c:v>
                </c:pt>
                <c:pt idx="5">
                  <c:v>4</c:v>
                </c:pt>
                <c:pt idx="6">
                  <c:v>8</c:v>
                </c:pt>
                <c:pt idx="7">
                  <c:v>2</c:v>
                </c:pt>
                <c:pt idx="9">
                  <c:v>21</c:v>
                </c:pt>
                <c:pt idx="11">
                  <c:v>8</c:v>
                </c:pt>
                <c:pt idx="13">
                  <c:v>1</c:v>
                </c:pt>
                <c:pt idx="14">
                  <c:v>2</c:v>
                </c:pt>
                <c:pt idx="16">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0-9EDA-4679-A4CB-32DCB6CF6911}"/>
            </c:ext>
          </c:extLst>
        </c:ser>
        <c:ser>
          <c:idx val="1"/>
          <c:order val="1"/>
          <c:tx>
            <c:strRef>
              <c:f>PivotTable!$L$3:$L$4</c:f>
              <c:strCache>
                <c:ptCount val="1"/>
                <c:pt idx="0">
                  <c:v>中程度</c:v>
                </c:pt>
              </c:strCache>
            </c:strRef>
          </c:tx>
          <c:spPr>
            <a:solidFill>
              <a:srgbClr val="FFCC00"/>
            </a:solidFill>
            <a:ln>
              <a:noFill/>
            </a:ln>
            <a:effectLst/>
          </c:spPr>
          <c:invertIfNegative val="0"/>
          <c:cat>
            <c:strRef>
              <c:f>PivotTable!$J$5:$J$22</c:f>
              <c:strCache>
                <c:ptCount val="17"/>
                <c:pt idx="0">
                  <c:v>貯蔵</c:v>
                </c:pt>
                <c:pt idx="1">
                  <c:v>セキュリティ</c:v>
                </c:pt>
                <c:pt idx="2">
                  <c:v>スケーラビリティ</c:v>
                </c:pt>
                <c:pt idx="3">
                  <c:v>回復性</c:v>
                </c:pt>
                <c:pt idx="4">
                  <c:v>パフォーマンス</c:v>
                </c:pt>
                <c:pt idx="5">
                  <c:v>ネットワーキング</c:v>
                </c:pt>
                <c:pt idx="6">
                  <c:v>モニタリング</c:v>
                </c:pt>
                <c:pt idx="7">
                  <c:v>管理</c:v>
                </c:pt>
                <c:pt idx="8">
                  <c:v>同一性</c:v>
                </c:pt>
                <c:pt idx="9">
                  <c:v>高可用性</c:v>
                </c:pt>
                <c:pt idx="10">
                  <c:v>統治</c:v>
                </c:pt>
                <c:pt idx="11">
                  <c:v>ディザスタリカバリ</c:v>
                </c:pt>
                <c:pt idx="12">
                  <c:v>コンプライアンス</c:v>
                </c:pt>
                <c:pt idx="13">
                  <c:v>互換性</c:v>
                </c:pt>
                <c:pt idx="14">
                  <c:v>可用性</c:v>
                </c:pt>
                <c:pt idx="15">
                  <c:v>オートメーション</c:v>
                </c:pt>
                <c:pt idx="16">
                  <c:v>アプリケーション</c:v>
                </c:pt>
              </c:strCache>
            </c:strRef>
          </c:cat>
          <c:val>
            <c:numRef>
              <c:f>PivotTable!$L$5:$L$22</c:f>
              <c:numCache>
                <c:formatCode>General</c:formatCode>
                <c:ptCount val="17"/>
                <c:pt idx="0">
                  <c:v>1</c:v>
                </c:pt>
                <c:pt idx="1">
                  <c:v>10</c:v>
                </c:pt>
                <c:pt idx="2">
                  <c:v>3</c:v>
                </c:pt>
                <c:pt idx="3">
                  <c:v>2</c:v>
                </c:pt>
                <c:pt idx="4">
                  <c:v>6</c:v>
                </c:pt>
                <c:pt idx="5">
                  <c:v>3</c:v>
                </c:pt>
                <c:pt idx="6">
                  <c:v>7</c:v>
                </c:pt>
                <c:pt idx="7">
                  <c:v>1</c:v>
                </c:pt>
                <c:pt idx="8">
                  <c:v>1</c:v>
                </c:pt>
                <c:pt idx="9">
                  <c:v>6</c:v>
                </c:pt>
                <c:pt idx="11">
                  <c:v>9</c:v>
                </c:pt>
                <c:pt idx="12">
                  <c:v>2</c:v>
                </c:pt>
                <c:pt idx="14">
                  <c:v>2</c:v>
                </c:pt>
                <c:pt idx="15">
                  <c:v>1</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1-9EDA-4679-A4CB-32DCB6CF6911}"/>
            </c:ext>
          </c:extLst>
        </c:ser>
        <c:ser>
          <c:idx val="2"/>
          <c:order val="2"/>
          <c:tx>
            <c:strRef>
              <c:f>PivotTable!$M$3:$M$4</c:f>
              <c:strCache>
                <c:ptCount val="1"/>
                <c:pt idx="0">
                  <c:v>低い</c:v>
                </c:pt>
              </c:strCache>
            </c:strRef>
          </c:tx>
          <c:spPr>
            <a:solidFill>
              <a:srgbClr val="00B0F0"/>
            </a:solidFill>
            <a:ln>
              <a:noFill/>
            </a:ln>
            <a:effectLst/>
          </c:spPr>
          <c:invertIfNegative val="0"/>
          <c:cat>
            <c:strRef>
              <c:f>PivotTable!$J$5:$J$22</c:f>
              <c:strCache>
                <c:ptCount val="17"/>
                <c:pt idx="0">
                  <c:v>貯蔵</c:v>
                </c:pt>
                <c:pt idx="1">
                  <c:v>セキュリティ</c:v>
                </c:pt>
                <c:pt idx="2">
                  <c:v>スケーラビリティ</c:v>
                </c:pt>
                <c:pt idx="3">
                  <c:v>回復性</c:v>
                </c:pt>
                <c:pt idx="4">
                  <c:v>パフォーマンス</c:v>
                </c:pt>
                <c:pt idx="5">
                  <c:v>ネットワーキング</c:v>
                </c:pt>
                <c:pt idx="6">
                  <c:v>モニタリング</c:v>
                </c:pt>
                <c:pt idx="7">
                  <c:v>管理</c:v>
                </c:pt>
                <c:pt idx="8">
                  <c:v>同一性</c:v>
                </c:pt>
                <c:pt idx="9">
                  <c:v>高可用性</c:v>
                </c:pt>
                <c:pt idx="10">
                  <c:v>統治</c:v>
                </c:pt>
                <c:pt idx="11">
                  <c:v>ディザスタリカバリ</c:v>
                </c:pt>
                <c:pt idx="12">
                  <c:v>コンプライアンス</c:v>
                </c:pt>
                <c:pt idx="13">
                  <c:v>互換性</c:v>
                </c:pt>
                <c:pt idx="14">
                  <c:v>可用性</c:v>
                </c:pt>
                <c:pt idx="15">
                  <c:v>オートメーション</c:v>
                </c:pt>
                <c:pt idx="16">
                  <c:v>アプリケーション</c:v>
                </c:pt>
              </c:strCache>
            </c:strRef>
          </c:cat>
          <c:val>
            <c:numRef>
              <c:f>PivotTable!$M$5:$M$22</c:f>
              <c:numCache>
                <c:formatCode>General</c:formatCode>
                <c:ptCount val="17"/>
                <c:pt idx="1">
                  <c:v>2</c:v>
                </c:pt>
                <c:pt idx="2">
                  <c:v>2</c:v>
                </c:pt>
                <c:pt idx="4">
                  <c:v>4</c:v>
                </c:pt>
                <c:pt idx="5">
                  <c:v>1</c:v>
                </c:pt>
                <c:pt idx="6">
                  <c:v>4</c:v>
                </c:pt>
                <c:pt idx="7">
                  <c:v>1</c:v>
                </c:pt>
                <c:pt idx="10">
                  <c:v>1</c:v>
                </c:pt>
                <c:pt idx="11">
                  <c:v>2</c:v>
                </c:pt>
                <c:pt idx="12">
                  <c:v>1</c:v>
                </c:pt>
                <c:pt idx="14">
                  <c:v>3</c:v>
                </c:pt>
              </c:numCache>
            </c:numRef>
          </c:val>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http://schemas.microsoft.com/office/drawing/2014/chart" uri="{C3380CC4-5D6E-409C-BE32-E72D297353CC}">
              <c16:uniqueId val="{00000002-9EDA-4679-A4CB-32DCB6CF6911}"/>
            </c:ext>
          </c:extLst>
        </c:ser>
        <c:dLbls>
          <c:showLegendKey val="0"/>
          <c:showVal val="0"/>
          <c:showCatName val="0"/>
          <c:showSerName val="0"/>
          <c:showPercent val="0"/>
          <c:showBubbleSize val="0"/>
        </c:dLbls>
        <c:gapWidth val="182"/>
        <c:axId val="1892811919"/>
        <c:axId val="1892812399"/>
      </c:barChart>
      <c:catAx>
        <c:axId val="1892811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2812399"/>
        <c:crosses val="autoZero"/>
        <c:auto val="1"/>
        <c:lblAlgn val="ctr"/>
        <c:lblOffset val="100"/>
        <c:noMultiLvlLbl val="0"/>
      </c:catAx>
      <c:valAx>
        <c:axId val="18928123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crossAx val="18928119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legend>
    <c:plotVisOnly val="1"/>
    <c:dispBlanksAs val="gap"/>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6r3="http://schemas.microsoft.com/office/drawing/2017/03/chart" uri="{56B9EC1D-385E-4148-901F-78D8002777C0}">
        <c16r3:dataDisplayOptions16>
          <c16r3:dispNaAsBlank val="1"/>
        </c16r3:dataDisplayOptions16>
      </c:ext>
    </c:extLst>
    <c:showDLblsOverMax val="0"/>
  </c:chart>
  <c:spPr>
    <a:solidFill>
      <a:schemeClr val="tx1">
        <a:lumMod val="75000"/>
      </a:schemeClr>
    </a:solidFill>
    <a:ln w="9525" cap="flat" cmpd="sng" algn="ctr">
      <a:solidFill>
        <a:schemeClr val="tx1">
          <a:lumMod val="15000"/>
          <a:lumOff val="85000"/>
        </a:schemeClr>
      </a:solidFill>
      <a:round/>
    </a:ln>
    <a:effectLst/>
  </c:spPr>
  <c:txPr>
    <a:bodyPr/>
    <a:lstStyle/>
    <a:p>
      <a:pPr>
        <a:defRPr lang="en-US" sz="1000" b="0" i="0" u="none" strike="noStrike" kern="1200" baseline="0">
          <a:solidFill>
            <a:schemeClr val="bg1"/>
          </a:solidFill>
          <a:latin typeface="Segoe UI" panose="020B0502040204020203" pitchFamily="34" charset="0"/>
          <a:ea typeface="+mn-ea"/>
          <a:cs typeface="Segoe UI" panose="020B0502040204020203" pitchFamily="34" charset="0"/>
        </a:defRPr>
      </a:pPr>
      <a:endParaRPr lang="en-US"/>
    </a:p>
  </c:txPr>
  <c:externalData r:id="rId3">
    <c:autoUpdate val="0"/>
  </c:externalData>
  <c:extLst xmlns:mc="http://schemas.openxmlformats.org/markup-compatibility/2006" xmlns:c14="http://schemas.microsoft.com/office/drawing/2007/8/2/chart" xmlns:c15="http://schemas.microsoft.com/office/drawing/2012/chart" xmlns:c16="http://schemas.microsoft.com/office/drawing/2014/chart" xmlns:c16r3="http://schemas.microsoft.com/office/drawing/2017/03/char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E68DAB-7604-45A4-90B5-16498594A605}" type="doc">
      <dgm:prSet loTypeId="urn:microsoft.com/office/officeart/2008/layout/PictureAccentList" loCatId="list" qsTypeId="urn:microsoft.com/office/officeart/2005/8/quickstyle/simple1" qsCatId="simple" csTypeId="urn:microsoft.com/office/officeart/2005/8/colors/accent6_2" csCatId="accent6" phldr="1"/>
      <dgm:spPr/>
      <dgm:t>
        <a:bodyPr/>
        <a:lstStyle/>
        <a:p>
          <a:endParaRPr lang="en-AU"/>
        </a:p>
      </dgm:t>
    </dgm:pt>
    <dgm:pt modelId="{340D59E2-28C2-4587-AF9C-C6788710A795}">
      <dgm:prSet phldrT="[Text]" custT="1"/>
      <dgm:spPr>
        <a:solidFill>
          <a:schemeClr val="bg1">
            <a:lumMod val="95000"/>
          </a:schemeClr>
        </a:solidFill>
        <a:effectLst>
          <a:outerShdw blurRad="50800" dist="38100" dir="2700000" algn="tl" rotWithShape="0">
            <a:prstClr val="black">
              <a:alpha val="40000"/>
            </a:prstClr>
          </a:outerShdw>
        </a:effectLst>
      </dgm:spPr>
      <dgm:t>
        <a:bodyPr lIns="144000" tIns="144000" rIns="144000" bIns="144000"/>
        <a:lstStyle/>
        <a:p>
          <a:pPr algn="ctr">
            <a:lnSpc>
              <a:spcPct val="114000"/>
            </a:lnSpc>
            <a:spcAft>
              <a:spcPts val="0"/>
            </a:spcAft>
          </a:pPr>
          <a:r>
            <a:rPr lang="ja-JP" altLang="en-US" sz="2000" b="1" dirty="0">
              <a:solidFill>
                <a:schemeClr val="tx1">
                  <a:lumMod val="50000"/>
                </a:schemeClr>
              </a:solidFill>
            </a:rPr>
            <a:t>何をアセスメントしたのか </a:t>
          </a:r>
        </a:p>
        <a:p>
          <a:pPr algn="ctr">
            <a:lnSpc>
              <a:spcPct val="114000"/>
            </a:lnSpc>
            <a:spcAft>
              <a:spcPts val="0"/>
            </a:spcAft>
          </a:pPr>
          <a:r>
            <a:rPr lang="ja-JP" altLang="en-US" sz="2000" b="1" dirty="0">
              <a:solidFill>
                <a:schemeClr val="tx1">
                  <a:lumMod val="50000"/>
                </a:schemeClr>
              </a:solidFill>
            </a:rPr>
            <a:t>以下の領域で推奨されるプラクティスについてワークロードをアセスメント</a:t>
          </a:r>
          <a:r>
            <a:rPr lang="ja" sz="2000" b="1" dirty="0">
              <a:solidFill>
                <a:schemeClr val="tx1">
                  <a:lumMod val="50000"/>
                </a:schemeClr>
              </a:solidFill>
            </a:rPr>
            <a:t> </a:t>
          </a:r>
        </a:p>
        <a:p>
          <a:pPr algn="ctr">
            <a:lnSpc>
              <a:spcPct val="114000"/>
            </a:lnSpc>
            <a:spcAft>
              <a:spcPts val="0"/>
            </a:spcAft>
          </a:pPr>
          <a:r>
            <a:rPr lang="ja" sz="2000" dirty="0">
              <a:solidFill>
                <a:schemeClr val="tx1">
                  <a:lumMod val="50000"/>
                </a:schemeClr>
              </a:solidFill>
            </a:rPr>
            <a:t>Azure サービスのベスト プラクティスと</a:t>
          </a:r>
          <a:r>
            <a:rPr lang="ja-JP" altLang="en-US" sz="2000" dirty="0">
              <a:solidFill>
                <a:schemeClr val="tx1">
                  <a:lumMod val="50000"/>
                </a:schemeClr>
              </a:solidFill>
            </a:rPr>
            <a:t>、</a:t>
          </a:r>
          <a:r>
            <a:rPr lang="ja" sz="2000" dirty="0">
              <a:solidFill>
                <a:schemeClr val="tx1">
                  <a:lumMod val="50000"/>
                </a:schemeClr>
              </a:solidFill>
            </a:rPr>
            <a:t>Well-Architected 信頼性と回復性の可用性要件のベスト プラクティス - アーキテクチャ - 自動化と DevOps - スケーラビリティ、パフォーマンス、復旧 - 可観測性と監視 - 障害対応</a:t>
          </a:r>
        </a:p>
      </dgm:t>
    </dgm:pt>
    <dgm:pt modelId="{F954EA66-57E6-42F1-9164-AD667F764003}" type="parTrans" cxnId="{F1085D7F-1248-412B-AFBB-AF084BFD0585}">
      <dgm:prSet/>
      <dgm:spPr/>
      <dgm:t>
        <a:bodyPr/>
        <a:lstStyle/>
        <a:p>
          <a:endParaRPr lang="en-AU"/>
        </a:p>
      </dgm:t>
    </dgm:pt>
    <dgm:pt modelId="{775E5F04-6073-47EB-928E-6B64567F28C4}" type="sibTrans" cxnId="{F1085D7F-1248-412B-AFBB-AF084BFD0585}">
      <dgm:prSet/>
      <dgm:spPr/>
      <dgm:t>
        <a:bodyPr/>
        <a:lstStyle/>
        <a:p>
          <a:endParaRPr lang="en-AU"/>
        </a:p>
      </dgm:t>
    </dgm:pt>
    <dgm:pt modelId="{7BC4BC06-FDF1-402F-8BC8-677585567E1C}">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ja-JP" altLang="en-US" sz="2000" dirty="0">
              <a:solidFill>
                <a:schemeClr val="tx1"/>
              </a:solidFill>
            </a:rPr>
            <a:t>単一の実行状態のワークロード</a:t>
          </a:r>
          <a:endParaRPr lang="en-US" sz="2000" dirty="0">
            <a:solidFill>
              <a:schemeClr val="tx1"/>
            </a:solidFill>
          </a:endParaRPr>
        </a:p>
      </dgm:t>
    </dgm:pt>
    <dgm:pt modelId="{D72859C9-1B72-4AFA-B23A-6D9A95A88760}" type="parTrans" cxnId="{A62789C2-998B-425A-9604-6108F803A42A}">
      <dgm:prSet/>
      <dgm:spPr/>
      <dgm:t>
        <a:bodyPr/>
        <a:lstStyle/>
        <a:p>
          <a:endParaRPr lang="en-AU"/>
        </a:p>
      </dgm:t>
    </dgm:pt>
    <dgm:pt modelId="{1E08828A-D79D-484B-87E0-B0CFCCCC47D0}" type="sibTrans" cxnId="{A62789C2-998B-425A-9604-6108F803A42A}">
      <dgm:prSet/>
      <dgm:spPr/>
      <dgm:t>
        <a:bodyPr/>
        <a:lstStyle/>
        <a:p>
          <a:endParaRPr lang="en-AU"/>
        </a:p>
      </dgm:t>
    </dgm:pt>
    <dgm:pt modelId="{157FABCB-7622-4DC1-96D6-07DBB3C6B5F3}">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ja-JP" altLang="en-US" sz="2000" dirty="0">
              <a:solidFill>
                <a:schemeClr val="tx1"/>
              </a:solidFill>
            </a:rPr>
            <a:t>スコープ</a:t>
          </a:r>
          <a:r>
            <a:rPr lang="ja" sz="2000" dirty="0">
              <a:solidFill>
                <a:schemeClr val="tx1"/>
              </a:solidFill>
            </a:rPr>
            <a:t>外: </a:t>
          </a:r>
          <a:r>
            <a:rPr lang="ja-JP" altLang="en-US" sz="2000" dirty="0">
              <a:solidFill>
                <a:schemeClr val="tx1"/>
              </a:solidFill>
            </a:rPr>
            <a:t>アセスメント過程での改善支援、</a:t>
          </a:r>
          <a:r>
            <a:rPr lang="ja" sz="2000" dirty="0">
              <a:solidFill>
                <a:schemeClr val="tx1"/>
              </a:solidFill>
            </a:rPr>
            <a:t>ダッシュボードのカスタマイズ</a:t>
          </a:r>
          <a:endParaRPr lang="en-AU" sz="2000" dirty="0">
            <a:solidFill>
              <a:schemeClr val="tx1"/>
            </a:solidFill>
          </a:endParaRPr>
        </a:p>
      </dgm:t>
    </dgm:pt>
    <dgm:pt modelId="{B308B41E-6191-41AC-85AE-D06F5BF2AF1D}" type="parTrans" cxnId="{13866A2B-F06C-4259-890A-7E910858DE05}">
      <dgm:prSet/>
      <dgm:spPr/>
      <dgm:t>
        <a:bodyPr/>
        <a:lstStyle/>
        <a:p>
          <a:endParaRPr lang="en-AU"/>
        </a:p>
      </dgm:t>
    </dgm:pt>
    <dgm:pt modelId="{E207CF08-5FC9-47A8-AE68-1E13F3A00A8E}" type="sibTrans" cxnId="{13866A2B-F06C-4259-890A-7E910858DE05}">
      <dgm:prSet/>
      <dgm:spPr/>
      <dgm:t>
        <a:bodyPr/>
        <a:lstStyle/>
        <a:p>
          <a:endParaRPr lang="en-AU"/>
        </a:p>
      </dgm:t>
    </dgm:pt>
    <dgm:pt modelId="{F45389C1-AA51-4D1F-923B-64434E8698AE}">
      <dgm:prSet phldrT="[Text]" custT="1"/>
      <dgm:spPr>
        <a:solidFill>
          <a:schemeClr val="bg2"/>
        </a:solidFill>
        <a:ln>
          <a:noFill/>
        </a:ln>
        <a:effectLst>
          <a:outerShdw blurRad="50800" dist="38100" dir="2700000" algn="tl" rotWithShape="0">
            <a:prstClr val="black">
              <a:alpha val="40000"/>
            </a:prstClr>
          </a:outerShdw>
        </a:effectLst>
      </dgm:spPr>
      <dgm:t>
        <a:bodyPr lIns="144000" tIns="144000" rIns="144000" bIns="144000"/>
        <a:lstStyle/>
        <a:p>
          <a:pPr algn="l"/>
          <a:r>
            <a:rPr lang="ja" sz="2000" dirty="0">
              <a:solidFill>
                <a:schemeClr val="tx1"/>
              </a:solidFill>
            </a:rPr>
            <a:t>データを収集し、Azure リソースの構成とワークロードのサポートに関する推奨事項を提供</a:t>
          </a:r>
          <a:endParaRPr lang="en-AU" sz="2000" dirty="0">
            <a:solidFill>
              <a:schemeClr val="tx1"/>
            </a:solidFill>
          </a:endParaRPr>
        </a:p>
      </dgm:t>
    </dgm:pt>
    <dgm:pt modelId="{361CFBA5-79E4-45AC-8DFC-0EBBA86585ED}" type="parTrans" cxnId="{F4EF6C69-C4D9-4F56-834C-B38137281A19}">
      <dgm:prSet/>
      <dgm:spPr/>
      <dgm:t>
        <a:bodyPr/>
        <a:lstStyle/>
        <a:p>
          <a:endParaRPr lang="en-AU"/>
        </a:p>
      </dgm:t>
    </dgm:pt>
    <dgm:pt modelId="{9394BB15-0488-44F4-A6CB-0A6043DCBD7E}" type="sibTrans" cxnId="{F4EF6C69-C4D9-4F56-834C-B38137281A19}">
      <dgm:prSet/>
      <dgm:spPr/>
      <dgm:t>
        <a:bodyPr/>
        <a:lstStyle/>
        <a:p>
          <a:endParaRPr lang="en-AU"/>
        </a:p>
      </dgm:t>
    </dgm:pt>
    <dgm:pt modelId="{0D8ADC0B-6438-486C-9360-C68B4FFAFD44}" type="pres">
      <dgm:prSet presAssocID="{09E68DAB-7604-45A4-90B5-16498594A605}" presName="layout" presStyleCnt="0">
        <dgm:presLayoutVars>
          <dgm:chMax/>
          <dgm:chPref/>
          <dgm:dir/>
          <dgm:animOne val="branch"/>
          <dgm:animLvl val="lvl"/>
          <dgm:resizeHandles/>
        </dgm:presLayoutVars>
      </dgm:prSet>
      <dgm:spPr/>
    </dgm:pt>
    <dgm:pt modelId="{4694BD0E-67FA-4D47-A870-F3AD7EFBAA97}" type="pres">
      <dgm:prSet presAssocID="{340D59E2-28C2-4587-AF9C-C6788710A795}" presName="root" presStyleCnt="0">
        <dgm:presLayoutVars>
          <dgm:chMax/>
          <dgm:chPref val="4"/>
        </dgm:presLayoutVars>
      </dgm:prSet>
      <dgm:spPr/>
    </dgm:pt>
    <dgm:pt modelId="{B795B678-11F5-40A6-83A5-16D90FF05100}" type="pres">
      <dgm:prSet presAssocID="{340D59E2-28C2-4587-AF9C-C6788710A795}" presName="rootComposite" presStyleCnt="0">
        <dgm:presLayoutVars/>
      </dgm:prSet>
      <dgm:spPr/>
    </dgm:pt>
    <dgm:pt modelId="{C82F731E-11DD-49A9-B936-01615E9A0EC0}" type="pres">
      <dgm:prSet presAssocID="{340D59E2-28C2-4587-AF9C-C6788710A795}" presName="rootText" presStyleLbl="node0" presStyleIdx="0" presStyleCnt="1" custScaleX="149271" custScaleY="254458">
        <dgm:presLayoutVars>
          <dgm:chMax/>
          <dgm:chPref val="4"/>
        </dgm:presLayoutVars>
      </dgm:prSet>
      <dgm:spPr>
        <a:prstGeom prst="rect">
          <a:avLst/>
        </a:prstGeom>
      </dgm:spPr>
    </dgm:pt>
    <dgm:pt modelId="{2E6E7C65-75F9-4B80-AD25-7765FFB4C2DC}" type="pres">
      <dgm:prSet presAssocID="{340D59E2-28C2-4587-AF9C-C6788710A795}" presName="childShape" presStyleCnt="0">
        <dgm:presLayoutVars>
          <dgm:chMax val="0"/>
          <dgm:chPref val="0"/>
        </dgm:presLayoutVars>
      </dgm:prSet>
      <dgm:spPr/>
    </dgm:pt>
    <dgm:pt modelId="{7EF2A09E-FFF8-488A-AACF-C217E2C9B501}" type="pres">
      <dgm:prSet presAssocID="{7BC4BC06-FDF1-402F-8BC8-677585567E1C}" presName="childComposite" presStyleCnt="0">
        <dgm:presLayoutVars>
          <dgm:chMax val="0"/>
          <dgm:chPref val="0"/>
        </dgm:presLayoutVars>
      </dgm:prSet>
      <dgm:spPr/>
    </dgm:pt>
    <dgm:pt modelId="{0800B220-D7B1-44E2-A676-4225F4669AF9}" type="pres">
      <dgm:prSet presAssocID="{7BC4BC06-FDF1-402F-8BC8-677585567E1C}" presName="Image" presStyleLbl="node1" presStyleIdx="0" presStyleCnt="3" custLinFactX="-100000" custLinFactNeighborX="-136143"/>
      <dgm:spPr>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ソリッドフィル付きロケット"/>
        </a:ext>
      </dgm:extLst>
    </dgm:pt>
    <dgm:pt modelId="{7C1A7FBD-27C6-442E-9E4C-674EF0C0C727}" type="pres">
      <dgm:prSet presAssocID="{7BC4BC06-FDF1-402F-8BC8-677585567E1C}" presName="childText" presStyleLbl="lnNode1" presStyleIdx="0" presStyleCnt="3" custScaleX="154073" custLinFactNeighborX="6209">
        <dgm:presLayoutVars>
          <dgm:chMax val="0"/>
          <dgm:chPref val="0"/>
          <dgm:bulletEnabled val="1"/>
        </dgm:presLayoutVars>
      </dgm:prSet>
      <dgm:spPr>
        <a:prstGeom prst="rect">
          <a:avLst/>
        </a:prstGeom>
      </dgm:spPr>
    </dgm:pt>
    <dgm:pt modelId="{7B438C08-E6E8-46C6-9E2E-E4C0DB07B175}" type="pres">
      <dgm:prSet presAssocID="{F45389C1-AA51-4D1F-923B-64434E8698AE}" presName="childComposite" presStyleCnt="0">
        <dgm:presLayoutVars>
          <dgm:chMax val="0"/>
          <dgm:chPref val="0"/>
        </dgm:presLayoutVars>
      </dgm:prSet>
      <dgm:spPr/>
    </dgm:pt>
    <dgm:pt modelId="{3986AA7E-2182-4761-BD81-D4D108C41BAD}" type="pres">
      <dgm:prSet presAssocID="{F45389C1-AA51-4D1F-923B-64434E8698AE}" presName="Image" presStyleLbl="node1" presStyleIdx="1" presStyleCnt="3" custLinFactX="-100000" custLinFactNeighborX="-136143"/>
      <dgm:spPr>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ソリッドフィルを使用した研究"/>
        </a:ext>
      </dgm:extLst>
    </dgm:pt>
    <dgm:pt modelId="{08DF9D76-3574-4E72-A197-1EA86A286554}" type="pres">
      <dgm:prSet presAssocID="{F45389C1-AA51-4D1F-923B-64434E8698AE}" presName="childText" presStyleLbl="lnNode1" presStyleIdx="1" presStyleCnt="3" custScaleX="154073" custLinFactNeighborX="6209">
        <dgm:presLayoutVars>
          <dgm:chMax val="0"/>
          <dgm:chPref val="0"/>
          <dgm:bulletEnabled val="1"/>
        </dgm:presLayoutVars>
      </dgm:prSet>
      <dgm:spPr>
        <a:prstGeom prst="rect">
          <a:avLst/>
        </a:prstGeom>
      </dgm:spPr>
    </dgm:pt>
    <dgm:pt modelId="{F8C329EC-CDFD-4EC4-9537-C5F974481B13}" type="pres">
      <dgm:prSet presAssocID="{157FABCB-7622-4DC1-96D6-07DBB3C6B5F3}" presName="childComposite" presStyleCnt="0">
        <dgm:presLayoutVars>
          <dgm:chMax val="0"/>
          <dgm:chPref val="0"/>
        </dgm:presLayoutVars>
      </dgm:prSet>
      <dgm:spPr/>
    </dgm:pt>
    <dgm:pt modelId="{60C13C95-111A-4EBC-A7F3-44B579515B75}" type="pres">
      <dgm:prSet presAssocID="{157FABCB-7622-4DC1-96D6-07DBB3C6B5F3}" presName="Image" presStyleLbl="node1" presStyleIdx="2" presStyleCnt="3" custLinFactX="-100000" custLinFactNeighborX="-136143"/>
      <dgm:spPr>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solidFill>
            <a:schemeClr val="accent6"/>
          </a:solidFill>
        </a:ln>
        <a:effectLst>
          <a:outerShdw blurRad="50800" dist="38100" dir="2700000" algn="tl" rotWithShape="0">
            <a:prstClr val="black">
              <a:alpha val="40000"/>
            </a:prstClr>
          </a:outerShdw>
        </a:effectLst>
      </dgm:spPr>
      <dgm:extLst>
        <a:ext uri="{E40237B7-FDA0-4F09-8148-C483321AD2D9}">
          <dgm14:cNvPr xmlns:dgm14="http://schemas.microsoft.com/office/drawing/2010/diagram" id="0" name="" descr="ソリッドフィル付きブリーフケース"/>
        </a:ext>
      </dgm:extLst>
    </dgm:pt>
    <dgm:pt modelId="{68411F4F-8274-4C17-A46F-AABCD94ABB7F}" type="pres">
      <dgm:prSet presAssocID="{157FABCB-7622-4DC1-96D6-07DBB3C6B5F3}" presName="childText" presStyleLbl="lnNode1" presStyleIdx="2" presStyleCnt="3" custScaleX="154073" custLinFactNeighborX="6209">
        <dgm:presLayoutVars>
          <dgm:chMax val="0"/>
          <dgm:chPref val="0"/>
          <dgm:bulletEnabled val="1"/>
        </dgm:presLayoutVars>
      </dgm:prSet>
      <dgm:spPr>
        <a:prstGeom prst="rect">
          <a:avLst/>
        </a:prstGeom>
      </dgm:spPr>
    </dgm:pt>
  </dgm:ptLst>
  <dgm:cxnLst>
    <dgm:cxn modelId="{13866A2B-F06C-4259-890A-7E910858DE05}" srcId="{340D59E2-28C2-4587-AF9C-C6788710A795}" destId="{157FABCB-7622-4DC1-96D6-07DBB3C6B5F3}" srcOrd="2" destOrd="0" parTransId="{B308B41E-6191-41AC-85AE-D06F5BF2AF1D}" sibTransId="{E207CF08-5FC9-47A8-AE68-1E13F3A00A8E}"/>
    <dgm:cxn modelId="{DCBAF538-4096-48F5-95C4-605D9A24F623}" type="presOf" srcId="{7BC4BC06-FDF1-402F-8BC8-677585567E1C}" destId="{7C1A7FBD-27C6-442E-9E4C-674EF0C0C727}" srcOrd="0" destOrd="0" presId="urn:microsoft.com/office/officeart/2008/layout/PictureAccentList"/>
    <dgm:cxn modelId="{F4EF6C69-C4D9-4F56-834C-B38137281A19}" srcId="{340D59E2-28C2-4587-AF9C-C6788710A795}" destId="{F45389C1-AA51-4D1F-923B-64434E8698AE}" srcOrd="1" destOrd="0" parTransId="{361CFBA5-79E4-45AC-8DFC-0EBBA86585ED}" sibTransId="{9394BB15-0488-44F4-A6CB-0A6043DCBD7E}"/>
    <dgm:cxn modelId="{A8C6216B-B97C-4774-8004-D49E8B7AC123}" type="presOf" srcId="{157FABCB-7622-4DC1-96D6-07DBB3C6B5F3}" destId="{68411F4F-8274-4C17-A46F-AABCD94ABB7F}" srcOrd="0" destOrd="0" presId="urn:microsoft.com/office/officeart/2008/layout/PictureAccentList"/>
    <dgm:cxn modelId="{F1085D7F-1248-412B-AFBB-AF084BFD0585}" srcId="{09E68DAB-7604-45A4-90B5-16498594A605}" destId="{340D59E2-28C2-4587-AF9C-C6788710A795}" srcOrd="0" destOrd="0" parTransId="{F954EA66-57E6-42F1-9164-AD667F764003}" sibTransId="{775E5F04-6073-47EB-928E-6B64567F28C4}"/>
    <dgm:cxn modelId="{68C5369C-F985-45E8-8BF4-4CEF25DDB2B6}" type="presOf" srcId="{09E68DAB-7604-45A4-90B5-16498594A605}" destId="{0D8ADC0B-6438-486C-9360-C68B4FFAFD44}" srcOrd="0" destOrd="0" presId="urn:microsoft.com/office/officeart/2008/layout/PictureAccentList"/>
    <dgm:cxn modelId="{DF1180B1-D6DC-4040-9172-F8AD72786AA9}" type="presOf" srcId="{F45389C1-AA51-4D1F-923B-64434E8698AE}" destId="{08DF9D76-3574-4E72-A197-1EA86A286554}" srcOrd="0" destOrd="0" presId="urn:microsoft.com/office/officeart/2008/layout/PictureAccentList"/>
    <dgm:cxn modelId="{A62789C2-998B-425A-9604-6108F803A42A}" srcId="{340D59E2-28C2-4587-AF9C-C6788710A795}" destId="{7BC4BC06-FDF1-402F-8BC8-677585567E1C}" srcOrd="0" destOrd="0" parTransId="{D72859C9-1B72-4AFA-B23A-6D9A95A88760}" sibTransId="{1E08828A-D79D-484B-87E0-B0CFCCCC47D0}"/>
    <dgm:cxn modelId="{8330E3E0-8CCC-4945-868D-EC93DF183691}" type="presOf" srcId="{340D59E2-28C2-4587-AF9C-C6788710A795}" destId="{C82F731E-11DD-49A9-B936-01615E9A0EC0}" srcOrd="0" destOrd="0" presId="urn:microsoft.com/office/officeart/2008/layout/PictureAccentList"/>
    <dgm:cxn modelId="{D13AE25A-5F06-4192-ACBD-9CC8CA6D7CEF}" type="presParOf" srcId="{0D8ADC0B-6438-486C-9360-C68B4FFAFD44}" destId="{4694BD0E-67FA-4D47-A870-F3AD7EFBAA97}" srcOrd="0" destOrd="0" presId="urn:microsoft.com/office/officeart/2008/layout/PictureAccentList"/>
    <dgm:cxn modelId="{E54DE70E-0046-4B59-A8F9-ACA3C3CB1318}" type="presParOf" srcId="{4694BD0E-67FA-4D47-A870-F3AD7EFBAA97}" destId="{B795B678-11F5-40A6-83A5-16D90FF05100}" srcOrd="0" destOrd="0" presId="urn:microsoft.com/office/officeart/2008/layout/PictureAccentList"/>
    <dgm:cxn modelId="{55631C8D-F9AF-4514-BB1B-B217F668D367}" type="presParOf" srcId="{B795B678-11F5-40A6-83A5-16D90FF05100}" destId="{C82F731E-11DD-49A9-B936-01615E9A0EC0}" srcOrd="0" destOrd="0" presId="urn:microsoft.com/office/officeart/2008/layout/PictureAccentList"/>
    <dgm:cxn modelId="{8E8B64AE-7E0C-4314-A332-FA6CD8C27614}" type="presParOf" srcId="{4694BD0E-67FA-4D47-A870-F3AD7EFBAA97}" destId="{2E6E7C65-75F9-4B80-AD25-7765FFB4C2DC}" srcOrd="1" destOrd="0" presId="urn:microsoft.com/office/officeart/2008/layout/PictureAccentList"/>
    <dgm:cxn modelId="{22B77F01-A53B-4FBC-B7B5-3F04EEBCA114}" type="presParOf" srcId="{2E6E7C65-75F9-4B80-AD25-7765FFB4C2DC}" destId="{7EF2A09E-FFF8-488A-AACF-C217E2C9B501}" srcOrd="0" destOrd="0" presId="urn:microsoft.com/office/officeart/2008/layout/PictureAccentList"/>
    <dgm:cxn modelId="{28BB9DB7-015D-48B4-B749-4897D22730C6}" type="presParOf" srcId="{7EF2A09E-FFF8-488A-AACF-C217E2C9B501}" destId="{0800B220-D7B1-44E2-A676-4225F4669AF9}" srcOrd="0" destOrd="0" presId="urn:microsoft.com/office/officeart/2008/layout/PictureAccentList"/>
    <dgm:cxn modelId="{4378F147-6954-49BA-8B3F-4785BB0CA2FB}" type="presParOf" srcId="{7EF2A09E-FFF8-488A-AACF-C217E2C9B501}" destId="{7C1A7FBD-27C6-442E-9E4C-674EF0C0C727}" srcOrd="1" destOrd="0" presId="urn:microsoft.com/office/officeart/2008/layout/PictureAccentList"/>
    <dgm:cxn modelId="{1AC0602D-EE84-4FE7-B11B-95BC663EEBFD}" type="presParOf" srcId="{2E6E7C65-75F9-4B80-AD25-7765FFB4C2DC}" destId="{7B438C08-E6E8-46C6-9E2E-E4C0DB07B175}" srcOrd="1" destOrd="0" presId="urn:microsoft.com/office/officeart/2008/layout/PictureAccentList"/>
    <dgm:cxn modelId="{46BA691A-F00A-4501-9CE8-DDDA628EB98C}" type="presParOf" srcId="{7B438C08-E6E8-46C6-9E2E-E4C0DB07B175}" destId="{3986AA7E-2182-4761-BD81-D4D108C41BAD}" srcOrd="0" destOrd="0" presId="urn:microsoft.com/office/officeart/2008/layout/PictureAccentList"/>
    <dgm:cxn modelId="{FC91CB1F-5E5B-4C1B-BA04-C3DE0D3EC0A0}" type="presParOf" srcId="{7B438C08-E6E8-46C6-9E2E-E4C0DB07B175}" destId="{08DF9D76-3574-4E72-A197-1EA86A286554}" srcOrd="1" destOrd="0" presId="urn:microsoft.com/office/officeart/2008/layout/PictureAccentList"/>
    <dgm:cxn modelId="{854C04F1-1CF6-4292-BD0C-8E0C1FD0DDAE}" type="presParOf" srcId="{2E6E7C65-75F9-4B80-AD25-7765FFB4C2DC}" destId="{F8C329EC-CDFD-4EC4-9537-C5F974481B13}" srcOrd="2" destOrd="0" presId="urn:microsoft.com/office/officeart/2008/layout/PictureAccentList"/>
    <dgm:cxn modelId="{5D51F00C-8F8B-42F4-967F-CB6F2075468B}" type="presParOf" srcId="{F8C329EC-CDFD-4EC4-9537-C5F974481B13}" destId="{60C13C95-111A-4EBC-A7F3-44B579515B75}" srcOrd="0" destOrd="0" presId="urn:microsoft.com/office/officeart/2008/layout/PictureAccentList"/>
    <dgm:cxn modelId="{89FF59C0-73AD-4CD1-B8C5-A330D6D4180B}" type="presParOf" srcId="{F8C329EC-CDFD-4EC4-9537-C5F974481B13}" destId="{68411F4F-8274-4C17-A46F-AABCD94ABB7F}"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2F731E-11DD-49A9-B936-01615E9A0EC0}">
      <dsp:nvSpPr>
        <dsp:cNvPr id="0" name=""/>
        <dsp:cNvSpPr/>
      </dsp:nvSpPr>
      <dsp:spPr>
        <a:xfrm>
          <a:off x="5" y="2579"/>
          <a:ext cx="11794592" cy="2095367"/>
        </a:xfrm>
        <a:prstGeom prst="rect">
          <a:avLst/>
        </a:prstGeom>
        <a:solidFill>
          <a:schemeClr val="bg1">
            <a:lumMod val="95000"/>
          </a:schemeClr>
        </a:solidFill>
        <a:ln w="10795" cap="flat" cmpd="sng" algn="ctr">
          <a:solidFill>
            <a:schemeClr val="lt1">
              <a:hueOff val="0"/>
              <a:satOff val="0"/>
              <a:lumOff val="0"/>
              <a:alphaOff val="0"/>
            </a:schemeClr>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ctr" defTabSz="889000">
            <a:lnSpc>
              <a:spcPct val="114000"/>
            </a:lnSpc>
            <a:spcBef>
              <a:spcPct val="0"/>
            </a:spcBef>
            <a:spcAft>
              <a:spcPts val="0"/>
            </a:spcAft>
            <a:buNone/>
          </a:pPr>
          <a:r>
            <a:rPr lang="ja-JP" altLang="en-US" sz="2000" b="1" kern="1200" dirty="0">
              <a:solidFill>
                <a:schemeClr val="tx1">
                  <a:lumMod val="50000"/>
                </a:schemeClr>
              </a:solidFill>
            </a:rPr>
            <a:t>何をアセスメントしたのか </a:t>
          </a:r>
        </a:p>
        <a:p>
          <a:pPr marL="0" lvl="0" indent="0" algn="ctr" defTabSz="889000">
            <a:lnSpc>
              <a:spcPct val="114000"/>
            </a:lnSpc>
            <a:spcBef>
              <a:spcPct val="0"/>
            </a:spcBef>
            <a:spcAft>
              <a:spcPts val="0"/>
            </a:spcAft>
            <a:buNone/>
          </a:pPr>
          <a:r>
            <a:rPr lang="ja-JP" altLang="en-US" sz="2000" b="1" kern="1200" dirty="0">
              <a:solidFill>
                <a:schemeClr val="tx1">
                  <a:lumMod val="50000"/>
                </a:schemeClr>
              </a:solidFill>
            </a:rPr>
            <a:t>以下の領域で推奨されるプラクティスについてワークロードをアセスメント</a:t>
          </a:r>
          <a:r>
            <a:rPr lang="ja" sz="2000" b="1" kern="1200" dirty="0">
              <a:solidFill>
                <a:schemeClr val="tx1">
                  <a:lumMod val="50000"/>
                </a:schemeClr>
              </a:solidFill>
            </a:rPr>
            <a:t> </a:t>
          </a:r>
        </a:p>
        <a:p>
          <a:pPr marL="0" lvl="0" indent="0" algn="ctr" defTabSz="889000">
            <a:lnSpc>
              <a:spcPct val="114000"/>
            </a:lnSpc>
            <a:spcBef>
              <a:spcPct val="0"/>
            </a:spcBef>
            <a:spcAft>
              <a:spcPts val="0"/>
            </a:spcAft>
            <a:buNone/>
          </a:pPr>
          <a:r>
            <a:rPr lang="ja" sz="2000" kern="1200" dirty="0">
              <a:solidFill>
                <a:schemeClr val="tx1">
                  <a:lumMod val="50000"/>
                </a:schemeClr>
              </a:solidFill>
            </a:rPr>
            <a:t>Azure サービスのベスト プラクティスと</a:t>
          </a:r>
          <a:r>
            <a:rPr lang="ja-JP" altLang="en-US" sz="2000" kern="1200" dirty="0">
              <a:solidFill>
                <a:schemeClr val="tx1">
                  <a:lumMod val="50000"/>
                </a:schemeClr>
              </a:solidFill>
            </a:rPr>
            <a:t>、</a:t>
          </a:r>
          <a:r>
            <a:rPr lang="ja" sz="2000" kern="1200" dirty="0">
              <a:solidFill>
                <a:schemeClr val="tx1">
                  <a:lumMod val="50000"/>
                </a:schemeClr>
              </a:solidFill>
            </a:rPr>
            <a:t>Well-Architected 信頼性と回復性の可用性要件のベスト プラクティス - アーキテクチャ - 自動化と DevOps - スケーラビリティ、パフォーマンス、復旧 - 可観測性と監視 - 障害対応</a:t>
          </a:r>
        </a:p>
      </dsp:txBody>
      <dsp:txXfrm>
        <a:off x="5" y="2579"/>
        <a:ext cx="11794592" cy="2095367"/>
      </dsp:txXfrm>
    </dsp:sp>
    <dsp:sp modelId="{0800B220-D7B1-44E2-A676-4225F4669AF9}">
      <dsp:nvSpPr>
        <dsp:cNvPr id="0" name=""/>
        <dsp:cNvSpPr/>
      </dsp:nvSpPr>
      <dsp:spPr>
        <a:xfrm>
          <a:off x="0" y="2246170"/>
          <a:ext cx="823463" cy="8234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7C1A7FBD-27C6-442E-9E4C-674EF0C0C727}">
      <dsp:nvSpPr>
        <dsp:cNvPr id="0" name=""/>
        <dsp:cNvSpPr/>
      </dsp:nvSpPr>
      <dsp:spPr>
        <a:xfrm>
          <a:off x="919125" y="2246170"/>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ja-JP" altLang="en-US" sz="2000" kern="1200" dirty="0">
              <a:solidFill>
                <a:schemeClr val="tx1"/>
              </a:solidFill>
            </a:rPr>
            <a:t>単一の実行状態のワークロード</a:t>
          </a:r>
          <a:endParaRPr lang="en-US" sz="2000" kern="1200" dirty="0">
            <a:solidFill>
              <a:schemeClr val="tx1"/>
            </a:solidFill>
          </a:endParaRPr>
        </a:p>
      </dsp:txBody>
      <dsp:txXfrm>
        <a:off x="919125" y="2246170"/>
        <a:ext cx="10829162" cy="823463"/>
      </dsp:txXfrm>
    </dsp:sp>
    <dsp:sp modelId="{3986AA7E-2182-4761-BD81-D4D108C41BAD}">
      <dsp:nvSpPr>
        <dsp:cNvPr id="0" name=""/>
        <dsp:cNvSpPr/>
      </dsp:nvSpPr>
      <dsp:spPr>
        <a:xfrm>
          <a:off x="0" y="3168449"/>
          <a:ext cx="823463" cy="8234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08DF9D76-3574-4E72-A197-1EA86A286554}">
      <dsp:nvSpPr>
        <dsp:cNvPr id="0" name=""/>
        <dsp:cNvSpPr/>
      </dsp:nvSpPr>
      <dsp:spPr>
        <a:xfrm>
          <a:off x="919125" y="3168449"/>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ja" sz="2000" kern="1200" dirty="0">
              <a:solidFill>
                <a:schemeClr val="tx1"/>
              </a:solidFill>
            </a:rPr>
            <a:t>データを収集し、Azure リソースの構成とワークロードのサポートに関する推奨事項を提供</a:t>
          </a:r>
          <a:endParaRPr lang="en-AU" sz="2000" kern="1200" dirty="0">
            <a:solidFill>
              <a:schemeClr val="tx1"/>
            </a:solidFill>
          </a:endParaRPr>
        </a:p>
      </dsp:txBody>
      <dsp:txXfrm>
        <a:off x="919125" y="3168449"/>
        <a:ext cx="10829162" cy="823463"/>
      </dsp:txXfrm>
    </dsp:sp>
    <dsp:sp modelId="{60C13C95-111A-4EBC-A7F3-44B579515B75}">
      <dsp:nvSpPr>
        <dsp:cNvPr id="0" name=""/>
        <dsp:cNvSpPr/>
      </dsp:nvSpPr>
      <dsp:spPr>
        <a:xfrm>
          <a:off x="0" y="4090728"/>
          <a:ext cx="823463" cy="8234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0795" cap="flat" cmpd="sng" algn="ctr">
          <a:solidFill>
            <a:schemeClr val="accent6"/>
          </a:solid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sp>
    <dsp:sp modelId="{68411F4F-8274-4C17-A46F-AABCD94ABB7F}">
      <dsp:nvSpPr>
        <dsp:cNvPr id="0" name=""/>
        <dsp:cNvSpPr/>
      </dsp:nvSpPr>
      <dsp:spPr>
        <a:xfrm>
          <a:off x="919125" y="4090728"/>
          <a:ext cx="10829162" cy="823463"/>
        </a:xfrm>
        <a:prstGeom prst="rect">
          <a:avLst/>
        </a:prstGeom>
        <a:solidFill>
          <a:schemeClr val="bg2"/>
        </a:solidFill>
        <a:ln w="10795" cap="flat" cmpd="sng" algn="ctr">
          <a:noFill/>
          <a:prstDash val="solid"/>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44000" tIns="144000" rIns="144000" bIns="144000" numCol="1" spcCol="1270" anchor="ctr" anchorCtr="0">
          <a:noAutofit/>
        </a:bodyPr>
        <a:lstStyle/>
        <a:p>
          <a:pPr marL="0" lvl="0" indent="0" algn="l" defTabSz="889000">
            <a:lnSpc>
              <a:spcPct val="90000"/>
            </a:lnSpc>
            <a:spcBef>
              <a:spcPct val="0"/>
            </a:spcBef>
            <a:spcAft>
              <a:spcPct val="35000"/>
            </a:spcAft>
            <a:buNone/>
          </a:pPr>
          <a:r>
            <a:rPr lang="ja-JP" altLang="en-US" sz="2000" kern="1200" dirty="0">
              <a:solidFill>
                <a:schemeClr val="tx1"/>
              </a:solidFill>
            </a:rPr>
            <a:t>スコープ</a:t>
          </a:r>
          <a:r>
            <a:rPr lang="ja" sz="2000" kern="1200" dirty="0">
              <a:solidFill>
                <a:schemeClr val="tx1"/>
              </a:solidFill>
            </a:rPr>
            <a:t>外: </a:t>
          </a:r>
          <a:r>
            <a:rPr lang="ja-JP" altLang="en-US" sz="2000" kern="1200" dirty="0">
              <a:solidFill>
                <a:schemeClr val="tx1"/>
              </a:solidFill>
            </a:rPr>
            <a:t>アセスメント過程での改善支援、</a:t>
          </a:r>
          <a:r>
            <a:rPr lang="ja" sz="2000" kern="1200" dirty="0">
              <a:solidFill>
                <a:schemeClr val="tx1"/>
              </a:solidFill>
            </a:rPr>
            <a:t>ダッシュボードのカスタマイズ</a:t>
          </a:r>
          <a:endParaRPr lang="en-AU" sz="2000" kern="1200" dirty="0">
            <a:solidFill>
              <a:schemeClr val="tx1"/>
            </a:solidFill>
          </a:endParaRPr>
        </a:p>
      </dsp:txBody>
      <dsp:txXfrm>
        <a:off x="919125" y="4090728"/>
        <a:ext cx="10829162" cy="823463"/>
      </dsp:txXfrm>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50B57-6F69-44FC-BDC1-64B2AF33862C}" type="datetimeFigureOut">
              <a:rPr lang="en-US" smtClean="0"/>
              <a:t>7/16/2024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041AC-3EAD-4A5E-A4C5-6883DD7BF43F}" type="slidenum">
              <a:rPr lang="en-US" smtClean="0"/>
              <a:t>‹#›</a:t>
            </a:fld>
            <a:endParaRPr lang="en-US"/>
          </a:p>
        </p:txBody>
      </p:sp>
    </p:spTree>
    <p:extLst>
      <p:ext uri="{BB962C8B-B14F-4D97-AF65-F5344CB8AC3E}">
        <p14:creationId xmlns:p14="http://schemas.microsoft.com/office/powerpoint/2010/main" val="736021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6" name="Slide Number Placeholder 5"/>
          <p:cNvSpPr>
            <a:spLocks noGrp="1"/>
          </p:cNvSpPr>
          <p:nvPr>
            <p:ph type="sldNum" sz="quarter" idx="5"/>
          </p:nvPr>
        </p:nvSpPr>
        <p:spPr>
          <a:xfrm>
            <a:off x="5909309" y="8685213"/>
            <a:ext cx="947103" cy="457200"/>
          </a:xfrm>
          <a:prstGeom prst="rect">
            <a:avLst/>
          </a:prstGeom>
        </p:spPr>
        <p:txBody>
          <a:bodyPr anchor="ctr"/>
          <a:lstStyle/>
          <a:p>
            <a:pPr marL="0" marR="0" lvl="0" indent="0" algn="ctr" defTabSz="914281"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000" b="0" i="0" u="none" strike="noStrike" kern="1200" cap="none" spc="0" normalizeH="0" baseline="0" noProof="0" smtClean="0">
                <a:ln>
                  <a:noFill/>
                </a:ln>
                <a:solidFill>
                  <a:prstClr val="black"/>
                </a:solidFill>
                <a:effectLst/>
                <a:uLnTx/>
                <a:uFillTx/>
                <a:latin typeface="Segoe UI" panose="020B0502040204020203" pitchFamily="34" charset="0"/>
                <a:ea typeface="+mn-ea"/>
                <a:cs typeface="Segoe UI" panose="020B0502040204020203" pitchFamily="34" charset="0"/>
              </a:rPr>
              <a:pPr marL="0" marR="0" lvl="0" indent="0" algn="ctr" defTabSz="914281"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endParaRPr>
          </a:p>
        </p:txBody>
      </p:sp>
    </p:spTree>
    <p:extLst>
      <p:ext uri="{BB962C8B-B14F-4D97-AF65-F5344CB8AC3E}">
        <p14:creationId xmlns:p14="http://schemas.microsoft.com/office/powerpoint/2010/main" val="943491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18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9:28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6657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9:28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62799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9:28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0128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9:28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8756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9:28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1495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9:28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58387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9:28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619544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9:28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78606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9:28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0968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09189" lvl="1" indent="0">
              <a:buNone/>
            </a:pPr>
            <a:endParaRPr lang="en-US" sz="900" dirty="0"/>
          </a:p>
        </p:txBody>
      </p:sp>
      <p:sp>
        <p:nvSpPr>
          <p:cNvPr id="5" name="Date Placeholder 4"/>
          <p:cNvSpPr>
            <a:spLocks noGrp="1"/>
          </p:cNvSpPr>
          <p:nvPr>
            <p:ph type="dt" idx="10"/>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7/16/2024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801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8585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a:p>
        </p:txBody>
      </p:sp>
      <p:sp>
        <p:nvSpPr>
          <p:cNvPr id="7" name="Slide Number Placeholder 6"/>
          <p:cNvSpPr>
            <a:spLocks noGrp="1"/>
          </p:cNvSpPr>
          <p:nvPr>
            <p:ph type="sldNum" sz="quarter" idx="5"/>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99792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7466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ja" b="1"/>
              <a:t>重要なポイント:人々はまだ問題の「根本原因」を特定することについて話していますが、実際には、大きな問題の根本原因が1つになることはほとんどありません。</a:t>
            </a:r>
          </a:p>
          <a:p>
            <a:pPr marL="171450" indent="-171450">
              <a:buFont typeface="Wingdings" panose="05000000000000000000" pitchFamily="2" charset="2"/>
              <a:buChar char="§"/>
            </a:pPr>
            <a:r>
              <a:rPr lang="ja" b="1"/>
              <a:t>いくつかの要因があり、問題がどのようにして緩和/防御のさまざまな層の穴を「通り抜ける」ことができたかを説明します。</a:t>
            </a:r>
          </a:p>
          <a:p>
            <a:pPr marL="0" indent="0">
              <a:buFont typeface="Wingdings" panose="05000000000000000000" pitchFamily="2" charset="2"/>
              <a:buNone/>
            </a:pPr>
            <a:r>
              <a:rPr lang="ja" b="0"/>
              <a:t>(</a:t>
            </a:r>
            <a:r>
              <a:rPr lang="ja" b="1"/>
              <a:t>*</a:t>
            </a:r>
            <a:r>
              <a:rPr lang="ja" b="0"/>
              <a:t>Azure インシデント コミュニケーション チームを含む!作業中...)</a:t>
            </a:r>
            <a:endParaRPr lang="en-US" b="0"/>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ja"/>
              <a:t>悪いことは、コンポーネントの障害やバグが原因で起こるわけではありません。複雑なシステムは複雑な方法で失敗します。人間は問題を単純なものとして理解しようとするため、説明を単純化しすぎることがよくあります。</a:t>
            </a:r>
          </a:p>
          <a:p>
            <a:pPr marL="628650" lvl="1" indent="-171450">
              <a:buFont typeface="Wingdings" panose="05000000000000000000" pitchFamily="2" charset="2"/>
              <a:buChar char="§"/>
            </a:pPr>
            <a:r>
              <a:rPr lang="ja"/>
              <a:t>単純な問題:なぜ今日は交通量がこんなにひどいのですか?もしかしたら、スポーツの決勝戦やコンサートのような大きなイベントなど、根本的な原因が1つあるのかもしれません。</a:t>
            </a:r>
          </a:p>
          <a:p>
            <a:pPr marL="628650" lvl="1" indent="-171450">
              <a:buFont typeface="Wingdings" panose="05000000000000000000" pitchFamily="2" charset="2"/>
              <a:buChar char="§"/>
            </a:pPr>
            <a:r>
              <a:rPr lang="ja"/>
              <a:t>複雑な問題:シアトルでトラフィックが常に悪いのはなぜですか?単一の根本原因はありません - 要因には、人口の増加、住宅価格の上昇、ダウンタウンの高層化、有料橋の価格設定などが含まれ、道路工事や大きなイベントなどの一時的な要因と組み合わされる可能性があります。</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ja"/>
              <a:t>この空間について考える正しい方法は、「そもそもこれはどのように機能するのか」ということです - 事実上、私たちは、これらの防御層のために問題を引き起こさなかったすべての問題の「引き金」(左)の語られていない物語について話しているのです。これらの層とそれぞれの穴について考えてみましょう。言うまでもなく、穴のない単一のレイヤーを持つことはできません、常に目標の競合とダブルバインドがあり、個々のレイヤーに「ギャップ」が生じます。すべての悪いこと(ITと人生で!)が起こるのを防ぐ銀の弾丸はありませんが、防御を追加することはできます。悪いことが起こるのを防ごうとすると、私たちにできることは、レイヤーを追加し、穴を縮小することだけです。 </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ja"/>
              <a:t>次に例を示します – 2018 年 9 月に発生した Azure の大規模な停止について考えてみましょう。サンアントニオ周辺で発生した雷雨により、米国中南部リージョンの Azure データセンターでユーティリティ フィードの電力が極端に変動しました。当時の噂に反して、いいえ、データセンターは「雷に打たれた」ことはありませんでした。しかし、ユーティリティフィードの特定の「たるみ」(低電力レベル)が非常に低かったため、冷却を提供するために使用されるチラープラントは、変動による電源のオンとオフを防ぐために設計上、オフラインにされました。しかし、問題とその結果生じた連鎖的な障害を理解すると、明らかに単一の「根本原因」はありません - 要因には、特定のチラープラントがメンテナンスモードにあること、1400+アラートに対応しようとするオンサイトエンジニアの過負荷の監視、スケールアウトするために古いコントロールプレーンサービスに依存しているAzure ADの技術的負債、東海岸のOffice 365ユーザーがオンラインになるタイミングの悪さが含まれていました。 いくつか例を挙げると、Outlookクライアントからの積極的な再試行を引き起こす潜在的なバグ。私は、問題を引き起こさないトリガーの「知られざる話」について述べました – 停電の同じ夜の早い段階で、その地域の別の Azure データセンターで同様の電気的なたるみとうねりが発生し、チラー プラントもシャットダウンしましたが、オンサイト チームは問題なくオンラインに戻すことができました。</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ja" i="1"/>
              <a:t>サウスセントラルのインシデントの詳細については、Ignite 2018の「Azureの停電の解剖学」セッションをご覧ください https://www.youtube.com/watch?v=8HW87XmlPOE&amp;t=2129</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304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 sz="1200" b="0" i="0" u="none" strike="noStrike" kern="1200">
                <a:solidFill>
                  <a:schemeClr val="tx1"/>
                </a:solidFill>
                <a:effectLst/>
                <a:latin typeface="Segoe "/>
                <a:ea typeface="+mn-ea"/>
                <a:cs typeface="+mn-cs"/>
              </a:rPr>
              <a:t>&lt;キーポイント&gt;:Microsoft Azure Well-Architected Frameworkはクラウドソリューションの成功を可能にします。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i="0" u="none" strike="noStrike" kern="1200">
              <a:solidFill>
                <a:schemeClr val="tx1"/>
              </a:solidFill>
              <a:effectLst/>
              <a:latin typeface="Segoe "/>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 sz="1200" b="1" i="0" u="none" strike="noStrike" kern="1200">
                <a:solidFill>
                  <a:schemeClr val="tx1"/>
                </a:solidFill>
                <a:effectLst/>
                <a:latin typeface="Segoe "/>
                <a:ea typeface="+mn-ea"/>
                <a:cs typeface="+mn-cs"/>
              </a:rPr>
              <a:t>&lt;トーキングポイント&gt;</a:t>
            </a:r>
          </a:p>
          <a:p>
            <a:endParaRPr lang="en-US" sz="1200">
              <a:latin typeface="Segoe"/>
            </a:endParaRPr>
          </a:p>
          <a:p>
            <a:pPr marL="0" indent="0">
              <a:buFontTx/>
              <a:buNone/>
            </a:pPr>
            <a:r>
              <a:rPr lang="ja" sz="1200" b="1" i="0" u="none" strike="noStrike" kern="1200">
                <a:solidFill>
                  <a:schemeClr val="tx1"/>
                </a:solidFill>
                <a:effectLst/>
                <a:latin typeface="Segoe "/>
                <a:ea typeface="+mn-ea"/>
                <a:cs typeface="+mn-cs"/>
              </a:rPr>
              <a:t>優れた設計 </a:t>
            </a:r>
          </a:p>
          <a:p>
            <a:pPr marL="171450" indent="-171450">
              <a:buFont typeface="Wingdings" panose="05000000000000000000" pitchFamily="2" charset="2"/>
              <a:buChar char="Ø"/>
            </a:pPr>
            <a:r>
              <a:rPr lang="ja" sz="1200">
                <a:solidFill>
                  <a:schemeClr val="bg1"/>
                </a:solidFill>
                <a:highlight>
                  <a:srgbClr val="000000"/>
                </a:highlight>
              </a:rPr>
              <a:t>Microsoft Azure Well-Architected Framework の 5 つの原則 (コストの最適化、オペレーショナル エクセレンス、パフォーマンス効率、信頼性</a:t>
            </a:r>
            <a:r>
              <a:rPr lang="ja" sz="1200" b="0" i="0" u="none" strike="noStrike" kern="1200">
                <a:solidFill>
                  <a:schemeClr val="tx1"/>
                </a:solidFill>
                <a:effectLst/>
                <a:latin typeface="Segoe "/>
                <a:ea typeface="+mn-ea"/>
                <a:cs typeface="+mn-cs"/>
              </a:rPr>
              <a:t>) を運用化します。</a:t>
            </a:r>
          </a:p>
          <a:p>
            <a:pPr marL="171450" indent="-171450">
              <a:buFont typeface="Wingdings" panose="05000000000000000000" pitchFamily="2" charset="2"/>
              <a:buChar char="Ø"/>
            </a:pPr>
            <a:r>
              <a:rPr lang="ja" sz="1200" spc="-50">
                <a:solidFill>
                  <a:srgbClr val="50E6FF"/>
                </a:solidFill>
                <a:latin typeface="Segoe UI Semibold"/>
              </a:rPr>
              <a:t>アーキテクチャのガイダンス</a:t>
            </a:r>
            <a:r>
              <a:rPr lang="ja" sz="1200">
                <a:solidFill>
                  <a:schemeClr val="bg1"/>
                </a:solidFill>
                <a:latin typeface="Segoe UI" panose="020B0502040204020203" pitchFamily="34" charset="0"/>
                <a:cs typeface="Segoe UI" panose="020B0502040204020203" pitchFamily="34" charset="0"/>
              </a:rPr>
              <a:t>、</a:t>
            </a:r>
            <a:r>
              <a:rPr lang="ja" sz="1200" spc="-50">
                <a:solidFill>
                  <a:srgbClr val="50E6FF"/>
                </a:solidFill>
                <a:latin typeface="Segoe UI Semibold"/>
              </a:rPr>
              <a:t>評価、業界のベスト プラクティス</a:t>
            </a:r>
            <a:r>
              <a:rPr lang="ja" sz="1200">
                <a:solidFill>
                  <a:schemeClr val="bg1"/>
                </a:solidFill>
                <a:latin typeface="Segoe UI" panose="020B0502040204020203" pitchFamily="34" charset="0"/>
                <a:cs typeface="Segoe UI" panose="020B0502040204020203" pitchFamily="34" charset="0"/>
              </a:rPr>
              <a:t>を使用して、クラウド ソリューション</a:t>
            </a:r>
            <a:r>
              <a:rPr lang="ja" sz="1200" spc="-50">
                <a:solidFill>
                  <a:srgbClr val="50E6FF"/>
                </a:solidFill>
                <a:latin typeface="Segoe UI Semibold"/>
              </a:rPr>
              <a:t>を設計、構築</a:t>
            </a:r>
            <a:r>
              <a:rPr lang="ja" sz="1200">
                <a:solidFill>
                  <a:schemeClr val="bg1"/>
                </a:solidFill>
                <a:latin typeface="Segoe UI" panose="020B0502040204020203" pitchFamily="34" charset="0"/>
                <a:cs typeface="Segoe UI" panose="020B0502040204020203" pitchFamily="34" charset="0"/>
              </a:rPr>
              <a:t>、</a:t>
            </a:r>
            <a:r>
              <a:rPr lang="ja" sz="1200" spc="-50">
                <a:solidFill>
                  <a:srgbClr val="50E6FF"/>
                </a:solidFill>
                <a:latin typeface="Segoe UI Semibold"/>
              </a:rPr>
              <a:t>最適化します。</a:t>
            </a:r>
          </a:p>
          <a:p>
            <a:pPr marL="0" indent="0">
              <a:buFont typeface="Wingdings" panose="05000000000000000000" pitchFamily="2" charset="2"/>
              <a:buNone/>
            </a:pPr>
            <a:endParaRPr lang="en-US" sz="1200">
              <a:solidFill>
                <a:schemeClr val="bg1"/>
              </a:solidFill>
              <a:highlight>
                <a:srgbClr val="000000"/>
              </a:highlight>
            </a:endParaRPr>
          </a:p>
          <a:p>
            <a:pPr marL="285750" indent="-285750">
              <a:buFont typeface="Wingdings" panose="05000000000000000000" pitchFamily="2" charset="2"/>
              <a:buChar char="§"/>
            </a:pPr>
            <a:r>
              <a:rPr lang="ja" sz="1200" b="1" kern="1200">
                <a:solidFill>
                  <a:schemeClr val="tx1"/>
                </a:solidFill>
                <a:effectLst/>
                <a:latin typeface="+mn-lt"/>
                <a:ea typeface="+mn-ea"/>
                <a:cs typeface="+mn-cs"/>
              </a:rPr>
              <a:t>コストの最適化: </a:t>
            </a:r>
            <a:r>
              <a:rPr lang="ja" sz="1200" b="0" kern="1200">
                <a:solidFill>
                  <a:schemeClr val="tx1"/>
                </a:solidFill>
                <a:effectLst/>
                <a:latin typeface="+mn-lt"/>
                <a:ea typeface="+mn-ea"/>
                <a:cs typeface="+mn-cs"/>
              </a:rPr>
              <a:t>予算を維持しながら、ビジネス目標/ROI に合わせて、コスト効率の高い「従量課金制」のワークロードを設計します。</a:t>
            </a:r>
          </a:p>
          <a:p>
            <a:pPr marL="285750" indent="-285750">
              <a:buFont typeface="Wingdings" panose="05000000000000000000" pitchFamily="2" charset="2"/>
              <a:buChar char="§"/>
            </a:pPr>
            <a:r>
              <a:rPr lang="ja" sz="1200" b="1" kern="1200">
                <a:solidFill>
                  <a:schemeClr val="tx1"/>
                </a:solidFill>
                <a:effectLst/>
                <a:latin typeface="+mn-lt"/>
                <a:ea typeface="+mn-ea"/>
                <a:cs typeface="+mn-cs"/>
              </a:rPr>
              <a:t>オペレーショナル エクセレンス: </a:t>
            </a:r>
            <a:r>
              <a:rPr lang="ja" sz="1200" b="0" kern="1200">
                <a:solidFill>
                  <a:schemeClr val="tx1"/>
                </a:solidFill>
                <a:effectLst/>
                <a:latin typeface="+mn-lt"/>
                <a:ea typeface="+mn-ea"/>
                <a:cs typeface="+mn-cs"/>
              </a:rPr>
              <a:t>インフラストラクチャとアプリケーションの観点から、監視、パフォーマンス管理、広範な自動テストと手動テストを使用して、信頼性が高く予測可能な自動デプロイを設計します。</a:t>
            </a:r>
          </a:p>
          <a:p>
            <a:pPr marL="285750" indent="-285750">
              <a:buFont typeface="Wingdings" panose="05000000000000000000" pitchFamily="2" charset="2"/>
              <a:buChar char="§"/>
            </a:pPr>
            <a:r>
              <a:rPr lang="ja" sz="1200" b="1" kern="1200">
                <a:solidFill>
                  <a:schemeClr val="tx1"/>
                </a:solidFill>
                <a:effectLst/>
                <a:latin typeface="+mn-lt"/>
                <a:ea typeface="+mn-ea"/>
                <a:cs typeface="+mn-cs"/>
              </a:rPr>
              <a:t>パフォーマンス効率: </a:t>
            </a:r>
            <a:r>
              <a:rPr lang="ja" sz="1200" b="0" kern="1200">
                <a:solidFill>
                  <a:schemeClr val="tx1"/>
                </a:solidFill>
                <a:effectLst/>
                <a:latin typeface="+mn-lt"/>
                <a:ea typeface="+mn-ea"/>
                <a:cs typeface="+mn-cs"/>
              </a:rPr>
              <a:t>スケーラビリティが組み込まれたソリューションを設計することで、メンテナンスコストを削減し、ユーザーエクスペリエンスを向上させ、俊敏性を高めます。デフォルトで PaaS に移行し、組み込みのスケーリング機能を使用します。</a:t>
            </a:r>
          </a:p>
          <a:p>
            <a:pPr marL="285750" indent="-285750">
              <a:buFont typeface="Wingdings" panose="05000000000000000000" pitchFamily="2" charset="2"/>
              <a:buChar char="§"/>
            </a:pPr>
            <a:r>
              <a:rPr lang="ja" sz="1200" b="1" kern="1200">
                <a:solidFill>
                  <a:schemeClr val="tx1"/>
                </a:solidFill>
                <a:effectLst/>
                <a:latin typeface="+mn-lt"/>
                <a:ea typeface="+mn-ea"/>
                <a:cs typeface="+mn-cs"/>
              </a:rPr>
              <a:t>信頼性: </a:t>
            </a:r>
            <a:r>
              <a:rPr lang="ja" sz="1200" b="0" kern="1200">
                <a:solidFill>
                  <a:schemeClr val="tx1"/>
                </a:solidFill>
                <a:effectLst/>
                <a:latin typeface="+mn-lt"/>
                <a:ea typeface="+mn-ea"/>
                <a:cs typeface="+mn-cs"/>
              </a:rPr>
              <a:t>高価なハードウェアでスケールアップするのではなくスケールアウトし、回復力のある HA アプリケーションと障害モード分析を使用してデプロイ全体で信頼性を構築します。</a:t>
            </a:r>
          </a:p>
          <a:p>
            <a:pPr marL="285750" indent="-285750">
              <a:buFont typeface="Wingdings" panose="05000000000000000000" pitchFamily="2" charset="2"/>
              <a:buChar char="§"/>
            </a:pPr>
            <a:r>
              <a:rPr lang="ja" sz="1200" b="1" kern="1200">
                <a:solidFill>
                  <a:schemeClr val="tx1"/>
                </a:solidFill>
                <a:effectLst/>
                <a:latin typeface="+mn-lt"/>
                <a:ea typeface="+mn-ea"/>
                <a:cs typeface="+mn-cs"/>
              </a:rPr>
              <a:t>セキュリティ: </a:t>
            </a:r>
            <a:r>
              <a:rPr lang="ja" sz="1200" b="0" kern="1200">
                <a:solidFill>
                  <a:schemeClr val="tx1"/>
                </a:solidFill>
                <a:effectLst/>
                <a:latin typeface="+mn-lt"/>
                <a:ea typeface="+mn-ea"/>
                <a:cs typeface="+mn-cs"/>
              </a:rPr>
              <a:t>セキュリティ・バイ・デザインで構築し、貴重なデータやシステムに対する意図的な攻撃や悪用に対する機密性、整合性、可用性の保証を提供します。 </a:t>
            </a:r>
          </a:p>
          <a:p>
            <a:pPr marL="342900" indent="-342900">
              <a:buFont typeface="Wingdings" panose="05000000000000000000" pitchFamily="2" charset="2"/>
              <a:buChar char="§"/>
            </a:pPr>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 sz="1200" b="0" i="0" u="none" strike="noStrike" kern="1200">
                <a:solidFill>
                  <a:schemeClr val="tx1"/>
                </a:solidFill>
                <a:effectLst/>
                <a:latin typeface="Segoe "/>
                <a:ea typeface="+mn-ea"/>
                <a:cs typeface="+mn-cs"/>
              </a:rPr>
              <a:t>&lt;移行&gt;: 基本原則についてある程度理解できたところで、 </a:t>
            </a:r>
            <a:r>
              <a:rPr lang="ja" b="1">
                <a:solidFill>
                  <a:schemeClr val="bg1"/>
                </a:solidFill>
                <a:latin typeface="Segoe UI Semibold" panose="020B0702040204020203" pitchFamily="34" charset="0"/>
                <a:cs typeface="Segoe UI Semibold" panose="020B0702040204020203" pitchFamily="34" charset="0"/>
              </a:rPr>
              <a:t>ワークロードの品質を向上させるためのいくつかのベストプラクティスについて説明します。</a:t>
            </a:r>
            <a:endParaRPr lang="en-US" sz="1200" b="0" i="0" kern="1200">
              <a:solidFill>
                <a:schemeClr val="tx1"/>
              </a:solidFill>
              <a:effectLst/>
              <a:latin typeface="Segoe "/>
              <a:ea typeface="+mn-ea"/>
              <a:cs typeface="+mn-cs"/>
            </a:endParaRP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9:28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 b="1"/>
              <a:t>&lt;トーキングポイント&gt; </a:t>
            </a:r>
            <a:r>
              <a:rPr lang="ja" b="0"/>
              <a:t>これらは、注意すべき品質阻害要因のサンプルであり、Microsoft WAF に含まれるガイダンスで対処できます。各柱から少なくとも1つを挙げ、これらの阻害剤がどのような影響を与える可能性があるかの例として、それに関する追加の詳細を提供することを推奨します。それは深い技術的な会話ではありません。主な目標は、Microsoft が提供するガイダンスの幅と深さの両方を表すことです。 </a:t>
            </a:r>
          </a:p>
          <a:p>
            <a:endParaRPr lang="en-US" b="0"/>
          </a:p>
          <a:p>
            <a:pPr marL="0" marR="0" lvl="0" indent="0" algn="l" defTabSz="914400" rtl="0" eaLnBrk="1" fontAlgn="auto" latinLnBrk="0" hangingPunct="1">
              <a:lnSpc>
                <a:spcPct val="100000"/>
              </a:lnSpc>
              <a:spcBef>
                <a:spcPts val="0"/>
              </a:spcBef>
              <a:spcAft>
                <a:spcPts val="0"/>
              </a:spcAft>
              <a:buClrTx/>
              <a:buSzTx/>
              <a:buFontTx/>
              <a:buNone/>
              <a:tabLst/>
              <a:defRPr/>
            </a:pPr>
            <a:r>
              <a:rPr lang="ja" b="1"/>
              <a:t>&lt;移行&gt;</a:t>
            </a:r>
            <a:r>
              <a:rPr lang="ja" b="0"/>
              <a:t>これらすべてを顧客エンゲージメントに活用するにはどうすればよいでしょうか?</a:t>
            </a:r>
          </a:p>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9:28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116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ja"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マイクロソフト株式会社。全著作権所有。マイクロソフトは、このプレゼンテーションの情報に関して、明示的、黙示的、または法定のいかなる保証も行いません。</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7/16/2024 9:28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87554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2C9A1-286E-E253-46C0-CC39D237B4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E1146-C6A8-7D77-4C19-D1A797D48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1949D8-5B53-4DC6-7827-69A5301840B2}"/>
              </a:ext>
            </a:extLst>
          </p:cNvPr>
          <p:cNvSpPr>
            <a:spLocks noGrp="1"/>
          </p:cNvSpPr>
          <p:nvPr>
            <p:ph type="body" idx="1"/>
          </p:nvPr>
        </p:nvSpPr>
        <p:spPr/>
        <p:txBody>
          <a:bodyPr/>
          <a:lstStyle/>
          <a:p>
            <a:pPr marL="171450" indent="-171450">
              <a:buFont typeface="Wingdings" panose="05000000000000000000" pitchFamily="2" charset="2"/>
              <a:buChar char="§"/>
            </a:pPr>
            <a:r>
              <a:rPr lang="ja" b="1"/>
              <a:t>キーテイクアウェイ: </a:t>
            </a:r>
            <a:r>
              <a:rPr lang="ja" b="0"/>
              <a:t>(ボトムアップで読む...) </a:t>
            </a:r>
            <a:r>
              <a:rPr lang="ja" b="1"/>
              <a:t>Microsoft が基盤を構築して運用し、お客様はレジリエンス ニーズを支援するために関連するサービスを有効にすることを選択し、アプリは効果的に両方の上に位置します。</a:t>
            </a:r>
          </a:p>
          <a:p>
            <a:pPr marL="171450" indent="-171450">
              <a:buFont typeface="Wingdings" panose="05000000000000000000" pitchFamily="2" charset="2"/>
              <a:buChar char="§"/>
            </a:pPr>
            <a:endParaRPr lang="en-NZ"/>
          </a:p>
          <a:p>
            <a:pPr marL="171450" indent="-171450">
              <a:buFont typeface="Wingdings" panose="05000000000000000000" pitchFamily="2" charset="2"/>
              <a:buChar char="§"/>
            </a:pPr>
            <a:r>
              <a:rPr lang="ja"/>
              <a:t>レジ </a:t>
            </a:r>
            <a:r>
              <a:rPr lang="ja" b="1"/>
              <a:t>リエントな基盤 </a:t>
            </a:r>
            <a:r>
              <a:rPr lang="ja"/>
              <a:t>は、事実上、Microsoftがプラットフォーム自体(このプレゼンテーションの残りの部分の焦点)に多額の投資をしたことであり、データセンターのような物理的なものだけでなく、デプロイメントやメンテナンスのプロセスのようなソフトウェアも含まれる。ここでは、Microsoft がエンド ツー エンドのプロセスを所有しており、顧客/パートナーは、この基盤に基づいて構築することで、それを利用するだけです。</a:t>
            </a:r>
          </a:p>
          <a:p>
            <a:pPr marL="171450" indent="-171450">
              <a:buFont typeface="Wingdings" panose="05000000000000000000" pitchFamily="2" charset="2"/>
              <a:buChar char="§"/>
            </a:pPr>
            <a:endParaRPr lang="en-US"/>
          </a:p>
          <a:p>
            <a:pPr marL="171450" indent="-171450">
              <a:buFont typeface="Wingdings" panose="05000000000000000000" pitchFamily="2" charset="2"/>
              <a:buChar char="§"/>
            </a:pPr>
            <a:r>
              <a:rPr lang="ja"/>
              <a:t>回復</a:t>
            </a:r>
            <a:r>
              <a:rPr lang="ja" b="1"/>
              <a:t>力のあるサービスは </a:t>
            </a:r>
            <a:r>
              <a:rPr lang="ja"/>
              <a:t>Microsoft によって構築されていますが、お客様が運用しています – 必須ではありませんが、高可用性、バックアップ、ディザスター リカバリーが必要なワークロードを迅速に開始できるようにプラットフォームに組み込まれています。この中間の「横線」はお客様の責任であると言いますが、これは主にこれらの機能がデフォルトでは有効になっていないためです。Azure の多くのワークロードは開発/テスト版または非運用版であり、これらの種類のサービスは過剰である可能性があります。つまり、Microsoftはサービス/機能の作成(たとえば、DR用のAzure Site Recoveryの提供)を所有していますが、顧客は(1)それを使用することを決定し、(2)自分の目的のために構成することを「所有」しています。もちろん、ここでも私たちを支援しますが(Well-Architected Frameworkを通じてベストプラクティスを提供するなど、これについては後で詳しく説明します)、最終的には、お客様がクラウドでアプリケーションの信頼性を所有しており、信頼性の目標を達成するのに役立つこれらの回復力のある機能を使用することも含まれます。</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ja" b="1"/>
              <a:t>ここでのアプリケーションは</a:t>
            </a:r>
            <a:r>
              <a:rPr lang="ja"/>
              <a:t>、個々のお客様のワークロードの詳細を指しており、これらは以下のサービス/機能/基盤に「座っています」。ここでは多くの時間を費やすことはありませんが、アプリケーションのアーキテクチャとロジックがクラウドに存在することを理解し、一時的なエラーを適切に処理するなど、いくつかのリファレンスアーキテクチャと設計ガイダンスについて説明します。</a:t>
            </a:r>
          </a:p>
          <a:p>
            <a:pPr marL="0" indent="0">
              <a:buFont typeface="Wingdings" panose="05000000000000000000" pitchFamily="2" charset="2"/>
              <a:buNone/>
            </a:pPr>
            <a:endParaRPr lang="en-US"/>
          </a:p>
          <a:p>
            <a:pPr marL="0" indent="0">
              <a:buFont typeface="Wingdings" panose="05000000000000000000" pitchFamily="2" charset="2"/>
              <a:buNone/>
            </a:pPr>
            <a:r>
              <a:rPr lang="ja"/>
              <a:t>---</a:t>
            </a:r>
          </a:p>
          <a:p>
            <a:pPr marL="0" indent="0">
              <a:buFont typeface="Wingdings" panose="05000000000000000000" pitchFamily="2" charset="2"/>
              <a:buNone/>
            </a:pPr>
            <a:endParaRPr lang="en-US"/>
          </a:p>
          <a:p>
            <a:pPr marL="171450" indent="-171450">
              <a:buFont typeface="Wingdings" panose="05000000000000000000" pitchFamily="2" charset="2"/>
              <a:buChar char="§"/>
            </a:pPr>
            <a:r>
              <a:rPr lang="ja" sz="1200" i="1" kern="1200">
                <a:solidFill>
                  <a:schemeClr val="tx1"/>
                </a:solidFill>
                <a:effectLst/>
                <a:latin typeface="+mn-lt"/>
                <a:ea typeface="+mn-ea"/>
                <a:cs typeface="+mn-cs"/>
              </a:rPr>
              <a:t>まずはレジリエントな基盤から始めましょう。これは、すべてのものがその上に構築されているものであり、あらゆるアプリケーションが耐障害性を達成するために必要です。その上のサービス、またはアプリケーションが利用する回復力のある基盤上に構築された機能について、アプリケーションにDR機能とバックアップ機能を提供するものについて説明します。最後に、最上位のアプリケーションは、レジリエンスを確保するために、これらのレジリエントなサービスを利用する必要があります。プラットフォームには固有の回復性がありますが、真の回復性を持ち、その 100% の可用性に近づけるには、アプリケーションを活用できるように設計する必要があります。</a:t>
            </a:r>
            <a:endParaRPr lang="en-US" i="1"/>
          </a:p>
        </p:txBody>
      </p:sp>
      <p:sp>
        <p:nvSpPr>
          <p:cNvPr id="4" name="Slide Number Placeholder 3">
            <a:extLst>
              <a:ext uri="{FF2B5EF4-FFF2-40B4-BE49-F238E27FC236}">
                <a16:creationId xmlns:a16="http://schemas.microsoft.com/office/drawing/2014/main" id="{B84E45B9-8E49-FE5C-C37C-F9114737EE8C}"/>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7DB95EA-7B68-4F5A-B430-633D9CB126F5}"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6439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
            </a:pPr>
            <a:r>
              <a:rPr lang="ja" sz="1400" b="1"/>
              <a:t>重要なポイント: これは、プレゼンテーションのこの部分の議題であり、Azure プラットフォームによって提供される基盤が可能な限り回復力を持つようにするための Microsoft の投資の 3 つの柱を示しています。</a:t>
            </a:r>
          </a:p>
          <a:p>
            <a:pPr marL="171450" indent="-171450">
              <a:buFont typeface="Wingdings" panose="05000000000000000000" pitchFamily="2" charset="2"/>
              <a:buChar char="§"/>
            </a:pPr>
            <a:endParaRPr lang="en-NZ" sz="1400" b="1"/>
          </a:p>
          <a:p>
            <a:pPr marL="171450" indent="-171450">
              <a:buFont typeface="Wingdings" panose="05000000000000000000" pitchFamily="2" charset="2"/>
              <a:buChar char="§"/>
            </a:pPr>
            <a:r>
              <a:rPr lang="ja" sz="1400" b="1"/>
              <a:t>私たちのインフラストラクチャ:</a:t>
            </a:r>
            <a:r>
              <a:rPr lang="ja" sz="1400"/>
              <a:t> 主に物理的な要素 - ハードウェアをどのように配置し、これらの概念を構築するか...クラウドをどのように設計したか、そして、お客様やパートナーがクラウドの上にどのように構築するかについて、どのように考えているか。</a:t>
            </a:r>
          </a:p>
          <a:p>
            <a:pPr marL="171450" indent="-171450">
              <a:buFont typeface="Wingdings" panose="05000000000000000000" pitchFamily="2" charset="2"/>
              <a:buChar char="§"/>
            </a:pPr>
            <a:r>
              <a:rPr lang="ja" sz="1400" b="1" i="0"/>
              <a:t>私たちのプロセス: </a:t>
            </a:r>
            <a:r>
              <a:rPr lang="ja" sz="1400" i="0"/>
              <a:t>主にソフトウェア要素 - どのように安全に変更を加えるか、機械学習を使用してサービス運用にどのように通知するか、「もしも」のシナリオをどのように考えるか...クラウドを継続的に運用する方法。</a:t>
            </a:r>
          </a:p>
          <a:p>
            <a:pPr marL="171450" indent="-171450">
              <a:buFont typeface="Wingdings" panose="05000000000000000000" pitchFamily="2" charset="2"/>
              <a:buChar char="§"/>
            </a:pPr>
            <a:r>
              <a:rPr lang="ja" sz="1400" b="1" i="0"/>
              <a:t>私たちの原則: </a:t>
            </a:r>
            <a:r>
              <a:rPr lang="ja" sz="1400" i="0"/>
              <a:t>主に哲学的な要素 – 私たちが行った決定とトレードオフ、問題発生時にお客様やパートナーとのコミュニケーションにどのようにアプローチするかを規定する主要な原則を含む。</a:t>
            </a:r>
          </a:p>
        </p:txBody>
      </p:sp>
      <p:sp>
        <p:nvSpPr>
          <p:cNvPr id="4" name="Slide Number Placeholder 3"/>
          <p:cNvSpPr>
            <a:spLocks noGrp="1"/>
          </p:cNvSpPr>
          <p:nvPr>
            <p:ph type="sldNum" sz="quarter" idx="5"/>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3D7B9D4F-5F19-438C-92E8-037C6AE8F87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5762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B143FB-BF09-44F4-AF63-7F2479D7361D}"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9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36058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49702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Backdrop">
    <p:bg>
      <p:bgPr>
        <a:gradFill>
          <a:gsLst>
            <a:gs pos="22000">
              <a:schemeClr val="bg1"/>
            </a:gs>
            <a:gs pos="68000">
              <a:srgbClr val="D5D4DB"/>
            </a:gs>
            <a:gs pos="100000">
              <a:srgbClr val="5C92B7">
                <a:alpha val="95000"/>
              </a:srgbClr>
            </a:gs>
          </a:gsLst>
          <a:lin ang="19200000" scaled="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4A3D60-9462-4E00-8783-8DB549CD4F54}"/>
              </a:ext>
            </a:extLst>
          </p:cNvPr>
          <p:cNvSpPr txBox="1"/>
          <p:nvPr userDrawn="1"/>
        </p:nvSpPr>
        <p:spPr>
          <a:xfrm>
            <a:off x="5340323" y="6614631"/>
            <a:ext cx="2122376" cy="12311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300" normalizeH="0" baseline="0" noProof="0">
                <a:ln>
                  <a:noFill/>
                </a:ln>
                <a:solidFill>
                  <a:srgbClr val="FFFFFF">
                    <a:lumMod val="50000"/>
                  </a:srgbClr>
                </a:solidFill>
                <a:effectLst/>
                <a:uLnTx/>
                <a:uFillTx/>
                <a:latin typeface="Segoe UI"/>
                <a:ea typeface="+mn-ea"/>
                <a:cs typeface="+mn-cs"/>
              </a:rPr>
              <a:t>MICROSOFT CONFIDENTIAL</a:t>
            </a:r>
          </a:p>
        </p:txBody>
      </p:sp>
      <p:sp>
        <p:nvSpPr>
          <p:cNvPr id="7" name="Title 1">
            <a:extLst>
              <a:ext uri="{FF2B5EF4-FFF2-40B4-BE49-F238E27FC236}">
                <a16:creationId xmlns:a16="http://schemas.microsoft.com/office/drawing/2014/main" id="{FB536205-95A9-6B54-962E-2A8A7398E683}"/>
              </a:ext>
            </a:extLst>
          </p:cNvPr>
          <p:cNvSpPr>
            <a:spLocks noGrp="1"/>
          </p:cNvSpPr>
          <p:nvPr>
            <p:ph type="title"/>
          </p:nvPr>
        </p:nvSpPr>
        <p:spPr>
          <a:xfrm>
            <a:off x="588263" y="457200"/>
            <a:ext cx="11018520" cy="553998"/>
          </a:xfrm>
        </p:spPr>
        <p:txBody>
          <a:bodyPr/>
          <a:lstStyle/>
          <a:p>
            <a:r>
              <a:rPr lang="en-US" dirty="0"/>
              <a:t>Click to edit Master title style</a:t>
            </a:r>
          </a:p>
        </p:txBody>
      </p:sp>
    </p:spTree>
    <p:extLst>
      <p:ext uri="{BB962C8B-B14F-4D97-AF65-F5344CB8AC3E}">
        <p14:creationId xmlns:p14="http://schemas.microsoft.com/office/powerpoint/2010/main" val="288575538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32302402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229842" y="0"/>
            <a:ext cx="5962158" cy="6858000"/>
          </a:xfrm>
          <a:blipFill dpi="0" rotWithShape="1">
            <a:blip r:embed="rId2"/>
            <a:srcRect/>
            <a:stretch>
              <a:fillRect/>
            </a:stretch>
          </a:blipFill>
        </p:spPr>
        <p:txBody>
          <a:bodyPr anchor="ctr">
            <a:noAutofit/>
          </a:bodyPr>
          <a:lstStyle>
            <a:lvl1pPr marL="0" indent="0" algn="ctr">
              <a:buNone/>
              <a:defRPr>
                <a:solidFill>
                  <a:schemeClr val="bg2"/>
                </a:solidFill>
              </a:defRPr>
            </a:lvl1pPr>
          </a:lstStyle>
          <a:p>
            <a:r>
              <a:rPr lang="en-US"/>
              <a:t>Click icon to add picture</a:t>
            </a:r>
          </a:p>
        </p:txBody>
      </p:sp>
      <p:sp>
        <p:nvSpPr>
          <p:cNvPr id="2" name="Title 1"/>
          <p:cNvSpPr>
            <a:spLocks noGrp="1"/>
          </p:cNvSpPr>
          <p:nvPr>
            <p:ph type="title" hasCustomPrompt="1"/>
          </p:nvPr>
        </p:nvSpPr>
        <p:spPr>
          <a:xfrm>
            <a:off x="455996" y="620429"/>
            <a:ext cx="5541959" cy="410369"/>
          </a:xfrm>
        </p:spPr>
        <p:txBody>
          <a:bodyPr wrap="square" lIns="0" tIns="0" rIns="0" bIns="0">
            <a:spAutoFit/>
          </a:bodyPr>
          <a:lstStyle>
            <a:lvl1pPr>
              <a:lnSpc>
                <a:spcPts val="3200"/>
              </a:lnSpc>
              <a:defRPr sz="2800" baseline="0">
                <a:solidFill>
                  <a:schemeClr val="tx1"/>
                </a:solidFill>
              </a:defRPr>
            </a:lvl1pPr>
          </a:lstStyle>
          <a:p>
            <a:r>
              <a:rPr lang="en-US" dirty="0"/>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55994" y="2363624"/>
            <a:ext cx="4822952" cy="2701637"/>
          </a:xfrm>
        </p:spPr>
        <p:txBody>
          <a:bodyPr lIns="0" tIns="0" rIns="0" bIns="0"/>
          <a:lstStyle>
            <a:lvl1pPr marL="0" indent="0">
              <a:lnSpc>
                <a:spcPts val="1800"/>
              </a:lnSpc>
              <a:spcBef>
                <a:spcPts val="1200"/>
              </a:spcBef>
              <a:buNone/>
              <a:defRPr lang="en-US" sz="1400" b="0" kern="1200" spc="0" baseline="0" dirty="0">
                <a:solidFill>
                  <a:schemeClr val="tx2"/>
                </a:solidFill>
                <a:latin typeface="+mj-ea"/>
                <a:ea typeface="+mj-ea"/>
                <a:cs typeface="+mn-cs"/>
              </a:defRPr>
            </a:lvl1pPr>
            <a:lvl2pPr marL="0" marR="0" indent="0" algn="l" defTabSz="932746"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2" indent="0">
              <a:buNone/>
              <a:defRPr/>
            </a:lvl3pPr>
            <a:lvl4pPr marL="685803" indent="0">
              <a:buNone/>
              <a:defRPr/>
            </a:lvl4pPr>
            <a:lvl5pPr marL="914403" indent="0">
              <a:buNone/>
              <a:defRPr/>
            </a:lvl5pPr>
          </a:lstStyle>
          <a:p>
            <a:pPr>
              <a:spcBef>
                <a:spcPts val="1200"/>
              </a:spcBef>
            </a:pPr>
            <a:r>
              <a:rPr lang="en-US" b="0" dirty="0">
                <a:solidFill>
                  <a:schemeClr val="tx2"/>
                </a:solidFill>
                <a:latin typeface="+mj-lt"/>
              </a:rPr>
              <a:t>Paragraph title Segoe UI Semibold 14/18</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a:p>
            <a:pPr>
              <a:spcBef>
                <a:spcPts val="1200"/>
              </a:spcBef>
            </a:pPr>
            <a:r>
              <a:rPr lang="en-US" b="0" dirty="0">
                <a:solidFill>
                  <a:schemeClr val="tx2"/>
                </a:solidFill>
                <a:latin typeface="+mj-lt"/>
              </a:rPr>
              <a:t>Paragraph title Segoe UI Semibold 14/18</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a:p>
            <a:pPr lvl="1"/>
            <a:endParaRPr lang="en-US" dirty="0"/>
          </a:p>
          <a:p>
            <a:pPr lvl="1"/>
            <a:endParaRPr lang="en-US" dirty="0"/>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55996" y="1922588"/>
            <a:ext cx="4822951" cy="307777"/>
          </a:xfrm>
        </p:spPr>
        <p:txBody>
          <a:bodyPr wrap="square" lIns="0" tIns="0" rIns="0" bIns="0">
            <a:spAutoFit/>
          </a:bodyPr>
          <a:lstStyle>
            <a:lvl1pPr marL="0" indent="0">
              <a:lnSpc>
                <a:spcPts val="2400"/>
              </a:lnSpc>
              <a:buNone/>
              <a:defRPr lang="en-US" sz="2000" kern="1200" spc="0" baseline="0" dirty="0">
                <a:solidFill>
                  <a:schemeClr val="tx1"/>
                </a:solidFill>
                <a:latin typeface="+mn-ea"/>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dirty="0"/>
              <a:t>Subhead Segoe UI Regular 20/24. </a:t>
            </a:r>
          </a:p>
        </p:txBody>
      </p:sp>
    </p:spTree>
    <p:extLst>
      <p:ext uri="{BB962C8B-B14F-4D97-AF65-F5344CB8AC3E}">
        <p14:creationId xmlns:p14="http://schemas.microsoft.com/office/powerpoint/2010/main" val="2571046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losing black">
    <p:bg>
      <p:bgPr>
        <a:solidFill>
          <a:srgbClr val="000000"/>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4" eaLnBrk="0" hangingPunct="0"/>
            <a:r>
              <a:rPr lang="en-US" sz="700">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6" y="1845278"/>
            <a:ext cx="7454644" cy="1473396"/>
          </a:xfrm>
          <a:noFill/>
        </p:spPr>
        <p:txBody>
          <a:bodyPr lIns="0" tIns="0" rIns="0" bIns="0" anchor="t" anchorCtr="0"/>
          <a:lstStyle>
            <a:lvl1pPr>
              <a:lnSpc>
                <a:spcPct val="100000"/>
              </a:lnSpc>
              <a:spcAft>
                <a:spcPts val="1300"/>
              </a:spcAft>
              <a:defRPr sz="2600" spc="-50" baseline="0">
                <a:solidFill>
                  <a:schemeClr val="bg1"/>
                </a:solidFill>
              </a:defRPr>
            </a:lvl1pPr>
          </a:lstStyle>
          <a:p>
            <a:r>
              <a:rPr lang="en-US" dirty="0"/>
              <a:t>Thank you.</a:t>
            </a:r>
          </a:p>
        </p:txBody>
      </p:sp>
      <p:grpSp>
        <p:nvGrpSpPr>
          <p:cNvPr id="24" name="Group 23">
            <a:extLst>
              <a:ext uri="{FF2B5EF4-FFF2-40B4-BE49-F238E27FC236}">
                <a16:creationId xmlns:a16="http://schemas.microsoft.com/office/drawing/2014/main" id="{37C99B61-5FC6-4B9C-8441-11BA79E8EDCE}"/>
              </a:ext>
            </a:extLst>
          </p:cNvPr>
          <p:cNvGrpSpPr/>
          <p:nvPr userDrawn="1"/>
        </p:nvGrpSpPr>
        <p:grpSpPr>
          <a:xfrm>
            <a:off x="431184" y="2422663"/>
            <a:ext cx="4074989" cy="2040542"/>
            <a:chOff x="431184" y="3072637"/>
            <a:chExt cx="4074989" cy="2040542"/>
          </a:xfrm>
        </p:grpSpPr>
        <p:grpSp>
          <p:nvGrpSpPr>
            <p:cNvPr id="25" name="Group 24">
              <a:extLst>
                <a:ext uri="{FF2B5EF4-FFF2-40B4-BE49-F238E27FC236}">
                  <a16:creationId xmlns:a16="http://schemas.microsoft.com/office/drawing/2014/main" id="{30AD60B6-F8D5-4E6E-AB80-958D5BBEC604}"/>
                </a:ext>
              </a:extLst>
            </p:cNvPr>
            <p:cNvGrpSpPr/>
            <p:nvPr userDrawn="1"/>
          </p:nvGrpSpPr>
          <p:grpSpPr>
            <a:xfrm>
              <a:off x="455937" y="3562241"/>
              <a:ext cx="3179221" cy="210961"/>
              <a:chOff x="455937" y="2973042"/>
              <a:chExt cx="3179221" cy="210961"/>
            </a:xfrm>
          </p:grpSpPr>
          <p:sp>
            <p:nvSpPr>
              <p:cNvPr id="42" name="Freeform 229">
                <a:extLst>
                  <a:ext uri="{FF2B5EF4-FFF2-40B4-BE49-F238E27FC236}">
                    <a16:creationId xmlns:a16="http://schemas.microsoft.com/office/drawing/2014/main" id="{4192EE6C-ED64-4915-8D78-362956CA2820}"/>
                  </a:ext>
                </a:extLst>
              </p:cNvPr>
              <p:cNvSpPr>
                <a:spLocks noChangeAspect="1" noEditPoints="1"/>
              </p:cNvSpPr>
              <p:nvPr/>
            </p:nvSpPr>
            <p:spPr bwMode="auto">
              <a:xfrm rot="16200000">
                <a:off x="2826359" y="2375205"/>
                <a:ext cx="210961" cy="1406636"/>
              </a:xfrm>
              <a:custGeom>
                <a:avLst/>
                <a:gdLst>
                  <a:gd name="T0" fmla="*/ 0 w 69"/>
                  <a:gd name="T1" fmla="*/ 33 h 459"/>
                  <a:gd name="T2" fmla="*/ 33 w 69"/>
                  <a:gd name="T3" fmla="*/ 0 h 459"/>
                  <a:gd name="T4" fmla="*/ 69 w 69"/>
                  <a:gd name="T5" fmla="*/ 35 h 459"/>
                  <a:gd name="T6" fmla="*/ 52 w 69"/>
                  <a:gd name="T7" fmla="*/ 52 h 459"/>
                  <a:gd name="T8" fmla="*/ 50 w 69"/>
                  <a:gd name="T9" fmla="*/ 21 h 459"/>
                  <a:gd name="T10" fmla="*/ 19 w 69"/>
                  <a:gd name="T11" fmla="*/ 21 h 459"/>
                  <a:gd name="T12" fmla="*/ 17 w 69"/>
                  <a:gd name="T13" fmla="*/ 52 h 459"/>
                  <a:gd name="T14" fmla="*/ 1 w 69"/>
                  <a:gd name="T15" fmla="*/ 121 h 459"/>
                  <a:gd name="T16" fmla="*/ 55 w 69"/>
                  <a:gd name="T17" fmla="*/ 106 h 459"/>
                  <a:gd name="T18" fmla="*/ 1 w 69"/>
                  <a:gd name="T19" fmla="*/ 78 h 459"/>
                  <a:gd name="T20" fmla="*/ 68 w 69"/>
                  <a:gd name="T21" fmla="*/ 63 h 459"/>
                  <a:gd name="T22" fmla="*/ 1 w 69"/>
                  <a:gd name="T23" fmla="*/ 121 h 459"/>
                  <a:gd name="T24" fmla="*/ 1 w 69"/>
                  <a:gd name="T25" fmla="*/ 146 h 459"/>
                  <a:gd name="T26" fmla="*/ 16 w 69"/>
                  <a:gd name="T27" fmla="*/ 174 h 459"/>
                  <a:gd name="T28" fmla="*/ 1 w 69"/>
                  <a:gd name="T29" fmla="*/ 195 h 459"/>
                  <a:gd name="T30" fmla="*/ 68 w 69"/>
                  <a:gd name="T31" fmla="*/ 154 h 459"/>
                  <a:gd name="T32" fmla="*/ 56 w 69"/>
                  <a:gd name="T33" fmla="*/ 162 h 459"/>
                  <a:gd name="T34" fmla="*/ 27 w 69"/>
                  <a:gd name="T35" fmla="*/ 171 h 459"/>
                  <a:gd name="T36" fmla="*/ 50 w 69"/>
                  <a:gd name="T37" fmla="*/ 161 h 459"/>
                  <a:gd name="T38" fmla="*/ 3 w 69"/>
                  <a:gd name="T39" fmla="*/ 250 h 459"/>
                  <a:gd name="T40" fmla="*/ 9 w 69"/>
                  <a:gd name="T41" fmla="*/ 207 h 459"/>
                  <a:gd name="T42" fmla="*/ 59 w 69"/>
                  <a:gd name="T43" fmla="*/ 208 h 459"/>
                  <a:gd name="T44" fmla="*/ 67 w 69"/>
                  <a:gd name="T45" fmla="*/ 250 h 459"/>
                  <a:gd name="T46" fmla="*/ 56 w 69"/>
                  <a:gd name="T47" fmla="*/ 235 h 459"/>
                  <a:gd name="T48" fmla="*/ 34 w 69"/>
                  <a:gd name="T49" fmla="*/ 214 h 459"/>
                  <a:gd name="T50" fmla="*/ 13 w 69"/>
                  <a:gd name="T51" fmla="*/ 234 h 459"/>
                  <a:gd name="T52" fmla="*/ 3 w 69"/>
                  <a:gd name="T53" fmla="*/ 250 h 459"/>
                  <a:gd name="T54" fmla="*/ 1 w 69"/>
                  <a:gd name="T55" fmla="*/ 308 h 459"/>
                  <a:gd name="T56" fmla="*/ 49 w 69"/>
                  <a:gd name="T57" fmla="*/ 308 h 459"/>
                  <a:gd name="T58" fmla="*/ 43 w 69"/>
                  <a:gd name="T59" fmla="*/ 305 h 459"/>
                  <a:gd name="T60" fmla="*/ 1 w 69"/>
                  <a:gd name="T61" fmla="*/ 262 h 459"/>
                  <a:gd name="T62" fmla="*/ 68 w 69"/>
                  <a:gd name="T63" fmla="*/ 276 h 459"/>
                  <a:gd name="T64" fmla="*/ 22 w 69"/>
                  <a:gd name="T65" fmla="*/ 276 h 459"/>
                  <a:gd name="T66" fmla="*/ 27 w 69"/>
                  <a:gd name="T67" fmla="*/ 280 h 459"/>
                  <a:gd name="T68" fmla="*/ 68 w 69"/>
                  <a:gd name="T69" fmla="*/ 322 h 459"/>
                  <a:gd name="T70" fmla="*/ 1 w 69"/>
                  <a:gd name="T71" fmla="*/ 337 h 459"/>
                  <a:gd name="T72" fmla="*/ 7 w 69"/>
                  <a:gd name="T73" fmla="*/ 382 h 459"/>
                  <a:gd name="T74" fmla="*/ 36 w 69"/>
                  <a:gd name="T75" fmla="*/ 382 h 459"/>
                  <a:gd name="T76" fmla="*/ 41 w 69"/>
                  <a:gd name="T77" fmla="*/ 352 h 459"/>
                  <a:gd name="T78" fmla="*/ 56 w 69"/>
                  <a:gd name="T79" fmla="*/ 380 h 459"/>
                  <a:gd name="T80" fmla="*/ 68 w 69"/>
                  <a:gd name="T81" fmla="*/ 337 h 459"/>
                  <a:gd name="T82" fmla="*/ 30 w 69"/>
                  <a:gd name="T83" fmla="*/ 362 h 459"/>
                  <a:gd name="T84" fmla="*/ 12 w 69"/>
                  <a:gd name="T85" fmla="*/ 361 h 459"/>
                  <a:gd name="T86" fmla="*/ 30 w 69"/>
                  <a:gd name="T87" fmla="*/ 352 h 459"/>
                  <a:gd name="T88" fmla="*/ 59 w 69"/>
                  <a:gd name="T89" fmla="*/ 403 h 459"/>
                  <a:gd name="T90" fmla="*/ 9 w 69"/>
                  <a:gd name="T91" fmla="*/ 403 h 459"/>
                  <a:gd name="T92" fmla="*/ 10 w 69"/>
                  <a:gd name="T93" fmla="*/ 450 h 459"/>
                  <a:gd name="T94" fmla="*/ 60 w 69"/>
                  <a:gd name="T95" fmla="*/ 450 h 459"/>
                  <a:gd name="T96" fmla="*/ 59 w 69"/>
                  <a:gd name="T97" fmla="*/ 403 h 459"/>
                  <a:gd name="T98" fmla="*/ 34 w 69"/>
                  <a:gd name="T99" fmla="*/ 443 h 459"/>
                  <a:gd name="T100" fmla="*/ 13 w 69"/>
                  <a:gd name="T101" fmla="*/ 426 h 459"/>
                  <a:gd name="T102" fmla="*/ 34 w 69"/>
                  <a:gd name="T103" fmla="*/ 409 h 459"/>
                  <a:gd name="T104" fmla="*/ 56 w 69"/>
                  <a:gd name="T105" fmla="*/ 427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 h="459">
                    <a:moveTo>
                      <a:pt x="3" y="52"/>
                    </a:moveTo>
                    <a:cubicBezTo>
                      <a:pt x="1" y="47"/>
                      <a:pt x="0" y="41"/>
                      <a:pt x="0" y="33"/>
                    </a:cubicBezTo>
                    <a:cubicBezTo>
                      <a:pt x="0" y="22"/>
                      <a:pt x="3" y="14"/>
                      <a:pt x="9" y="9"/>
                    </a:cubicBezTo>
                    <a:cubicBezTo>
                      <a:pt x="15" y="3"/>
                      <a:pt x="23" y="0"/>
                      <a:pt x="33" y="0"/>
                    </a:cubicBezTo>
                    <a:cubicBezTo>
                      <a:pt x="44" y="0"/>
                      <a:pt x="52" y="3"/>
                      <a:pt x="59" y="10"/>
                    </a:cubicBezTo>
                    <a:cubicBezTo>
                      <a:pt x="66" y="16"/>
                      <a:pt x="69" y="25"/>
                      <a:pt x="69" y="35"/>
                    </a:cubicBezTo>
                    <a:cubicBezTo>
                      <a:pt x="69" y="42"/>
                      <a:pt x="68" y="47"/>
                      <a:pt x="67" y="52"/>
                    </a:cubicBezTo>
                    <a:cubicBezTo>
                      <a:pt x="52" y="52"/>
                      <a:pt x="52" y="52"/>
                      <a:pt x="52" y="52"/>
                    </a:cubicBezTo>
                    <a:cubicBezTo>
                      <a:pt x="55" y="47"/>
                      <a:pt x="56" y="42"/>
                      <a:pt x="56" y="37"/>
                    </a:cubicBezTo>
                    <a:cubicBezTo>
                      <a:pt x="56" y="30"/>
                      <a:pt x="54" y="25"/>
                      <a:pt x="50" y="21"/>
                    </a:cubicBezTo>
                    <a:cubicBezTo>
                      <a:pt x="46" y="18"/>
                      <a:pt x="41" y="16"/>
                      <a:pt x="34" y="16"/>
                    </a:cubicBezTo>
                    <a:cubicBezTo>
                      <a:pt x="28" y="16"/>
                      <a:pt x="22" y="17"/>
                      <a:pt x="19" y="21"/>
                    </a:cubicBezTo>
                    <a:cubicBezTo>
                      <a:pt x="15" y="25"/>
                      <a:pt x="13" y="30"/>
                      <a:pt x="13" y="36"/>
                    </a:cubicBezTo>
                    <a:cubicBezTo>
                      <a:pt x="13" y="42"/>
                      <a:pt x="14" y="47"/>
                      <a:pt x="17" y="52"/>
                    </a:cubicBezTo>
                    <a:lnTo>
                      <a:pt x="3" y="52"/>
                    </a:lnTo>
                    <a:close/>
                    <a:moveTo>
                      <a:pt x="1" y="121"/>
                    </a:moveTo>
                    <a:cubicBezTo>
                      <a:pt x="1" y="106"/>
                      <a:pt x="1" y="106"/>
                      <a:pt x="1" y="106"/>
                    </a:cubicBezTo>
                    <a:cubicBezTo>
                      <a:pt x="55" y="106"/>
                      <a:pt x="55" y="106"/>
                      <a:pt x="55" y="106"/>
                    </a:cubicBezTo>
                    <a:cubicBezTo>
                      <a:pt x="55" y="78"/>
                      <a:pt x="55" y="78"/>
                      <a:pt x="55" y="78"/>
                    </a:cubicBezTo>
                    <a:cubicBezTo>
                      <a:pt x="1" y="78"/>
                      <a:pt x="1" y="78"/>
                      <a:pt x="1" y="78"/>
                    </a:cubicBezTo>
                    <a:cubicBezTo>
                      <a:pt x="1" y="63"/>
                      <a:pt x="1" y="63"/>
                      <a:pt x="1" y="63"/>
                    </a:cubicBezTo>
                    <a:cubicBezTo>
                      <a:pt x="68" y="63"/>
                      <a:pt x="68" y="63"/>
                      <a:pt x="68" y="63"/>
                    </a:cubicBezTo>
                    <a:cubicBezTo>
                      <a:pt x="68" y="121"/>
                      <a:pt x="68" y="121"/>
                      <a:pt x="68" y="121"/>
                    </a:cubicBezTo>
                    <a:lnTo>
                      <a:pt x="1" y="121"/>
                    </a:lnTo>
                    <a:close/>
                    <a:moveTo>
                      <a:pt x="1" y="129"/>
                    </a:moveTo>
                    <a:cubicBezTo>
                      <a:pt x="1" y="146"/>
                      <a:pt x="1" y="146"/>
                      <a:pt x="1" y="146"/>
                    </a:cubicBezTo>
                    <a:cubicBezTo>
                      <a:pt x="16" y="150"/>
                      <a:pt x="16" y="150"/>
                      <a:pt x="16" y="150"/>
                    </a:cubicBezTo>
                    <a:cubicBezTo>
                      <a:pt x="16" y="174"/>
                      <a:pt x="16" y="174"/>
                      <a:pt x="16" y="174"/>
                    </a:cubicBezTo>
                    <a:cubicBezTo>
                      <a:pt x="1" y="179"/>
                      <a:pt x="1" y="179"/>
                      <a:pt x="1" y="179"/>
                    </a:cubicBezTo>
                    <a:cubicBezTo>
                      <a:pt x="1" y="195"/>
                      <a:pt x="1" y="195"/>
                      <a:pt x="1" y="195"/>
                    </a:cubicBezTo>
                    <a:cubicBezTo>
                      <a:pt x="68" y="171"/>
                      <a:pt x="68" y="171"/>
                      <a:pt x="68" y="171"/>
                    </a:cubicBezTo>
                    <a:cubicBezTo>
                      <a:pt x="68" y="154"/>
                      <a:pt x="68" y="154"/>
                      <a:pt x="68" y="154"/>
                    </a:cubicBezTo>
                    <a:lnTo>
                      <a:pt x="1" y="129"/>
                    </a:lnTo>
                    <a:close/>
                    <a:moveTo>
                      <a:pt x="56" y="162"/>
                    </a:moveTo>
                    <a:cubicBezTo>
                      <a:pt x="54" y="162"/>
                      <a:pt x="52" y="163"/>
                      <a:pt x="50" y="163"/>
                    </a:cubicBezTo>
                    <a:cubicBezTo>
                      <a:pt x="27" y="171"/>
                      <a:pt x="27" y="171"/>
                      <a:pt x="27" y="171"/>
                    </a:cubicBezTo>
                    <a:cubicBezTo>
                      <a:pt x="27" y="153"/>
                      <a:pt x="27" y="153"/>
                      <a:pt x="27" y="153"/>
                    </a:cubicBezTo>
                    <a:cubicBezTo>
                      <a:pt x="50" y="161"/>
                      <a:pt x="50" y="161"/>
                      <a:pt x="50" y="161"/>
                    </a:cubicBezTo>
                    <a:cubicBezTo>
                      <a:pt x="52" y="161"/>
                      <a:pt x="54" y="162"/>
                      <a:pt x="56" y="162"/>
                    </a:cubicBezTo>
                    <a:close/>
                    <a:moveTo>
                      <a:pt x="3" y="250"/>
                    </a:moveTo>
                    <a:cubicBezTo>
                      <a:pt x="1" y="246"/>
                      <a:pt x="0" y="239"/>
                      <a:pt x="0" y="231"/>
                    </a:cubicBezTo>
                    <a:cubicBezTo>
                      <a:pt x="0" y="221"/>
                      <a:pt x="3" y="213"/>
                      <a:pt x="9" y="207"/>
                    </a:cubicBezTo>
                    <a:cubicBezTo>
                      <a:pt x="15" y="201"/>
                      <a:pt x="23" y="198"/>
                      <a:pt x="33" y="198"/>
                    </a:cubicBezTo>
                    <a:cubicBezTo>
                      <a:pt x="44" y="198"/>
                      <a:pt x="52" y="202"/>
                      <a:pt x="59" y="208"/>
                    </a:cubicBezTo>
                    <a:cubicBezTo>
                      <a:pt x="66" y="215"/>
                      <a:pt x="69" y="223"/>
                      <a:pt x="69" y="234"/>
                    </a:cubicBezTo>
                    <a:cubicBezTo>
                      <a:pt x="69" y="240"/>
                      <a:pt x="68" y="246"/>
                      <a:pt x="67" y="250"/>
                    </a:cubicBezTo>
                    <a:cubicBezTo>
                      <a:pt x="52" y="250"/>
                      <a:pt x="52" y="250"/>
                      <a:pt x="52" y="250"/>
                    </a:cubicBezTo>
                    <a:cubicBezTo>
                      <a:pt x="55" y="246"/>
                      <a:pt x="56" y="241"/>
                      <a:pt x="56" y="235"/>
                    </a:cubicBezTo>
                    <a:cubicBezTo>
                      <a:pt x="56" y="229"/>
                      <a:pt x="54" y="224"/>
                      <a:pt x="50" y="220"/>
                    </a:cubicBezTo>
                    <a:cubicBezTo>
                      <a:pt x="46" y="216"/>
                      <a:pt x="41" y="214"/>
                      <a:pt x="34" y="214"/>
                    </a:cubicBezTo>
                    <a:cubicBezTo>
                      <a:pt x="28" y="214"/>
                      <a:pt x="22" y="216"/>
                      <a:pt x="19" y="220"/>
                    </a:cubicBezTo>
                    <a:cubicBezTo>
                      <a:pt x="15" y="223"/>
                      <a:pt x="13" y="228"/>
                      <a:pt x="13" y="234"/>
                    </a:cubicBezTo>
                    <a:cubicBezTo>
                      <a:pt x="13" y="240"/>
                      <a:pt x="14" y="246"/>
                      <a:pt x="17" y="250"/>
                    </a:cubicBezTo>
                    <a:lnTo>
                      <a:pt x="3" y="250"/>
                    </a:lnTo>
                    <a:close/>
                    <a:moveTo>
                      <a:pt x="1" y="322"/>
                    </a:moveTo>
                    <a:cubicBezTo>
                      <a:pt x="1" y="308"/>
                      <a:pt x="1" y="308"/>
                      <a:pt x="1" y="308"/>
                    </a:cubicBezTo>
                    <a:cubicBezTo>
                      <a:pt x="38" y="308"/>
                      <a:pt x="38" y="308"/>
                      <a:pt x="38" y="308"/>
                    </a:cubicBezTo>
                    <a:cubicBezTo>
                      <a:pt x="42" y="308"/>
                      <a:pt x="46" y="308"/>
                      <a:pt x="49" y="308"/>
                    </a:cubicBezTo>
                    <a:cubicBezTo>
                      <a:pt x="49" y="308"/>
                      <a:pt x="49" y="308"/>
                      <a:pt x="49" y="308"/>
                    </a:cubicBezTo>
                    <a:cubicBezTo>
                      <a:pt x="47" y="307"/>
                      <a:pt x="45" y="306"/>
                      <a:pt x="43" y="305"/>
                    </a:cubicBezTo>
                    <a:cubicBezTo>
                      <a:pt x="1" y="277"/>
                      <a:pt x="1" y="277"/>
                      <a:pt x="1" y="277"/>
                    </a:cubicBezTo>
                    <a:cubicBezTo>
                      <a:pt x="1" y="262"/>
                      <a:pt x="1" y="262"/>
                      <a:pt x="1" y="262"/>
                    </a:cubicBezTo>
                    <a:cubicBezTo>
                      <a:pt x="68" y="262"/>
                      <a:pt x="68" y="262"/>
                      <a:pt x="68" y="262"/>
                    </a:cubicBezTo>
                    <a:cubicBezTo>
                      <a:pt x="68" y="276"/>
                      <a:pt x="68" y="276"/>
                      <a:pt x="68" y="276"/>
                    </a:cubicBezTo>
                    <a:cubicBezTo>
                      <a:pt x="31" y="276"/>
                      <a:pt x="31" y="276"/>
                      <a:pt x="31" y="276"/>
                    </a:cubicBezTo>
                    <a:cubicBezTo>
                      <a:pt x="26" y="276"/>
                      <a:pt x="23" y="276"/>
                      <a:pt x="22" y="276"/>
                    </a:cubicBezTo>
                    <a:cubicBezTo>
                      <a:pt x="22" y="276"/>
                      <a:pt x="22" y="276"/>
                      <a:pt x="22" y="276"/>
                    </a:cubicBezTo>
                    <a:cubicBezTo>
                      <a:pt x="22" y="276"/>
                      <a:pt x="24" y="277"/>
                      <a:pt x="27" y="280"/>
                    </a:cubicBezTo>
                    <a:cubicBezTo>
                      <a:pt x="68" y="306"/>
                      <a:pt x="68" y="306"/>
                      <a:pt x="68" y="306"/>
                    </a:cubicBezTo>
                    <a:cubicBezTo>
                      <a:pt x="68" y="322"/>
                      <a:pt x="68" y="322"/>
                      <a:pt x="68" y="322"/>
                    </a:cubicBezTo>
                    <a:lnTo>
                      <a:pt x="1" y="322"/>
                    </a:lnTo>
                    <a:close/>
                    <a:moveTo>
                      <a:pt x="1" y="337"/>
                    </a:moveTo>
                    <a:cubicBezTo>
                      <a:pt x="1" y="364"/>
                      <a:pt x="1" y="364"/>
                      <a:pt x="1" y="364"/>
                    </a:cubicBezTo>
                    <a:cubicBezTo>
                      <a:pt x="1" y="372"/>
                      <a:pt x="3" y="377"/>
                      <a:pt x="7" y="382"/>
                    </a:cubicBezTo>
                    <a:cubicBezTo>
                      <a:pt x="10" y="386"/>
                      <a:pt x="16" y="388"/>
                      <a:pt x="22" y="388"/>
                    </a:cubicBezTo>
                    <a:cubicBezTo>
                      <a:pt x="28" y="388"/>
                      <a:pt x="33" y="386"/>
                      <a:pt x="36" y="382"/>
                    </a:cubicBezTo>
                    <a:cubicBezTo>
                      <a:pt x="39" y="378"/>
                      <a:pt x="41" y="373"/>
                      <a:pt x="41" y="365"/>
                    </a:cubicBezTo>
                    <a:cubicBezTo>
                      <a:pt x="41" y="352"/>
                      <a:pt x="41" y="352"/>
                      <a:pt x="41" y="352"/>
                    </a:cubicBezTo>
                    <a:cubicBezTo>
                      <a:pt x="56" y="352"/>
                      <a:pt x="56" y="352"/>
                      <a:pt x="56" y="352"/>
                    </a:cubicBezTo>
                    <a:cubicBezTo>
                      <a:pt x="56" y="380"/>
                      <a:pt x="56" y="380"/>
                      <a:pt x="56" y="380"/>
                    </a:cubicBezTo>
                    <a:cubicBezTo>
                      <a:pt x="68" y="380"/>
                      <a:pt x="68" y="380"/>
                      <a:pt x="68" y="380"/>
                    </a:cubicBezTo>
                    <a:cubicBezTo>
                      <a:pt x="68" y="337"/>
                      <a:pt x="68" y="337"/>
                      <a:pt x="68" y="337"/>
                    </a:cubicBezTo>
                    <a:lnTo>
                      <a:pt x="1" y="337"/>
                    </a:lnTo>
                    <a:close/>
                    <a:moveTo>
                      <a:pt x="30" y="362"/>
                    </a:moveTo>
                    <a:cubicBezTo>
                      <a:pt x="30" y="368"/>
                      <a:pt x="27" y="372"/>
                      <a:pt x="21" y="372"/>
                    </a:cubicBezTo>
                    <a:cubicBezTo>
                      <a:pt x="15" y="372"/>
                      <a:pt x="12" y="368"/>
                      <a:pt x="12" y="361"/>
                    </a:cubicBezTo>
                    <a:cubicBezTo>
                      <a:pt x="12" y="352"/>
                      <a:pt x="12" y="352"/>
                      <a:pt x="12" y="352"/>
                    </a:cubicBezTo>
                    <a:cubicBezTo>
                      <a:pt x="30" y="352"/>
                      <a:pt x="30" y="352"/>
                      <a:pt x="30" y="352"/>
                    </a:cubicBezTo>
                    <a:lnTo>
                      <a:pt x="30" y="362"/>
                    </a:lnTo>
                    <a:close/>
                    <a:moveTo>
                      <a:pt x="59" y="403"/>
                    </a:moveTo>
                    <a:cubicBezTo>
                      <a:pt x="53" y="397"/>
                      <a:pt x="44" y="394"/>
                      <a:pt x="34" y="394"/>
                    </a:cubicBezTo>
                    <a:cubicBezTo>
                      <a:pt x="24" y="394"/>
                      <a:pt x="15" y="397"/>
                      <a:pt x="9" y="403"/>
                    </a:cubicBezTo>
                    <a:cubicBezTo>
                      <a:pt x="3" y="409"/>
                      <a:pt x="0" y="416"/>
                      <a:pt x="0" y="426"/>
                    </a:cubicBezTo>
                    <a:cubicBezTo>
                      <a:pt x="0" y="436"/>
                      <a:pt x="3" y="444"/>
                      <a:pt x="10" y="450"/>
                    </a:cubicBezTo>
                    <a:cubicBezTo>
                      <a:pt x="16" y="456"/>
                      <a:pt x="24" y="459"/>
                      <a:pt x="35" y="459"/>
                    </a:cubicBezTo>
                    <a:cubicBezTo>
                      <a:pt x="45" y="459"/>
                      <a:pt x="53" y="456"/>
                      <a:pt x="60" y="450"/>
                    </a:cubicBezTo>
                    <a:cubicBezTo>
                      <a:pt x="66" y="444"/>
                      <a:pt x="69" y="437"/>
                      <a:pt x="69" y="427"/>
                    </a:cubicBezTo>
                    <a:cubicBezTo>
                      <a:pt x="69" y="417"/>
                      <a:pt x="66" y="409"/>
                      <a:pt x="59" y="403"/>
                    </a:cubicBezTo>
                    <a:close/>
                    <a:moveTo>
                      <a:pt x="50" y="439"/>
                    </a:moveTo>
                    <a:cubicBezTo>
                      <a:pt x="46" y="442"/>
                      <a:pt x="41" y="443"/>
                      <a:pt x="34" y="443"/>
                    </a:cubicBezTo>
                    <a:cubicBezTo>
                      <a:pt x="27" y="443"/>
                      <a:pt x="22" y="442"/>
                      <a:pt x="19" y="439"/>
                    </a:cubicBezTo>
                    <a:cubicBezTo>
                      <a:pt x="15" y="436"/>
                      <a:pt x="13" y="432"/>
                      <a:pt x="13" y="426"/>
                    </a:cubicBezTo>
                    <a:cubicBezTo>
                      <a:pt x="13" y="421"/>
                      <a:pt x="15" y="417"/>
                      <a:pt x="19" y="414"/>
                    </a:cubicBezTo>
                    <a:cubicBezTo>
                      <a:pt x="23" y="411"/>
                      <a:pt x="28" y="409"/>
                      <a:pt x="34" y="409"/>
                    </a:cubicBezTo>
                    <a:cubicBezTo>
                      <a:pt x="41" y="409"/>
                      <a:pt x="46" y="411"/>
                      <a:pt x="50" y="414"/>
                    </a:cubicBezTo>
                    <a:cubicBezTo>
                      <a:pt x="54" y="417"/>
                      <a:pt x="56" y="421"/>
                      <a:pt x="56" y="427"/>
                    </a:cubicBezTo>
                    <a:cubicBezTo>
                      <a:pt x="56" y="432"/>
                      <a:pt x="54" y="436"/>
                      <a:pt x="50" y="439"/>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3" name="Freeform 234">
                <a:extLst>
                  <a:ext uri="{FF2B5EF4-FFF2-40B4-BE49-F238E27FC236}">
                    <a16:creationId xmlns:a16="http://schemas.microsoft.com/office/drawing/2014/main" id="{DE0E5D7C-A14D-4790-8811-9FCD8BC43B47}"/>
                  </a:ext>
                </a:extLst>
              </p:cNvPr>
              <p:cNvSpPr>
                <a:spLocks noEditPoints="1"/>
              </p:cNvSpPr>
              <p:nvPr/>
            </p:nvSpPr>
            <p:spPr bwMode="auto">
              <a:xfrm>
                <a:off x="455937" y="2977468"/>
                <a:ext cx="1589615" cy="202110"/>
              </a:xfrm>
              <a:custGeom>
                <a:avLst/>
                <a:gdLst>
                  <a:gd name="T0" fmla="*/ 0 w 472"/>
                  <a:gd name="T1" fmla="*/ 0 h 60"/>
                  <a:gd name="T2" fmla="*/ 28 w 472"/>
                  <a:gd name="T3" fmla="*/ 57 h 60"/>
                  <a:gd name="T4" fmla="*/ 46 w 472"/>
                  <a:gd name="T5" fmla="*/ 29 h 60"/>
                  <a:gd name="T6" fmla="*/ 34 w 472"/>
                  <a:gd name="T7" fmla="*/ 48 h 60"/>
                  <a:gd name="T8" fmla="*/ 6 w 472"/>
                  <a:gd name="T9" fmla="*/ 54 h 60"/>
                  <a:gd name="T10" fmla="*/ 41 w 472"/>
                  <a:gd name="T11" fmla="*/ 29 h 60"/>
                  <a:gd name="T12" fmla="*/ 73 w 472"/>
                  <a:gd name="T13" fmla="*/ 0 h 60"/>
                  <a:gd name="T14" fmla="*/ 63 w 472"/>
                  <a:gd name="T15" fmla="*/ 42 h 60"/>
                  <a:gd name="T16" fmla="*/ 101 w 472"/>
                  <a:gd name="T17" fmla="*/ 59 h 60"/>
                  <a:gd name="T18" fmla="*/ 75 w 472"/>
                  <a:gd name="T19" fmla="*/ 10 h 60"/>
                  <a:gd name="T20" fmla="*/ 76 w 472"/>
                  <a:gd name="T21" fmla="*/ 6 h 60"/>
                  <a:gd name="T22" fmla="*/ 87 w 472"/>
                  <a:gd name="T23" fmla="*/ 37 h 60"/>
                  <a:gd name="T24" fmla="*/ 119 w 472"/>
                  <a:gd name="T25" fmla="*/ 11 h 60"/>
                  <a:gd name="T26" fmla="*/ 116 w 472"/>
                  <a:gd name="T27" fmla="*/ 8 h 60"/>
                  <a:gd name="T28" fmla="*/ 116 w 472"/>
                  <a:gd name="T29" fmla="*/ 59 h 60"/>
                  <a:gd name="T30" fmla="*/ 117 w 472"/>
                  <a:gd name="T31" fmla="*/ 0 h 60"/>
                  <a:gd name="T32" fmla="*/ 152 w 472"/>
                  <a:gd name="T33" fmla="*/ 51 h 60"/>
                  <a:gd name="T34" fmla="*/ 152 w 472"/>
                  <a:gd name="T35" fmla="*/ 44 h 60"/>
                  <a:gd name="T36" fmla="*/ 157 w 472"/>
                  <a:gd name="T37" fmla="*/ 59 h 60"/>
                  <a:gd name="T38" fmla="*/ 179 w 472"/>
                  <a:gd name="T39" fmla="*/ 31 h 60"/>
                  <a:gd name="T40" fmla="*/ 178 w 472"/>
                  <a:gd name="T41" fmla="*/ 59 h 60"/>
                  <a:gd name="T42" fmla="*/ 178 w 472"/>
                  <a:gd name="T43" fmla="*/ 0 h 60"/>
                  <a:gd name="T44" fmla="*/ 179 w 472"/>
                  <a:gd name="T45" fmla="*/ 27 h 60"/>
                  <a:gd name="T46" fmla="*/ 210 w 472"/>
                  <a:gd name="T47" fmla="*/ 0 h 60"/>
                  <a:gd name="T48" fmla="*/ 204 w 472"/>
                  <a:gd name="T49" fmla="*/ 59 h 60"/>
                  <a:gd name="T50" fmla="*/ 242 w 472"/>
                  <a:gd name="T51" fmla="*/ 36 h 60"/>
                  <a:gd name="T52" fmla="*/ 247 w 472"/>
                  <a:gd name="T53" fmla="*/ 36 h 60"/>
                  <a:gd name="T54" fmla="*/ 279 w 472"/>
                  <a:gd name="T55" fmla="*/ 36 h 60"/>
                  <a:gd name="T56" fmla="*/ 284 w 472"/>
                  <a:gd name="T57" fmla="*/ 35 h 60"/>
                  <a:gd name="T58" fmla="*/ 355 w 472"/>
                  <a:gd name="T59" fmla="*/ 15 h 60"/>
                  <a:gd name="T60" fmla="*/ 354 w 472"/>
                  <a:gd name="T61" fmla="*/ 9 h 60"/>
                  <a:gd name="T62" fmla="*/ 334 w 472"/>
                  <a:gd name="T63" fmla="*/ 59 h 60"/>
                  <a:gd name="T64" fmla="*/ 335 w 472"/>
                  <a:gd name="T65" fmla="*/ 46 h 60"/>
                  <a:gd name="T66" fmla="*/ 337 w 472"/>
                  <a:gd name="T67" fmla="*/ 52 h 60"/>
                  <a:gd name="T68" fmla="*/ 356 w 472"/>
                  <a:gd name="T69" fmla="*/ 0 h 60"/>
                  <a:gd name="T70" fmla="*/ 370 w 472"/>
                  <a:gd name="T71" fmla="*/ 52 h 60"/>
                  <a:gd name="T72" fmla="*/ 372 w 472"/>
                  <a:gd name="T73" fmla="*/ 48 h 60"/>
                  <a:gd name="T74" fmla="*/ 373 w 472"/>
                  <a:gd name="T75" fmla="*/ 59 h 60"/>
                  <a:gd name="T76" fmla="*/ 429 w 472"/>
                  <a:gd name="T77" fmla="*/ 0 h 60"/>
                  <a:gd name="T78" fmla="*/ 405 w 472"/>
                  <a:gd name="T79" fmla="*/ 27 h 60"/>
                  <a:gd name="T80" fmla="*/ 405 w 472"/>
                  <a:gd name="T81" fmla="*/ 32 h 60"/>
                  <a:gd name="T82" fmla="*/ 430 w 472"/>
                  <a:gd name="T83" fmla="*/ 59 h 60"/>
                  <a:gd name="T84" fmla="*/ 442 w 472"/>
                  <a:gd name="T85" fmla="*/ 0 h 60"/>
                  <a:gd name="T86" fmla="*/ 472 w 472"/>
                  <a:gd name="T87" fmla="*/ 5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72" h="60">
                    <a:moveTo>
                      <a:pt x="39" y="7"/>
                    </a:moveTo>
                    <a:cubicBezTo>
                      <a:pt x="33" y="2"/>
                      <a:pt x="26" y="0"/>
                      <a:pt x="16" y="0"/>
                    </a:cubicBezTo>
                    <a:cubicBezTo>
                      <a:pt x="0" y="0"/>
                      <a:pt x="0" y="0"/>
                      <a:pt x="0" y="0"/>
                    </a:cubicBezTo>
                    <a:cubicBezTo>
                      <a:pt x="0" y="59"/>
                      <a:pt x="0" y="59"/>
                      <a:pt x="0" y="59"/>
                    </a:cubicBezTo>
                    <a:cubicBezTo>
                      <a:pt x="15" y="59"/>
                      <a:pt x="15" y="59"/>
                      <a:pt x="15" y="59"/>
                    </a:cubicBezTo>
                    <a:cubicBezTo>
                      <a:pt x="20" y="59"/>
                      <a:pt x="24" y="58"/>
                      <a:pt x="28" y="57"/>
                    </a:cubicBezTo>
                    <a:cubicBezTo>
                      <a:pt x="32" y="55"/>
                      <a:pt x="35" y="53"/>
                      <a:pt x="38" y="51"/>
                    </a:cubicBezTo>
                    <a:cubicBezTo>
                      <a:pt x="41" y="48"/>
                      <a:pt x="43" y="45"/>
                      <a:pt x="44" y="41"/>
                    </a:cubicBezTo>
                    <a:cubicBezTo>
                      <a:pt x="46" y="37"/>
                      <a:pt x="46" y="33"/>
                      <a:pt x="46" y="29"/>
                    </a:cubicBezTo>
                    <a:cubicBezTo>
                      <a:pt x="46" y="19"/>
                      <a:pt x="44" y="12"/>
                      <a:pt x="39" y="7"/>
                    </a:cubicBezTo>
                    <a:close/>
                    <a:moveTo>
                      <a:pt x="39" y="40"/>
                    </a:moveTo>
                    <a:cubicBezTo>
                      <a:pt x="38" y="43"/>
                      <a:pt x="36" y="45"/>
                      <a:pt x="34" y="48"/>
                    </a:cubicBezTo>
                    <a:cubicBezTo>
                      <a:pt x="32" y="50"/>
                      <a:pt x="29" y="51"/>
                      <a:pt x="26" y="52"/>
                    </a:cubicBezTo>
                    <a:cubicBezTo>
                      <a:pt x="22" y="53"/>
                      <a:pt x="19" y="54"/>
                      <a:pt x="15" y="54"/>
                    </a:cubicBezTo>
                    <a:cubicBezTo>
                      <a:pt x="6" y="54"/>
                      <a:pt x="6" y="54"/>
                      <a:pt x="6" y="54"/>
                    </a:cubicBezTo>
                    <a:cubicBezTo>
                      <a:pt x="6" y="5"/>
                      <a:pt x="6" y="5"/>
                      <a:pt x="6" y="5"/>
                    </a:cubicBezTo>
                    <a:cubicBezTo>
                      <a:pt x="15" y="5"/>
                      <a:pt x="15" y="5"/>
                      <a:pt x="15" y="5"/>
                    </a:cubicBezTo>
                    <a:cubicBezTo>
                      <a:pt x="32" y="5"/>
                      <a:pt x="41" y="13"/>
                      <a:pt x="41" y="29"/>
                    </a:cubicBezTo>
                    <a:cubicBezTo>
                      <a:pt x="41" y="33"/>
                      <a:pt x="40" y="36"/>
                      <a:pt x="39" y="40"/>
                    </a:cubicBezTo>
                    <a:close/>
                    <a:moveTo>
                      <a:pt x="79" y="0"/>
                    </a:moveTo>
                    <a:cubicBezTo>
                      <a:pt x="73" y="0"/>
                      <a:pt x="73" y="0"/>
                      <a:pt x="73" y="0"/>
                    </a:cubicBezTo>
                    <a:cubicBezTo>
                      <a:pt x="51" y="59"/>
                      <a:pt x="51" y="59"/>
                      <a:pt x="51" y="59"/>
                    </a:cubicBezTo>
                    <a:cubicBezTo>
                      <a:pt x="57" y="59"/>
                      <a:pt x="57" y="59"/>
                      <a:pt x="57" y="59"/>
                    </a:cubicBezTo>
                    <a:cubicBezTo>
                      <a:pt x="63" y="42"/>
                      <a:pt x="63" y="42"/>
                      <a:pt x="63" y="42"/>
                    </a:cubicBezTo>
                    <a:cubicBezTo>
                      <a:pt x="89" y="42"/>
                      <a:pt x="89" y="42"/>
                      <a:pt x="89" y="42"/>
                    </a:cubicBezTo>
                    <a:cubicBezTo>
                      <a:pt x="95" y="59"/>
                      <a:pt x="95" y="59"/>
                      <a:pt x="95" y="59"/>
                    </a:cubicBezTo>
                    <a:cubicBezTo>
                      <a:pt x="101" y="59"/>
                      <a:pt x="101" y="59"/>
                      <a:pt x="101" y="59"/>
                    </a:cubicBezTo>
                    <a:lnTo>
                      <a:pt x="79" y="0"/>
                    </a:lnTo>
                    <a:close/>
                    <a:moveTo>
                      <a:pt x="65" y="37"/>
                    </a:moveTo>
                    <a:cubicBezTo>
                      <a:pt x="75" y="10"/>
                      <a:pt x="75" y="10"/>
                      <a:pt x="75" y="10"/>
                    </a:cubicBezTo>
                    <a:cubicBezTo>
                      <a:pt x="75" y="10"/>
                      <a:pt x="75" y="9"/>
                      <a:pt x="75" y="8"/>
                    </a:cubicBezTo>
                    <a:cubicBezTo>
                      <a:pt x="76" y="8"/>
                      <a:pt x="76" y="7"/>
                      <a:pt x="76" y="6"/>
                    </a:cubicBezTo>
                    <a:cubicBezTo>
                      <a:pt x="76" y="6"/>
                      <a:pt x="76" y="6"/>
                      <a:pt x="76" y="6"/>
                    </a:cubicBezTo>
                    <a:cubicBezTo>
                      <a:pt x="76" y="7"/>
                      <a:pt x="76" y="8"/>
                      <a:pt x="77" y="8"/>
                    </a:cubicBezTo>
                    <a:cubicBezTo>
                      <a:pt x="77" y="9"/>
                      <a:pt x="77" y="10"/>
                      <a:pt x="77" y="10"/>
                    </a:cubicBezTo>
                    <a:cubicBezTo>
                      <a:pt x="87" y="37"/>
                      <a:pt x="87" y="37"/>
                      <a:pt x="87" y="37"/>
                    </a:cubicBezTo>
                    <a:lnTo>
                      <a:pt x="65" y="37"/>
                    </a:lnTo>
                    <a:close/>
                    <a:moveTo>
                      <a:pt x="151" y="59"/>
                    </a:moveTo>
                    <a:cubicBezTo>
                      <a:pt x="119" y="11"/>
                      <a:pt x="119" y="11"/>
                      <a:pt x="119" y="11"/>
                    </a:cubicBezTo>
                    <a:cubicBezTo>
                      <a:pt x="118" y="11"/>
                      <a:pt x="118" y="10"/>
                      <a:pt x="117" y="10"/>
                    </a:cubicBezTo>
                    <a:cubicBezTo>
                      <a:pt x="117" y="9"/>
                      <a:pt x="117" y="8"/>
                      <a:pt x="116" y="8"/>
                    </a:cubicBezTo>
                    <a:cubicBezTo>
                      <a:pt x="116" y="8"/>
                      <a:pt x="116" y="8"/>
                      <a:pt x="116" y="8"/>
                    </a:cubicBezTo>
                    <a:cubicBezTo>
                      <a:pt x="116" y="8"/>
                      <a:pt x="116" y="9"/>
                      <a:pt x="116" y="10"/>
                    </a:cubicBezTo>
                    <a:cubicBezTo>
                      <a:pt x="116" y="11"/>
                      <a:pt x="116" y="12"/>
                      <a:pt x="116" y="13"/>
                    </a:cubicBezTo>
                    <a:cubicBezTo>
                      <a:pt x="116" y="59"/>
                      <a:pt x="116" y="59"/>
                      <a:pt x="116" y="59"/>
                    </a:cubicBezTo>
                    <a:cubicBezTo>
                      <a:pt x="111" y="59"/>
                      <a:pt x="111" y="59"/>
                      <a:pt x="111" y="59"/>
                    </a:cubicBezTo>
                    <a:cubicBezTo>
                      <a:pt x="111" y="0"/>
                      <a:pt x="111" y="0"/>
                      <a:pt x="111" y="0"/>
                    </a:cubicBezTo>
                    <a:cubicBezTo>
                      <a:pt x="117" y="0"/>
                      <a:pt x="117" y="0"/>
                      <a:pt x="117" y="0"/>
                    </a:cubicBezTo>
                    <a:cubicBezTo>
                      <a:pt x="149" y="47"/>
                      <a:pt x="149" y="47"/>
                      <a:pt x="149" y="47"/>
                    </a:cubicBezTo>
                    <a:cubicBezTo>
                      <a:pt x="150" y="48"/>
                      <a:pt x="150" y="48"/>
                      <a:pt x="151" y="49"/>
                    </a:cubicBezTo>
                    <a:cubicBezTo>
                      <a:pt x="151" y="50"/>
                      <a:pt x="151" y="50"/>
                      <a:pt x="152" y="51"/>
                    </a:cubicBezTo>
                    <a:cubicBezTo>
                      <a:pt x="152" y="51"/>
                      <a:pt x="152" y="51"/>
                      <a:pt x="152" y="51"/>
                    </a:cubicBezTo>
                    <a:cubicBezTo>
                      <a:pt x="152" y="50"/>
                      <a:pt x="152" y="49"/>
                      <a:pt x="152" y="48"/>
                    </a:cubicBezTo>
                    <a:cubicBezTo>
                      <a:pt x="152" y="46"/>
                      <a:pt x="152" y="45"/>
                      <a:pt x="152" y="44"/>
                    </a:cubicBezTo>
                    <a:cubicBezTo>
                      <a:pt x="152" y="0"/>
                      <a:pt x="152" y="0"/>
                      <a:pt x="152" y="0"/>
                    </a:cubicBezTo>
                    <a:cubicBezTo>
                      <a:pt x="157" y="0"/>
                      <a:pt x="157" y="0"/>
                      <a:pt x="157" y="0"/>
                    </a:cubicBezTo>
                    <a:cubicBezTo>
                      <a:pt x="157" y="59"/>
                      <a:pt x="157" y="59"/>
                      <a:pt x="157" y="59"/>
                    </a:cubicBezTo>
                    <a:lnTo>
                      <a:pt x="151" y="59"/>
                    </a:lnTo>
                    <a:close/>
                    <a:moveTo>
                      <a:pt x="204" y="59"/>
                    </a:moveTo>
                    <a:cubicBezTo>
                      <a:pt x="179" y="31"/>
                      <a:pt x="179" y="31"/>
                      <a:pt x="179" y="31"/>
                    </a:cubicBezTo>
                    <a:cubicBezTo>
                      <a:pt x="179" y="31"/>
                      <a:pt x="178" y="30"/>
                      <a:pt x="178" y="30"/>
                    </a:cubicBezTo>
                    <a:cubicBezTo>
                      <a:pt x="178" y="30"/>
                      <a:pt x="178" y="30"/>
                      <a:pt x="178" y="30"/>
                    </a:cubicBezTo>
                    <a:cubicBezTo>
                      <a:pt x="178" y="59"/>
                      <a:pt x="178" y="59"/>
                      <a:pt x="178" y="59"/>
                    </a:cubicBezTo>
                    <a:cubicBezTo>
                      <a:pt x="173" y="59"/>
                      <a:pt x="173" y="59"/>
                      <a:pt x="173" y="59"/>
                    </a:cubicBezTo>
                    <a:cubicBezTo>
                      <a:pt x="173" y="0"/>
                      <a:pt x="173" y="0"/>
                      <a:pt x="173" y="0"/>
                    </a:cubicBezTo>
                    <a:cubicBezTo>
                      <a:pt x="178" y="0"/>
                      <a:pt x="178" y="0"/>
                      <a:pt x="178" y="0"/>
                    </a:cubicBezTo>
                    <a:cubicBezTo>
                      <a:pt x="178" y="28"/>
                      <a:pt x="178" y="28"/>
                      <a:pt x="178" y="28"/>
                    </a:cubicBezTo>
                    <a:cubicBezTo>
                      <a:pt x="178" y="28"/>
                      <a:pt x="178" y="28"/>
                      <a:pt x="178" y="28"/>
                    </a:cubicBezTo>
                    <a:cubicBezTo>
                      <a:pt x="178" y="27"/>
                      <a:pt x="179" y="27"/>
                      <a:pt x="179" y="27"/>
                    </a:cubicBezTo>
                    <a:cubicBezTo>
                      <a:pt x="179" y="27"/>
                      <a:pt x="179" y="26"/>
                      <a:pt x="180" y="26"/>
                    </a:cubicBezTo>
                    <a:cubicBezTo>
                      <a:pt x="203" y="0"/>
                      <a:pt x="203" y="0"/>
                      <a:pt x="203" y="0"/>
                    </a:cubicBezTo>
                    <a:cubicBezTo>
                      <a:pt x="210" y="0"/>
                      <a:pt x="210" y="0"/>
                      <a:pt x="210" y="0"/>
                    </a:cubicBezTo>
                    <a:cubicBezTo>
                      <a:pt x="184" y="28"/>
                      <a:pt x="184" y="28"/>
                      <a:pt x="184" y="28"/>
                    </a:cubicBezTo>
                    <a:cubicBezTo>
                      <a:pt x="211" y="59"/>
                      <a:pt x="211" y="59"/>
                      <a:pt x="211" y="59"/>
                    </a:cubicBezTo>
                    <a:lnTo>
                      <a:pt x="204" y="59"/>
                    </a:lnTo>
                    <a:close/>
                    <a:moveTo>
                      <a:pt x="284" y="35"/>
                    </a:moveTo>
                    <a:cubicBezTo>
                      <a:pt x="284" y="52"/>
                      <a:pt x="277" y="60"/>
                      <a:pt x="263" y="60"/>
                    </a:cubicBezTo>
                    <a:cubicBezTo>
                      <a:pt x="249" y="60"/>
                      <a:pt x="242" y="52"/>
                      <a:pt x="242" y="36"/>
                    </a:cubicBezTo>
                    <a:cubicBezTo>
                      <a:pt x="242" y="0"/>
                      <a:pt x="242" y="0"/>
                      <a:pt x="242" y="0"/>
                    </a:cubicBezTo>
                    <a:cubicBezTo>
                      <a:pt x="247" y="0"/>
                      <a:pt x="247" y="0"/>
                      <a:pt x="247" y="0"/>
                    </a:cubicBezTo>
                    <a:cubicBezTo>
                      <a:pt x="247" y="36"/>
                      <a:pt x="247" y="36"/>
                      <a:pt x="247" y="36"/>
                    </a:cubicBezTo>
                    <a:cubicBezTo>
                      <a:pt x="247" y="42"/>
                      <a:pt x="249" y="47"/>
                      <a:pt x="251" y="50"/>
                    </a:cubicBezTo>
                    <a:cubicBezTo>
                      <a:pt x="254" y="53"/>
                      <a:pt x="258" y="55"/>
                      <a:pt x="263" y="55"/>
                    </a:cubicBezTo>
                    <a:cubicBezTo>
                      <a:pt x="274" y="55"/>
                      <a:pt x="279" y="49"/>
                      <a:pt x="279" y="36"/>
                    </a:cubicBezTo>
                    <a:cubicBezTo>
                      <a:pt x="279" y="0"/>
                      <a:pt x="279" y="0"/>
                      <a:pt x="279" y="0"/>
                    </a:cubicBezTo>
                    <a:cubicBezTo>
                      <a:pt x="284" y="0"/>
                      <a:pt x="284" y="0"/>
                      <a:pt x="284" y="0"/>
                    </a:cubicBezTo>
                    <a:lnTo>
                      <a:pt x="284" y="35"/>
                    </a:lnTo>
                    <a:close/>
                    <a:moveTo>
                      <a:pt x="373" y="59"/>
                    </a:moveTo>
                    <a:cubicBezTo>
                      <a:pt x="368" y="59"/>
                      <a:pt x="368" y="59"/>
                      <a:pt x="368" y="59"/>
                    </a:cubicBezTo>
                    <a:cubicBezTo>
                      <a:pt x="355" y="15"/>
                      <a:pt x="355" y="15"/>
                      <a:pt x="355" y="15"/>
                    </a:cubicBezTo>
                    <a:cubicBezTo>
                      <a:pt x="355" y="14"/>
                      <a:pt x="354" y="13"/>
                      <a:pt x="354" y="12"/>
                    </a:cubicBezTo>
                    <a:cubicBezTo>
                      <a:pt x="354" y="11"/>
                      <a:pt x="354" y="10"/>
                      <a:pt x="354" y="9"/>
                    </a:cubicBezTo>
                    <a:cubicBezTo>
                      <a:pt x="354" y="9"/>
                      <a:pt x="354" y="9"/>
                      <a:pt x="354" y="9"/>
                    </a:cubicBezTo>
                    <a:cubicBezTo>
                      <a:pt x="354" y="11"/>
                      <a:pt x="353" y="13"/>
                      <a:pt x="353" y="15"/>
                    </a:cubicBezTo>
                    <a:cubicBezTo>
                      <a:pt x="339" y="59"/>
                      <a:pt x="339" y="59"/>
                      <a:pt x="339" y="59"/>
                    </a:cubicBezTo>
                    <a:cubicBezTo>
                      <a:pt x="334" y="59"/>
                      <a:pt x="334" y="59"/>
                      <a:pt x="334" y="59"/>
                    </a:cubicBezTo>
                    <a:cubicBezTo>
                      <a:pt x="316" y="0"/>
                      <a:pt x="316" y="0"/>
                      <a:pt x="316" y="0"/>
                    </a:cubicBezTo>
                    <a:cubicBezTo>
                      <a:pt x="322" y="0"/>
                      <a:pt x="322" y="0"/>
                      <a:pt x="322" y="0"/>
                    </a:cubicBezTo>
                    <a:cubicBezTo>
                      <a:pt x="335" y="46"/>
                      <a:pt x="335" y="46"/>
                      <a:pt x="335" y="46"/>
                    </a:cubicBezTo>
                    <a:cubicBezTo>
                      <a:pt x="336" y="47"/>
                      <a:pt x="336" y="48"/>
                      <a:pt x="336" y="49"/>
                    </a:cubicBezTo>
                    <a:cubicBezTo>
                      <a:pt x="336" y="50"/>
                      <a:pt x="336" y="51"/>
                      <a:pt x="337" y="52"/>
                    </a:cubicBezTo>
                    <a:cubicBezTo>
                      <a:pt x="337" y="52"/>
                      <a:pt x="337" y="52"/>
                      <a:pt x="337" y="52"/>
                    </a:cubicBezTo>
                    <a:cubicBezTo>
                      <a:pt x="337" y="51"/>
                      <a:pt x="337" y="49"/>
                      <a:pt x="338" y="46"/>
                    </a:cubicBezTo>
                    <a:cubicBezTo>
                      <a:pt x="352" y="0"/>
                      <a:pt x="352" y="0"/>
                      <a:pt x="352" y="0"/>
                    </a:cubicBezTo>
                    <a:cubicBezTo>
                      <a:pt x="356" y="0"/>
                      <a:pt x="356" y="0"/>
                      <a:pt x="356" y="0"/>
                    </a:cubicBezTo>
                    <a:cubicBezTo>
                      <a:pt x="369" y="46"/>
                      <a:pt x="369" y="46"/>
                      <a:pt x="369" y="46"/>
                    </a:cubicBezTo>
                    <a:cubicBezTo>
                      <a:pt x="370" y="47"/>
                      <a:pt x="370" y="48"/>
                      <a:pt x="370" y="49"/>
                    </a:cubicBezTo>
                    <a:cubicBezTo>
                      <a:pt x="370" y="50"/>
                      <a:pt x="370" y="51"/>
                      <a:pt x="370" y="52"/>
                    </a:cubicBezTo>
                    <a:cubicBezTo>
                      <a:pt x="371" y="52"/>
                      <a:pt x="371" y="52"/>
                      <a:pt x="371" y="52"/>
                    </a:cubicBezTo>
                    <a:cubicBezTo>
                      <a:pt x="371" y="51"/>
                      <a:pt x="371" y="51"/>
                      <a:pt x="371" y="50"/>
                    </a:cubicBezTo>
                    <a:cubicBezTo>
                      <a:pt x="371" y="49"/>
                      <a:pt x="371" y="48"/>
                      <a:pt x="372" y="48"/>
                    </a:cubicBezTo>
                    <a:cubicBezTo>
                      <a:pt x="385" y="0"/>
                      <a:pt x="385" y="0"/>
                      <a:pt x="385" y="0"/>
                    </a:cubicBezTo>
                    <a:cubicBezTo>
                      <a:pt x="390" y="0"/>
                      <a:pt x="390" y="0"/>
                      <a:pt x="390" y="0"/>
                    </a:cubicBezTo>
                    <a:lnTo>
                      <a:pt x="373" y="59"/>
                    </a:lnTo>
                    <a:close/>
                    <a:moveTo>
                      <a:pt x="400" y="59"/>
                    </a:moveTo>
                    <a:cubicBezTo>
                      <a:pt x="400" y="0"/>
                      <a:pt x="400" y="0"/>
                      <a:pt x="400" y="0"/>
                    </a:cubicBezTo>
                    <a:cubicBezTo>
                      <a:pt x="429" y="0"/>
                      <a:pt x="429" y="0"/>
                      <a:pt x="429" y="0"/>
                    </a:cubicBezTo>
                    <a:cubicBezTo>
                      <a:pt x="429" y="5"/>
                      <a:pt x="429" y="5"/>
                      <a:pt x="429" y="5"/>
                    </a:cubicBezTo>
                    <a:cubicBezTo>
                      <a:pt x="405" y="5"/>
                      <a:pt x="405" y="5"/>
                      <a:pt x="405" y="5"/>
                    </a:cubicBezTo>
                    <a:cubicBezTo>
                      <a:pt x="405" y="27"/>
                      <a:pt x="405" y="27"/>
                      <a:pt x="405" y="27"/>
                    </a:cubicBezTo>
                    <a:cubicBezTo>
                      <a:pt x="427" y="27"/>
                      <a:pt x="427" y="27"/>
                      <a:pt x="427" y="27"/>
                    </a:cubicBezTo>
                    <a:cubicBezTo>
                      <a:pt x="427" y="32"/>
                      <a:pt x="427" y="32"/>
                      <a:pt x="427" y="32"/>
                    </a:cubicBezTo>
                    <a:cubicBezTo>
                      <a:pt x="405" y="32"/>
                      <a:pt x="405" y="32"/>
                      <a:pt x="405" y="32"/>
                    </a:cubicBezTo>
                    <a:cubicBezTo>
                      <a:pt x="405" y="54"/>
                      <a:pt x="405" y="54"/>
                      <a:pt x="405" y="54"/>
                    </a:cubicBezTo>
                    <a:cubicBezTo>
                      <a:pt x="430" y="54"/>
                      <a:pt x="430" y="54"/>
                      <a:pt x="430" y="54"/>
                    </a:cubicBezTo>
                    <a:cubicBezTo>
                      <a:pt x="430" y="59"/>
                      <a:pt x="430" y="59"/>
                      <a:pt x="430" y="59"/>
                    </a:cubicBezTo>
                    <a:lnTo>
                      <a:pt x="400" y="59"/>
                    </a:lnTo>
                    <a:close/>
                    <a:moveTo>
                      <a:pt x="442" y="59"/>
                    </a:moveTo>
                    <a:cubicBezTo>
                      <a:pt x="442" y="0"/>
                      <a:pt x="442" y="0"/>
                      <a:pt x="442" y="0"/>
                    </a:cubicBezTo>
                    <a:cubicBezTo>
                      <a:pt x="448" y="0"/>
                      <a:pt x="448" y="0"/>
                      <a:pt x="448" y="0"/>
                    </a:cubicBezTo>
                    <a:cubicBezTo>
                      <a:pt x="448" y="54"/>
                      <a:pt x="448" y="54"/>
                      <a:pt x="448" y="54"/>
                    </a:cubicBezTo>
                    <a:cubicBezTo>
                      <a:pt x="472" y="54"/>
                      <a:pt x="472" y="54"/>
                      <a:pt x="472" y="54"/>
                    </a:cubicBezTo>
                    <a:cubicBezTo>
                      <a:pt x="472" y="59"/>
                      <a:pt x="472" y="59"/>
                      <a:pt x="472" y="59"/>
                    </a:cubicBezTo>
                    <a:lnTo>
                      <a:pt x="442" y="59"/>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7" name="Group 26">
              <a:extLst>
                <a:ext uri="{FF2B5EF4-FFF2-40B4-BE49-F238E27FC236}">
                  <a16:creationId xmlns:a16="http://schemas.microsoft.com/office/drawing/2014/main" id="{8331064F-0FF9-498E-8D37-6F74F4D13FE9}"/>
                </a:ext>
              </a:extLst>
            </p:cNvPr>
            <p:cNvGrpSpPr/>
            <p:nvPr userDrawn="1"/>
          </p:nvGrpSpPr>
          <p:grpSpPr>
            <a:xfrm>
              <a:off x="475975" y="4802017"/>
              <a:ext cx="4030198" cy="311162"/>
              <a:chOff x="475975" y="2438567"/>
              <a:chExt cx="4030198" cy="311162"/>
            </a:xfrm>
          </p:grpSpPr>
          <p:sp>
            <p:nvSpPr>
              <p:cNvPr id="39" name="Freeform 245">
                <a:extLst>
                  <a:ext uri="{FF2B5EF4-FFF2-40B4-BE49-F238E27FC236}">
                    <a16:creationId xmlns:a16="http://schemas.microsoft.com/office/drawing/2014/main" id="{BD62AF42-937F-4518-9357-0EF49406E011}"/>
                  </a:ext>
                </a:extLst>
              </p:cNvPr>
              <p:cNvSpPr>
                <a:spLocks noEditPoints="1"/>
              </p:cNvSpPr>
              <p:nvPr/>
            </p:nvSpPr>
            <p:spPr bwMode="auto">
              <a:xfrm rot="16200000">
                <a:off x="1905688" y="1944514"/>
                <a:ext cx="248183" cy="1299269"/>
              </a:xfrm>
              <a:custGeom>
                <a:avLst/>
                <a:gdLst>
                  <a:gd name="T0" fmla="*/ 32 w 90"/>
                  <a:gd name="T1" fmla="*/ 20 h 469"/>
                  <a:gd name="T2" fmla="*/ 7 w 90"/>
                  <a:gd name="T3" fmla="*/ 32 h 469"/>
                  <a:gd name="T4" fmla="*/ 30 w 90"/>
                  <a:gd name="T5" fmla="*/ 68 h 469"/>
                  <a:gd name="T6" fmla="*/ 33 w 90"/>
                  <a:gd name="T7" fmla="*/ 33 h 469"/>
                  <a:gd name="T8" fmla="*/ 25 w 90"/>
                  <a:gd name="T9" fmla="*/ 32 h 469"/>
                  <a:gd name="T10" fmla="*/ 11 w 90"/>
                  <a:gd name="T11" fmla="*/ 60 h 469"/>
                  <a:gd name="T12" fmla="*/ 78 w 90"/>
                  <a:gd name="T13" fmla="*/ 5 h 469"/>
                  <a:gd name="T14" fmla="*/ 78 w 90"/>
                  <a:gd name="T15" fmla="*/ 40 h 469"/>
                  <a:gd name="T16" fmla="*/ 33 w 90"/>
                  <a:gd name="T17" fmla="*/ 0 h 469"/>
                  <a:gd name="T18" fmla="*/ 74 w 90"/>
                  <a:gd name="T19" fmla="*/ 19 h 469"/>
                  <a:gd name="T20" fmla="*/ 90 w 90"/>
                  <a:gd name="T21" fmla="*/ 55 h 469"/>
                  <a:gd name="T22" fmla="*/ 57 w 90"/>
                  <a:gd name="T23" fmla="*/ 68 h 469"/>
                  <a:gd name="T24" fmla="*/ 54 w 90"/>
                  <a:gd name="T25" fmla="*/ 84 h 469"/>
                  <a:gd name="T26" fmla="*/ 82 w 90"/>
                  <a:gd name="T27" fmla="*/ 62 h 469"/>
                  <a:gd name="T28" fmla="*/ 90 w 90"/>
                  <a:gd name="T29" fmla="*/ 150 h 469"/>
                  <a:gd name="T30" fmla="*/ 47 w 90"/>
                  <a:gd name="T31" fmla="*/ 163 h 469"/>
                  <a:gd name="T32" fmla="*/ 44 w 90"/>
                  <a:gd name="T33" fmla="*/ 180 h 469"/>
                  <a:gd name="T34" fmla="*/ 1 w 90"/>
                  <a:gd name="T35" fmla="*/ 159 h 469"/>
                  <a:gd name="T36" fmla="*/ 70 w 90"/>
                  <a:gd name="T37" fmla="*/ 121 h 469"/>
                  <a:gd name="T38" fmla="*/ 71 w 90"/>
                  <a:gd name="T39" fmla="*/ 129 h 469"/>
                  <a:gd name="T40" fmla="*/ 33 w 90"/>
                  <a:gd name="T41" fmla="*/ 142 h 469"/>
                  <a:gd name="T42" fmla="*/ 27 w 90"/>
                  <a:gd name="T43" fmla="*/ 92 h 469"/>
                  <a:gd name="T44" fmla="*/ 34 w 90"/>
                  <a:gd name="T45" fmla="*/ 248 h 469"/>
                  <a:gd name="T46" fmla="*/ 28 w 90"/>
                  <a:gd name="T47" fmla="*/ 225 h 469"/>
                  <a:gd name="T48" fmla="*/ 32 w 90"/>
                  <a:gd name="T49" fmla="*/ 211 h 469"/>
                  <a:gd name="T50" fmla="*/ 0 w 90"/>
                  <a:gd name="T51" fmla="*/ 221 h 469"/>
                  <a:gd name="T52" fmla="*/ 14 w 90"/>
                  <a:gd name="T53" fmla="*/ 258 h 469"/>
                  <a:gd name="T54" fmla="*/ 35 w 90"/>
                  <a:gd name="T55" fmla="*/ 246 h 469"/>
                  <a:gd name="T56" fmla="*/ 21 w 90"/>
                  <a:gd name="T57" fmla="*/ 253 h 469"/>
                  <a:gd name="T58" fmla="*/ 72 w 90"/>
                  <a:gd name="T59" fmla="*/ 196 h 469"/>
                  <a:gd name="T60" fmla="*/ 68 w 90"/>
                  <a:gd name="T61" fmla="*/ 205 h 469"/>
                  <a:gd name="T62" fmla="*/ 52 w 90"/>
                  <a:gd name="T63" fmla="*/ 203 h 469"/>
                  <a:gd name="T64" fmla="*/ 66 w 90"/>
                  <a:gd name="T65" fmla="*/ 223 h 469"/>
                  <a:gd name="T66" fmla="*/ 74 w 90"/>
                  <a:gd name="T67" fmla="*/ 239 h 469"/>
                  <a:gd name="T68" fmla="*/ 52 w 90"/>
                  <a:gd name="T69" fmla="*/ 208 h 469"/>
                  <a:gd name="T70" fmla="*/ 87 w 90"/>
                  <a:gd name="T71" fmla="*/ 244 h 469"/>
                  <a:gd name="T72" fmla="*/ 85 w 90"/>
                  <a:gd name="T73" fmla="*/ 259 h 469"/>
                  <a:gd name="T74" fmla="*/ 59 w 90"/>
                  <a:gd name="T75" fmla="*/ 272 h 469"/>
                  <a:gd name="T76" fmla="*/ 41 w 90"/>
                  <a:gd name="T77" fmla="*/ 254 h 469"/>
                  <a:gd name="T78" fmla="*/ 84 w 90"/>
                  <a:gd name="T79" fmla="*/ 206 h 469"/>
                  <a:gd name="T80" fmla="*/ 81 w 90"/>
                  <a:gd name="T81" fmla="*/ 230 h 469"/>
                  <a:gd name="T82" fmla="*/ 87 w 90"/>
                  <a:gd name="T83" fmla="*/ 344 h 469"/>
                  <a:gd name="T84" fmla="*/ 85 w 90"/>
                  <a:gd name="T85" fmla="*/ 358 h 469"/>
                  <a:gd name="T86" fmla="*/ 1 w 90"/>
                  <a:gd name="T87" fmla="*/ 354 h 469"/>
                  <a:gd name="T88" fmla="*/ 34 w 90"/>
                  <a:gd name="T89" fmla="*/ 300 h 469"/>
                  <a:gd name="T90" fmla="*/ 72 w 90"/>
                  <a:gd name="T91" fmla="*/ 292 h 469"/>
                  <a:gd name="T92" fmla="*/ 38 w 90"/>
                  <a:gd name="T93" fmla="*/ 305 h 469"/>
                  <a:gd name="T94" fmla="*/ 82 w 90"/>
                  <a:gd name="T95" fmla="*/ 444 h 469"/>
                  <a:gd name="T96" fmla="*/ 87 w 90"/>
                  <a:gd name="T97" fmla="*/ 448 h 469"/>
                  <a:gd name="T98" fmla="*/ 47 w 90"/>
                  <a:gd name="T99" fmla="*/ 455 h 469"/>
                  <a:gd name="T100" fmla="*/ 44 w 90"/>
                  <a:gd name="T101" fmla="*/ 450 h 469"/>
                  <a:gd name="T102" fmla="*/ 5 w 90"/>
                  <a:gd name="T103" fmla="*/ 444 h 469"/>
                  <a:gd name="T104" fmla="*/ 65 w 90"/>
                  <a:gd name="T105" fmla="*/ 392 h 469"/>
                  <a:gd name="T106" fmla="*/ 71 w 90"/>
                  <a:gd name="T107" fmla="*/ 399 h 469"/>
                  <a:gd name="T108" fmla="*/ 69 w 90"/>
                  <a:gd name="T109" fmla="*/ 428 h 469"/>
                  <a:gd name="T110" fmla="*/ 33 w 90"/>
                  <a:gd name="T111" fmla="*/ 401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0" h="469">
                    <a:moveTo>
                      <a:pt x="33" y="33"/>
                    </a:moveTo>
                    <a:cubicBezTo>
                      <a:pt x="34" y="31"/>
                      <a:pt x="35" y="25"/>
                      <a:pt x="35" y="21"/>
                    </a:cubicBezTo>
                    <a:cubicBezTo>
                      <a:pt x="34" y="19"/>
                      <a:pt x="34" y="18"/>
                      <a:pt x="33" y="18"/>
                    </a:cubicBezTo>
                    <a:cubicBezTo>
                      <a:pt x="33" y="18"/>
                      <a:pt x="32" y="19"/>
                      <a:pt x="32" y="20"/>
                    </a:cubicBezTo>
                    <a:cubicBezTo>
                      <a:pt x="31" y="24"/>
                      <a:pt x="30" y="25"/>
                      <a:pt x="28" y="26"/>
                    </a:cubicBezTo>
                    <a:cubicBezTo>
                      <a:pt x="6" y="27"/>
                      <a:pt x="6" y="27"/>
                      <a:pt x="6" y="27"/>
                    </a:cubicBezTo>
                    <a:cubicBezTo>
                      <a:pt x="2" y="27"/>
                      <a:pt x="0" y="28"/>
                      <a:pt x="0" y="29"/>
                    </a:cubicBezTo>
                    <a:cubicBezTo>
                      <a:pt x="0" y="30"/>
                      <a:pt x="3" y="32"/>
                      <a:pt x="7" y="32"/>
                    </a:cubicBezTo>
                    <a:cubicBezTo>
                      <a:pt x="7" y="65"/>
                      <a:pt x="7" y="65"/>
                      <a:pt x="7" y="65"/>
                    </a:cubicBezTo>
                    <a:cubicBezTo>
                      <a:pt x="7" y="67"/>
                      <a:pt x="7" y="68"/>
                      <a:pt x="8" y="68"/>
                    </a:cubicBezTo>
                    <a:cubicBezTo>
                      <a:pt x="9" y="68"/>
                      <a:pt x="10" y="67"/>
                      <a:pt x="11" y="63"/>
                    </a:cubicBezTo>
                    <a:cubicBezTo>
                      <a:pt x="13" y="64"/>
                      <a:pt x="23" y="66"/>
                      <a:pt x="30" y="68"/>
                    </a:cubicBezTo>
                    <a:cubicBezTo>
                      <a:pt x="31" y="68"/>
                      <a:pt x="32" y="69"/>
                      <a:pt x="33" y="69"/>
                    </a:cubicBezTo>
                    <a:cubicBezTo>
                      <a:pt x="34" y="69"/>
                      <a:pt x="35" y="65"/>
                      <a:pt x="35" y="63"/>
                    </a:cubicBezTo>
                    <a:cubicBezTo>
                      <a:pt x="35" y="61"/>
                      <a:pt x="34" y="61"/>
                      <a:pt x="34" y="59"/>
                    </a:cubicBezTo>
                    <a:lnTo>
                      <a:pt x="33" y="33"/>
                    </a:lnTo>
                    <a:close/>
                    <a:moveTo>
                      <a:pt x="11" y="60"/>
                    </a:moveTo>
                    <a:cubicBezTo>
                      <a:pt x="10" y="57"/>
                      <a:pt x="9" y="57"/>
                      <a:pt x="9" y="54"/>
                    </a:cubicBezTo>
                    <a:cubicBezTo>
                      <a:pt x="9" y="32"/>
                      <a:pt x="9" y="32"/>
                      <a:pt x="9" y="32"/>
                    </a:cubicBezTo>
                    <a:cubicBezTo>
                      <a:pt x="25" y="32"/>
                      <a:pt x="25" y="32"/>
                      <a:pt x="25" y="32"/>
                    </a:cubicBezTo>
                    <a:cubicBezTo>
                      <a:pt x="29" y="32"/>
                      <a:pt x="29" y="32"/>
                      <a:pt x="29" y="32"/>
                    </a:cubicBezTo>
                    <a:cubicBezTo>
                      <a:pt x="30" y="32"/>
                      <a:pt x="30" y="33"/>
                      <a:pt x="31" y="33"/>
                    </a:cubicBezTo>
                    <a:cubicBezTo>
                      <a:pt x="31" y="61"/>
                      <a:pt x="31" y="61"/>
                      <a:pt x="31" y="61"/>
                    </a:cubicBezTo>
                    <a:lnTo>
                      <a:pt x="11" y="60"/>
                    </a:lnTo>
                    <a:close/>
                    <a:moveTo>
                      <a:pt x="74" y="19"/>
                    </a:moveTo>
                    <a:cubicBezTo>
                      <a:pt x="73" y="16"/>
                      <a:pt x="72" y="15"/>
                      <a:pt x="72" y="14"/>
                    </a:cubicBezTo>
                    <a:cubicBezTo>
                      <a:pt x="72" y="11"/>
                      <a:pt x="76" y="4"/>
                      <a:pt x="77" y="4"/>
                    </a:cubicBezTo>
                    <a:cubicBezTo>
                      <a:pt x="77" y="4"/>
                      <a:pt x="78" y="4"/>
                      <a:pt x="78" y="5"/>
                    </a:cubicBezTo>
                    <a:cubicBezTo>
                      <a:pt x="78" y="6"/>
                      <a:pt x="77" y="6"/>
                      <a:pt x="77" y="7"/>
                    </a:cubicBezTo>
                    <a:cubicBezTo>
                      <a:pt x="77" y="11"/>
                      <a:pt x="77" y="16"/>
                      <a:pt x="77" y="21"/>
                    </a:cubicBezTo>
                    <a:cubicBezTo>
                      <a:pt x="77" y="25"/>
                      <a:pt x="77" y="30"/>
                      <a:pt x="77" y="35"/>
                    </a:cubicBezTo>
                    <a:cubicBezTo>
                      <a:pt x="77" y="38"/>
                      <a:pt x="78" y="37"/>
                      <a:pt x="78" y="40"/>
                    </a:cubicBezTo>
                    <a:cubicBezTo>
                      <a:pt x="78" y="42"/>
                      <a:pt x="78" y="46"/>
                      <a:pt x="76" y="46"/>
                    </a:cubicBezTo>
                    <a:cubicBezTo>
                      <a:pt x="76" y="46"/>
                      <a:pt x="75" y="45"/>
                      <a:pt x="74" y="44"/>
                    </a:cubicBezTo>
                    <a:cubicBezTo>
                      <a:pt x="58" y="36"/>
                      <a:pt x="44" y="22"/>
                      <a:pt x="35" y="3"/>
                    </a:cubicBezTo>
                    <a:cubicBezTo>
                      <a:pt x="34" y="2"/>
                      <a:pt x="33" y="1"/>
                      <a:pt x="33" y="0"/>
                    </a:cubicBezTo>
                    <a:cubicBezTo>
                      <a:pt x="33" y="0"/>
                      <a:pt x="33" y="0"/>
                      <a:pt x="33" y="0"/>
                    </a:cubicBezTo>
                    <a:cubicBezTo>
                      <a:pt x="34" y="0"/>
                      <a:pt x="35" y="1"/>
                      <a:pt x="36" y="3"/>
                    </a:cubicBezTo>
                    <a:cubicBezTo>
                      <a:pt x="45" y="16"/>
                      <a:pt x="63" y="32"/>
                      <a:pt x="75" y="37"/>
                    </a:cubicBezTo>
                    <a:lnTo>
                      <a:pt x="74" y="19"/>
                    </a:lnTo>
                    <a:close/>
                    <a:moveTo>
                      <a:pt x="82" y="62"/>
                    </a:moveTo>
                    <a:cubicBezTo>
                      <a:pt x="83" y="62"/>
                      <a:pt x="85" y="59"/>
                      <a:pt x="87" y="53"/>
                    </a:cubicBezTo>
                    <a:cubicBezTo>
                      <a:pt x="88" y="52"/>
                      <a:pt x="88" y="51"/>
                      <a:pt x="89" y="51"/>
                    </a:cubicBezTo>
                    <a:cubicBezTo>
                      <a:pt x="89" y="51"/>
                      <a:pt x="90" y="52"/>
                      <a:pt x="90" y="55"/>
                    </a:cubicBezTo>
                    <a:cubicBezTo>
                      <a:pt x="89" y="59"/>
                      <a:pt x="88" y="62"/>
                      <a:pt x="88" y="65"/>
                    </a:cubicBezTo>
                    <a:cubicBezTo>
                      <a:pt x="87" y="68"/>
                      <a:pt x="86" y="68"/>
                      <a:pt x="85" y="68"/>
                    </a:cubicBezTo>
                    <a:cubicBezTo>
                      <a:pt x="84" y="68"/>
                      <a:pt x="83" y="68"/>
                      <a:pt x="82" y="68"/>
                    </a:cubicBezTo>
                    <a:cubicBezTo>
                      <a:pt x="57" y="68"/>
                      <a:pt x="57" y="68"/>
                      <a:pt x="57" y="68"/>
                    </a:cubicBezTo>
                    <a:cubicBezTo>
                      <a:pt x="57" y="69"/>
                      <a:pt x="57" y="70"/>
                      <a:pt x="57" y="71"/>
                    </a:cubicBezTo>
                    <a:cubicBezTo>
                      <a:pt x="57" y="76"/>
                      <a:pt x="59" y="74"/>
                      <a:pt x="59" y="81"/>
                    </a:cubicBezTo>
                    <a:cubicBezTo>
                      <a:pt x="59" y="83"/>
                      <a:pt x="59" y="87"/>
                      <a:pt x="57" y="87"/>
                    </a:cubicBezTo>
                    <a:cubicBezTo>
                      <a:pt x="56" y="87"/>
                      <a:pt x="55" y="86"/>
                      <a:pt x="54" y="84"/>
                    </a:cubicBezTo>
                    <a:cubicBezTo>
                      <a:pt x="54" y="68"/>
                      <a:pt x="54" y="68"/>
                      <a:pt x="54" y="68"/>
                    </a:cubicBezTo>
                    <a:cubicBezTo>
                      <a:pt x="40" y="67"/>
                      <a:pt x="38" y="64"/>
                      <a:pt x="38" y="63"/>
                    </a:cubicBezTo>
                    <a:cubicBezTo>
                      <a:pt x="38" y="62"/>
                      <a:pt x="39" y="62"/>
                      <a:pt x="42" y="62"/>
                    </a:cubicBezTo>
                    <a:lnTo>
                      <a:pt x="82" y="62"/>
                    </a:lnTo>
                    <a:close/>
                    <a:moveTo>
                      <a:pt x="82" y="157"/>
                    </a:moveTo>
                    <a:cubicBezTo>
                      <a:pt x="83" y="157"/>
                      <a:pt x="86" y="152"/>
                      <a:pt x="87" y="148"/>
                    </a:cubicBezTo>
                    <a:cubicBezTo>
                      <a:pt x="88" y="147"/>
                      <a:pt x="88" y="146"/>
                      <a:pt x="89" y="146"/>
                    </a:cubicBezTo>
                    <a:cubicBezTo>
                      <a:pt x="89" y="146"/>
                      <a:pt x="90" y="147"/>
                      <a:pt x="90" y="150"/>
                    </a:cubicBezTo>
                    <a:cubicBezTo>
                      <a:pt x="89" y="154"/>
                      <a:pt x="88" y="158"/>
                      <a:pt x="87" y="161"/>
                    </a:cubicBezTo>
                    <a:cubicBezTo>
                      <a:pt x="87" y="163"/>
                      <a:pt x="86" y="164"/>
                      <a:pt x="85" y="164"/>
                    </a:cubicBezTo>
                    <a:cubicBezTo>
                      <a:pt x="84" y="164"/>
                      <a:pt x="83" y="163"/>
                      <a:pt x="82" y="163"/>
                    </a:cubicBezTo>
                    <a:cubicBezTo>
                      <a:pt x="47" y="163"/>
                      <a:pt x="47" y="163"/>
                      <a:pt x="47" y="163"/>
                    </a:cubicBezTo>
                    <a:cubicBezTo>
                      <a:pt x="47" y="168"/>
                      <a:pt x="47" y="168"/>
                      <a:pt x="47" y="168"/>
                    </a:cubicBezTo>
                    <a:cubicBezTo>
                      <a:pt x="48" y="173"/>
                      <a:pt x="50" y="171"/>
                      <a:pt x="50" y="177"/>
                    </a:cubicBezTo>
                    <a:cubicBezTo>
                      <a:pt x="50" y="179"/>
                      <a:pt x="50" y="183"/>
                      <a:pt x="47" y="183"/>
                    </a:cubicBezTo>
                    <a:cubicBezTo>
                      <a:pt x="45" y="183"/>
                      <a:pt x="44" y="182"/>
                      <a:pt x="44" y="180"/>
                    </a:cubicBezTo>
                    <a:cubicBezTo>
                      <a:pt x="44" y="163"/>
                      <a:pt x="44" y="163"/>
                      <a:pt x="44" y="163"/>
                    </a:cubicBezTo>
                    <a:cubicBezTo>
                      <a:pt x="16" y="163"/>
                      <a:pt x="16" y="163"/>
                      <a:pt x="16" y="163"/>
                    </a:cubicBezTo>
                    <a:cubicBezTo>
                      <a:pt x="10" y="163"/>
                      <a:pt x="6" y="162"/>
                      <a:pt x="2" y="161"/>
                    </a:cubicBezTo>
                    <a:cubicBezTo>
                      <a:pt x="1" y="160"/>
                      <a:pt x="1" y="159"/>
                      <a:pt x="1" y="159"/>
                    </a:cubicBezTo>
                    <a:cubicBezTo>
                      <a:pt x="1" y="158"/>
                      <a:pt x="2" y="157"/>
                      <a:pt x="5" y="157"/>
                    </a:cubicBezTo>
                    <a:lnTo>
                      <a:pt x="82" y="157"/>
                    </a:lnTo>
                    <a:close/>
                    <a:moveTo>
                      <a:pt x="30" y="94"/>
                    </a:moveTo>
                    <a:cubicBezTo>
                      <a:pt x="37" y="102"/>
                      <a:pt x="53" y="116"/>
                      <a:pt x="70" y="121"/>
                    </a:cubicBezTo>
                    <a:cubicBezTo>
                      <a:pt x="71" y="121"/>
                      <a:pt x="72" y="121"/>
                      <a:pt x="76" y="116"/>
                    </a:cubicBezTo>
                    <a:cubicBezTo>
                      <a:pt x="77" y="114"/>
                      <a:pt x="78" y="114"/>
                      <a:pt x="78" y="116"/>
                    </a:cubicBezTo>
                    <a:cubicBezTo>
                      <a:pt x="78" y="117"/>
                      <a:pt x="78" y="118"/>
                      <a:pt x="78" y="120"/>
                    </a:cubicBezTo>
                    <a:cubicBezTo>
                      <a:pt x="74" y="127"/>
                      <a:pt x="73" y="129"/>
                      <a:pt x="71" y="129"/>
                    </a:cubicBezTo>
                    <a:cubicBezTo>
                      <a:pt x="70" y="129"/>
                      <a:pt x="68" y="128"/>
                      <a:pt x="57" y="122"/>
                    </a:cubicBezTo>
                    <a:cubicBezTo>
                      <a:pt x="53" y="124"/>
                      <a:pt x="50" y="128"/>
                      <a:pt x="46" y="132"/>
                    </a:cubicBezTo>
                    <a:cubicBezTo>
                      <a:pt x="43" y="136"/>
                      <a:pt x="44" y="137"/>
                      <a:pt x="37" y="140"/>
                    </a:cubicBezTo>
                    <a:cubicBezTo>
                      <a:pt x="35" y="141"/>
                      <a:pt x="34" y="142"/>
                      <a:pt x="33" y="142"/>
                    </a:cubicBezTo>
                    <a:cubicBezTo>
                      <a:pt x="31" y="142"/>
                      <a:pt x="30" y="141"/>
                      <a:pt x="30" y="140"/>
                    </a:cubicBezTo>
                    <a:cubicBezTo>
                      <a:pt x="30" y="139"/>
                      <a:pt x="30" y="138"/>
                      <a:pt x="31" y="138"/>
                    </a:cubicBezTo>
                    <a:cubicBezTo>
                      <a:pt x="35" y="134"/>
                      <a:pt x="44" y="128"/>
                      <a:pt x="54" y="120"/>
                    </a:cubicBezTo>
                    <a:cubicBezTo>
                      <a:pt x="39" y="110"/>
                      <a:pt x="27" y="94"/>
                      <a:pt x="27" y="92"/>
                    </a:cubicBezTo>
                    <a:cubicBezTo>
                      <a:pt x="27" y="92"/>
                      <a:pt x="27" y="92"/>
                      <a:pt x="27" y="92"/>
                    </a:cubicBezTo>
                    <a:cubicBezTo>
                      <a:pt x="28" y="92"/>
                      <a:pt x="28" y="92"/>
                      <a:pt x="30" y="94"/>
                    </a:cubicBezTo>
                    <a:close/>
                    <a:moveTo>
                      <a:pt x="35" y="246"/>
                    </a:moveTo>
                    <a:cubicBezTo>
                      <a:pt x="34" y="246"/>
                      <a:pt x="34" y="247"/>
                      <a:pt x="34" y="248"/>
                    </a:cubicBezTo>
                    <a:cubicBezTo>
                      <a:pt x="33" y="251"/>
                      <a:pt x="31" y="253"/>
                      <a:pt x="30" y="253"/>
                    </a:cubicBezTo>
                    <a:cubicBezTo>
                      <a:pt x="24" y="253"/>
                      <a:pt x="24" y="253"/>
                      <a:pt x="24" y="253"/>
                    </a:cubicBezTo>
                    <a:cubicBezTo>
                      <a:pt x="23" y="225"/>
                      <a:pt x="23" y="225"/>
                      <a:pt x="23" y="225"/>
                    </a:cubicBezTo>
                    <a:cubicBezTo>
                      <a:pt x="28" y="225"/>
                      <a:pt x="28" y="225"/>
                      <a:pt x="28" y="225"/>
                    </a:cubicBezTo>
                    <a:cubicBezTo>
                      <a:pt x="29" y="225"/>
                      <a:pt x="30" y="225"/>
                      <a:pt x="30" y="225"/>
                    </a:cubicBezTo>
                    <a:cubicBezTo>
                      <a:pt x="31" y="225"/>
                      <a:pt x="32" y="224"/>
                      <a:pt x="32" y="221"/>
                    </a:cubicBezTo>
                    <a:cubicBezTo>
                      <a:pt x="32" y="220"/>
                      <a:pt x="33" y="217"/>
                      <a:pt x="33" y="215"/>
                    </a:cubicBezTo>
                    <a:cubicBezTo>
                      <a:pt x="33" y="214"/>
                      <a:pt x="32" y="211"/>
                      <a:pt x="32" y="211"/>
                    </a:cubicBezTo>
                    <a:cubicBezTo>
                      <a:pt x="31" y="211"/>
                      <a:pt x="31" y="212"/>
                      <a:pt x="31" y="213"/>
                    </a:cubicBezTo>
                    <a:cubicBezTo>
                      <a:pt x="30" y="216"/>
                      <a:pt x="28" y="219"/>
                      <a:pt x="27" y="219"/>
                    </a:cubicBezTo>
                    <a:cubicBezTo>
                      <a:pt x="4" y="219"/>
                      <a:pt x="4" y="219"/>
                      <a:pt x="4" y="219"/>
                    </a:cubicBezTo>
                    <a:cubicBezTo>
                      <a:pt x="1" y="219"/>
                      <a:pt x="0" y="220"/>
                      <a:pt x="0" y="221"/>
                    </a:cubicBezTo>
                    <a:cubicBezTo>
                      <a:pt x="0" y="222"/>
                      <a:pt x="3" y="224"/>
                      <a:pt x="6" y="224"/>
                    </a:cubicBezTo>
                    <a:cubicBezTo>
                      <a:pt x="6" y="253"/>
                      <a:pt x="6" y="253"/>
                      <a:pt x="6" y="253"/>
                    </a:cubicBezTo>
                    <a:cubicBezTo>
                      <a:pt x="3" y="253"/>
                      <a:pt x="2" y="254"/>
                      <a:pt x="2" y="255"/>
                    </a:cubicBezTo>
                    <a:cubicBezTo>
                      <a:pt x="2" y="257"/>
                      <a:pt x="7" y="258"/>
                      <a:pt x="14" y="258"/>
                    </a:cubicBezTo>
                    <a:cubicBezTo>
                      <a:pt x="31" y="258"/>
                      <a:pt x="31" y="258"/>
                      <a:pt x="31" y="258"/>
                    </a:cubicBezTo>
                    <a:cubicBezTo>
                      <a:pt x="32" y="258"/>
                      <a:pt x="32" y="259"/>
                      <a:pt x="33" y="259"/>
                    </a:cubicBezTo>
                    <a:cubicBezTo>
                      <a:pt x="35" y="259"/>
                      <a:pt x="36" y="250"/>
                      <a:pt x="36" y="249"/>
                    </a:cubicBezTo>
                    <a:cubicBezTo>
                      <a:pt x="36" y="248"/>
                      <a:pt x="36" y="246"/>
                      <a:pt x="35" y="246"/>
                    </a:cubicBezTo>
                    <a:close/>
                    <a:moveTo>
                      <a:pt x="9" y="253"/>
                    </a:moveTo>
                    <a:cubicBezTo>
                      <a:pt x="9" y="225"/>
                      <a:pt x="9" y="225"/>
                      <a:pt x="9" y="225"/>
                    </a:cubicBezTo>
                    <a:cubicBezTo>
                      <a:pt x="20" y="225"/>
                      <a:pt x="20" y="225"/>
                      <a:pt x="20" y="225"/>
                    </a:cubicBezTo>
                    <a:cubicBezTo>
                      <a:pt x="21" y="253"/>
                      <a:pt x="21" y="253"/>
                      <a:pt x="21" y="253"/>
                    </a:cubicBezTo>
                    <a:lnTo>
                      <a:pt x="9" y="253"/>
                    </a:lnTo>
                    <a:close/>
                    <a:moveTo>
                      <a:pt x="72" y="229"/>
                    </a:moveTo>
                    <a:cubicBezTo>
                      <a:pt x="71" y="220"/>
                      <a:pt x="71" y="214"/>
                      <a:pt x="71" y="210"/>
                    </a:cubicBezTo>
                    <a:cubicBezTo>
                      <a:pt x="71" y="205"/>
                      <a:pt x="71" y="201"/>
                      <a:pt x="72" y="196"/>
                    </a:cubicBezTo>
                    <a:cubicBezTo>
                      <a:pt x="72" y="196"/>
                      <a:pt x="72" y="195"/>
                      <a:pt x="72" y="194"/>
                    </a:cubicBezTo>
                    <a:cubicBezTo>
                      <a:pt x="72" y="194"/>
                      <a:pt x="72" y="193"/>
                      <a:pt x="72" y="193"/>
                    </a:cubicBezTo>
                    <a:cubicBezTo>
                      <a:pt x="71" y="193"/>
                      <a:pt x="67" y="201"/>
                      <a:pt x="67" y="202"/>
                    </a:cubicBezTo>
                    <a:cubicBezTo>
                      <a:pt x="67" y="203"/>
                      <a:pt x="68" y="203"/>
                      <a:pt x="68" y="205"/>
                    </a:cubicBezTo>
                    <a:cubicBezTo>
                      <a:pt x="68" y="210"/>
                      <a:pt x="69" y="213"/>
                      <a:pt x="69" y="217"/>
                    </a:cubicBezTo>
                    <a:cubicBezTo>
                      <a:pt x="68" y="218"/>
                      <a:pt x="67" y="218"/>
                      <a:pt x="66" y="218"/>
                    </a:cubicBezTo>
                    <a:cubicBezTo>
                      <a:pt x="66" y="218"/>
                      <a:pt x="65" y="218"/>
                      <a:pt x="64" y="217"/>
                    </a:cubicBezTo>
                    <a:cubicBezTo>
                      <a:pt x="63" y="207"/>
                      <a:pt x="58" y="203"/>
                      <a:pt x="52" y="203"/>
                    </a:cubicBezTo>
                    <a:cubicBezTo>
                      <a:pt x="45" y="203"/>
                      <a:pt x="39" y="209"/>
                      <a:pt x="39" y="220"/>
                    </a:cubicBezTo>
                    <a:cubicBezTo>
                      <a:pt x="39" y="231"/>
                      <a:pt x="46" y="237"/>
                      <a:pt x="52" y="237"/>
                    </a:cubicBezTo>
                    <a:cubicBezTo>
                      <a:pt x="57" y="237"/>
                      <a:pt x="63" y="232"/>
                      <a:pt x="64" y="222"/>
                    </a:cubicBezTo>
                    <a:cubicBezTo>
                      <a:pt x="65" y="222"/>
                      <a:pt x="66" y="223"/>
                      <a:pt x="66" y="223"/>
                    </a:cubicBezTo>
                    <a:cubicBezTo>
                      <a:pt x="67" y="223"/>
                      <a:pt x="68" y="222"/>
                      <a:pt x="69" y="221"/>
                    </a:cubicBezTo>
                    <a:cubicBezTo>
                      <a:pt x="70" y="226"/>
                      <a:pt x="70" y="233"/>
                      <a:pt x="70" y="241"/>
                    </a:cubicBezTo>
                    <a:cubicBezTo>
                      <a:pt x="70" y="243"/>
                      <a:pt x="71" y="245"/>
                      <a:pt x="72" y="245"/>
                    </a:cubicBezTo>
                    <a:cubicBezTo>
                      <a:pt x="72" y="245"/>
                      <a:pt x="74" y="244"/>
                      <a:pt x="74" y="239"/>
                    </a:cubicBezTo>
                    <a:cubicBezTo>
                      <a:pt x="74" y="232"/>
                      <a:pt x="73" y="234"/>
                      <a:pt x="72" y="229"/>
                    </a:cubicBezTo>
                    <a:close/>
                    <a:moveTo>
                      <a:pt x="52" y="231"/>
                    </a:moveTo>
                    <a:cubicBezTo>
                      <a:pt x="47" y="231"/>
                      <a:pt x="42" y="228"/>
                      <a:pt x="42" y="220"/>
                    </a:cubicBezTo>
                    <a:cubicBezTo>
                      <a:pt x="42" y="212"/>
                      <a:pt x="47" y="208"/>
                      <a:pt x="52" y="208"/>
                    </a:cubicBezTo>
                    <a:cubicBezTo>
                      <a:pt x="57" y="208"/>
                      <a:pt x="62" y="212"/>
                      <a:pt x="62" y="220"/>
                    </a:cubicBezTo>
                    <a:cubicBezTo>
                      <a:pt x="62" y="228"/>
                      <a:pt x="57" y="231"/>
                      <a:pt x="52" y="231"/>
                    </a:cubicBezTo>
                    <a:close/>
                    <a:moveTo>
                      <a:pt x="82" y="253"/>
                    </a:moveTo>
                    <a:cubicBezTo>
                      <a:pt x="83" y="253"/>
                      <a:pt x="85" y="250"/>
                      <a:pt x="87" y="244"/>
                    </a:cubicBezTo>
                    <a:cubicBezTo>
                      <a:pt x="88" y="243"/>
                      <a:pt x="88" y="242"/>
                      <a:pt x="89" y="242"/>
                    </a:cubicBezTo>
                    <a:cubicBezTo>
                      <a:pt x="89" y="242"/>
                      <a:pt x="90" y="243"/>
                      <a:pt x="90" y="246"/>
                    </a:cubicBezTo>
                    <a:cubicBezTo>
                      <a:pt x="89" y="250"/>
                      <a:pt x="88" y="253"/>
                      <a:pt x="88" y="256"/>
                    </a:cubicBezTo>
                    <a:cubicBezTo>
                      <a:pt x="87" y="258"/>
                      <a:pt x="86" y="259"/>
                      <a:pt x="85" y="259"/>
                    </a:cubicBezTo>
                    <a:cubicBezTo>
                      <a:pt x="84" y="259"/>
                      <a:pt x="83" y="259"/>
                      <a:pt x="82" y="259"/>
                    </a:cubicBezTo>
                    <a:cubicBezTo>
                      <a:pt x="57" y="259"/>
                      <a:pt x="57" y="259"/>
                      <a:pt x="57" y="259"/>
                    </a:cubicBezTo>
                    <a:cubicBezTo>
                      <a:pt x="57" y="260"/>
                      <a:pt x="57" y="261"/>
                      <a:pt x="57" y="262"/>
                    </a:cubicBezTo>
                    <a:cubicBezTo>
                      <a:pt x="58" y="267"/>
                      <a:pt x="59" y="265"/>
                      <a:pt x="59" y="272"/>
                    </a:cubicBezTo>
                    <a:cubicBezTo>
                      <a:pt x="59" y="274"/>
                      <a:pt x="59" y="278"/>
                      <a:pt x="57" y="278"/>
                    </a:cubicBezTo>
                    <a:cubicBezTo>
                      <a:pt x="56" y="278"/>
                      <a:pt x="55" y="276"/>
                      <a:pt x="54" y="275"/>
                    </a:cubicBezTo>
                    <a:cubicBezTo>
                      <a:pt x="54" y="259"/>
                      <a:pt x="54" y="259"/>
                      <a:pt x="54" y="259"/>
                    </a:cubicBezTo>
                    <a:cubicBezTo>
                      <a:pt x="44" y="258"/>
                      <a:pt x="41" y="255"/>
                      <a:pt x="41" y="254"/>
                    </a:cubicBezTo>
                    <a:cubicBezTo>
                      <a:pt x="41" y="253"/>
                      <a:pt x="42" y="253"/>
                      <a:pt x="45" y="253"/>
                    </a:cubicBezTo>
                    <a:lnTo>
                      <a:pt x="82" y="253"/>
                    </a:lnTo>
                    <a:close/>
                    <a:moveTo>
                      <a:pt x="79" y="214"/>
                    </a:moveTo>
                    <a:cubicBezTo>
                      <a:pt x="79" y="212"/>
                      <a:pt x="83" y="206"/>
                      <a:pt x="84" y="206"/>
                    </a:cubicBezTo>
                    <a:cubicBezTo>
                      <a:pt x="84" y="206"/>
                      <a:pt x="84" y="207"/>
                      <a:pt x="84" y="207"/>
                    </a:cubicBezTo>
                    <a:cubicBezTo>
                      <a:pt x="84" y="208"/>
                      <a:pt x="84" y="208"/>
                      <a:pt x="84" y="209"/>
                    </a:cubicBezTo>
                    <a:cubicBezTo>
                      <a:pt x="83" y="213"/>
                      <a:pt x="83" y="214"/>
                      <a:pt x="83" y="226"/>
                    </a:cubicBezTo>
                    <a:cubicBezTo>
                      <a:pt x="83" y="229"/>
                      <a:pt x="82" y="230"/>
                      <a:pt x="81" y="230"/>
                    </a:cubicBezTo>
                    <a:cubicBezTo>
                      <a:pt x="80" y="230"/>
                      <a:pt x="79" y="229"/>
                      <a:pt x="79" y="225"/>
                    </a:cubicBezTo>
                    <a:lnTo>
                      <a:pt x="79" y="214"/>
                    </a:lnTo>
                    <a:close/>
                    <a:moveTo>
                      <a:pt x="81" y="352"/>
                    </a:moveTo>
                    <a:cubicBezTo>
                      <a:pt x="82" y="352"/>
                      <a:pt x="85" y="349"/>
                      <a:pt x="87" y="344"/>
                    </a:cubicBezTo>
                    <a:cubicBezTo>
                      <a:pt x="88" y="343"/>
                      <a:pt x="88" y="342"/>
                      <a:pt x="89" y="342"/>
                    </a:cubicBezTo>
                    <a:cubicBezTo>
                      <a:pt x="89" y="342"/>
                      <a:pt x="90" y="343"/>
                      <a:pt x="90" y="345"/>
                    </a:cubicBezTo>
                    <a:cubicBezTo>
                      <a:pt x="89" y="351"/>
                      <a:pt x="88" y="354"/>
                      <a:pt x="87" y="357"/>
                    </a:cubicBezTo>
                    <a:cubicBezTo>
                      <a:pt x="86" y="358"/>
                      <a:pt x="86" y="358"/>
                      <a:pt x="85" y="358"/>
                    </a:cubicBezTo>
                    <a:cubicBezTo>
                      <a:pt x="84" y="358"/>
                      <a:pt x="83" y="358"/>
                      <a:pt x="82" y="358"/>
                    </a:cubicBezTo>
                    <a:cubicBezTo>
                      <a:pt x="26" y="358"/>
                      <a:pt x="26" y="358"/>
                      <a:pt x="26" y="358"/>
                    </a:cubicBezTo>
                    <a:cubicBezTo>
                      <a:pt x="8" y="358"/>
                      <a:pt x="6" y="357"/>
                      <a:pt x="2" y="356"/>
                    </a:cubicBezTo>
                    <a:cubicBezTo>
                      <a:pt x="1" y="355"/>
                      <a:pt x="1" y="354"/>
                      <a:pt x="1" y="354"/>
                    </a:cubicBezTo>
                    <a:cubicBezTo>
                      <a:pt x="1" y="353"/>
                      <a:pt x="2" y="352"/>
                      <a:pt x="5" y="352"/>
                    </a:cubicBezTo>
                    <a:cubicBezTo>
                      <a:pt x="42" y="352"/>
                      <a:pt x="42" y="352"/>
                      <a:pt x="42" y="352"/>
                    </a:cubicBezTo>
                    <a:cubicBezTo>
                      <a:pt x="35" y="339"/>
                      <a:pt x="28" y="307"/>
                      <a:pt x="28" y="304"/>
                    </a:cubicBezTo>
                    <a:cubicBezTo>
                      <a:pt x="28" y="301"/>
                      <a:pt x="32" y="300"/>
                      <a:pt x="34" y="300"/>
                    </a:cubicBezTo>
                    <a:cubicBezTo>
                      <a:pt x="65" y="299"/>
                      <a:pt x="65" y="299"/>
                      <a:pt x="65" y="299"/>
                    </a:cubicBezTo>
                    <a:cubicBezTo>
                      <a:pt x="67" y="299"/>
                      <a:pt x="68" y="295"/>
                      <a:pt x="69" y="291"/>
                    </a:cubicBezTo>
                    <a:cubicBezTo>
                      <a:pt x="70" y="289"/>
                      <a:pt x="70" y="289"/>
                      <a:pt x="71" y="289"/>
                    </a:cubicBezTo>
                    <a:cubicBezTo>
                      <a:pt x="71" y="289"/>
                      <a:pt x="72" y="289"/>
                      <a:pt x="72" y="292"/>
                    </a:cubicBezTo>
                    <a:cubicBezTo>
                      <a:pt x="72" y="297"/>
                      <a:pt x="72" y="300"/>
                      <a:pt x="71" y="303"/>
                    </a:cubicBezTo>
                    <a:cubicBezTo>
                      <a:pt x="71" y="305"/>
                      <a:pt x="71" y="306"/>
                      <a:pt x="70" y="306"/>
                    </a:cubicBezTo>
                    <a:cubicBezTo>
                      <a:pt x="69" y="306"/>
                      <a:pt x="68" y="306"/>
                      <a:pt x="66" y="306"/>
                    </a:cubicBezTo>
                    <a:cubicBezTo>
                      <a:pt x="38" y="305"/>
                      <a:pt x="38" y="305"/>
                      <a:pt x="38" y="305"/>
                    </a:cubicBezTo>
                    <a:cubicBezTo>
                      <a:pt x="35" y="305"/>
                      <a:pt x="35" y="306"/>
                      <a:pt x="35" y="308"/>
                    </a:cubicBezTo>
                    <a:cubicBezTo>
                      <a:pt x="35" y="317"/>
                      <a:pt x="39" y="342"/>
                      <a:pt x="44" y="352"/>
                    </a:cubicBezTo>
                    <a:lnTo>
                      <a:pt x="81" y="352"/>
                    </a:lnTo>
                    <a:close/>
                    <a:moveTo>
                      <a:pt x="82" y="444"/>
                    </a:moveTo>
                    <a:cubicBezTo>
                      <a:pt x="83" y="443"/>
                      <a:pt x="86" y="438"/>
                      <a:pt x="87" y="434"/>
                    </a:cubicBezTo>
                    <a:cubicBezTo>
                      <a:pt x="88" y="433"/>
                      <a:pt x="88" y="433"/>
                      <a:pt x="89" y="433"/>
                    </a:cubicBezTo>
                    <a:cubicBezTo>
                      <a:pt x="89" y="433"/>
                      <a:pt x="90" y="434"/>
                      <a:pt x="90" y="437"/>
                    </a:cubicBezTo>
                    <a:cubicBezTo>
                      <a:pt x="89" y="441"/>
                      <a:pt x="88" y="445"/>
                      <a:pt x="87" y="448"/>
                    </a:cubicBezTo>
                    <a:cubicBezTo>
                      <a:pt x="87" y="450"/>
                      <a:pt x="86" y="450"/>
                      <a:pt x="85" y="450"/>
                    </a:cubicBezTo>
                    <a:cubicBezTo>
                      <a:pt x="84" y="450"/>
                      <a:pt x="83" y="450"/>
                      <a:pt x="82" y="450"/>
                    </a:cubicBezTo>
                    <a:cubicBezTo>
                      <a:pt x="47" y="450"/>
                      <a:pt x="47" y="450"/>
                      <a:pt x="47" y="450"/>
                    </a:cubicBezTo>
                    <a:cubicBezTo>
                      <a:pt x="47" y="455"/>
                      <a:pt x="47" y="455"/>
                      <a:pt x="47" y="455"/>
                    </a:cubicBezTo>
                    <a:cubicBezTo>
                      <a:pt x="48" y="459"/>
                      <a:pt x="50" y="458"/>
                      <a:pt x="50" y="464"/>
                    </a:cubicBezTo>
                    <a:cubicBezTo>
                      <a:pt x="50" y="465"/>
                      <a:pt x="50" y="469"/>
                      <a:pt x="47" y="469"/>
                    </a:cubicBezTo>
                    <a:cubicBezTo>
                      <a:pt x="45" y="469"/>
                      <a:pt x="44" y="468"/>
                      <a:pt x="44" y="466"/>
                    </a:cubicBezTo>
                    <a:cubicBezTo>
                      <a:pt x="44" y="450"/>
                      <a:pt x="44" y="450"/>
                      <a:pt x="44" y="450"/>
                    </a:cubicBezTo>
                    <a:cubicBezTo>
                      <a:pt x="16" y="450"/>
                      <a:pt x="16" y="450"/>
                      <a:pt x="16" y="450"/>
                    </a:cubicBezTo>
                    <a:cubicBezTo>
                      <a:pt x="10" y="450"/>
                      <a:pt x="6" y="449"/>
                      <a:pt x="2" y="447"/>
                    </a:cubicBezTo>
                    <a:cubicBezTo>
                      <a:pt x="1" y="446"/>
                      <a:pt x="1" y="446"/>
                      <a:pt x="1" y="445"/>
                    </a:cubicBezTo>
                    <a:cubicBezTo>
                      <a:pt x="1" y="444"/>
                      <a:pt x="2" y="444"/>
                      <a:pt x="5" y="444"/>
                    </a:cubicBezTo>
                    <a:cubicBezTo>
                      <a:pt x="42" y="444"/>
                      <a:pt x="42" y="444"/>
                      <a:pt x="42" y="444"/>
                    </a:cubicBezTo>
                    <a:cubicBezTo>
                      <a:pt x="36" y="432"/>
                      <a:pt x="27" y="408"/>
                      <a:pt x="27" y="397"/>
                    </a:cubicBezTo>
                    <a:cubicBezTo>
                      <a:pt x="27" y="395"/>
                      <a:pt x="31" y="392"/>
                      <a:pt x="35" y="392"/>
                    </a:cubicBezTo>
                    <a:cubicBezTo>
                      <a:pt x="65" y="392"/>
                      <a:pt x="65" y="392"/>
                      <a:pt x="65" y="392"/>
                    </a:cubicBezTo>
                    <a:cubicBezTo>
                      <a:pt x="68" y="391"/>
                      <a:pt x="68" y="389"/>
                      <a:pt x="70" y="384"/>
                    </a:cubicBezTo>
                    <a:cubicBezTo>
                      <a:pt x="70" y="383"/>
                      <a:pt x="71" y="383"/>
                      <a:pt x="71" y="383"/>
                    </a:cubicBezTo>
                    <a:cubicBezTo>
                      <a:pt x="71" y="383"/>
                      <a:pt x="72" y="384"/>
                      <a:pt x="73" y="386"/>
                    </a:cubicBezTo>
                    <a:cubicBezTo>
                      <a:pt x="72" y="391"/>
                      <a:pt x="71" y="397"/>
                      <a:pt x="71" y="399"/>
                    </a:cubicBezTo>
                    <a:cubicBezTo>
                      <a:pt x="71" y="405"/>
                      <a:pt x="71" y="411"/>
                      <a:pt x="71" y="414"/>
                    </a:cubicBezTo>
                    <a:cubicBezTo>
                      <a:pt x="72" y="419"/>
                      <a:pt x="74" y="418"/>
                      <a:pt x="74" y="424"/>
                    </a:cubicBezTo>
                    <a:cubicBezTo>
                      <a:pt x="74" y="427"/>
                      <a:pt x="74" y="431"/>
                      <a:pt x="72" y="431"/>
                    </a:cubicBezTo>
                    <a:cubicBezTo>
                      <a:pt x="71" y="431"/>
                      <a:pt x="70" y="430"/>
                      <a:pt x="69" y="428"/>
                    </a:cubicBezTo>
                    <a:cubicBezTo>
                      <a:pt x="69" y="419"/>
                      <a:pt x="68" y="409"/>
                      <a:pt x="68" y="400"/>
                    </a:cubicBezTo>
                    <a:cubicBezTo>
                      <a:pt x="68" y="399"/>
                      <a:pt x="69" y="398"/>
                      <a:pt x="67" y="398"/>
                    </a:cubicBezTo>
                    <a:cubicBezTo>
                      <a:pt x="63" y="398"/>
                      <a:pt x="48" y="398"/>
                      <a:pt x="40" y="398"/>
                    </a:cubicBezTo>
                    <a:cubicBezTo>
                      <a:pt x="33" y="398"/>
                      <a:pt x="33" y="398"/>
                      <a:pt x="33" y="401"/>
                    </a:cubicBezTo>
                    <a:cubicBezTo>
                      <a:pt x="33" y="404"/>
                      <a:pt x="37" y="429"/>
                      <a:pt x="44" y="444"/>
                    </a:cubicBezTo>
                    <a:lnTo>
                      <a:pt x="82" y="444"/>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endParaRPr lang="en-US" sz="1765">
                  <a:solidFill>
                    <a:schemeClr val="bg1"/>
                  </a:solidFill>
                  <a:latin typeface="Segoe UI Semilight"/>
                </a:endParaRPr>
              </a:p>
            </p:txBody>
          </p:sp>
          <p:sp>
            <p:nvSpPr>
              <p:cNvPr id="40" name="Freeform 231">
                <a:extLst>
                  <a:ext uri="{FF2B5EF4-FFF2-40B4-BE49-F238E27FC236}">
                    <a16:creationId xmlns:a16="http://schemas.microsoft.com/office/drawing/2014/main" id="{94142165-9668-4453-A4D0-97DC3BCD5129}"/>
                  </a:ext>
                </a:extLst>
              </p:cNvPr>
              <p:cNvSpPr>
                <a:spLocks noEditPoints="1"/>
              </p:cNvSpPr>
              <p:nvPr/>
            </p:nvSpPr>
            <p:spPr bwMode="auto">
              <a:xfrm>
                <a:off x="2764143" y="2438567"/>
                <a:ext cx="1742030" cy="311162"/>
              </a:xfrm>
              <a:custGeom>
                <a:avLst/>
                <a:gdLst>
                  <a:gd name="T0" fmla="*/ 22 w 632"/>
                  <a:gd name="T1" fmla="*/ 21 h 113"/>
                  <a:gd name="T2" fmla="*/ 50 w 632"/>
                  <a:gd name="T3" fmla="*/ 21 h 113"/>
                  <a:gd name="T4" fmla="*/ 99 w 632"/>
                  <a:gd name="T5" fmla="*/ 15 h 113"/>
                  <a:gd name="T6" fmla="*/ 97 w 632"/>
                  <a:gd name="T7" fmla="*/ 49 h 113"/>
                  <a:gd name="T8" fmla="*/ 101 w 632"/>
                  <a:gd name="T9" fmla="*/ 84 h 113"/>
                  <a:gd name="T10" fmla="*/ 118 w 632"/>
                  <a:gd name="T11" fmla="*/ 82 h 113"/>
                  <a:gd name="T12" fmla="*/ 145 w 632"/>
                  <a:gd name="T13" fmla="*/ 82 h 113"/>
                  <a:gd name="T14" fmla="*/ 140 w 632"/>
                  <a:gd name="T15" fmla="*/ 59 h 113"/>
                  <a:gd name="T16" fmla="*/ 115 w 632"/>
                  <a:gd name="T17" fmla="*/ 40 h 113"/>
                  <a:gd name="T18" fmla="*/ 129 w 632"/>
                  <a:gd name="T19" fmla="*/ 15 h 113"/>
                  <a:gd name="T20" fmla="*/ 138 w 632"/>
                  <a:gd name="T21" fmla="*/ 20 h 113"/>
                  <a:gd name="T22" fmla="*/ 121 w 632"/>
                  <a:gd name="T23" fmla="*/ 32 h 113"/>
                  <a:gd name="T24" fmla="*/ 138 w 632"/>
                  <a:gd name="T25" fmla="*/ 50 h 113"/>
                  <a:gd name="T26" fmla="*/ 157 w 632"/>
                  <a:gd name="T27" fmla="*/ 71 h 113"/>
                  <a:gd name="T28" fmla="*/ 132 w 632"/>
                  <a:gd name="T29" fmla="*/ 91 h 113"/>
                  <a:gd name="T30" fmla="*/ 114 w 632"/>
                  <a:gd name="T31" fmla="*/ 87 h 113"/>
                  <a:gd name="T32" fmla="*/ 129 w 632"/>
                  <a:gd name="T33" fmla="*/ 113 h 113"/>
                  <a:gd name="T34" fmla="*/ 134 w 632"/>
                  <a:gd name="T35" fmla="*/ 100 h 113"/>
                  <a:gd name="T36" fmla="*/ 136 w 632"/>
                  <a:gd name="T37" fmla="*/ 90 h 113"/>
                  <a:gd name="T38" fmla="*/ 172 w 632"/>
                  <a:gd name="T39" fmla="*/ 90 h 113"/>
                  <a:gd name="T40" fmla="*/ 179 w 632"/>
                  <a:gd name="T41" fmla="*/ 21 h 113"/>
                  <a:gd name="T42" fmla="*/ 179 w 632"/>
                  <a:gd name="T43" fmla="*/ 55 h 113"/>
                  <a:gd name="T44" fmla="*/ 172 w 632"/>
                  <a:gd name="T45" fmla="*/ 90 h 113"/>
                  <a:gd name="T46" fmla="*/ 233 w 632"/>
                  <a:gd name="T47" fmla="*/ 53 h 113"/>
                  <a:gd name="T48" fmla="*/ 233 w 632"/>
                  <a:gd name="T49" fmla="*/ 15 h 113"/>
                  <a:gd name="T50" fmla="*/ 235 w 632"/>
                  <a:gd name="T51" fmla="*/ 48 h 113"/>
                  <a:gd name="T52" fmla="*/ 275 w 632"/>
                  <a:gd name="T53" fmla="*/ 90 h 113"/>
                  <a:gd name="T54" fmla="*/ 293 w 632"/>
                  <a:gd name="T55" fmla="*/ 53 h 113"/>
                  <a:gd name="T56" fmla="*/ 286 w 632"/>
                  <a:gd name="T57" fmla="*/ 15 h 113"/>
                  <a:gd name="T58" fmla="*/ 294 w 632"/>
                  <a:gd name="T59" fmla="*/ 49 h 113"/>
                  <a:gd name="T60" fmla="*/ 300 w 632"/>
                  <a:gd name="T61" fmla="*/ 51 h 113"/>
                  <a:gd name="T62" fmla="*/ 371 w 632"/>
                  <a:gd name="T63" fmla="*/ 91 h 113"/>
                  <a:gd name="T64" fmla="*/ 351 w 632"/>
                  <a:gd name="T65" fmla="*/ 60 h 113"/>
                  <a:gd name="T66" fmla="*/ 392 w 632"/>
                  <a:gd name="T67" fmla="*/ 15 h 113"/>
                  <a:gd name="T68" fmla="*/ 361 w 632"/>
                  <a:gd name="T69" fmla="*/ 8 h 113"/>
                  <a:gd name="T70" fmla="*/ 360 w 632"/>
                  <a:gd name="T71" fmla="*/ 1 h 113"/>
                  <a:gd name="T72" fmla="*/ 367 w 632"/>
                  <a:gd name="T73" fmla="*/ 2 h 113"/>
                  <a:gd name="T74" fmla="*/ 382 w 632"/>
                  <a:gd name="T75" fmla="*/ 9 h 113"/>
                  <a:gd name="T76" fmla="*/ 381 w 632"/>
                  <a:gd name="T77" fmla="*/ 0 h 113"/>
                  <a:gd name="T78" fmla="*/ 382 w 632"/>
                  <a:gd name="T79" fmla="*/ 9 h 113"/>
                  <a:gd name="T80" fmla="*/ 446 w 632"/>
                  <a:gd name="T81" fmla="*/ 57 h 113"/>
                  <a:gd name="T82" fmla="*/ 456 w 632"/>
                  <a:gd name="T83" fmla="*/ 48 h 113"/>
                  <a:gd name="T84" fmla="*/ 454 w 632"/>
                  <a:gd name="T85" fmla="*/ 20 h 113"/>
                  <a:gd name="T86" fmla="*/ 417 w 632"/>
                  <a:gd name="T87" fmla="*/ 90 h 113"/>
                  <a:gd name="T88" fmla="*/ 437 w 632"/>
                  <a:gd name="T89" fmla="*/ 58 h 113"/>
                  <a:gd name="T90" fmla="*/ 458 w 632"/>
                  <a:gd name="T91" fmla="*/ 90 h 113"/>
                  <a:gd name="T92" fmla="*/ 424 w 632"/>
                  <a:gd name="T93" fmla="*/ 51 h 113"/>
                  <a:gd name="T94" fmla="*/ 454 w 632"/>
                  <a:gd name="T95" fmla="*/ 35 h 113"/>
                  <a:gd name="T96" fmla="*/ 437 w 632"/>
                  <a:gd name="T97" fmla="*/ 51 h 113"/>
                  <a:gd name="T98" fmla="*/ 486 w 632"/>
                  <a:gd name="T99" fmla="*/ 84 h 113"/>
                  <a:gd name="T100" fmla="*/ 529 w 632"/>
                  <a:gd name="T101" fmla="*/ 90 h 113"/>
                  <a:gd name="T102" fmla="*/ 536 w 632"/>
                  <a:gd name="T103" fmla="*/ 21 h 113"/>
                  <a:gd name="T104" fmla="*/ 536 w 632"/>
                  <a:gd name="T105" fmla="*/ 55 h 113"/>
                  <a:gd name="T106" fmla="*/ 529 w 632"/>
                  <a:gd name="T107" fmla="*/ 90 h 113"/>
                  <a:gd name="T108" fmla="*/ 613 w 632"/>
                  <a:gd name="T109" fmla="*/ 57 h 113"/>
                  <a:gd name="T110" fmla="*/ 622 w 632"/>
                  <a:gd name="T111" fmla="*/ 48 h 113"/>
                  <a:gd name="T112" fmla="*/ 620 w 632"/>
                  <a:gd name="T113" fmla="*/ 20 h 113"/>
                  <a:gd name="T114" fmla="*/ 583 w 632"/>
                  <a:gd name="T115" fmla="*/ 90 h 113"/>
                  <a:gd name="T116" fmla="*/ 603 w 632"/>
                  <a:gd name="T117" fmla="*/ 58 h 113"/>
                  <a:gd name="T118" fmla="*/ 624 w 632"/>
                  <a:gd name="T119" fmla="*/ 90 h 113"/>
                  <a:gd name="T120" fmla="*/ 590 w 632"/>
                  <a:gd name="T121" fmla="*/ 51 h 113"/>
                  <a:gd name="T122" fmla="*/ 620 w 632"/>
                  <a:gd name="T123" fmla="*/ 35 h 113"/>
                  <a:gd name="T124" fmla="*/ 603 w 632"/>
                  <a:gd name="T125" fmla="*/ 5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32" h="113">
                    <a:moveTo>
                      <a:pt x="29" y="21"/>
                    </a:moveTo>
                    <a:cubicBezTo>
                      <a:pt x="29" y="90"/>
                      <a:pt x="29" y="90"/>
                      <a:pt x="29" y="90"/>
                    </a:cubicBezTo>
                    <a:cubicBezTo>
                      <a:pt x="22" y="90"/>
                      <a:pt x="22" y="90"/>
                      <a:pt x="22" y="90"/>
                    </a:cubicBezTo>
                    <a:cubicBezTo>
                      <a:pt x="22" y="21"/>
                      <a:pt x="22" y="21"/>
                      <a:pt x="22" y="21"/>
                    </a:cubicBezTo>
                    <a:cubicBezTo>
                      <a:pt x="0" y="21"/>
                      <a:pt x="0" y="21"/>
                      <a:pt x="0" y="21"/>
                    </a:cubicBezTo>
                    <a:cubicBezTo>
                      <a:pt x="0" y="15"/>
                      <a:pt x="0" y="15"/>
                      <a:pt x="0" y="15"/>
                    </a:cubicBezTo>
                    <a:cubicBezTo>
                      <a:pt x="50" y="15"/>
                      <a:pt x="50" y="15"/>
                      <a:pt x="50" y="15"/>
                    </a:cubicBezTo>
                    <a:cubicBezTo>
                      <a:pt x="50" y="21"/>
                      <a:pt x="50" y="21"/>
                      <a:pt x="50" y="21"/>
                    </a:cubicBezTo>
                    <a:lnTo>
                      <a:pt x="29" y="21"/>
                    </a:lnTo>
                    <a:close/>
                    <a:moveTo>
                      <a:pt x="63" y="90"/>
                    </a:moveTo>
                    <a:cubicBezTo>
                      <a:pt x="63" y="15"/>
                      <a:pt x="63" y="15"/>
                      <a:pt x="63" y="15"/>
                    </a:cubicBezTo>
                    <a:cubicBezTo>
                      <a:pt x="99" y="15"/>
                      <a:pt x="99" y="15"/>
                      <a:pt x="99" y="15"/>
                    </a:cubicBezTo>
                    <a:cubicBezTo>
                      <a:pt x="99" y="21"/>
                      <a:pt x="99" y="21"/>
                      <a:pt x="99" y="21"/>
                    </a:cubicBezTo>
                    <a:cubicBezTo>
                      <a:pt x="70" y="21"/>
                      <a:pt x="70" y="21"/>
                      <a:pt x="70" y="21"/>
                    </a:cubicBezTo>
                    <a:cubicBezTo>
                      <a:pt x="70" y="49"/>
                      <a:pt x="70" y="49"/>
                      <a:pt x="70" y="49"/>
                    </a:cubicBezTo>
                    <a:cubicBezTo>
                      <a:pt x="97" y="49"/>
                      <a:pt x="97" y="49"/>
                      <a:pt x="97" y="49"/>
                    </a:cubicBezTo>
                    <a:cubicBezTo>
                      <a:pt x="97" y="55"/>
                      <a:pt x="97" y="55"/>
                      <a:pt x="97" y="55"/>
                    </a:cubicBezTo>
                    <a:cubicBezTo>
                      <a:pt x="70" y="55"/>
                      <a:pt x="70" y="55"/>
                      <a:pt x="70" y="55"/>
                    </a:cubicBezTo>
                    <a:cubicBezTo>
                      <a:pt x="70" y="84"/>
                      <a:pt x="70" y="84"/>
                      <a:pt x="70" y="84"/>
                    </a:cubicBezTo>
                    <a:cubicBezTo>
                      <a:pt x="101" y="84"/>
                      <a:pt x="101" y="84"/>
                      <a:pt x="101" y="84"/>
                    </a:cubicBezTo>
                    <a:cubicBezTo>
                      <a:pt x="101" y="90"/>
                      <a:pt x="101" y="90"/>
                      <a:pt x="101" y="90"/>
                    </a:cubicBezTo>
                    <a:lnTo>
                      <a:pt x="63" y="90"/>
                    </a:lnTo>
                    <a:close/>
                    <a:moveTo>
                      <a:pt x="114" y="79"/>
                    </a:moveTo>
                    <a:cubicBezTo>
                      <a:pt x="115" y="80"/>
                      <a:pt x="117" y="81"/>
                      <a:pt x="118" y="82"/>
                    </a:cubicBezTo>
                    <a:cubicBezTo>
                      <a:pt x="120" y="82"/>
                      <a:pt x="121" y="83"/>
                      <a:pt x="123" y="84"/>
                    </a:cubicBezTo>
                    <a:cubicBezTo>
                      <a:pt x="124" y="84"/>
                      <a:pt x="126" y="84"/>
                      <a:pt x="128" y="85"/>
                    </a:cubicBezTo>
                    <a:cubicBezTo>
                      <a:pt x="129" y="85"/>
                      <a:pt x="131" y="85"/>
                      <a:pt x="132" y="85"/>
                    </a:cubicBezTo>
                    <a:cubicBezTo>
                      <a:pt x="138" y="85"/>
                      <a:pt x="142" y="84"/>
                      <a:pt x="145" y="82"/>
                    </a:cubicBezTo>
                    <a:cubicBezTo>
                      <a:pt x="148" y="80"/>
                      <a:pt x="149" y="76"/>
                      <a:pt x="149" y="72"/>
                    </a:cubicBezTo>
                    <a:cubicBezTo>
                      <a:pt x="149" y="70"/>
                      <a:pt x="149" y="68"/>
                      <a:pt x="148" y="67"/>
                    </a:cubicBezTo>
                    <a:cubicBezTo>
                      <a:pt x="148" y="66"/>
                      <a:pt x="147" y="64"/>
                      <a:pt x="145" y="63"/>
                    </a:cubicBezTo>
                    <a:cubicBezTo>
                      <a:pt x="144" y="62"/>
                      <a:pt x="142" y="60"/>
                      <a:pt x="140" y="59"/>
                    </a:cubicBezTo>
                    <a:cubicBezTo>
                      <a:pt x="138" y="58"/>
                      <a:pt x="135" y="56"/>
                      <a:pt x="132" y="55"/>
                    </a:cubicBezTo>
                    <a:cubicBezTo>
                      <a:pt x="129" y="53"/>
                      <a:pt x="126" y="51"/>
                      <a:pt x="124" y="50"/>
                    </a:cubicBezTo>
                    <a:cubicBezTo>
                      <a:pt x="122" y="48"/>
                      <a:pt x="120" y="47"/>
                      <a:pt x="118" y="45"/>
                    </a:cubicBezTo>
                    <a:cubicBezTo>
                      <a:pt x="117" y="43"/>
                      <a:pt x="116" y="42"/>
                      <a:pt x="115" y="40"/>
                    </a:cubicBezTo>
                    <a:cubicBezTo>
                      <a:pt x="115" y="38"/>
                      <a:pt x="114" y="36"/>
                      <a:pt x="114" y="33"/>
                    </a:cubicBezTo>
                    <a:cubicBezTo>
                      <a:pt x="114" y="30"/>
                      <a:pt x="115" y="27"/>
                      <a:pt x="116" y="25"/>
                    </a:cubicBezTo>
                    <a:cubicBezTo>
                      <a:pt x="117" y="23"/>
                      <a:pt x="119" y="20"/>
                      <a:pt x="121" y="19"/>
                    </a:cubicBezTo>
                    <a:cubicBezTo>
                      <a:pt x="124" y="17"/>
                      <a:pt x="126" y="16"/>
                      <a:pt x="129" y="15"/>
                    </a:cubicBezTo>
                    <a:cubicBezTo>
                      <a:pt x="132" y="14"/>
                      <a:pt x="135" y="14"/>
                      <a:pt x="139" y="14"/>
                    </a:cubicBezTo>
                    <a:cubicBezTo>
                      <a:pt x="145" y="14"/>
                      <a:pt x="149" y="14"/>
                      <a:pt x="153" y="16"/>
                    </a:cubicBezTo>
                    <a:cubicBezTo>
                      <a:pt x="153" y="24"/>
                      <a:pt x="153" y="24"/>
                      <a:pt x="153" y="24"/>
                    </a:cubicBezTo>
                    <a:cubicBezTo>
                      <a:pt x="149" y="21"/>
                      <a:pt x="144" y="20"/>
                      <a:pt x="138" y="20"/>
                    </a:cubicBezTo>
                    <a:cubicBezTo>
                      <a:pt x="136" y="20"/>
                      <a:pt x="133" y="20"/>
                      <a:pt x="132" y="21"/>
                    </a:cubicBezTo>
                    <a:cubicBezTo>
                      <a:pt x="130" y="21"/>
                      <a:pt x="128" y="22"/>
                      <a:pt x="126" y="23"/>
                    </a:cubicBezTo>
                    <a:cubicBezTo>
                      <a:pt x="125" y="24"/>
                      <a:pt x="124" y="25"/>
                      <a:pt x="123" y="27"/>
                    </a:cubicBezTo>
                    <a:cubicBezTo>
                      <a:pt x="122" y="29"/>
                      <a:pt x="121" y="30"/>
                      <a:pt x="121" y="32"/>
                    </a:cubicBezTo>
                    <a:cubicBezTo>
                      <a:pt x="121" y="34"/>
                      <a:pt x="122" y="36"/>
                      <a:pt x="122" y="37"/>
                    </a:cubicBezTo>
                    <a:cubicBezTo>
                      <a:pt x="123" y="39"/>
                      <a:pt x="124" y="40"/>
                      <a:pt x="125" y="42"/>
                    </a:cubicBezTo>
                    <a:cubicBezTo>
                      <a:pt x="126" y="43"/>
                      <a:pt x="128" y="44"/>
                      <a:pt x="130" y="45"/>
                    </a:cubicBezTo>
                    <a:cubicBezTo>
                      <a:pt x="132" y="47"/>
                      <a:pt x="135" y="48"/>
                      <a:pt x="138" y="50"/>
                    </a:cubicBezTo>
                    <a:cubicBezTo>
                      <a:pt x="141" y="51"/>
                      <a:pt x="144" y="53"/>
                      <a:pt x="146" y="54"/>
                    </a:cubicBezTo>
                    <a:cubicBezTo>
                      <a:pt x="148" y="56"/>
                      <a:pt x="150" y="58"/>
                      <a:pt x="152" y="59"/>
                    </a:cubicBezTo>
                    <a:cubicBezTo>
                      <a:pt x="153" y="61"/>
                      <a:pt x="155" y="63"/>
                      <a:pt x="155" y="65"/>
                    </a:cubicBezTo>
                    <a:cubicBezTo>
                      <a:pt x="156" y="67"/>
                      <a:pt x="157" y="69"/>
                      <a:pt x="157" y="71"/>
                    </a:cubicBezTo>
                    <a:cubicBezTo>
                      <a:pt x="157" y="75"/>
                      <a:pt x="156" y="78"/>
                      <a:pt x="155" y="80"/>
                    </a:cubicBezTo>
                    <a:cubicBezTo>
                      <a:pt x="154" y="83"/>
                      <a:pt x="152" y="85"/>
                      <a:pt x="150" y="86"/>
                    </a:cubicBezTo>
                    <a:cubicBezTo>
                      <a:pt x="147" y="88"/>
                      <a:pt x="145" y="89"/>
                      <a:pt x="142" y="90"/>
                    </a:cubicBezTo>
                    <a:cubicBezTo>
                      <a:pt x="139" y="91"/>
                      <a:pt x="135" y="91"/>
                      <a:pt x="132" y="91"/>
                    </a:cubicBezTo>
                    <a:cubicBezTo>
                      <a:pt x="130" y="91"/>
                      <a:pt x="129" y="91"/>
                      <a:pt x="127" y="91"/>
                    </a:cubicBezTo>
                    <a:cubicBezTo>
                      <a:pt x="126" y="91"/>
                      <a:pt x="124" y="91"/>
                      <a:pt x="122" y="90"/>
                    </a:cubicBezTo>
                    <a:cubicBezTo>
                      <a:pt x="121" y="90"/>
                      <a:pt x="119" y="89"/>
                      <a:pt x="118" y="89"/>
                    </a:cubicBezTo>
                    <a:cubicBezTo>
                      <a:pt x="116" y="88"/>
                      <a:pt x="115" y="88"/>
                      <a:pt x="114" y="87"/>
                    </a:cubicBezTo>
                    <a:lnTo>
                      <a:pt x="114" y="79"/>
                    </a:lnTo>
                    <a:close/>
                    <a:moveTo>
                      <a:pt x="147" y="104"/>
                    </a:moveTo>
                    <a:cubicBezTo>
                      <a:pt x="147" y="110"/>
                      <a:pt x="142" y="113"/>
                      <a:pt x="133" y="113"/>
                    </a:cubicBezTo>
                    <a:cubicBezTo>
                      <a:pt x="131" y="113"/>
                      <a:pt x="130" y="113"/>
                      <a:pt x="129" y="113"/>
                    </a:cubicBezTo>
                    <a:cubicBezTo>
                      <a:pt x="129" y="108"/>
                      <a:pt x="129" y="108"/>
                      <a:pt x="129" y="108"/>
                    </a:cubicBezTo>
                    <a:cubicBezTo>
                      <a:pt x="131" y="109"/>
                      <a:pt x="132" y="109"/>
                      <a:pt x="133" y="109"/>
                    </a:cubicBezTo>
                    <a:cubicBezTo>
                      <a:pt x="138" y="109"/>
                      <a:pt x="141" y="107"/>
                      <a:pt x="141" y="104"/>
                    </a:cubicBezTo>
                    <a:cubicBezTo>
                      <a:pt x="141" y="101"/>
                      <a:pt x="139" y="100"/>
                      <a:pt x="134" y="100"/>
                    </a:cubicBezTo>
                    <a:cubicBezTo>
                      <a:pt x="133" y="100"/>
                      <a:pt x="133" y="100"/>
                      <a:pt x="132" y="100"/>
                    </a:cubicBezTo>
                    <a:cubicBezTo>
                      <a:pt x="132" y="100"/>
                      <a:pt x="132" y="100"/>
                      <a:pt x="131" y="100"/>
                    </a:cubicBezTo>
                    <a:cubicBezTo>
                      <a:pt x="131" y="90"/>
                      <a:pt x="131" y="90"/>
                      <a:pt x="131" y="90"/>
                    </a:cubicBezTo>
                    <a:cubicBezTo>
                      <a:pt x="136" y="90"/>
                      <a:pt x="136" y="90"/>
                      <a:pt x="136" y="90"/>
                    </a:cubicBezTo>
                    <a:cubicBezTo>
                      <a:pt x="136" y="96"/>
                      <a:pt x="136" y="96"/>
                      <a:pt x="136" y="96"/>
                    </a:cubicBezTo>
                    <a:cubicBezTo>
                      <a:pt x="139" y="96"/>
                      <a:pt x="142" y="97"/>
                      <a:pt x="144" y="98"/>
                    </a:cubicBezTo>
                    <a:cubicBezTo>
                      <a:pt x="146" y="99"/>
                      <a:pt x="147" y="101"/>
                      <a:pt x="147" y="104"/>
                    </a:cubicBezTo>
                    <a:close/>
                    <a:moveTo>
                      <a:pt x="172" y="90"/>
                    </a:moveTo>
                    <a:cubicBezTo>
                      <a:pt x="172" y="15"/>
                      <a:pt x="172" y="15"/>
                      <a:pt x="172" y="15"/>
                    </a:cubicBezTo>
                    <a:cubicBezTo>
                      <a:pt x="209" y="15"/>
                      <a:pt x="209" y="15"/>
                      <a:pt x="209" y="15"/>
                    </a:cubicBezTo>
                    <a:cubicBezTo>
                      <a:pt x="209" y="21"/>
                      <a:pt x="209" y="21"/>
                      <a:pt x="209" y="21"/>
                    </a:cubicBezTo>
                    <a:cubicBezTo>
                      <a:pt x="179" y="21"/>
                      <a:pt x="179" y="21"/>
                      <a:pt x="179" y="21"/>
                    </a:cubicBezTo>
                    <a:cubicBezTo>
                      <a:pt x="179" y="49"/>
                      <a:pt x="179" y="49"/>
                      <a:pt x="179" y="49"/>
                    </a:cubicBezTo>
                    <a:cubicBezTo>
                      <a:pt x="207" y="49"/>
                      <a:pt x="207" y="49"/>
                      <a:pt x="207" y="49"/>
                    </a:cubicBezTo>
                    <a:cubicBezTo>
                      <a:pt x="207" y="55"/>
                      <a:pt x="207" y="55"/>
                      <a:pt x="207" y="55"/>
                    </a:cubicBezTo>
                    <a:cubicBezTo>
                      <a:pt x="179" y="55"/>
                      <a:pt x="179" y="55"/>
                      <a:pt x="179" y="55"/>
                    </a:cubicBezTo>
                    <a:cubicBezTo>
                      <a:pt x="179" y="84"/>
                      <a:pt x="179" y="84"/>
                      <a:pt x="179" y="84"/>
                    </a:cubicBezTo>
                    <a:cubicBezTo>
                      <a:pt x="211" y="84"/>
                      <a:pt x="211" y="84"/>
                      <a:pt x="211" y="84"/>
                    </a:cubicBezTo>
                    <a:cubicBezTo>
                      <a:pt x="211" y="90"/>
                      <a:pt x="211" y="90"/>
                      <a:pt x="211" y="90"/>
                    </a:cubicBezTo>
                    <a:lnTo>
                      <a:pt x="172" y="90"/>
                    </a:lnTo>
                    <a:close/>
                    <a:moveTo>
                      <a:pt x="266" y="90"/>
                    </a:moveTo>
                    <a:cubicBezTo>
                      <a:pt x="235" y="55"/>
                      <a:pt x="235" y="55"/>
                      <a:pt x="235" y="55"/>
                    </a:cubicBezTo>
                    <a:cubicBezTo>
                      <a:pt x="234" y="54"/>
                      <a:pt x="234" y="53"/>
                      <a:pt x="233" y="53"/>
                    </a:cubicBezTo>
                    <a:cubicBezTo>
                      <a:pt x="233" y="53"/>
                      <a:pt x="233" y="53"/>
                      <a:pt x="233" y="53"/>
                    </a:cubicBezTo>
                    <a:cubicBezTo>
                      <a:pt x="233" y="90"/>
                      <a:pt x="233" y="90"/>
                      <a:pt x="233" y="90"/>
                    </a:cubicBezTo>
                    <a:cubicBezTo>
                      <a:pt x="226" y="90"/>
                      <a:pt x="226" y="90"/>
                      <a:pt x="226" y="90"/>
                    </a:cubicBezTo>
                    <a:cubicBezTo>
                      <a:pt x="226" y="15"/>
                      <a:pt x="226" y="15"/>
                      <a:pt x="226" y="15"/>
                    </a:cubicBezTo>
                    <a:cubicBezTo>
                      <a:pt x="233" y="15"/>
                      <a:pt x="233" y="15"/>
                      <a:pt x="233" y="15"/>
                    </a:cubicBezTo>
                    <a:cubicBezTo>
                      <a:pt x="233" y="50"/>
                      <a:pt x="233" y="50"/>
                      <a:pt x="233" y="50"/>
                    </a:cubicBezTo>
                    <a:cubicBezTo>
                      <a:pt x="233" y="50"/>
                      <a:pt x="233" y="50"/>
                      <a:pt x="233" y="50"/>
                    </a:cubicBezTo>
                    <a:cubicBezTo>
                      <a:pt x="234" y="50"/>
                      <a:pt x="234" y="49"/>
                      <a:pt x="234" y="49"/>
                    </a:cubicBezTo>
                    <a:cubicBezTo>
                      <a:pt x="235" y="49"/>
                      <a:pt x="235" y="48"/>
                      <a:pt x="235" y="48"/>
                    </a:cubicBezTo>
                    <a:cubicBezTo>
                      <a:pt x="264" y="15"/>
                      <a:pt x="264" y="15"/>
                      <a:pt x="264" y="15"/>
                    </a:cubicBezTo>
                    <a:cubicBezTo>
                      <a:pt x="273" y="15"/>
                      <a:pt x="273" y="15"/>
                      <a:pt x="273" y="15"/>
                    </a:cubicBezTo>
                    <a:cubicBezTo>
                      <a:pt x="241" y="51"/>
                      <a:pt x="241" y="51"/>
                      <a:pt x="241" y="51"/>
                    </a:cubicBezTo>
                    <a:cubicBezTo>
                      <a:pt x="275" y="90"/>
                      <a:pt x="275" y="90"/>
                      <a:pt x="275" y="90"/>
                    </a:cubicBezTo>
                    <a:lnTo>
                      <a:pt x="266" y="90"/>
                    </a:lnTo>
                    <a:close/>
                    <a:moveTo>
                      <a:pt x="325" y="90"/>
                    </a:moveTo>
                    <a:cubicBezTo>
                      <a:pt x="295" y="55"/>
                      <a:pt x="295" y="55"/>
                      <a:pt x="295" y="55"/>
                    </a:cubicBezTo>
                    <a:cubicBezTo>
                      <a:pt x="294" y="54"/>
                      <a:pt x="293" y="53"/>
                      <a:pt x="293" y="53"/>
                    </a:cubicBezTo>
                    <a:cubicBezTo>
                      <a:pt x="293" y="53"/>
                      <a:pt x="293" y="53"/>
                      <a:pt x="293" y="53"/>
                    </a:cubicBezTo>
                    <a:cubicBezTo>
                      <a:pt x="293" y="90"/>
                      <a:pt x="293" y="90"/>
                      <a:pt x="293" y="90"/>
                    </a:cubicBezTo>
                    <a:cubicBezTo>
                      <a:pt x="286" y="90"/>
                      <a:pt x="286" y="90"/>
                      <a:pt x="286" y="90"/>
                    </a:cubicBezTo>
                    <a:cubicBezTo>
                      <a:pt x="286" y="15"/>
                      <a:pt x="286" y="15"/>
                      <a:pt x="286" y="15"/>
                    </a:cubicBezTo>
                    <a:cubicBezTo>
                      <a:pt x="293" y="15"/>
                      <a:pt x="293" y="15"/>
                      <a:pt x="293" y="15"/>
                    </a:cubicBezTo>
                    <a:cubicBezTo>
                      <a:pt x="293" y="50"/>
                      <a:pt x="293" y="50"/>
                      <a:pt x="293" y="50"/>
                    </a:cubicBezTo>
                    <a:cubicBezTo>
                      <a:pt x="293" y="50"/>
                      <a:pt x="293" y="50"/>
                      <a:pt x="293" y="50"/>
                    </a:cubicBezTo>
                    <a:cubicBezTo>
                      <a:pt x="293" y="50"/>
                      <a:pt x="293" y="49"/>
                      <a:pt x="294" y="49"/>
                    </a:cubicBezTo>
                    <a:cubicBezTo>
                      <a:pt x="294" y="49"/>
                      <a:pt x="294" y="48"/>
                      <a:pt x="295" y="48"/>
                    </a:cubicBezTo>
                    <a:cubicBezTo>
                      <a:pt x="324" y="15"/>
                      <a:pt x="324" y="15"/>
                      <a:pt x="324" y="15"/>
                    </a:cubicBezTo>
                    <a:cubicBezTo>
                      <a:pt x="333" y="15"/>
                      <a:pt x="333" y="15"/>
                      <a:pt x="333" y="15"/>
                    </a:cubicBezTo>
                    <a:cubicBezTo>
                      <a:pt x="300" y="51"/>
                      <a:pt x="300" y="51"/>
                      <a:pt x="300" y="51"/>
                    </a:cubicBezTo>
                    <a:cubicBezTo>
                      <a:pt x="335" y="90"/>
                      <a:pt x="335" y="90"/>
                      <a:pt x="335" y="90"/>
                    </a:cubicBezTo>
                    <a:lnTo>
                      <a:pt x="325" y="90"/>
                    </a:lnTo>
                    <a:close/>
                    <a:moveTo>
                      <a:pt x="398" y="60"/>
                    </a:moveTo>
                    <a:cubicBezTo>
                      <a:pt x="398" y="81"/>
                      <a:pt x="389" y="91"/>
                      <a:pt x="371" y="91"/>
                    </a:cubicBezTo>
                    <a:cubicBezTo>
                      <a:pt x="353" y="91"/>
                      <a:pt x="344" y="81"/>
                      <a:pt x="344" y="61"/>
                    </a:cubicBezTo>
                    <a:cubicBezTo>
                      <a:pt x="344" y="15"/>
                      <a:pt x="344" y="15"/>
                      <a:pt x="344" y="15"/>
                    </a:cubicBezTo>
                    <a:cubicBezTo>
                      <a:pt x="351" y="15"/>
                      <a:pt x="351" y="15"/>
                      <a:pt x="351" y="15"/>
                    </a:cubicBezTo>
                    <a:cubicBezTo>
                      <a:pt x="351" y="60"/>
                      <a:pt x="351" y="60"/>
                      <a:pt x="351" y="60"/>
                    </a:cubicBezTo>
                    <a:cubicBezTo>
                      <a:pt x="351" y="69"/>
                      <a:pt x="353" y="75"/>
                      <a:pt x="356" y="79"/>
                    </a:cubicBezTo>
                    <a:cubicBezTo>
                      <a:pt x="360" y="83"/>
                      <a:pt x="365" y="85"/>
                      <a:pt x="372" y="85"/>
                    </a:cubicBezTo>
                    <a:cubicBezTo>
                      <a:pt x="385" y="85"/>
                      <a:pt x="392" y="77"/>
                      <a:pt x="392" y="61"/>
                    </a:cubicBezTo>
                    <a:cubicBezTo>
                      <a:pt x="392" y="15"/>
                      <a:pt x="392" y="15"/>
                      <a:pt x="392" y="15"/>
                    </a:cubicBezTo>
                    <a:cubicBezTo>
                      <a:pt x="398" y="15"/>
                      <a:pt x="398" y="15"/>
                      <a:pt x="398" y="15"/>
                    </a:cubicBezTo>
                    <a:lnTo>
                      <a:pt x="398" y="60"/>
                    </a:lnTo>
                    <a:close/>
                    <a:moveTo>
                      <a:pt x="363" y="9"/>
                    </a:moveTo>
                    <a:cubicBezTo>
                      <a:pt x="362" y="9"/>
                      <a:pt x="362" y="9"/>
                      <a:pt x="361" y="8"/>
                    </a:cubicBezTo>
                    <a:cubicBezTo>
                      <a:pt x="360" y="8"/>
                      <a:pt x="360" y="8"/>
                      <a:pt x="360" y="7"/>
                    </a:cubicBezTo>
                    <a:cubicBezTo>
                      <a:pt x="359" y="7"/>
                      <a:pt x="359" y="6"/>
                      <a:pt x="359" y="6"/>
                    </a:cubicBezTo>
                    <a:cubicBezTo>
                      <a:pt x="358" y="5"/>
                      <a:pt x="358" y="5"/>
                      <a:pt x="358" y="4"/>
                    </a:cubicBezTo>
                    <a:cubicBezTo>
                      <a:pt x="358" y="3"/>
                      <a:pt x="359" y="2"/>
                      <a:pt x="360" y="1"/>
                    </a:cubicBezTo>
                    <a:cubicBezTo>
                      <a:pt x="360" y="0"/>
                      <a:pt x="361" y="0"/>
                      <a:pt x="363" y="0"/>
                    </a:cubicBezTo>
                    <a:cubicBezTo>
                      <a:pt x="363" y="0"/>
                      <a:pt x="364" y="0"/>
                      <a:pt x="364" y="0"/>
                    </a:cubicBezTo>
                    <a:cubicBezTo>
                      <a:pt x="365" y="0"/>
                      <a:pt x="365" y="1"/>
                      <a:pt x="366" y="1"/>
                    </a:cubicBezTo>
                    <a:cubicBezTo>
                      <a:pt x="366" y="1"/>
                      <a:pt x="367" y="2"/>
                      <a:pt x="367" y="2"/>
                    </a:cubicBezTo>
                    <a:cubicBezTo>
                      <a:pt x="367" y="3"/>
                      <a:pt x="367" y="4"/>
                      <a:pt x="367" y="4"/>
                    </a:cubicBezTo>
                    <a:cubicBezTo>
                      <a:pt x="367" y="5"/>
                      <a:pt x="367" y="6"/>
                      <a:pt x="366" y="7"/>
                    </a:cubicBezTo>
                    <a:cubicBezTo>
                      <a:pt x="365" y="8"/>
                      <a:pt x="364" y="9"/>
                      <a:pt x="363" y="9"/>
                    </a:cubicBezTo>
                    <a:close/>
                    <a:moveTo>
                      <a:pt x="382" y="9"/>
                    </a:moveTo>
                    <a:cubicBezTo>
                      <a:pt x="380" y="9"/>
                      <a:pt x="379" y="8"/>
                      <a:pt x="379" y="7"/>
                    </a:cubicBezTo>
                    <a:cubicBezTo>
                      <a:pt x="378" y="7"/>
                      <a:pt x="377" y="5"/>
                      <a:pt x="377" y="4"/>
                    </a:cubicBezTo>
                    <a:cubicBezTo>
                      <a:pt x="377" y="3"/>
                      <a:pt x="378" y="2"/>
                      <a:pt x="378" y="1"/>
                    </a:cubicBezTo>
                    <a:cubicBezTo>
                      <a:pt x="379" y="0"/>
                      <a:pt x="380" y="0"/>
                      <a:pt x="381" y="0"/>
                    </a:cubicBezTo>
                    <a:cubicBezTo>
                      <a:pt x="383" y="0"/>
                      <a:pt x="384" y="0"/>
                      <a:pt x="385" y="1"/>
                    </a:cubicBezTo>
                    <a:cubicBezTo>
                      <a:pt x="386" y="2"/>
                      <a:pt x="386" y="3"/>
                      <a:pt x="386" y="4"/>
                    </a:cubicBezTo>
                    <a:cubicBezTo>
                      <a:pt x="386" y="5"/>
                      <a:pt x="386" y="6"/>
                      <a:pt x="385" y="7"/>
                    </a:cubicBezTo>
                    <a:cubicBezTo>
                      <a:pt x="384" y="8"/>
                      <a:pt x="383" y="9"/>
                      <a:pt x="382" y="9"/>
                    </a:cubicBezTo>
                    <a:close/>
                    <a:moveTo>
                      <a:pt x="454" y="67"/>
                    </a:moveTo>
                    <a:cubicBezTo>
                      <a:pt x="453" y="65"/>
                      <a:pt x="452" y="64"/>
                      <a:pt x="451" y="63"/>
                    </a:cubicBezTo>
                    <a:cubicBezTo>
                      <a:pt x="450" y="61"/>
                      <a:pt x="450" y="60"/>
                      <a:pt x="449" y="59"/>
                    </a:cubicBezTo>
                    <a:cubicBezTo>
                      <a:pt x="448" y="58"/>
                      <a:pt x="447" y="58"/>
                      <a:pt x="446" y="57"/>
                    </a:cubicBezTo>
                    <a:cubicBezTo>
                      <a:pt x="446" y="56"/>
                      <a:pt x="445" y="56"/>
                      <a:pt x="444" y="55"/>
                    </a:cubicBezTo>
                    <a:cubicBezTo>
                      <a:pt x="444" y="55"/>
                      <a:pt x="444" y="55"/>
                      <a:pt x="444" y="55"/>
                    </a:cubicBezTo>
                    <a:cubicBezTo>
                      <a:pt x="446" y="54"/>
                      <a:pt x="449" y="54"/>
                      <a:pt x="451" y="52"/>
                    </a:cubicBezTo>
                    <a:cubicBezTo>
                      <a:pt x="453" y="51"/>
                      <a:pt x="455" y="50"/>
                      <a:pt x="456" y="48"/>
                    </a:cubicBezTo>
                    <a:cubicBezTo>
                      <a:pt x="458" y="46"/>
                      <a:pt x="459" y="44"/>
                      <a:pt x="460" y="42"/>
                    </a:cubicBezTo>
                    <a:cubicBezTo>
                      <a:pt x="460" y="40"/>
                      <a:pt x="461" y="37"/>
                      <a:pt x="461" y="35"/>
                    </a:cubicBezTo>
                    <a:cubicBezTo>
                      <a:pt x="461" y="31"/>
                      <a:pt x="460" y="28"/>
                      <a:pt x="459" y="26"/>
                    </a:cubicBezTo>
                    <a:cubicBezTo>
                      <a:pt x="458" y="23"/>
                      <a:pt x="456" y="21"/>
                      <a:pt x="454" y="20"/>
                    </a:cubicBezTo>
                    <a:cubicBezTo>
                      <a:pt x="452" y="18"/>
                      <a:pt x="450" y="17"/>
                      <a:pt x="447" y="16"/>
                    </a:cubicBezTo>
                    <a:cubicBezTo>
                      <a:pt x="444" y="15"/>
                      <a:pt x="442" y="15"/>
                      <a:pt x="439" y="15"/>
                    </a:cubicBezTo>
                    <a:cubicBezTo>
                      <a:pt x="417" y="15"/>
                      <a:pt x="417" y="15"/>
                      <a:pt x="417" y="15"/>
                    </a:cubicBezTo>
                    <a:cubicBezTo>
                      <a:pt x="417" y="90"/>
                      <a:pt x="417" y="90"/>
                      <a:pt x="417" y="90"/>
                    </a:cubicBezTo>
                    <a:cubicBezTo>
                      <a:pt x="424" y="90"/>
                      <a:pt x="424" y="90"/>
                      <a:pt x="424" y="90"/>
                    </a:cubicBezTo>
                    <a:cubicBezTo>
                      <a:pt x="424" y="57"/>
                      <a:pt x="424" y="57"/>
                      <a:pt x="424" y="57"/>
                    </a:cubicBezTo>
                    <a:cubicBezTo>
                      <a:pt x="432" y="57"/>
                      <a:pt x="432" y="57"/>
                      <a:pt x="432" y="57"/>
                    </a:cubicBezTo>
                    <a:cubicBezTo>
                      <a:pt x="434" y="57"/>
                      <a:pt x="435" y="57"/>
                      <a:pt x="437" y="58"/>
                    </a:cubicBezTo>
                    <a:cubicBezTo>
                      <a:pt x="438" y="58"/>
                      <a:pt x="439" y="59"/>
                      <a:pt x="440" y="60"/>
                    </a:cubicBezTo>
                    <a:cubicBezTo>
                      <a:pt x="441" y="61"/>
                      <a:pt x="442" y="62"/>
                      <a:pt x="443" y="63"/>
                    </a:cubicBezTo>
                    <a:cubicBezTo>
                      <a:pt x="445" y="65"/>
                      <a:pt x="446" y="66"/>
                      <a:pt x="447" y="69"/>
                    </a:cubicBezTo>
                    <a:cubicBezTo>
                      <a:pt x="458" y="90"/>
                      <a:pt x="458" y="90"/>
                      <a:pt x="458" y="90"/>
                    </a:cubicBezTo>
                    <a:cubicBezTo>
                      <a:pt x="466" y="90"/>
                      <a:pt x="466" y="90"/>
                      <a:pt x="466" y="90"/>
                    </a:cubicBezTo>
                    <a:lnTo>
                      <a:pt x="454" y="67"/>
                    </a:lnTo>
                    <a:close/>
                    <a:moveTo>
                      <a:pt x="437" y="51"/>
                    </a:moveTo>
                    <a:cubicBezTo>
                      <a:pt x="424" y="51"/>
                      <a:pt x="424" y="51"/>
                      <a:pt x="424" y="51"/>
                    </a:cubicBezTo>
                    <a:cubicBezTo>
                      <a:pt x="424" y="21"/>
                      <a:pt x="424" y="21"/>
                      <a:pt x="424" y="21"/>
                    </a:cubicBezTo>
                    <a:cubicBezTo>
                      <a:pt x="437" y="21"/>
                      <a:pt x="437" y="21"/>
                      <a:pt x="437" y="21"/>
                    </a:cubicBezTo>
                    <a:cubicBezTo>
                      <a:pt x="442" y="21"/>
                      <a:pt x="447" y="22"/>
                      <a:pt x="449" y="25"/>
                    </a:cubicBezTo>
                    <a:cubicBezTo>
                      <a:pt x="452" y="27"/>
                      <a:pt x="454" y="31"/>
                      <a:pt x="454" y="35"/>
                    </a:cubicBezTo>
                    <a:cubicBezTo>
                      <a:pt x="454" y="38"/>
                      <a:pt x="453" y="40"/>
                      <a:pt x="452" y="42"/>
                    </a:cubicBezTo>
                    <a:cubicBezTo>
                      <a:pt x="452" y="44"/>
                      <a:pt x="450" y="45"/>
                      <a:pt x="449" y="47"/>
                    </a:cubicBezTo>
                    <a:cubicBezTo>
                      <a:pt x="447" y="48"/>
                      <a:pt x="446" y="49"/>
                      <a:pt x="443" y="50"/>
                    </a:cubicBezTo>
                    <a:cubicBezTo>
                      <a:pt x="441" y="51"/>
                      <a:pt x="439" y="51"/>
                      <a:pt x="437" y="51"/>
                    </a:cubicBezTo>
                    <a:close/>
                    <a:moveTo>
                      <a:pt x="479" y="90"/>
                    </a:moveTo>
                    <a:cubicBezTo>
                      <a:pt x="479" y="15"/>
                      <a:pt x="479" y="15"/>
                      <a:pt x="479" y="15"/>
                    </a:cubicBezTo>
                    <a:cubicBezTo>
                      <a:pt x="486" y="15"/>
                      <a:pt x="486" y="15"/>
                      <a:pt x="486" y="15"/>
                    </a:cubicBezTo>
                    <a:cubicBezTo>
                      <a:pt x="486" y="84"/>
                      <a:pt x="486" y="84"/>
                      <a:pt x="486" y="84"/>
                    </a:cubicBezTo>
                    <a:cubicBezTo>
                      <a:pt x="516" y="84"/>
                      <a:pt x="516" y="84"/>
                      <a:pt x="516" y="84"/>
                    </a:cubicBezTo>
                    <a:cubicBezTo>
                      <a:pt x="516" y="90"/>
                      <a:pt x="516" y="90"/>
                      <a:pt x="516" y="90"/>
                    </a:cubicBezTo>
                    <a:lnTo>
                      <a:pt x="479" y="90"/>
                    </a:lnTo>
                    <a:close/>
                    <a:moveTo>
                      <a:pt x="529" y="90"/>
                    </a:moveTo>
                    <a:cubicBezTo>
                      <a:pt x="529" y="15"/>
                      <a:pt x="529" y="15"/>
                      <a:pt x="529" y="15"/>
                    </a:cubicBezTo>
                    <a:cubicBezTo>
                      <a:pt x="566" y="15"/>
                      <a:pt x="566" y="15"/>
                      <a:pt x="566" y="15"/>
                    </a:cubicBezTo>
                    <a:cubicBezTo>
                      <a:pt x="566" y="21"/>
                      <a:pt x="566" y="21"/>
                      <a:pt x="566" y="21"/>
                    </a:cubicBezTo>
                    <a:cubicBezTo>
                      <a:pt x="536" y="21"/>
                      <a:pt x="536" y="21"/>
                      <a:pt x="536" y="21"/>
                    </a:cubicBezTo>
                    <a:cubicBezTo>
                      <a:pt x="536" y="49"/>
                      <a:pt x="536" y="49"/>
                      <a:pt x="536" y="49"/>
                    </a:cubicBezTo>
                    <a:cubicBezTo>
                      <a:pt x="564" y="49"/>
                      <a:pt x="564" y="49"/>
                      <a:pt x="564" y="49"/>
                    </a:cubicBezTo>
                    <a:cubicBezTo>
                      <a:pt x="564" y="55"/>
                      <a:pt x="564" y="55"/>
                      <a:pt x="564" y="55"/>
                    </a:cubicBezTo>
                    <a:cubicBezTo>
                      <a:pt x="536" y="55"/>
                      <a:pt x="536" y="55"/>
                      <a:pt x="536" y="55"/>
                    </a:cubicBezTo>
                    <a:cubicBezTo>
                      <a:pt x="536" y="84"/>
                      <a:pt x="536" y="84"/>
                      <a:pt x="536" y="84"/>
                    </a:cubicBezTo>
                    <a:cubicBezTo>
                      <a:pt x="567" y="84"/>
                      <a:pt x="567" y="84"/>
                      <a:pt x="567" y="84"/>
                    </a:cubicBezTo>
                    <a:cubicBezTo>
                      <a:pt x="567" y="90"/>
                      <a:pt x="567" y="90"/>
                      <a:pt x="567" y="90"/>
                    </a:cubicBezTo>
                    <a:lnTo>
                      <a:pt x="529" y="90"/>
                    </a:lnTo>
                    <a:close/>
                    <a:moveTo>
                      <a:pt x="620" y="67"/>
                    </a:moveTo>
                    <a:cubicBezTo>
                      <a:pt x="619" y="65"/>
                      <a:pt x="618" y="64"/>
                      <a:pt x="617" y="63"/>
                    </a:cubicBezTo>
                    <a:cubicBezTo>
                      <a:pt x="617" y="61"/>
                      <a:pt x="616" y="60"/>
                      <a:pt x="615" y="59"/>
                    </a:cubicBezTo>
                    <a:cubicBezTo>
                      <a:pt x="614" y="58"/>
                      <a:pt x="613" y="58"/>
                      <a:pt x="613" y="57"/>
                    </a:cubicBezTo>
                    <a:cubicBezTo>
                      <a:pt x="612" y="56"/>
                      <a:pt x="611" y="56"/>
                      <a:pt x="610" y="55"/>
                    </a:cubicBezTo>
                    <a:cubicBezTo>
                      <a:pt x="610" y="55"/>
                      <a:pt x="610" y="55"/>
                      <a:pt x="610" y="55"/>
                    </a:cubicBezTo>
                    <a:cubicBezTo>
                      <a:pt x="612" y="54"/>
                      <a:pt x="615" y="54"/>
                      <a:pt x="617" y="52"/>
                    </a:cubicBezTo>
                    <a:cubicBezTo>
                      <a:pt x="619" y="51"/>
                      <a:pt x="621" y="50"/>
                      <a:pt x="622" y="48"/>
                    </a:cubicBezTo>
                    <a:cubicBezTo>
                      <a:pt x="624" y="46"/>
                      <a:pt x="625" y="44"/>
                      <a:pt x="626" y="42"/>
                    </a:cubicBezTo>
                    <a:cubicBezTo>
                      <a:pt x="627" y="40"/>
                      <a:pt x="627" y="37"/>
                      <a:pt x="627" y="35"/>
                    </a:cubicBezTo>
                    <a:cubicBezTo>
                      <a:pt x="627" y="31"/>
                      <a:pt x="626" y="28"/>
                      <a:pt x="625" y="26"/>
                    </a:cubicBezTo>
                    <a:cubicBezTo>
                      <a:pt x="624" y="23"/>
                      <a:pt x="622" y="21"/>
                      <a:pt x="620" y="20"/>
                    </a:cubicBezTo>
                    <a:cubicBezTo>
                      <a:pt x="618" y="18"/>
                      <a:pt x="616" y="17"/>
                      <a:pt x="613" y="16"/>
                    </a:cubicBezTo>
                    <a:cubicBezTo>
                      <a:pt x="610" y="15"/>
                      <a:pt x="608" y="15"/>
                      <a:pt x="605" y="15"/>
                    </a:cubicBezTo>
                    <a:cubicBezTo>
                      <a:pt x="583" y="15"/>
                      <a:pt x="583" y="15"/>
                      <a:pt x="583" y="15"/>
                    </a:cubicBezTo>
                    <a:cubicBezTo>
                      <a:pt x="583" y="90"/>
                      <a:pt x="583" y="90"/>
                      <a:pt x="583" y="90"/>
                    </a:cubicBezTo>
                    <a:cubicBezTo>
                      <a:pt x="590" y="90"/>
                      <a:pt x="590" y="90"/>
                      <a:pt x="590" y="90"/>
                    </a:cubicBezTo>
                    <a:cubicBezTo>
                      <a:pt x="590" y="57"/>
                      <a:pt x="590" y="57"/>
                      <a:pt x="590" y="57"/>
                    </a:cubicBezTo>
                    <a:cubicBezTo>
                      <a:pt x="598" y="57"/>
                      <a:pt x="598" y="57"/>
                      <a:pt x="598" y="57"/>
                    </a:cubicBezTo>
                    <a:cubicBezTo>
                      <a:pt x="600" y="57"/>
                      <a:pt x="601" y="57"/>
                      <a:pt x="603" y="58"/>
                    </a:cubicBezTo>
                    <a:cubicBezTo>
                      <a:pt x="604" y="58"/>
                      <a:pt x="605" y="59"/>
                      <a:pt x="606" y="60"/>
                    </a:cubicBezTo>
                    <a:cubicBezTo>
                      <a:pt x="607" y="61"/>
                      <a:pt x="609" y="62"/>
                      <a:pt x="610" y="63"/>
                    </a:cubicBezTo>
                    <a:cubicBezTo>
                      <a:pt x="611" y="65"/>
                      <a:pt x="612" y="66"/>
                      <a:pt x="613" y="69"/>
                    </a:cubicBezTo>
                    <a:cubicBezTo>
                      <a:pt x="624" y="90"/>
                      <a:pt x="624" y="90"/>
                      <a:pt x="624" y="90"/>
                    </a:cubicBezTo>
                    <a:cubicBezTo>
                      <a:pt x="632" y="90"/>
                      <a:pt x="632" y="90"/>
                      <a:pt x="632" y="90"/>
                    </a:cubicBezTo>
                    <a:lnTo>
                      <a:pt x="620" y="67"/>
                    </a:lnTo>
                    <a:close/>
                    <a:moveTo>
                      <a:pt x="603" y="51"/>
                    </a:moveTo>
                    <a:cubicBezTo>
                      <a:pt x="590" y="51"/>
                      <a:pt x="590" y="51"/>
                      <a:pt x="590" y="51"/>
                    </a:cubicBezTo>
                    <a:cubicBezTo>
                      <a:pt x="590" y="21"/>
                      <a:pt x="590" y="21"/>
                      <a:pt x="590" y="21"/>
                    </a:cubicBezTo>
                    <a:cubicBezTo>
                      <a:pt x="603" y="21"/>
                      <a:pt x="603" y="21"/>
                      <a:pt x="603" y="21"/>
                    </a:cubicBezTo>
                    <a:cubicBezTo>
                      <a:pt x="609" y="21"/>
                      <a:pt x="613" y="22"/>
                      <a:pt x="615" y="25"/>
                    </a:cubicBezTo>
                    <a:cubicBezTo>
                      <a:pt x="618" y="27"/>
                      <a:pt x="620" y="31"/>
                      <a:pt x="620" y="35"/>
                    </a:cubicBezTo>
                    <a:cubicBezTo>
                      <a:pt x="620" y="38"/>
                      <a:pt x="619" y="40"/>
                      <a:pt x="618" y="42"/>
                    </a:cubicBezTo>
                    <a:cubicBezTo>
                      <a:pt x="618" y="44"/>
                      <a:pt x="616" y="45"/>
                      <a:pt x="615" y="47"/>
                    </a:cubicBezTo>
                    <a:cubicBezTo>
                      <a:pt x="613" y="48"/>
                      <a:pt x="612" y="49"/>
                      <a:pt x="610" y="50"/>
                    </a:cubicBezTo>
                    <a:cubicBezTo>
                      <a:pt x="607" y="51"/>
                      <a:pt x="605" y="51"/>
                      <a:pt x="603" y="51"/>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41" name="Freeform 222">
                <a:extLst>
                  <a:ext uri="{FF2B5EF4-FFF2-40B4-BE49-F238E27FC236}">
                    <a16:creationId xmlns:a16="http://schemas.microsoft.com/office/drawing/2014/main" id="{300E15C5-80EC-4D48-9AF1-188B1F360641}"/>
                  </a:ext>
                </a:extLst>
              </p:cNvPr>
              <p:cNvSpPr>
                <a:spLocks noEditPoints="1"/>
              </p:cNvSpPr>
              <p:nvPr/>
            </p:nvSpPr>
            <p:spPr bwMode="auto">
              <a:xfrm rot="16200000">
                <a:off x="766574" y="2197176"/>
                <a:ext cx="212748" cy="793945"/>
              </a:xfrm>
              <a:custGeom>
                <a:avLst/>
                <a:gdLst>
                  <a:gd name="T0" fmla="*/ 2 w 120"/>
                  <a:gd name="T1" fmla="*/ 105 h 448"/>
                  <a:gd name="T2" fmla="*/ 103 w 120"/>
                  <a:gd name="T3" fmla="*/ 107 h 448"/>
                  <a:gd name="T4" fmla="*/ 91 w 120"/>
                  <a:gd name="T5" fmla="*/ 103 h 448"/>
                  <a:gd name="T6" fmla="*/ 2 w 120"/>
                  <a:gd name="T7" fmla="*/ 56 h 448"/>
                  <a:gd name="T8" fmla="*/ 103 w 120"/>
                  <a:gd name="T9" fmla="*/ 13 h 448"/>
                  <a:gd name="T10" fmla="*/ 80 w 120"/>
                  <a:gd name="T11" fmla="*/ 13 h 448"/>
                  <a:gd name="T12" fmla="*/ 2 w 120"/>
                  <a:gd name="T13" fmla="*/ 0 h 448"/>
                  <a:gd name="T14" fmla="*/ 118 w 120"/>
                  <a:gd name="T15" fmla="*/ 18 h 448"/>
                  <a:gd name="T16" fmla="*/ 23 w 120"/>
                  <a:gd name="T17" fmla="*/ 59 h 448"/>
                  <a:gd name="T18" fmla="*/ 37 w 120"/>
                  <a:gd name="T19" fmla="*/ 65 h 448"/>
                  <a:gd name="T20" fmla="*/ 118 w 120"/>
                  <a:gd name="T21" fmla="*/ 119 h 448"/>
                  <a:gd name="T22" fmla="*/ 2 w 120"/>
                  <a:gd name="T23" fmla="*/ 212 h 448"/>
                  <a:gd name="T24" fmla="*/ 118 w 120"/>
                  <a:gd name="T25" fmla="*/ 150 h 448"/>
                  <a:gd name="T26" fmla="*/ 106 w 120"/>
                  <a:gd name="T27" fmla="*/ 209 h 448"/>
                  <a:gd name="T28" fmla="*/ 67 w 120"/>
                  <a:gd name="T29" fmla="*/ 163 h 448"/>
                  <a:gd name="T30" fmla="*/ 55 w 120"/>
                  <a:gd name="T31" fmla="*/ 206 h 448"/>
                  <a:gd name="T32" fmla="*/ 14 w 120"/>
                  <a:gd name="T33" fmla="*/ 163 h 448"/>
                  <a:gd name="T34" fmla="*/ 2 w 120"/>
                  <a:gd name="T35" fmla="*/ 212 h 448"/>
                  <a:gd name="T36" fmla="*/ 2 w 120"/>
                  <a:gd name="T37" fmla="*/ 248 h 448"/>
                  <a:gd name="T38" fmla="*/ 51 w 120"/>
                  <a:gd name="T39" fmla="*/ 259 h 448"/>
                  <a:gd name="T40" fmla="*/ 47 w 120"/>
                  <a:gd name="T41" fmla="*/ 272 h 448"/>
                  <a:gd name="T42" fmla="*/ 34 w 120"/>
                  <a:gd name="T43" fmla="*/ 282 h 448"/>
                  <a:gd name="T44" fmla="*/ 2 w 120"/>
                  <a:gd name="T45" fmla="*/ 318 h 448"/>
                  <a:gd name="T46" fmla="*/ 43 w 120"/>
                  <a:gd name="T47" fmla="*/ 292 h 448"/>
                  <a:gd name="T48" fmla="*/ 52 w 120"/>
                  <a:gd name="T49" fmla="*/ 284 h 448"/>
                  <a:gd name="T50" fmla="*/ 56 w 120"/>
                  <a:gd name="T51" fmla="*/ 278 h 448"/>
                  <a:gd name="T52" fmla="*/ 67 w 120"/>
                  <a:gd name="T53" fmla="*/ 297 h 448"/>
                  <a:gd name="T54" fmla="*/ 87 w 120"/>
                  <a:gd name="T55" fmla="*/ 304 h 448"/>
                  <a:gd name="T56" fmla="*/ 111 w 120"/>
                  <a:gd name="T57" fmla="*/ 294 h 448"/>
                  <a:gd name="T58" fmla="*/ 118 w 120"/>
                  <a:gd name="T59" fmla="*/ 269 h 448"/>
                  <a:gd name="T60" fmla="*/ 2 w 120"/>
                  <a:gd name="T61" fmla="*/ 234 h 448"/>
                  <a:gd name="T62" fmla="*/ 101 w 120"/>
                  <a:gd name="T63" fmla="*/ 284 h 448"/>
                  <a:gd name="T64" fmla="*/ 77 w 120"/>
                  <a:gd name="T65" fmla="*/ 288 h 448"/>
                  <a:gd name="T66" fmla="*/ 65 w 120"/>
                  <a:gd name="T67" fmla="*/ 276 h 448"/>
                  <a:gd name="T68" fmla="*/ 64 w 120"/>
                  <a:gd name="T69" fmla="*/ 248 h 448"/>
                  <a:gd name="T70" fmla="*/ 106 w 120"/>
                  <a:gd name="T71" fmla="*/ 266 h 448"/>
                  <a:gd name="T72" fmla="*/ 0 w 120"/>
                  <a:gd name="T73" fmla="*/ 379 h 448"/>
                  <a:gd name="T74" fmla="*/ 58 w 120"/>
                  <a:gd name="T75" fmla="*/ 324 h 448"/>
                  <a:gd name="T76" fmla="*/ 120 w 120"/>
                  <a:gd name="T77" fmla="*/ 383 h 448"/>
                  <a:gd name="T78" fmla="*/ 101 w 120"/>
                  <a:gd name="T79" fmla="*/ 411 h 448"/>
                  <a:gd name="T80" fmla="*/ 94 w 120"/>
                  <a:gd name="T81" fmla="*/ 351 h 448"/>
                  <a:gd name="T82" fmla="*/ 25 w 120"/>
                  <a:gd name="T83" fmla="*/ 350 h 448"/>
                  <a:gd name="T84" fmla="*/ 20 w 120"/>
                  <a:gd name="T85" fmla="*/ 411 h 448"/>
                  <a:gd name="T86" fmla="*/ 2 w 120"/>
                  <a:gd name="T87" fmla="*/ 448 h 448"/>
                  <a:gd name="T88" fmla="*/ 118 w 120"/>
                  <a:gd name="T89" fmla="*/ 435 h 448"/>
                  <a:gd name="T90" fmla="*/ 2 w 120"/>
                  <a:gd name="T91" fmla="*/ 448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 h="448">
                    <a:moveTo>
                      <a:pt x="2" y="119"/>
                    </a:moveTo>
                    <a:cubicBezTo>
                      <a:pt x="2" y="105"/>
                      <a:pt x="2" y="105"/>
                      <a:pt x="2" y="105"/>
                    </a:cubicBezTo>
                    <a:cubicBezTo>
                      <a:pt x="80" y="105"/>
                      <a:pt x="80" y="105"/>
                      <a:pt x="80" y="105"/>
                    </a:cubicBezTo>
                    <a:cubicBezTo>
                      <a:pt x="86" y="105"/>
                      <a:pt x="94" y="106"/>
                      <a:pt x="103" y="107"/>
                    </a:cubicBezTo>
                    <a:cubicBezTo>
                      <a:pt x="103" y="106"/>
                      <a:pt x="103" y="106"/>
                      <a:pt x="103" y="106"/>
                    </a:cubicBezTo>
                    <a:cubicBezTo>
                      <a:pt x="97" y="105"/>
                      <a:pt x="94" y="104"/>
                      <a:pt x="91" y="103"/>
                    </a:cubicBezTo>
                    <a:cubicBezTo>
                      <a:pt x="2" y="63"/>
                      <a:pt x="2" y="63"/>
                      <a:pt x="2" y="63"/>
                    </a:cubicBezTo>
                    <a:cubicBezTo>
                      <a:pt x="2" y="56"/>
                      <a:pt x="2" y="56"/>
                      <a:pt x="2" y="56"/>
                    </a:cubicBezTo>
                    <a:cubicBezTo>
                      <a:pt x="91" y="16"/>
                      <a:pt x="91" y="16"/>
                      <a:pt x="91" y="16"/>
                    </a:cubicBezTo>
                    <a:cubicBezTo>
                      <a:pt x="93" y="15"/>
                      <a:pt x="97" y="14"/>
                      <a:pt x="103" y="13"/>
                    </a:cubicBezTo>
                    <a:cubicBezTo>
                      <a:pt x="103" y="12"/>
                      <a:pt x="103" y="12"/>
                      <a:pt x="103" y="12"/>
                    </a:cubicBezTo>
                    <a:cubicBezTo>
                      <a:pt x="98" y="13"/>
                      <a:pt x="90" y="13"/>
                      <a:pt x="80" y="13"/>
                    </a:cubicBezTo>
                    <a:cubicBezTo>
                      <a:pt x="2" y="13"/>
                      <a:pt x="2" y="13"/>
                      <a:pt x="2" y="13"/>
                    </a:cubicBezTo>
                    <a:cubicBezTo>
                      <a:pt x="2" y="0"/>
                      <a:pt x="2" y="0"/>
                      <a:pt x="2" y="0"/>
                    </a:cubicBezTo>
                    <a:cubicBezTo>
                      <a:pt x="118" y="0"/>
                      <a:pt x="118" y="0"/>
                      <a:pt x="118" y="0"/>
                    </a:cubicBezTo>
                    <a:cubicBezTo>
                      <a:pt x="118" y="18"/>
                      <a:pt x="118" y="18"/>
                      <a:pt x="118" y="18"/>
                    </a:cubicBezTo>
                    <a:cubicBezTo>
                      <a:pt x="37" y="54"/>
                      <a:pt x="37" y="54"/>
                      <a:pt x="37" y="54"/>
                    </a:cubicBezTo>
                    <a:cubicBezTo>
                      <a:pt x="31" y="57"/>
                      <a:pt x="26" y="58"/>
                      <a:pt x="23" y="59"/>
                    </a:cubicBezTo>
                    <a:cubicBezTo>
                      <a:pt x="23" y="60"/>
                      <a:pt x="23" y="60"/>
                      <a:pt x="23" y="60"/>
                    </a:cubicBezTo>
                    <a:cubicBezTo>
                      <a:pt x="29" y="62"/>
                      <a:pt x="34" y="64"/>
                      <a:pt x="37" y="65"/>
                    </a:cubicBezTo>
                    <a:cubicBezTo>
                      <a:pt x="118" y="102"/>
                      <a:pt x="118" y="102"/>
                      <a:pt x="118" y="102"/>
                    </a:cubicBezTo>
                    <a:cubicBezTo>
                      <a:pt x="118" y="119"/>
                      <a:pt x="118" y="119"/>
                      <a:pt x="118" y="119"/>
                    </a:cubicBezTo>
                    <a:lnTo>
                      <a:pt x="2" y="119"/>
                    </a:lnTo>
                    <a:close/>
                    <a:moveTo>
                      <a:pt x="2" y="212"/>
                    </a:moveTo>
                    <a:cubicBezTo>
                      <a:pt x="2" y="150"/>
                      <a:pt x="2" y="150"/>
                      <a:pt x="2" y="150"/>
                    </a:cubicBezTo>
                    <a:cubicBezTo>
                      <a:pt x="118" y="150"/>
                      <a:pt x="118" y="150"/>
                      <a:pt x="118" y="150"/>
                    </a:cubicBezTo>
                    <a:cubicBezTo>
                      <a:pt x="118" y="209"/>
                      <a:pt x="118" y="209"/>
                      <a:pt x="118" y="209"/>
                    </a:cubicBezTo>
                    <a:cubicBezTo>
                      <a:pt x="106" y="209"/>
                      <a:pt x="106" y="209"/>
                      <a:pt x="106" y="209"/>
                    </a:cubicBezTo>
                    <a:cubicBezTo>
                      <a:pt x="106" y="163"/>
                      <a:pt x="106" y="163"/>
                      <a:pt x="106" y="163"/>
                    </a:cubicBezTo>
                    <a:cubicBezTo>
                      <a:pt x="67" y="163"/>
                      <a:pt x="67" y="163"/>
                      <a:pt x="67" y="163"/>
                    </a:cubicBezTo>
                    <a:cubicBezTo>
                      <a:pt x="67" y="206"/>
                      <a:pt x="67" y="206"/>
                      <a:pt x="67" y="206"/>
                    </a:cubicBezTo>
                    <a:cubicBezTo>
                      <a:pt x="55" y="206"/>
                      <a:pt x="55" y="206"/>
                      <a:pt x="55" y="206"/>
                    </a:cubicBezTo>
                    <a:cubicBezTo>
                      <a:pt x="55" y="163"/>
                      <a:pt x="55" y="163"/>
                      <a:pt x="55" y="163"/>
                    </a:cubicBezTo>
                    <a:cubicBezTo>
                      <a:pt x="14" y="163"/>
                      <a:pt x="14" y="163"/>
                      <a:pt x="14" y="163"/>
                    </a:cubicBezTo>
                    <a:cubicBezTo>
                      <a:pt x="14" y="212"/>
                      <a:pt x="14" y="212"/>
                      <a:pt x="14" y="212"/>
                    </a:cubicBezTo>
                    <a:lnTo>
                      <a:pt x="2" y="212"/>
                    </a:lnTo>
                    <a:close/>
                    <a:moveTo>
                      <a:pt x="2" y="234"/>
                    </a:moveTo>
                    <a:cubicBezTo>
                      <a:pt x="2" y="248"/>
                      <a:pt x="2" y="248"/>
                      <a:pt x="2" y="248"/>
                    </a:cubicBezTo>
                    <a:cubicBezTo>
                      <a:pt x="51" y="248"/>
                      <a:pt x="51" y="248"/>
                      <a:pt x="51" y="248"/>
                    </a:cubicBezTo>
                    <a:cubicBezTo>
                      <a:pt x="51" y="259"/>
                      <a:pt x="51" y="259"/>
                      <a:pt x="51" y="259"/>
                    </a:cubicBezTo>
                    <a:cubicBezTo>
                      <a:pt x="51" y="261"/>
                      <a:pt x="51" y="264"/>
                      <a:pt x="50" y="266"/>
                    </a:cubicBezTo>
                    <a:cubicBezTo>
                      <a:pt x="50" y="268"/>
                      <a:pt x="49" y="270"/>
                      <a:pt x="47" y="272"/>
                    </a:cubicBezTo>
                    <a:cubicBezTo>
                      <a:pt x="46" y="273"/>
                      <a:pt x="44" y="275"/>
                      <a:pt x="42" y="277"/>
                    </a:cubicBezTo>
                    <a:cubicBezTo>
                      <a:pt x="40" y="278"/>
                      <a:pt x="37" y="280"/>
                      <a:pt x="34" y="282"/>
                    </a:cubicBezTo>
                    <a:cubicBezTo>
                      <a:pt x="2" y="301"/>
                      <a:pt x="2" y="301"/>
                      <a:pt x="2" y="301"/>
                    </a:cubicBezTo>
                    <a:cubicBezTo>
                      <a:pt x="2" y="318"/>
                      <a:pt x="2" y="318"/>
                      <a:pt x="2" y="318"/>
                    </a:cubicBezTo>
                    <a:cubicBezTo>
                      <a:pt x="37" y="296"/>
                      <a:pt x="37" y="296"/>
                      <a:pt x="37" y="296"/>
                    </a:cubicBezTo>
                    <a:cubicBezTo>
                      <a:pt x="39" y="294"/>
                      <a:pt x="41" y="293"/>
                      <a:pt x="43" y="292"/>
                    </a:cubicBezTo>
                    <a:cubicBezTo>
                      <a:pt x="45" y="290"/>
                      <a:pt x="47" y="289"/>
                      <a:pt x="49" y="288"/>
                    </a:cubicBezTo>
                    <a:cubicBezTo>
                      <a:pt x="50" y="286"/>
                      <a:pt x="51" y="285"/>
                      <a:pt x="52" y="284"/>
                    </a:cubicBezTo>
                    <a:cubicBezTo>
                      <a:pt x="54" y="282"/>
                      <a:pt x="55" y="280"/>
                      <a:pt x="55" y="278"/>
                    </a:cubicBezTo>
                    <a:cubicBezTo>
                      <a:pt x="56" y="278"/>
                      <a:pt x="56" y="278"/>
                      <a:pt x="56" y="278"/>
                    </a:cubicBezTo>
                    <a:cubicBezTo>
                      <a:pt x="57" y="282"/>
                      <a:pt x="58" y="286"/>
                      <a:pt x="60" y="289"/>
                    </a:cubicBezTo>
                    <a:cubicBezTo>
                      <a:pt x="62" y="292"/>
                      <a:pt x="64" y="295"/>
                      <a:pt x="67" y="297"/>
                    </a:cubicBezTo>
                    <a:cubicBezTo>
                      <a:pt x="70" y="300"/>
                      <a:pt x="73" y="301"/>
                      <a:pt x="76" y="303"/>
                    </a:cubicBezTo>
                    <a:cubicBezTo>
                      <a:pt x="79" y="304"/>
                      <a:pt x="83" y="304"/>
                      <a:pt x="87" y="304"/>
                    </a:cubicBezTo>
                    <a:cubicBezTo>
                      <a:pt x="92" y="304"/>
                      <a:pt x="97" y="303"/>
                      <a:pt x="101" y="302"/>
                    </a:cubicBezTo>
                    <a:cubicBezTo>
                      <a:pt x="105" y="300"/>
                      <a:pt x="108" y="297"/>
                      <a:pt x="111" y="294"/>
                    </a:cubicBezTo>
                    <a:cubicBezTo>
                      <a:pt x="113" y="291"/>
                      <a:pt x="115" y="287"/>
                      <a:pt x="116" y="283"/>
                    </a:cubicBezTo>
                    <a:cubicBezTo>
                      <a:pt x="118" y="279"/>
                      <a:pt x="118" y="274"/>
                      <a:pt x="118" y="269"/>
                    </a:cubicBezTo>
                    <a:cubicBezTo>
                      <a:pt x="118" y="234"/>
                      <a:pt x="118" y="234"/>
                      <a:pt x="118" y="234"/>
                    </a:cubicBezTo>
                    <a:lnTo>
                      <a:pt x="2" y="234"/>
                    </a:lnTo>
                    <a:close/>
                    <a:moveTo>
                      <a:pt x="106" y="266"/>
                    </a:moveTo>
                    <a:cubicBezTo>
                      <a:pt x="106" y="274"/>
                      <a:pt x="104" y="280"/>
                      <a:pt x="101" y="284"/>
                    </a:cubicBezTo>
                    <a:cubicBezTo>
                      <a:pt x="97" y="288"/>
                      <a:pt x="92" y="290"/>
                      <a:pt x="86" y="290"/>
                    </a:cubicBezTo>
                    <a:cubicBezTo>
                      <a:pt x="83" y="290"/>
                      <a:pt x="79" y="289"/>
                      <a:pt x="77" y="288"/>
                    </a:cubicBezTo>
                    <a:cubicBezTo>
                      <a:pt x="74" y="287"/>
                      <a:pt x="71" y="285"/>
                      <a:pt x="70" y="283"/>
                    </a:cubicBezTo>
                    <a:cubicBezTo>
                      <a:pt x="68" y="281"/>
                      <a:pt x="66" y="279"/>
                      <a:pt x="65" y="276"/>
                    </a:cubicBezTo>
                    <a:cubicBezTo>
                      <a:pt x="64" y="273"/>
                      <a:pt x="64" y="270"/>
                      <a:pt x="64" y="266"/>
                    </a:cubicBezTo>
                    <a:cubicBezTo>
                      <a:pt x="64" y="248"/>
                      <a:pt x="64" y="248"/>
                      <a:pt x="64" y="248"/>
                    </a:cubicBezTo>
                    <a:cubicBezTo>
                      <a:pt x="106" y="248"/>
                      <a:pt x="106" y="248"/>
                      <a:pt x="106" y="248"/>
                    </a:cubicBezTo>
                    <a:lnTo>
                      <a:pt x="106" y="266"/>
                    </a:lnTo>
                    <a:close/>
                    <a:moveTo>
                      <a:pt x="6" y="411"/>
                    </a:moveTo>
                    <a:cubicBezTo>
                      <a:pt x="2" y="402"/>
                      <a:pt x="0" y="391"/>
                      <a:pt x="0" y="379"/>
                    </a:cubicBezTo>
                    <a:cubicBezTo>
                      <a:pt x="0" y="362"/>
                      <a:pt x="5" y="349"/>
                      <a:pt x="16" y="339"/>
                    </a:cubicBezTo>
                    <a:cubicBezTo>
                      <a:pt x="26" y="329"/>
                      <a:pt x="40" y="324"/>
                      <a:pt x="58" y="324"/>
                    </a:cubicBezTo>
                    <a:cubicBezTo>
                      <a:pt x="76" y="324"/>
                      <a:pt x="91" y="329"/>
                      <a:pt x="103" y="341"/>
                    </a:cubicBezTo>
                    <a:cubicBezTo>
                      <a:pt x="115" y="352"/>
                      <a:pt x="120" y="366"/>
                      <a:pt x="120" y="383"/>
                    </a:cubicBezTo>
                    <a:cubicBezTo>
                      <a:pt x="120" y="394"/>
                      <a:pt x="119" y="404"/>
                      <a:pt x="115" y="411"/>
                    </a:cubicBezTo>
                    <a:cubicBezTo>
                      <a:pt x="101" y="411"/>
                      <a:pt x="101" y="411"/>
                      <a:pt x="101" y="411"/>
                    </a:cubicBezTo>
                    <a:cubicBezTo>
                      <a:pt x="106" y="403"/>
                      <a:pt x="108" y="393"/>
                      <a:pt x="108" y="383"/>
                    </a:cubicBezTo>
                    <a:cubicBezTo>
                      <a:pt x="108" y="370"/>
                      <a:pt x="103" y="359"/>
                      <a:pt x="94" y="351"/>
                    </a:cubicBezTo>
                    <a:cubicBezTo>
                      <a:pt x="85" y="342"/>
                      <a:pt x="74" y="338"/>
                      <a:pt x="59" y="338"/>
                    </a:cubicBezTo>
                    <a:cubicBezTo>
                      <a:pt x="44" y="338"/>
                      <a:pt x="33" y="342"/>
                      <a:pt x="25" y="350"/>
                    </a:cubicBezTo>
                    <a:cubicBezTo>
                      <a:pt x="16" y="358"/>
                      <a:pt x="12" y="368"/>
                      <a:pt x="12" y="380"/>
                    </a:cubicBezTo>
                    <a:cubicBezTo>
                      <a:pt x="12" y="392"/>
                      <a:pt x="14" y="402"/>
                      <a:pt x="20" y="411"/>
                    </a:cubicBezTo>
                    <a:lnTo>
                      <a:pt x="6" y="411"/>
                    </a:lnTo>
                    <a:close/>
                    <a:moveTo>
                      <a:pt x="2" y="448"/>
                    </a:moveTo>
                    <a:cubicBezTo>
                      <a:pt x="2" y="435"/>
                      <a:pt x="2" y="435"/>
                      <a:pt x="2" y="435"/>
                    </a:cubicBezTo>
                    <a:cubicBezTo>
                      <a:pt x="118" y="435"/>
                      <a:pt x="118" y="435"/>
                      <a:pt x="118" y="435"/>
                    </a:cubicBezTo>
                    <a:cubicBezTo>
                      <a:pt x="118" y="448"/>
                      <a:pt x="118" y="448"/>
                      <a:pt x="118" y="448"/>
                    </a:cubicBezTo>
                    <a:lnTo>
                      <a:pt x="2" y="44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8" name="Group 27">
              <a:extLst>
                <a:ext uri="{FF2B5EF4-FFF2-40B4-BE49-F238E27FC236}">
                  <a16:creationId xmlns:a16="http://schemas.microsoft.com/office/drawing/2014/main" id="{15B37317-5203-4561-9CE3-714781C63604}"/>
                </a:ext>
              </a:extLst>
            </p:cNvPr>
            <p:cNvGrpSpPr/>
            <p:nvPr userDrawn="1"/>
          </p:nvGrpSpPr>
          <p:grpSpPr>
            <a:xfrm>
              <a:off x="431184" y="3072637"/>
              <a:ext cx="3210415" cy="345865"/>
              <a:chOff x="431184" y="2502206"/>
              <a:chExt cx="3210415" cy="345865"/>
            </a:xfrm>
          </p:grpSpPr>
          <p:sp>
            <p:nvSpPr>
              <p:cNvPr id="37" name="Freeform 236">
                <a:extLst>
                  <a:ext uri="{FF2B5EF4-FFF2-40B4-BE49-F238E27FC236}">
                    <a16:creationId xmlns:a16="http://schemas.microsoft.com/office/drawing/2014/main" id="{362D1849-A3C4-458E-AA52-421CE4C29177}"/>
                  </a:ext>
                </a:extLst>
              </p:cNvPr>
              <p:cNvSpPr>
                <a:spLocks noChangeAspect="1" noEditPoints="1"/>
              </p:cNvSpPr>
              <p:nvPr/>
            </p:nvSpPr>
            <p:spPr bwMode="auto">
              <a:xfrm rot="16200000">
                <a:off x="2606261" y="1812734"/>
                <a:ext cx="345865" cy="1724810"/>
              </a:xfrm>
              <a:custGeom>
                <a:avLst/>
                <a:gdLst>
                  <a:gd name="T0" fmla="*/ 28 w 103"/>
                  <a:gd name="T1" fmla="*/ 6 h 512"/>
                  <a:gd name="T2" fmla="*/ 52 w 103"/>
                  <a:gd name="T3" fmla="*/ 12 h 512"/>
                  <a:gd name="T4" fmla="*/ 64 w 103"/>
                  <a:gd name="T5" fmla="*/ 2 h 512"/>
                  <a:gd name="T6" fmla="*/ 76 w 103"/>
                  <a:gd name="T7" fmla="*/ 37 h 512"/>
                  <a:gd name="T8" fmla="*/ 63 w 103"/>
                  <a:gd name="T9" fmla="*/ 14 h 512"/>
                  <a:gd name="T10" fmla="*/ 56 w 103"/>
                  <a:gd name="T11" fmla="*/ 33 h 512"/>
                  <a:gd name="T12" fmla="*/ 40 w 103"/>
                  <a:gd name="T13" fmla="*/ 12 h 512"/>
                  <a:gd name="T14" fmla="*/ 36 w 103"/>
                  <a:gd name="T15" fmla="*/ 40 h 512"/>
                  <a:gd name="T16" fmla="*/ 66 w 103"/>
                  <a:gd name="T17" fmla="*/ 51 h 512"/>
                  <a:gd name="T18" fmla="*/ 77 w 103"/>
                  <a:gd name="T19" fmla="*/ 44 h 512"/>
                  <a:gd name="T20" fmla="*/ 62 w 103"/>
                  <a:gd name="T21" fmla="*/ 63 h 512"/>
                  <a:gd name="T22" fmla="*/ 37 w 103"/>
                  <a:gd name="T23" fmla="*/ 84 h 512"/>
                  <a:gd name="T24" fmla="*/ 77 w 103"/>
                  <a:gd name="T25" fmla="*/ 93 h 512"/>
                  <a:gd name="T26" fmla="*/ 24 w 103"/>
                  <a:gd name="T27" fmla="*/ 75 h 512"/>
                  <a:gd name="T28" fmla="*/ 60 w 103"/>
                  <a:gd name="T29" fmla="*/ 52 h 512"/>
                  <a:gd name="T30" fmla="*/ 4 w 103"/>
                  <a:gd name="T31" fmla="*/ 146 h 512"/>
                  <a:gd name="T32" fmla="*/ 1 w 103"/>
                  <a:gd name="T33" fmla="*/ 116 h 512"/>
                  <a:gd name="T34" fmla="*/ 61 w 103"/>
                  <a:gd name="T35" fmla="*/ 117 h 512"/>
                  <a:gd name="T36" fmla="*/ 78 w 103"/>
                  <a:gd name="T37" fmla="*/ 106 h 512"/>
                  <a:gd name="T38" fmla="*/ 70 w 103"/>
                  <a:gd name="T39" fmla="*/ 125 h 512"/>
                  <a:gd name="T40" fmla="*/ 77 w 103"/>
                  <a:gd name="T41" fmla="*/ 157 h 512"/>
                  <a:gd name="T42" fmla="*/ 10 w 103"/>
                  <a:gd name="T43" fmla="*/ 156 h 512"/>
                  <a:gd name="T44" fmla="*/ 66 w 103"/>
                  <a:gd name="T45" fmla="*/ 204 h 512"/>
                  <a:gd name="T46" fmla="*/ 70 w 103"/>
                  <a:gd name="T47" fmla="*/ 168 h 512"/>
                  <a:gd name="T48" fmla="*/ 24 w 103"/>
                  <a:gd name="T49" fmla="*/ 183 h 512"/>
                  <a:gd name="T50" fmla="*/ 24 w 103"/>
                  <a:gd name="T51" fmla="*/ 215 h 512"/>
                  <a:gd name="T52" fmla="*/ 34 w 103"/>
                  <a:gd name="T53" fmla="*/ 219 h 512"/>
                  <a:gd name="T54" fmla="*/ 77 w 103"/>
                  <a:gd name="T55" fmla="*/ 220 h 512"/>
                  <a:gd name="T56" fmla="*/ 52 w 103"/>
                  <a:gd name="T57" fmla="*/ 200 h 512"/>
                  <a:gd name="T58" fmla="*/ 33 w 103"/>
                  <a:gd name="T59" fmla="*/ 185 h 512"/>
                  <a:gd name="T60" fmla="*/ 64 w 103"/>
                  <a:gd name="T61" fmla="*/ 177 h 512"/>
                  <a:gd name="T62" fmla="*/ 52 w 103"/>
                  <a:gd name="T63" fmla="*/ 200 h 512"/>
                  <a:gd name="T64" fmla="*/ 5 w 103"/>
                  <a:gd name="T65" fmla="*/ 230 h 512"/>
                  <a:gd name="T66" fmla="*/ 29 w 103"/>
                  <a:gd name="T67" fmla="*/ 242 h 512"/>
                  <a:gd name="T68" fmla="*/ 52 w 103"/>
                  <a:gd name="T69" fmla="*/ 281 h 512"/>
                  <a:gd name="T70" fmla="*/ 71 w 103"/>
                  <a:gd name="T71" fmla="*/ 237 h 512"/>
                  <a:gd name="T72" fmla="*/ 33 w 103"/>
                  <a:gd name="T73" fmla="*/ 255 h 512"/>
                  <a:gd name="T74" fmla="*/ 52 w 103"/>
                  <a:gd name="T75" fmla="*/ 242 h 512"/>
                  <a:gd name="T76" fmla="*/ 64 w 103"/>
                  <a:gd name="T77" fmla="*/ 265 h 512"/>
                  <a:gd name="T78" fmla="*/ 40 w 103"/>
                  <a:gd name="T79" fmla="*/ 294 h 512"/>
                  <a:gd name="T80" fmla="*/ 41 w 103"/>
                  <a:gd name="T81" fmla="*/ 306 h 512"/>
                  <a:gd name="T82" fmla="*/ 26 w 103"/>
                  <a:gd name="T83" fmla="*/ 315 h 512"/>
                  <a:gd name="T84" fmla="*/ 24 w 103"/>
                  <a:gd name="T85" fmla="*/ 347 h 512"/>
                  <a:gd name="T86" fmla="*/ 68 w 103"/>
                  <a:gd name="T87" fmla="*/ 365 h 512"/>
                  <a:gd name="T88" fmla="*/ 77 w 103"/>
                  <a:gd name="T89" fmla="*/ 348 h 512"/>
                  <a:gd name="T90" fmla="*/ 50 w 103"/>
                  <a:gd name="T91" fmla="*/ 360 h 512"/>
                  <a:gd name="T92" fmla="*/ 38 w 103"/>
                  <a:gd name="T93" fmla="*/ 337 h 512"/>
                  <a:gd name="T94" fmla="*/ 68 w 103"/>
                  <a:gd name="T95" fmla="*/ 354 h 512"/>
                  <a:gd name="T96" fmla="*/ 41 w 103"/>
                  <a:gd name="T97" fmla="*/ 412 h 512"/>
                  <a:gd name="T98" fmla="*/ 26 w 103"/>
                  <a:gd name="T99" fmla="*/ 424 h 512"/>
                  <a:gd name="T100" fmla="*/ 68 w 103"/>
                  <a:gd name="T101" fmla="*/ 401 h 512"/>
                  <a:gd name="T102" fmla="*/ 73 w 103"/>
                  <a:gd name="T103" fmla="*/ 382 h 512"/>
                  <a:gd name="T104" fmla="*/ 68 w 103"/>
                  <a:gd name="T105" fmla="*/ 432 h 512"/>
                  <a:gd name="T106" fmla="*/ 24 w 103"/>
                  <a:gd name="T107" fmla="*/ 459 h 512"/>
                  <a:gd name="T108" fmla="*/ 77 w 103"/>
                  <a:gd name="T109" fmla="*/ 444 h 512"/>
                  <a:gd name="T110" fmla="*/ 37 w 103"/>
                  <a:gd name="T111" fmla="*/ 452 h 512"/>
                  <a:gd name="T112" fmla="*/ 63 w 103"/>
                  <a:gd name="T113" fmla="*/ 469 h 512"/>
                  <a:gd name="T114" fmla="*/ 34 w 103"/>
                  <a:gd name="T115" fmla="*/ 491 h 512"/>
                  <a:gd name="T116" fmla="*/ 77 w 103"/>
                  <a:gd name="T117" fmla="*/ 493 h 512"/>
                  <a:gd name="T118" fmla="*/ 30 w 103"/>
                  <a:gd name="T119" fmla="*/ 507 h 512"/>
                  <a:gd name="T120" fmla="*/ 103 w 103"/>
                  <a:gd name="T121" fmla="*/ 485 h 512"/>
                  <a:gd name="T122" fmla="*/ 103 w 103"/>
                  <a:gd name="T123" fmla="*/ 47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 h="512">
                    <a:moveTo>
                      <a:pt x="26" y="40"/>
                    </a:moveTo>
                    <a:cubicBezTo>
                      <a:pt x="24" y="35"/>
                      <a:pt x="24" y="29"/>
                      <a:pt x="24" y="22"/>
                    </a:cubicBezTo>
                    <a:cubicBezTo>
                      <a:pt x="24" y="15"/>
                      <a:pt x="25" y="10"/>
                      <a:pt x="28" y="6"/>
                    </a:cubicBezTo>
                    <a:cubicBezTo>
                      <a:pt x="31" y="2"/>
                      <a:pt x="34" y="0"/>
                      <a:pt x="39" y="0"/>
                    </a:cubicBezTo>
                    <a:cubicBezTo>
                      <a:pt x="42" y="0"/>
                      <a:pt x="45" y="1"/>
                      <a:pt x="47" y="3"/>
                    </a:cubicBezTo>
                    <a:cubicBezTo>
                      <a:pt x="50" y="6"/>
                      <a:pt x="51" y="9"/>
                      <a:pt x="52" y="12"/>
                    </a:cubicBezTo>
                    <a:cubicBezTo>
                      <a:pt x="52" y="12"/>
                      <a:pt x="52" y="12"/>
                      <a:pt x="52" y="12"/>
                    </a:cubicBezTo>
                    <a:cubicBezTo>
                      <a:pt x="53" y="9"/>
                      <a:pt x="54" y="7"/>
                      <a:pt x="56" y="5"/>
                    </a:cubicBezTo>
                    <a:cubicBezTo>
                      <a:pt x="58" y="3"/>
                      <a:pt x="61" y="2"/>
                      <a:pt x="64" y="2"/>
                    </a:cubicBezTo>
                    <a:cubicBezTo>
                      <a:pt x="68" y="2"/>
                      <a:pt x="72" y="4"/>
                      <a:pt x="75" y="8"/>
                    </a:cubicBezTo>
                    <a:cubicBezTo>
                      <a:pt x="77" y="11"/>
                      <a:pt x="79" y="16"/>
                      <a:pt x="79" y="23"/>
                    </a:cubicBezTo>
                    <a:cubicBezTo>
                      <a:pt x="79" y="28"/>
                      <a:pt x="78" y="33"/>
                      <a:pt x="76" y="37"/>
                    </a:cubicBezTo>
                    <a:cubicBezTo>
                      <a:pt x="66" y="37"/>
                      <a:pt x="66" y="37"/>
                      <a:pt x="66" y="37"/>
                    </a:cubicBezTo>
                    <a:cubicBezTo>
                      <a:pt x="69" y="33"/>
                      <a:pt x="70" y="28"/>
                      <a:pt x="70" y="24"/>
                    </a:cubicBezTo>
                    <a:cubicBezTo>
                      <a:pt x="70" y="17"/>
                      <a:pt x="68" y="14"/>
                      <a:pt x="63" y="14"/>
                    </a:cubicBezTo>
                    <a:cubicBezTo>
                      <a:pt x="61" y="14"/>
                      <a:pt x="59" y="15"/>
                      <a:pt x="58" y="18"/>
                    </a:cubicBezTo>
                    <a:cubicBezTo>
                      <a:pt x="57" y="20"/>
                      <a:pt x="56" y="23"/>
                      <a:pt x="56" y="27"/>
                    </a:cubicBezTo>
                    <a:cubicBezTo>
                      <a:pt x="56" y="29"/>
                      <a:pt x="56" y="31"/>
                      <a:pt x="56" y="33"/>
                    </a:cubicBezTo>
                    <a:cubicBezTo>
                      <a:pt x="47" y="33"/>
                      <a:pt x="47" y="33"/>
                      <a:pt x="47" y="33"/>
                    </a:cubicBezTo>
                    <a:cubicBezTo>
                      <a:pt x="47" y="30"/>
                      <a:pt x="48" y="28"/>
                      <a:pt x="48" y="25"/>
                    </a:cubicBezTo>
                    <a:cubicBezTo>
                      <a:pt x="48" y="16"/>
                      <a:pt x="45" y="12"/>
                      <a:pt x="40" y="12"/>
                    </a:cubicBezTo>
                    <a:cubicBezTo>
                      <a:pt x="38" y="12"/>
                      <a:pt x="36" y="13"/>
                      <a:pt x="34" y="15"/>
                    </a:cubicBezTo>
                    <a:cubicBezTo>
                      <a:pt x="33" y="17"/>
                      <a:pt x="32" y="20"/>
                      <a:pt x="32" y="24"/>
                    </a:cubicBezTo>
                    <a:cubicBezTo>
                      <a:pt x="32" y="30"/>
                      <a:pt x="34" y="35"/>
                      <a:pt x="36" y="40"/>
                    </a:cubicBezTo>
                    <a:lnTo>
                      <a:pt x="26" y="40"/>
                    </a:lnTo>
                    <a:close/>
                    <a:moveTo>
                      <a:pt x="60" y="52"/>
                    </a:moveTo>
                    <a:cubicBezTo>
                      <a:pt x="63" y="52"/>
                      <a:pt x="65" y="51"/>
                      <a:pt x="66" y="51"/>
                    </a:cubicBezTo>
                    <a:cubicBezTo>
                      <a:pt x="68" y="50"/>
                      <a:pt x="68" y="49"/>
                      <a:pt x="68" y="47"/>
                    </a:cubicBezTo>
                    <a:cubicBezTo>
                      <a:pt x="68" y="46"/>
                      <a:pt x="68" y="45"/>
                      <a:pt x="68" y="44"/>
                    </a:cubicBezTo>
                    <a:cubicBezTo>
                      <a:pt x="77" y="44"/>
                      <a:pt x="77" y="44"/>
                      <a:pt x="77" y="44"/>
                    </a:cubicBezTo>
                    <a:cubicBezTo>
                      <a:pt x="78" y="46"/>
                      <a:pt x="78" y="49"/>
                      <a:pt x="78" y="51"/>
                    </a:cubicBezTo>
                    <a:cubicBezTo>
                      <a:pt x="78" y="56"/>
                      <a:pt x="77" y="59"/>
                      <a:pt x="74" y="61"/>
                    </a:cubicBezTo>
                    <a:cubicBezTo>
                      <a:pt x="72" y="63"/>
                      <a:pt x="68" y="63"/>
                      <a:pt x="62" y="63"/>
                    </a:cubicBezTo>
                    <a:cubicBezTo>
                      <a:pt x="49" y="63"/>
                      <a:pt x="49" y="63"/>
                      <a:pt x="49" y="63"/>
                    </a:cubicBezTo>
                    <a:cubicBezTo>
                      <a:pt x="39" y="63"/>
                      <a:pt x="34" y="67"/>
                      <a:pt x="34" y="76"/>
                    </a:cubicBezTo>
                    <a:cubicBezTo>
                      <a:pt x="34" y="79"/>
                      <a:pt x="35" y="82"/>
                      <a:pt x="37" y="84"/>
                    </a:cubicBezTo>
                    <a:cubicBezTo>
                      <a:pt x="40" y="86"/>
                      <a:pt x="44" y="87"/>
                      <a:pt x="49" y="87"/>
                    </a:cubicBezTo>
                    <a:cubicBezTo>
                      <a:pt x="59" y="87"/>
                      <a:pt x="68" y="85"/>
                      <a:pt x="77" y="81"/>
                    </a:cubicBezTo>
                    <a:cubicBezTo>
                      <a:pt x="77" y="93"/>
                      <a:pt x="77" y="93"/>
                      <a:pt x="77" y="93"/>
                    </a:cubicBezTo>
                    <a:cubicBezTo>
                      <a:pt x="69" y="97"/>
                      <a:pt x="59" y="99"/>
                      <a:pt x="49" y="99"/>
                    </a:cubicBezTo>
                    <a:cubicBezTo>
                      <a:pt x="41" y="99"/>
                      <a:pt x="35" y="97"/>
                      <a:pt x="30" y="93"/>
                    </a:cubicBezTo>
                    <a:cubicBezTo>
                      <a:pt x="26" y="89"/>
                      <a:pt x="24" y="83"/>
                      <a:pt x="24" y="75"/>
                    </a:cubicBezTo>
                    <a:cubicBezTo>
                      <a:pt x="24" y="68"/>
                      <a:pt x="26" y="62"/>
                      <a:pt x="30" y="58"/>
                    </a:cubicBezTo>
                    <a:cubicBezTo>
                      <a:pt x="34" y="54"/>
                      <a:pt x="40" y="52"/>
                      <a:pt x="47" y="52"/>
                    </a:cubicBezTo>
                    <a:lnTo>
                      <a:pt x="60" y="52"/>
                    </a:lnTo>
                    <a:close/>
                    <a:moveTo>
                      <a:pt x="1" y="160"/>
                    </a:moveTo>
                    <a:cubicBezTo>
                      <a:pt x="1" y="158"/>
                      <a:pt x="0" y="156"/>
                      <a:pt x="0" y="154"/>
                    </a:cubicBezTo>
                    <a:cubicBezTo>
                      <a:pt x="0" y="151"/>
                      <a:pt x="1" y="148"/>
                      <a:pt x="4" y="146"/>
                    </a:cubicBezTo>
                    <a:cubicBezTo>
                      <a:pt x="6" y="144"/>
                      <a:pt x="9" y="141"/>
                      <a:pt x="15" y="139"/>
                    </a:cubicBezTo>
                    <a:cubicBezTo>
                      <a:pt x="32" y="131"/>
                      <a:pt x="32" y="131"/>
                      <a:pt x="32" y="131"/>
                    </a:cubicBezTo>
                    <a:cubicBezTo>
                      <a:pt x="1" y="116"/>
                      <a:pt x="1" y="116"/>
                      <a:pt x="1" y="116"/>
                    </a:cubicBezTo>
                    <a:cubicBezTo>
                      <a:pt x="1" y="103"/>
                      <a:pt x="1" y="103"/>
                      <a:pt x="1" y="103"/>
                    </a:cubicBezTo>
                    <a:cubicBezTo>
                      <a:pt x="43" y="126"/>
                      <a:pt x="43" y="126"/>
                      <a:pt x="43" y="126"/>
                    </a:cubicBezTo>
                    <a:cubicBezTo>
                      <a:pt x="61" y="117"/>
                      <a:pt x="61" y="117"/>
                      <a:pt x="61" y="117"/>
                    </a:cubicBezTo>
                    <a:cubicBezTo>
                      <a:pt x="66" y="115"/>
                      <a:pt x="69" y="113"/>
                      <a:pt x="69" y="111"/>
                    </a:cubicBezTo>
                    <a:cubicBezTo>
                      <a:pt x="69" y="109"/>
                      <a:pt x="68" y="107"/>
                      <a:pt x="68" y="106"/>
                    </a:cubicBezTo>
                    <a:cubicBezTo>
                      <a:pt x="78" y="106"/>
                      <a:pt x="78" y="106"/>
                      <a:pt x="78" y="106"/>
                    </a:cubicBezTo>
                    <a:cubicBezTo>
                      <a:pt x="78" y="107"/>
                      <a:pt x="79" y="109"/>
                      <a:pt x="79" y="112"/>
                    </a:cubicBezTo>
                    <a:cubicBezTo>
                      <a:pt x="79" y="115"/>
                      <a:pt x="78" y="118"/>
                      <a:pt x="77" y="119"/>
                    </a:cubicBezTo>
                    <a:cubicBezTo>
                      <a:pt x="75" y="121"/>
                      <a:pt x="73" y="123"/>
                      <a:pt x="70" y="125"/>
                    </a:cubicBezTo>
                    <a:cubicBezTo>
                      <a:pt x="53" y="132"/>
                      <a:pt x="53" y="132"/>
                      <a:pt x="53" y="132"/>
                    </a:cubicBezTo>
                    <a:cubicBezTo>
                      <a:pt x="77" y="144"/>
                      <a:pt x="77" y="144"/>
                      <a:pt x="77" y="144"/>
                    </a:cubicBezTo>
                    <a:cubicBezTo>
                      <a:pt x="77" y="157"/>
                      <a:pt x="77" y="157"/>
                      <a:pt x="77" y="157"/>
                    </a:cubicBezTo>
                    <a:cubicBezTo>
                      <a:pt x="42" y="138"/>
                      <a:pt x="42" y="138"/>
                      <a:pt x="42" y="138"/>
                    </a:cubicBezTo>
                    <a:cubicBezTo>
                      <a:pt x="17" y="149"/>
                      <a:pt x="17" y="149"/>
                      <a:pt x="17" y="149"/>
                    </a:cubicBezTo>
                    <a:cubicBezTo>
                      <a:pt x="13" y="151"/>
                      <a:pt x="10" y="153"/>
                      <a:pt x="10" y="156"/>
                    </a:cubicBezTo>
                    <a:cubicBezTo>
                      <a:pt x="10" y="157"/>
                      <a:pt x="11" y="159"/>
                      <a:pt x="11" y="160"/>
                    </a:cubicBezTo>
                    <a:lnTo>
                      <a:pt x="1" y="160"/>
                    </a:lnTo>
                    <a:close/>
                    <a:moveTo>
                      <a:pt x="66" y="204"/>
                    </a:moveTo>
                    <a:cubicBezTo>
                      <a:pt x="70" y="202"/>
                      <a:pt x="73" y="200"/>
                      <a:pt x="75" y="197"/>
                    </a:cubicBezTo>
                    <a:cubicBezTo>
                      <a:pt x="77" y="194"/>
                      <a:pt x="79" y="190"/>
                      <a:pt x="79" y="186"/>
                    </a:cubicBezTo>
                    <a:cubicBezTo>
                      <a:pt x="79" y="179"/>
                      <a:pt x="76" y="173"/>
                      <a:pt x="70" y="168"/>
                    </a:cubicBezTo>
                    <a:cubicBezTo>
                      <a:pt x="65" y="164"/>
                      <a:pt x="58" y="162"/>
                      <a:pt x="50" y="162"/>
                    </a:cubicBezTo>
                    <a:cubicBezTo>
                      <a:pt x="42" y="162"/>
                      <a:pt x="36" y="164"/>
                      <a:pt x="31" y="167"/>
                    </a:cubicBezTo>
                    <a:cubicBezTo>
                      <a:pt x="26" y="171"/>
                      <a:pt x="24" y="176"/>
                      <a:pt x="24" y="183"/>
                    </a:cubicBezTo>
                    <a:cubicBezTo>
                      <a:pt x="24" y="191"/>
                      <a:pt x="28" y="198"/>
                      <a:pt x="38" y="203"/>
                    </a:cubicBezTo>
                    <a:cubicBezTo>
                      <a:pt x="38" y="203"/>
                      <a:pt x="38" y="203"/>
                      <a:pt x="38" y="203"/>
                    </a:cubicBezTo>
                    <a:cubicBezTo>
                      <a:pt x="29" y="205"/>
                      <a:pt x="24" y="209"/>
                      <a:pt x="24" y="215"/>
                    </a:cubicBezTo>
                    <a:cubicBezTo>
                      <a:pt x="24" y="217"/>
                      <a:pt x="25" y="219"/>
                      <a:pt x="25" y="221"/>
                    </a:cubicBezTo>
                    <a:cubicBezTo>
                      <a:pt x="35" y="222"/>
                      <a:pt x="35" y="222"/>
                      <a:pt x="35" y="222"/>
                    </a:cubicBezTo>
                    <a:cubicBezTo>
                      <a:pt x="35" y="221"/>
                      <a:pt x="34" y="220"/>
                      <a:pt x="34" y="219"/>
                    </a:cubicBezTo>
                    <a:cubicBezTo>
                      <a:pt x="34" y="217"/>
                      <a:pt x="36" y="215"/>
                      <a:pt x="38" y="214"/>
                    </a:cubicBezTo>
                    <a:cubicBezTo>
                      <a:pt x="40" y="212"/>
                      <a:pt x="45" y="211"/>
                      <a:pt x="51" y="210"/>
                    </a:cubicBezTo>
                    <a:cubicBezTo>
                      <a:pt x="77" y="220"/>
                      <a:pt x="77" y="220"/>
                      <a:pt x="77" y="220"/>
                    </a:cubicBezTo>
                    <a:cubicBezTo>
                      <a:pt x="77" y="208"/>
                      <a:pt x="77" y="208"/>
                      <a:pt x="77" y="208"/>
                    </a:cubicBezTo>
                    <a:cubicBezTo>
                      <a:pt x="66" y="204"/>
                      <a:pt x="66" y="204"/>
                      <a:pt x="66" y="204"/>
                    </a:cubicBezTo>
                    <a:close/>
                    <a:moveTo>
                      <a:pt x="52" y="200"/>
                    </a:moveTo>
                    <a:cubicBezTo>
                      <a:pt x="50" y="200"/>
                      <a:pt x="50" y="200"/>
                      <a:pt x="50" y="200"/>
                    </a:cubicBezTo>
                    <a:cubicBezTo>
                      <a:pt x="44" y="198"/>
                      <a:pt x="40" y="196"/>
                      <a:pt x="38" y="193"/>
                    </a:cubicBezTo>
                    <a:cubicBezTo>
                      <a:pt x="35" y="191"/>
                      <a:pt x="33" y="188"/>
                      <a:pt x="33" y="185"/>
                    </a:cubicBezTo>
                    <a:cubicBezTo>
                      <a:pt x="33" y="182"/>
                      <a:pt x="35" y="179"/>
                      <a:pt x="38" y="177"/>
                    </a:cubicBezTo>
                    <a:cubicBezTo>
                      <a:pt x="41" y="175"/>
                      <a:pt x="45" y="174"/>
                      <a:pt x="50" y="174"/>
                    </a:cubicBezTo>
                    <a:cubicBezTo>
                      <a:pt x="56" y="174"/>
                      <a:pt x="60" y="175"/>
                      <a:pt x="64" y="177"/>
                    </a:cubicBezTo>
                    <a:cubicBezTo>
                      <a:pt x="67" y="180"/>
                      <a:pt x="69" y="183"/>
                      <a:pt x="69" y="187"/>
                    </a:cubicBezTo>
                    <a:cubicBezTo>
                      <a:pt x="69" y="190"/>
                      <a:pt x="68" y="193"/>
                      <a:pt x="65" y="195"/>
                    </a:cubicBezTo>
                    <a:cubicBezTo>
                      <a:pt x="62" y="197"/>
                      <a:pt x="57" y="199"/>
                      <a:pt x="52" y="200"/>
                    </a:cubicBezTo>
                    <a:close/>
                    <a:moveTo>
                      <a:pt x="71" y="237"/>
                    </a:moveTo>
                    <a:cubicBezTo>
                      <a:pt x="67" y="232"/>
                      <a:pt x="60" y="230"/>
                      <a:pt x="51" y="230"/>
                    </a:cubicBezTo>
                    <a:cubicBezTo>
                      <a:pt x="5" y="230"/>
                      <a:pt x="5" y="230"/>
                      <a:pt x="5" y="230"/>
                    </a:cubicBezTo>
                    <a:cubicBezTo>
                      <a:pt x="5" y="242"/>
                      <a:pt x="5" y="242"/>
                      <a:pt x="5" y="242"/>
                    </a:cubicBezTo>
                    <a:cubicBezTo>
                      <a:pt x="29" y="242"/>
                      <a:pt x="29" y="242"/>
                      <a:pt x="29" y="242"/>
                    </a:cubicBezTo>
                    <a:cubicBezTo>
                      <a:pt x="29" y="242"/>
                      <a:pt x="29" y="242"/>
                      <a:pt x="29" y="242"/>
                    </a:cubicBezTo>
                    <a:cubicBezTo>
                      <a:pt x="26" y="246"/>
                      <a:pt x="24" y="251"/>
                      <a:pt x="24" y="257"/>
                    </a:cubicBezTo>
                    <a:cubicBezTo>
                      <a:pt x="24" y="265"/>
                      <a:pt x="26" y="271"/>
                      <a:pt x="31" y="275"/>
                    </a:cubicBezTo>
                    <a:cubicBezTo>
                      <a:pt x="36" y="279"/>
                      <a:pt x="43" y="281"/>
                      <a:pt x="52" y="281"/>
                    </a:cubicBezTo>
                    <a:cubicBezTo>
                      <a:pt x="59" y="281"/>
                      <a:pt x="66" y="279"/>
                      <a:pt x="71" y="274"/>
                    </a:cubicBezTo>
                    <a:cubicBezTo>
                      <a:pt x="76" y="269"/>
                      <a:pt x="79" y="263"/>
                      <a:pt x="79" y="255"/>
                    </a:cubicBezTo>
                    <a:cubicBezTo>
                      <a:pt x="79" y="247"/>
                      <a:pt x="76" y="241"/>
                      <a:pt x="71" y="237"/>
                    </a:cubicBezTo>
                    <a:close/>
                    <a:moveTo>
                      <a:pt x="64" y="265"/>
                    </a:moveTo>
                    <a:cubicBezTo>
                      <a:pt x="61" y="268"/>
                      <a:pt x="56" y="269"/>
                      <a:pt x="51" y="269"/>
                    </a:cubicBezTo>
                    <a:cubicBezTo>
                      <a:pt x="39" y="269"/>
                      <a:pt x="33" y="264"/>
                      <a:pt x="33" y="255"/>
                    </a:cubicBezTo>
                    <a:cubicBezTo>
                      <a:pt x="33" y="252"/>
                      <a:pt x="34" y="250"/>
                      <a:pt x="35" y="247"/>
                    </a:cubicBezTo>
                    <a:cubicBezTo>
                      <a:pt x="36" y="245"/>
                      <a:pt x="37" y="243"/>
                      <a:pt x="39" y="242"/>
                    </a:cubicBezTo>
                    <a:cubicBezTo>
                      <a:pt x="52" y="242"/>
                      <a:pt x="52" y="242"/>
                      <a:pt x="52" y="242"/>
                    </a:cubicBezTo>
                    <a:cubicBezTo>
                      <a:pt x="58" y="242"/>
                      <a:pt x="62" y="243"/>
                      <a:pt x="65" y="245"/>
                    </a:cubicBezTo>
                    <a:cubicBezTo>
                      <a:pt x="68" y="248"/>
                      <a:pt x="69" y="251"/>
                      <a:pt x="69" y="255"/>
                    </a:cubicBezTo>
                    <a:cubicBezTo>
                      <a:pt x="69" y="259"/>
                      <a:pt x="67" y="263"/>
                      <a:pt x="64" y="265"/>
                    </a:cubicBezTo>
                    <a:close/>
                    <a:moveTo>
                      <a:pt x="26" y="315"/>
                    </a:moveTo>
                    <a:cubicBezTo>
                      <a:pt x="25" y="313"/>
                      <a:pt x="24" y="310"/>
                      <a:pt x="24" y="308"/>
                    </a:cubicBezTo>
                    <a:cubicBezTo>
                      <a:pt x="24" y="299"/>
                      <a:pt x="29" y="294"/>
                      <a:pt x="40" y="294"/>
                    </a:cubicBezTo>
                    <a:cubicBezTo>
                      <a:pt x="77" y="294"/>
                      <a:pt x="77" y="294"/>
                      <a:pt x="77" y="294"/>
                    </a:cubicBezTo>
                    <a:cubicBezTo>
                      <a:pt x="77" y="306"/>
                      <a:pt x="77" y="306"/>
                      <a:pt x="77" y="306"/>
                    </a:cubicBezTo>
                    <a:cubicBezTo>
                      <a:pt x="41" y="306"/>
                      <a:pt x="41" y="306"/>
                      <a:pt x="41" y="306"/>
                    </a:cubicBezTo>
                    <a:cubicBezTo>
                      <a:pt x="36" y="306"/>
                      <a:pt x="34" y="307"/>
                      <a:pt x="34" y="311"/>
                    </a:cubicBezTo>
                    <a:cubicBezTo>
                      <a:pt x="34" y="312"/>
                      <a:pt x="34" y="314"/>
                      <a:pt x="35" y="315"/>
                    </a:cubicBezTo>
                    <a:lnTo>
                      <a:pt x="26" y="315"/>
                    </a:lnTo>
                    <a:close/>
                    <a:moveTo>
                      <a:pt x="51" y="321"/>
                    </a:moveTo>
                    <a:cubicBezTo>
                      <a:pt x="42" y="321"/>
                      <a:pt x="36" y="323"/>
                      <a:pt x="31" y="328"/>
                    </a:cubicBezTo>
                    <a:cubicBezTo>
                      <a:pt x="26" y="333"/>
                      <a:pt x="24" y="339"/>
                      <a:pt x="24" y="347"/>
                    </a:cubicBezTo>
                    <a:cubicBezTo>
                      <a:pt x="24" y="354"/>
                      <a:pt x="26" y="360"/>
                      <a:pt x="31" y="365"/>
                    </a:cubicBezTo>
                    <a:cubicBezTo>
                      <a:pt x="36" y="369"/>
                      <a:pt x="42" y="372"/>
                      <a:pt x="50" y="372"/>
                    </a:cubicBezTo>
                    <a:cubicBezTo>
                      <a:pt x="57" y="372"/>
                      <a:pt x="63" y="369"/>
                      <a:pt x="68" y="365"/>
                    </a:cubicBezTo>
                    <a:cubicBezTo>
                      <a:pt x="68" y="378"/>
                      <a:pt x="68" y="378"/>
                      <a:pt x="68" y="378"/>
                    </a:cubicBezTo>
                    <a:cubicBezTo>
                      <a:pt x="77" y="378"/>
                      <a:pt x="77" y="378"/>
                      <a:pt x="77" y="378"/>
                    </a:cubicBezTo>
                    <a:cubicBezTo>
                      <a:pt x="77" y="348"/>
                      <a:pt x="77" y="348"/>
                      <a:pt x="77" y="348"/>
                    </a:cubicBezTo>
                    <a:cubicBezTo>
                      <a:pt x="77" y="330"/>
                      <a:pt x="68" y="321"/>
                      <a:pt x="51" y="321"/>
                    </a:cubicBezTo>
                    <a:close/>
                    <a:moveTo>
                      <a:pt x="68" y="354"/>
                    </a:moveTo>
                    <a:cubicBezTo>
                      <a:pt x="63" y="358"/>
                      <a:pt x="57" y="360"/>
                      <a:pt x="50" y="360"/>
                    </a:cubicBezTo>
                    <a:cubicBezTo>
                      <a:pt x="45" y="360"/>
                      <a:pt x="41" y="358"/>
                      <a:pt x="38" y="356"/>
                    </a:cubicBezTo>
                    <a:cubicBezTo>
                      <a:pt x="35" y="354"/>
                      <a:pt x="33" y="351"/>
                      <a:pt x="33" y="347"/>
                    </a:cubicBezTo>
                    <a:cubicBezTo>
                      <a:pt x="33" y="343"/>
                      <a:pt x="35" y="339"/>
                      <a:pt x="38" y="337"/>
                    </a:cubicBezTo>
                    <a:cubicBezTo>
                      <a:pt x="41" y="334"/>
                      <a:pt x="45" y="333"/>
                      <a:pt x="50" y="333"/>
                    </a:cubicBezTo>
                    <a:cubicBezTo>
                      <a:pt x="62" y="333"/>
                      <a:pt x="68" y="338"/>
                      <a:pt x="68" y="349"/>
                    </a:cubicBezTo>
                    <a:lnTo>
                      <a:pt x="68" y="354"/>
                    </a:lnTo>
                    <a:close/>
                    <a:moveTo>
                      <a:pt x="68" y="432"/>
                    </a:moveTo>
                    <a:cubicBezTo>
                      <a:pt x="68" y="412"/>
                      <a:pt x="68" y="412"/>
                      <a:pt x="68" y="412"/>
                    </a:cubicBezTo>
                    <a:cubicBezTo>
                      <a:pt x="41" y="412"/>
                      <a:pt x="41" y="412"/>
                      <a:pt x="41" y="412"/>
                    </a:cubicBezTo>
                    <a:cubicBezTo>
                      <a:pt x="36" y="412"/>
                      <a:pt x="34" y="414"/>
                      <a:pt x="34" y="418"/>
                    </a:cubicBezTo>
                    <a:cubicBezTo>
                      <a:pt x="34" y="420"/>
                      <a:pt x="34" y="422"/>
                      <a:pt x="35" y="424"/>
                    </a:cubicBezTo>
                    <a:cubicBezTo>
                      <a:pt x="26" y="424"/>
                      <a:pt x="26" y="424"/>
                      <a:pt x="26" y="424"/>
                    </a:cubicBezTo>
                    <a:cubicBezTo>
                      <a:pt x="25" y="421"/>
                      <a:pt x="24" y="418"/>
                      <a:pt x="24" y="415"/>
                    </a:cubicBezTo>
                    <a:cubicBezTo>
                      <a:pt x="24" y="405"/>
                      <a:pt x="29" y="401"/>
                      <a:pt x="40" y="401"/>
                    </a:cubicBezTo>
                    <a:cubicBezTo>
                      <a:pt x="68" y="401"/>
                      <a:pt x="68" y="401"/>
                      <a:pt x="68" y="401"/>
                    </a:cubicBezTo>
                    <a:cubicBezTo>
                      <a:pt x="68" y="394"/>
                      <a:pt x="68" y="394"/>
                      <a:pt x="68" y="394"/>
                    </a:cubicBezTo>
                    <a:cubicBezTo>
                      <a:pt x="68" y="390"/>
                      <a:pt x="67" y="386"/>
                      <a:pt x="63" y="382"/>
                    </a:cubicBezTo>
                    <a:cubicBezTo>
                      <a:pt x="73" y="382"/>
                      <a:pt x="73" y="382"/>
                      <a:pt x="73" y="382"/>
                    </a:cubicBezTo>
                    <a:cubicBezTo>
                      <a:pt x="76" y="384"/>
                      <a:pt x="77" y="389"/>
                      <a:pt x="77" y="395"/>
                    </a:cubicBezTo>
                    <a:cubicBezTo>
                      <a:pt x="77" y="432"/>
                      <a:pt x="77" y="432"/>
                      <a:pt x="77" y="432"/>
                    </a:cubicBezTo>
                    <a:lnTo>
                      <a:pt x="68" y="432"/>
                    </a:lnTo>
                    <a:close/>
                    <a:moveTo>
                      <a:pt x="34" y="475"/>
                    </a:moveTo>
                    <a:cubicBezTo>
                      <a:pt x="34" y="475"/>
                      <a:pt x="34" y="475"/>
                      <a:pt x="34" y="475"/>
                    </a:cubicBezTo>
                    <a:cubicBezTo>
                      <a:pt x="27" y="471"/>
                      <a:pt x="24" y="466"/>
                      <a:pt x="24" y="459"/>
                    </a:cubicBezTo>
                    <a:cubicBezTo>
                      <a:pt x="24" y="452"/>
                      <a:pt x="26" y="447"/>
                      <a:pt x="30" y="443"/>
                    </a:cubicBezTo>
                    <a:cubicBezTo>
                      <a:pt x="35" y="439"/>
                      <a:pt x="41" y="438"/>
                      <a:pt x="49" y="438"/>
                    </a:cubicBezTo>
                    <a:cubicBezTo>
                      <a:pt x="57" y="438"/>
                      <a:pt x="67" y="440"/>
                      <a:pt x="77" y="444"/>
                    </a:cubicBezTo>
                    <a:cubicBezTo>
                      <a:pt x="77" y="457"/>
                      <a:pt x="77" y="457"/>
                      <a:pt x="77" y="457"/>
                    </a:cubicBezTo>
                    <a:cubicBezTo>
                      <a:pt x="67" y="452"/>
                      <a:pt x="57" y="449"/>
                      <a:pt x="49" y="449"/>
                    </a:cubicBezTo>
                    <a:cubicBezTo>
                      <a:pt x="44" y="449"/>
                      <a:pt x="40" y="450"/>
                      <a:pt x="37" y="452"/>
                    </a:cubicBezTo>
                    <a:cubicBezTo>
                      <a:pt x="35" y="454"/>
                      <a:pt x="34" y="456"/>
                      <a:pt x="34" y="459"/>
                    </a:cubicBezTo>
                    <a:cubicBezTo>
                      <a:pt x="34" y="466"/>
                      <a:pt x="39" y="469"/>
                      <a:pt x="49" y="469"/>
                    </a:cubicBezTo>
                    <a:cubicBezTo>
                      <a:pt x="63" y="469"/>
                      <a:pt x="63" y="469"/>
                      <a:pt x="63" y="469"/>
                    </a:cubicBezTo>
                    <a:cubicBezTo>
                      <a:pt x="63" y="481"/>
                      <a:pt x="63" y="481"/>
                      <a:pt x="63" y="481"/>
                    </a:cubicBezTo>
                    <a:cubicBezTo>
                      <a:pt x="49" y="481"/>
                      <a:pt x="49" y="481"/>
                      <a:pt x="49" y="481"/>
                    </a:cubicBezTo>
                    <a:cubicBezTo>
                      <a:pt x="39" y="481"/>
                      <a:pt x="34" y="484"/>
                      <a:pt x="34" y="491"/>
                    </a:cubicBezTo>
                    <a:cubicBezTo>
                      <a:pt x="34" y="494"/>
                      <a:pt x="35" y="496"/>
                      <a:pt x="37" y="498"/>
                    </a:cubicBezTo>
                    <a:cubicBezTo>
                      <a:pt x="40" y="500"/>
                      <a:pt x="44" y="501"/>
                      <a:pt x="49" y="501"/>
                    </a:cubicBezTo>
                    <a:cubicBezTo>
                      <a:pt x="57" y="501"/>
                      <a:pt x="67" y="498"/>
                      <a:pt x="77" y="493"/>
                    </a:cubicBezTo>
                    <a:cubicBezTo>
                      <a:pt x="77" y="506"/>
                      <a:pt x="77" y="506"/>
                      <a:pt x="77" y="506"/>
                    </a:cubicBezTo>
                    <a:cubicBezTo>
                      <a:pt x="67" y="510"/>
                      <a:pt x="57" y="512"/>
                      <a:pt x="49" y="512"/>
                    </a:cubicBezTo>
                    <a:cubicBezTo>
                      <a:pt x="41" y="512"/>
                      <a:pt x="35" y="510"/>
                      <a:pt x="30" y="507"/>
                    </a:cubicBezTo>
                    <a:cubicBezTo>
                      <a:pt x="26" y="503"/>
                      <a:pt x="24" y="498"/>
                      <a:pt x="24" y="491"/>
                    </a:cubicBezTo>
                    <a:cubicBezTo>
                      <a:pt x="24" y="484"/>
                      <a:pt x="27" y="479"/>
                      <a:pt x="34" y="475"/>
                    </a:cubicBezTo>
                    <a:close/>
                    <a:moveTo>
                      <a:pt x="103" y="485"/>
                    </a:moveTo>
                    <a:cubicBezTo>
                      <a:pt x="85" y="475"/>
                      <a:pt x="85" y="475"/>
                      <a:pt x="85" y="475"/>
                    </a:cubicBezTo>
                    <a:cubicBezTo>
                      <a:pt x="85" y="469"/>
                      <a:pt x="85" y="469"/>
                      <a:pt x="85" y="469"/>
                    </a:cubicBezTo>
                    <a:cubicBezTo>
                      <a:pt x="103" y="474"/>
                      <a:pt x="103" y="474"/>
                      <a:pt x="103" y="474"/>
                    </a:cubicBezTo>
                    <a:lnTo>
                      <a:pt x="103" y="485"/>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8" name="Freeform 254">
                <a:extLst>
                  <a:ext uri="{FF2B5EF4-FFF2-40B4-BE49-F238E27FC236}">
                    <a16:creationId xmlns:a16="http://schemas.microsoft.com/office/drawing/2014/main" id="{C5CCB26B-09F4-45DB-BE9D-03F334AA60BD}"/>
                  </a:ext>
                </a:extLst>
              </p:cNvPr>
              <p:cNvSpPr>
                <a:spLocks noEditPoints="1"/>
              </p:cNvSpPr>
              <p:nvPr/>
            </p:nvSpPr>
            <p:spPr bwMode="auto">
              <a:xfrm>
                <a:off x="431184" y="2578033"/>
                <a:ext cx="1301385" cy="194213"/>
              </a:xfrm>
              <a:custGeom>
                <a:avLst/>
                <a:gdLst>
                  <a:gd name="T0" fmla="*/ 0 w 323"/>
                  <a:gd name="T1" fmla="*/ 24 h 48"/>
                  <a:gd name="T2" fmla="*/ 37 w 323"/>
                  <a:gd name="T3" fmla="*/ 6 h 48"/>
                  <a:gd name="T4" fmla="*/ 21 w 323"/>
                  <a:gd name="T5" fmla="*/ 48 h 48"/>
                  <a:gd name="T6" fmla="*/ 5 w 323"/>
                  <a:gd name="T7" fmla="*/ 24 h 48"/>
                  <a:gd name="T8" fmla="*/ 33 w 323"/>
                  <a:gd name="T9" fmla="*/ 38 h 48"/>
                  <a:gd name="T10" fmla="*/ 22 w 323"/>
                  <a:gd name="T11" fmla="*/ 5 h 48"/>
                  <a:gd name="T12" fmla="*/ 66 w 323"/>
                  <a:gd name="T13" fmla="*/ 1 h 48"/>
                  <a:gd name="T14" fmla="*/ 77 w 323"/>
                  <a:gd name="T15" fmla="*/ 18 h 48"/>
                  <a:gd name="T16" fmla="*/ 78 w 323"/>
                  <a:gd name="T17" fmla="*/ 26 h 48"/>
                  <a:gd name="T18" fmla="*/ 66 w 323"/>
                  <a:gd name="T19" fmla="*/ 47 h 48"/>
                  <a:gd name="T20" fmla="*/ 58 w 323"/>
                  <a:gd name="T21" fmla="*/ 20 h 48"/>
                  <a:gd name="T22" fmla="*/ 73 w 323"/>
                  <a:gd name="T23" fmla="*/ 12 h 48"/>
                  <a:gd name="T24" fmla="*/ 58 w 323"/>
                  <a:gd name="T25" fmla="*/ 25 h 48"/>
                  <a:gd name="T26" fmla="*/ 73 w 323"/>
                  <a:gd name="T27" fmla="*/ 40 h 48"/>
                  <a:gd name="T28" fmla="*/ 58 w 323"/>
                  <a:gd name="T29" fmla="*/ 25 h 48"/>
                  <a:gd name="T30" fmla="*/ 109 w 323"/>
                  <a:gd name="T31" fmla="*/ 34 h 48"/>
                  <a:gd name="T32" fmla="*/ 103 w 323"/>
                  <a:gd name="T33" fmla="*/ 28 h 48"/>
                  <a:gd name="T34" fmla="*/ 96 w 323"/>
                  <a:gd name="T35" fmla="*/ 47 h 48"/>
                  <a:gd name="T36" fmla="*/ 104 w 323"/>
                  <a:gd name="T37" fmla="*/ 1 h 48"/>
                  <a:gd name="T38" fmla="*/ 117 w 323"/>
                  <a:gd name="T39" fmla="*/ 7 h 48"/>
                  <a:gd name="T40" fmla="*/ 116 w 323"/>
                  <a:gd name="T41" fmla="*/ 21 h 48"/>
                  <a:gd name="T42" fmla="*/ 108 w 323"/>
                  <a:gd name="T43" fmla="*/ 26 h 48"/>
                  <a:gd name="T44" fmla="*/ 113 w 323"/>
                  <a:gd name="T45" fmla="*/ 30 h 48"/>
                  <a:gd name="T46" fmla="*/ 96 w 323"/>
                  <a:gd name="T47" fmla="*/ 5 h 48"/>
                  <a:gd name="T48" fmla="*/ 107 w 323"/>
                  <a:gd name="T49" fmla="*/ 22 h 48"/>
                  <a:gd name="T50" fmla="*/ 113 w 323"/>
                  <a:gd name="T51" fmla="*/ 13 h 48"/>
                  <a:gd name="T52" fmla="*/ 96 w 323"/>
                  <a:gd name="T53" fmla="*/ 5 h 48"/>
                  <a:gd name="T54" fmla="*/ 130 w 323"/>
                  <a:gd name="T55" fmla="*/ 1 h 48"/>
                  <a:gd name="T56" fmla="*/ 182 w 323"/>
                  <a:gd name="T57" fmla="*/ 44 h 48"/>
                  <a:gd name="T58" fmla="*/ 145 w 323"/>
                  <a:gd name="T59" fmla="*/ 24 h 48"/>
                  <a:gd name="T60" fmla="*/ 181 w 323"/>
                  <a:gd name="T61" fmla="*/ 2 h 48"/>
                  <a:gd name="T62" fmla="*/ 155 w 323"/>
                  <a:gd name="T63" fmla="*/ 10 h 48"/>
                  <a:gd name="T64" fmla="*/ 167 w 323"/>
                  <a:gd name="T65" fmla="*/ 43 h 48"/>
                  <a:gd name="T66" fmla="*/ 167 w 323"/>
                  <a:gd name="T67" fmla="*/ 28 h 48"/>
                  <a:gd name="T68" fmla="*/ 182 w 323"/>
                  <a:gd name="T69" fmla="*/ 44 h 48"/>
                  <a:gd name="T70" fmla="*/ 218 w 323"/>
                  <a:gd name="T71" fmla="*/ 34 h 48"/>
                  <a:gd name="T72" fmla="*/ 188 w 323"/>
                  <a:gd name="T73" fmla="*/ 47 h 48"/>
                  <a:gd name="T74" fmla="*/ 229 w 323"/>
                  <a:gd name="T75" fmla="*/ 47 h 48"/>
                  <a:gd name="T76" fmla="*/ 208 w 323"/>
                  <a:gd name="T77" fmla="*/ 6 h 48"/>
                  <a:gd name="T78" fmla="*/ 200 w 323"/>
                  <a:gd name="T79" fmla="*/ 29 h 48"/>
                  <a:gd name="T80" fmla="*/ 236 w 323"/>
                  <a:gd name="T81" fmla="*/ 1 h 48"/>
                  <a:gd name="T82" fmla="*/ 266 w 323"/>
                  <a:gd name="T83" fmla="*/ 40 h 48"/>
                  <a:gd name="T84" fmla="*/ 241 w 323"/>
                  <a:gd name="T85" fmla="*/ 5 h 48"/>
                  <a:gd name="T86" fmla="*/ 262 w 323"/>
                  <a:gd name="T87" fmla="*/ 37 h 48"/>
                  <a:gd name="T88" fmla="*/ 241 w 323"/>
                  <a:gd name="T89" fmla="*/ 5 h 48"/>
                  <a:gd name="T90" fmla="*/ 279 w 323"/>
                  <a:gd name="T91" fmla="*/ 24 h 48"/>
                  <a:gd name="T92" fmla="*/ 317 w 323"/>
                  <a:gd name="T93" fmla="*/ 6 h 48"/>
                  <a:gd name="T94" fmla="*/ 301 w 323"/>
                  <a:gd name="T95" fmla="*/ 48 h 48"/>
                  <a:gd name="T96" fmla="*/ 285 w 323"/>
                  <a:gd name="T97" fmla="*/ 24 h 48"/>
                  <a:gd name="T98" fmla="*/ 313 w 323"/>
                  <a:gd name="T99" fmla="*/ 38 h 48"/>
                  <a:gd name="T100" fmla="*/ 301 w 323"/>
                  <a:gd name="T101" fmla="*/ 5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23" h="48">
                    <a:moveTo>
                      <a:pt x="21" y="48"/>
                    </a:moveTo>
                    <a:cubicBezTo>
                      <a:pt x="15" y="48"/>
                      <a:pt x="9" y="46"/>
                      <a:pt x="5" y="41"/>
                    </a:cubicBezTo>
                    <a:cubicBezTo>
                      <a:pt x="1" y="37"/>
                      <a:pt x="0" y="31"/>
                      <a:pt x="0" y="24"/>
                    </a:cubicBezTo>
                    <a:cubicBezTo>
                      <a:pt x="0" y="17"/>
                      <a:pt x="2" y="11"/>
                      <a:pt x="6" y="6"/>
                    </a:cubicBezTo>
                    <a:cubicBezTo>
                      <a:pt x="10" y="2"/>
                      <a:pt x="15" y="0"/>
                      <a:pt x="22" y="0"/>
                    </a:cubicBezTo>
                    <a:cubicBezTo>
                      <a:pt x="28" y="0"/>
                      <a:pt x="34" y="2"/>
                      <a:pt x="37" y="6"/>
                    </a:cubicBezTo>
                    <a:cubicBezTo>
                      <a:pt x="41" y="11"/>
                      <a:pt x="43" y="16"/>
                      <a:pt x="43" y="23"/>
                    </a:cubicBezTo>
                    <a:cubicBezTo>
                      <a:pt x="43" y="31"/>
                      <a:pt x="41" y="37"/>
                      <a:pt x="37" y="41"/>
                    </a:cubicBezTo>
                    <a:cubicBezTo>
                      <a:pt x="33" y="45"/>
                      <a:pt x="28" y="48"/>
                      <a:pt x="21" y="48"/>
                    </a:cubicBezTo>
                    <a:close/>
                    <a:moveTo>
                      <a:pt x="22" y="5"/>
                    </a:moveTo>
                    <a:cubicBezTo>
                      <a:pt x="17" y="5"/>
                      <a:pt x="13" y="6"/>
                      <a:pt x="10" y="10"/>
                    </a:cubicBezTo>
                    <a:cubicBezTo>
                      <a:pt x="7" y="13"/>
                      <a:pt x="5" y="18"/>
                      <a:pt x="5" y="24"/>
                    </a:cubicBezTo>
                    <a:cubicBezTo>
                      <a:pt x="5" y="30"/>
                      <a:pt x="7" y="34"/>
                      <a:pt x="10" y="38"/>
                    </a:cubicBezTo>
                    <a:cubicBezTo>
                      <a:pt x="13" y="41"/>
                      <a:pt x="16" y="43"/>
                      <a:pt x="21" y="43"/>
                    </a:cubicBezTo>
                    <a:cubicBezTo>
                      <a:pt x="26" y="43"/>
                      <a:pt x="30" y="41"/>
                      <a:pt x="33" y="38"/>
                    </a:cubicBezTo>
                    <a:cubicBezTo>
                      <a:pt x="36" y="35"/>
                      <a:pt x="38" y="30"/>
                      <a:pt x="38" y="24"/>
                    </a:cubicBezTo>
                    <a:cubicBezTo>
                      <a:pt x="38" y="18"/>
                      <a:pt x="36" y="13"/>
                      <a:pt x="33" y="10"/>
                    </a:cubicBezTo>
                    <a:cubicBezTo>
                      <a:pt x="31" y="6"/>
                      <a:pt x="27" y="5"/>
                      <a:pt x="22" y="5"/>
                    </a:cubicBezTo>
                    <a:close/>
                    <a:moveTo>
                      <a:pt x="52" y="47"/>
                    </a:moveTo>
                    <a:cubicBezTo>
                      <a:pt x="52" y="1"/>
                      <a:pt x="52" y="1"/>
                      <a:pt x="52" y="1"/>
                    </a:cubicBezTo>
                    <a:cubicBezTo>
                      <a:pt x="66" y="1"/>
                      <a:pt x="66" y="1"/>
                      <a:pt x="66" y="1"/>
                    </a:cubicBezTo>
                    <a:cubicBezTo>
                      <a:pt x="70" y="1"/>
                      <a:pt x="73" y="2"/>
                      <a:pt x="75" y="3"/>
                    </a:cubicBezTo>
                    <a:cubicBezTo>
                      <a:pt x="78" y="5"/>
                      <a:pt x="79" y="8"/>
                      <a:pt x="79" y="11"/>
                    </a:cubicBezTo>
                    <a:cubicBezTo>
                      <a:pt x="79" y="14"/>
                      <a:pt x="78" y="16"/>
                      <a:pt x="77" y="18"/>
                    </a:cubicBezTo>
                    <a:cubicBezTo>
                      <a:pt x="75" y="20"/>
                      <a:pt x="73" y="21"/>
                      <a:pt x="71" y="22"/>
                    </a:cubicBezTo>
                    <a:cubicBezTo>
                      <a:pt x="71" y="22"/>
                      <a:pt x="71" y="22"/>
                      <a:pt x="71" y="22"/>
                    </a:cubicBezTo>
                    <a:cubicBezTo>
                      <a:pt x="74" y="23"/>
                      <a:pt x="76" y="24"/>
                      <a:pt x="78" y="26"/>
                    </a:cubicBezTo>
                    <a:cubicBezTo>
                      <a:pt x="80" y="28"/>
                      <a:pt x="81" y="30"/>
                      <a:pt x="81" y="34"/>
                    </a:cubicBezTo>
                    <a:cubicBezTo>
                      <a:pt x="81" y="38"/>
                      <a:pt x="80" y="41"/>
                      <a:pt x="77" y="43"/>
                    </a:cubicBezTo>
                    <a:cubicBezTo>
                      <a:pt x="74" y="46"/>
                      <a:pt x="70" y="47"/>
                      <a:pt x="66" y="47"/>
                    </a:cubicBezTo>
                    <a:lnTo>
                      <a:pt x="52" y="47"/>
                    </a:lnTo>
                    <a:close/>
                    <a:moveTo>
                      <a:pt x="58" y="5"/>
                    </a:moveTo>
                    <a:cubicBezTo>
                      <a:pt x="58" y="20"/>
                      <a:pt x="58" y="20"/>
                      <a:pt x="58" y="20"/>
                    </a:cubicBezTo>
                    <a:cubicBezTo>
                      <a:pt x="63" y="20"/>
                      <a:pt x="63" y="20"/>
                      <a:pt x="63" y="20"/>
                    </a:cubicBezTo>
                    <a:cubicBezTo>
                      <a:pt x="66" y="20"/>
                      <a:pt x="69" y="20"/>
                      <a:pt x="70" y="18"/>
                    </a:cubicBezTo>
                    <a:cubicBezTo>
                      <a:pt x="72" y="17"/>
                      <a:pt x="73" y="15"/>
                      <a:pt x="73" y="12"/>
                    </a:cubicBezTo>
                    <a:cubicBezTo>
                      <a:pt x="73" y="8"/>
                      <a:pt x="70" y="5"/>
                      <a:pt x="64" y="5"/>
                    </a:cubicBezTo>
                    <a:lnTo>
                      <a:pt x="58" y="5"/>
                    </a:lnTo>
                    <a:close/>
                    <a:moveTo>
                      <a:pt x="58" y="25"/>
                    </a:moveTo>
                    <a:cubicBezTo>
                      <a:pt x="58" y="42"/>
                      <a:pt x="58" y="42"/>
                      <a:pt x="58" y="42"/>
                    </a:cubicBezTo>
                    <a:cubicBezTo>
                      <a:pt x="65" y="42"/>
                      <a:pt x="65" y="42"/>
                      <a:pt x="65" y="42"/>
                    </a:cubicBezTo>
                    <a:cubicBezTo>
                      <a:pt x="68" y="42"/>
                      <a:pt x="71" y="41"/>
                      <a:pt x="73" y="40"/>
                    </a:cubicBezTo>
                    <a:cubicBezTo>
                      <a:pt x="74" y="38"/>
                      <a:pt x="75" y="36"/>
                      <a:pt x="75" y="34"/>
                    </a:cubicBezTo>
                    <a:cubicBezTo>
                      <a:pt x="75" y="28"/>
                      <a:pt x="72" y="25"/>
                      <a:pt x="64" y="25"/>
                    </a:cubicBezTo>
                    <a:lnTo>
                      <a:pt x="58" y="25"/>
                    </a:lnTo>
                    <a:close/>
                    <a:moveTo>
                      <a:pt x="124" y="47"/>
                    </a:moveTo>
                    <a:cubicBezTo>
                      <a:pt x="117" y="47"/>
                      <a:pt x="117" y="47"/>
                      <a:pt x="117" y="47"/>
                    </a:cubicBezTo>
                    <a:cubicBezTo>
                      <a:pt x="109" y="34"/>
                      <a:pt x="109" y="34"/>
                      <a:pt x="109" y="34"/>
                    </a:cubicBezTo>
                    <a:cubicBezTo>
                      <a:pt x="109" y="33"/>
                      <a:pt x="108" y="32"/>
                      <a:pt x="107" y="31"/>
                    </a:cubicBezTo>
                    <a:cubicBezTo>
                      <a:pt x="107" y="30"/>
                      <a:pt x="106" y="29"/>
                      <a:pt x="105" y="29"/>
                    </a:cubicBezTo>
                    <a:cubicBezTo>
                      <a:pt x="105" y="28"/>
                      <a:pt x="104" y="28"/>
                      <a:pt x="103" y="28"/>
                    </a:cubicBezTo>
                    <a:cubicBezTo>
                      <a:pt x="102" y="27"/>
                      <a:pt x="101" y="27"/>
                      <a:pt x="100" y="27"/>
                    </a:cubicBezTo>
                    <a:cubicBezTo>
                      <a:pt x="96" y="27"/>
                      <a:pt x="96" y="27"/>
                      <a:pt x="96" y="27"/>
                    </a:cubicBezTo>
                    <a:cubicBezTo>
                      <a:pt x="96" y="47"/>
                      <a:pt x="96" y="47"/>
                      <a:pt x="96" y="47"/>
                    </a:cubicBezTo>
                    <a:cubicBezTo>
                      <a:pt x="90" y="47"/>
                      <a:pt x="90" y="47"/>
                      <a:pt x="90" y="47"/>
                    </a:cubicBezTo>
                    <a:cubicBezTo>
                      <a:pt x="90" y="1"/>
                      <a:pt x="90" y="1"/>
                      <a:pt x="90" y="1"/>
                    </a:cubicBezTo>
                    <a:cubicBezTo>
                      <a:pt x="104" y="1"/>
                      <a:pt x="104" y="1"/>
                      <a:pt x="104" y="1"/>
                    </a:cubicBezTo>
                    <a:cubicBezTo>
                      <a:pt x="106" y="1"/>
                      <a:pt x="108" y="1"/>
                      <a:pt x="110" y="1"/>
                    </a:cubicBezTo>
                    <a:cubicBezTo>
                      <a:pt x="112" y="2"/>
                      <a:pt x="113" y="3"/>
                      <a:pt x="114" y="4"/>
                    </a:cubicBezTo>
                    <a:cubicBezTo>
                      <a:pt x="116" y="5"/>
                      <a:pt x="117" y="6"/>
                      <a:pt x="117" y="7"/>
                    </a:cubicBezTo>
                    <a:cubicBezTo>
                      <a:pt x="118" y="9"/>
                      <a:pt x="118" y="11"/>
                      <a:pt x="118" y="13"/>
                    </a:cubicBezTo>
                    <a:cubicBezTo>
                      <a:pt x="118" y="15"/>
                      <a:pt x="118" y="16"/>
                      <a:pt x="118" y="17"/>
                    </a:cubicBezTo>
                    <a:cubicBezTo>
                      <a:pt x="117" y="19"/>
                      <a:pt x="116" y="20"/>
                      <a:pt x="116" y="21"/>
                    </a:cubicBezTo>
                    <a:cubicBezTo>
                      <a:pt x="115" y="22"/>
                      <a:pt x="114" y="23"/>
                      <a:pt x="112" y="24"/>
                    </a:cubicBezTo>
                    <a:cubicBezTo>
                      <a:pt x="111" y="24"/>
                      <a:pt x="110" y="25"/>
                      <a:pt x="108" y="25"/>
                    </a:cubicBezTo>
                    <a:cubicBezTo>
                      <a:pt x="108" y="26"/>
                      <a:pt x="108" y="26"/>
                      <a:pt x="108" y="26"/>
                    </a:cubicBezTo>
                    <a:cubicBezTo>
                      <a:pt x="109" y="26"/>
                      <a:pt x="110" y="26"/>
                      <a:pt x="110" y="27"/>
                    </a:cubicBezTo>
                    <a:cubicBezTo>
                      <a:pt x="111" y="27"/>
                      <a:pt x="111" y="28"/>
                      <a:pt x="112" y="28"/>
                    </a:cubicBezTo>
                    <a:cubicBezTo>
                      <a:pt x="112" y="29"/>
                      <a:pt x="113" y="30"/>
                      <a:pt x="113" y="30"/>
                    </a:cubicBezTo>
                    <a:cubicBezTo>
                      <a:pt x="114" y="31"/>
                      <a:pt x="114" y="32"/>
                      <a:pt x="115" y="33"/>
                    </a:cubicBezTo>
                    <a:lnTo>
                      <a:pt x="124" y="47"/>
                    </a:lnTo>
                    <a:close/>
                    <a:moveTo>
                      <a:pt x="96" y="5"/>
                    </a:moveTo>
                    <a:cubicBezTo>
                      <a:pt x="96" y="22"/>
                      <a:pt x="96" y="22"/>
                      <a:pt x="96" y="22"/>
                    </a:cubicBezTo>
                    <a:cubicBezTo>
                      <a:pt x="103" y="22"/>
                      <a:pt x="103" y="22"/>
                      <a:pt x="103" y="22"/>
                    </a:cubicBezTo>
                    <a:cubicBezTo>
                      <a:pt x="105" y="22"/>
                      <a:pt x="106" y="22"/>
                      <a:pt x="107" y="22"/>
                    </a:cubicBezTo>
                    <a:cubicBezTo>
                      <a:pt x="108" y="21"/>
                      <a:pt x="109" y="21"/>
                      <a:pt x="110" y="20"/>
                    </a:cubicBezTo>
                    <a:cubicBezTo>
                      <a:pt x="111" y="19"/>
                      <a:pt x="111" y="18"/>
                      <a:pt x="112" y="17"/>
                    </a:cubicBezTo>
                    <a:cubicBezTo>
                      <a:pt x="112" y="16"/>
                      <a:pt x="113" y="15"/>
                      <a:pt x="113" y="13"/>
                    </a:cubicBezTo>
                    <a:cubicBezTo>
                      <a:pt x="113" y="11"/>
                      <a:pt x="112" y="9"/>
                      <a:pt x="110" y="8"/>
                    </a:cubicBezTo>
                    <a:cubicBezTo>
                      <a:pt x="109" y="6"/>
                      <a:pt x="106" y="5"/>
                      <a:pt x="103" y="5"/>
                    </a:cubicBezTo>
                    <a:lnTo>
                      <a:pt x="96" y="5"/>
                    </a:lnTo>
                    <a:close/>
                    <a:moveTo>
                      <a:pt x="135" y="47"/>
                    </a:moveTo>
                    <a:cubicBezTo>
                      <a:pt x="130" y="47"/>
                      <a:pt x="130" y="47"/>
                      <a:pt x="130" y="47"/>
                    </a:cubicBezTo>
                    <a:cubicBezTo>
                      <a:pt x="130" y="1"/>
                      <a:pt x="130" y="1"/>
                      <a:pt x="130" y="1"/>
                    </a:cubicBezTo>
                    <a:cubicBezTo>
                      <a:pt x="135" y="1"/>
                      <a:pt x="135" y="1"/>
                      <a:pt x="135" y="1"/>
                    </a:cubicBezTo>
                    <a:lnTo>
                      <a:pt x="135" y="47"/>
                    </a:lnTo>
                    <a:close/>
                    <a:moveTo>
                      <a:pt x="182" y="44"/>
                    </a:moveTo>
                    <a:cubicBezTo>
                      <a:pt x="178" y="46"/>
                      <a:pt x="172" y="48"/>
                      <a:pt x="167" y="48"/>
                    </a:cubicBezTo>
                    <a:cubicBezTo>
                      <a:pt x="160" y="48"/>
                      <a:pt x="155" y="46"/>
                      <a:pt x="151" y="41"/>
                    </a:cubicBezTo>
                    <a:cubicBezTo>
                      <a:pt x="147" y="37"/>
                      <a:pt x="145" y="31"/>
                      <a:pt x="145" y="24"/>
                    </a:cubicBezTo>
                    <a:cubicBezTo>
                      <a:pt x="145" y="17"/>
                      <a:pt x="147" y="11"/>
                      <a:pt x="151" y="7"/>
                    </a:cubicBezTo>
                    <a:cubicBezTo>
                      <a:pt x="156" y="2"/>
                      <a:pt x="162" y="0"/>
                      <a:pt x="169" y="0"/>
                    </a:cubicBezTo>
                    <a:cubicBezTo>
                      <a:pt x="174" y="0"/>
                      <a:pt x="178" y="1"/>
                      <a:pt x="181" y="2"/>
                    </a:cubicBezTo>
                    <a:cubicBezTo>
                      <a:pt x="181" y="8"/>
                      <a:pt x="181" y="8"/>
                      <a:pt x="181" y="8"/>
                    </a:cubicBezTo>
                    <a:cubicBezTo>
                      <a:pt x="178" y="6"/>
                      <a:pt x="173" y="5"/>
                      <a:pt x="168" y="5"/>
                    </a:cubicBezTo>
                    <a:cubicBezTo>
                      <a:pt x="163" y="5"/>
                      <a:pt x="159" y="6"/>
                      <a:pt x="155" y="10"/>
                    </a:cubicBezTo>
                    <a:cubicBezTo>
                      <a:pt x="152" y="14"/>
                      <a:pt x="150" y="18"/>
                      <a:pt x="150" y="24"/>
                    </a:cubicBezTo>
                    <a:cubicBezTo>
                      <a:pt x="150" y="30"/>
                      <a:pt x="152" y="34"/>
                      <a:pt x="155" y="38"/>
                    </a:cubicBezTo>
                    <a:cubicBezTo>
                      <a:pt x="158" y="41"/>
                      <a:pt x="162" y="43"/>
                      <a:pt x="167" y="43"/>
                    </a:cubicBezTo>
                    <a:cubicBezTo>
                      <a:pt x="171" y="43"/>
                      <a:pt x="174" y="42"/>
                      <a:pt x="177" y="41"/>
                    </a:cubicBezTo>
                    <a:cubicBezTo>
                      <a:pt x="177" y="28"/>
                      <a:pt x="177" y="28"/>
                      <a:pt x="177" y="28"/>
                    </a:cubicBezTo>
                    <a:cubicBezTo>
                      <a:pt x="167" y="28"/>
                      <a:pt x="167" y="28"/>
                      <a:pt x="167" y="28"/>
                    </a:cubicBezTo>
                    <a:cubicBezTo>
                      <a:pt x="167" y="23"/>
                      <a:pt x="167" y="23"/>
                      <a:pt x="167" y="23"/>
                    </a:cubicBezTo>
                    <a:cubicBezTo>
                      <a:pt x="182" y="23"/>
                      <a:pt x="182" y="23"/>
                      <a:pt x="182" y="23"/>
                    </a:cubicBezTo>
                    <a:lnTo>
                      <a:pt x="182" y="44"/>
                    </a:lnTo>
                    <a:close/>
                    <a:moveTo>
                      <a:pt x="229" y="47"/>
                    </a:moveTo>
                    <a:cubicBezTo>
                      <a:pt x="223" y="47"/>
                      <a:pt x="223" y="47"/>
                      <a:pt x="223" y="47"/>
                    </a:cubicBezTo>
                    <a:cubicBezTo>
                      <a:pt x="218" y="34"/>
                      <a:pt x="218" y="34"/>
                      <a:pt x="218" y="34"/>
                    </a:cubicBezTo>
                    <a:cubicBezTo>
                      <a:pt x="198" y="34"/>
                      <a:pt x="198" y="34"/>
                      <a:pt x="198" y="34"/>
                    </a:cubicBezTo>
                    <a:cubicBezTo>
                      <a:pt x="194" y="47"/>
                      <a:pt x="194" y="47"/>
                      <a:pt x="194" y="47"/>
                    </a:cubicBezTo>
                    <a:cubicBezTo>
                      <a:pt x="188" y="47"/>
                      <a:pt x="188" y="47"/>
                      <a:pt x="188" y="47"/>
                    </a:cubicBezTo>
                    <a:cubicBezTo>
                      <a:pt x="205" y="1"/>
                      <a:pt x="205" y="1"/>
                      <a:pt x="205" y="1"/>
                    </a:cubicBezTo>
                    <a:cubicBezTo>
                      <a:pt x="211" y="1"/>
                      <a:pt x="211" y="1"/>
                      <a:pt x="211" y="1"/>
                    </a:cubicBezTo>
                    <a:lnTo>
                      <a:pt x="229" y="47"/>
                    </a:lnTo>
                    <a:close/>
                    <a:moveTo>
                      <a:pt x="216" y="29"/>
                    </a:moveTo>
                    <a:cubicBezTo>
                      <a:pt x="209" y="9"/>
                      <a:pt x="209" y="9"/>
                      <a:pt x="209" y="9"/>
                    </a:cubicBezTo>
                    <a:cubicBezTo>
                      <a:pt x="209" y="9"/>
                      <a:pt x="208" y="8"/>
                      <a:pt x="208" y="6"/>
                    </a:cubicBezTo>
                    <a:cubicBezTo>
                      <a:pt x="208" y="6"/>
                      <a:pt x="208" y="6"/>
                      <a:pt x="208" y="6"/>
                    </a:cubicBezTo>
                    <a:cubicBezTo>
                      <a:pt x="208" y="7"/>
                      <a:pt x="208" y="9"/>
                      <a:pt x="207" y="9"/>
                    </a:cubicBezTo>
                    <a:cubicBezTo>
                      <a:pt x="200" y="29"/>
                      <a:pt x="200" y="29"/>
                      <a:pt x="200" y="29"/>
                    </a:cubicBezTo>
                    <a:lnTo>
                      <a:pt x="216" y="29"/>
                    </a:lnTo>
                    <a:close/>
                    <a:moveTo>
                      <a:pt x="236" y="47"/>
                    </a:moveTo>
                    <a:cubicBezTo>
                      <a:pt x="236" y="1"/>
                      <a:pt x="236" y="1"/>
                      <a:pt x="236" y="1"/>
                    </a:cubicBezTo>
                    <a:cubicBezTo>
                      <a:pt x="249" y="1"/>
                      <a:pt x="249" y="1"/>
                      <a:pt x="249" y="1"/>
                    </a:cubicBezTo>
                    <a:cubicBezTo>
                      <a:pt x="265" y="1"/>
                      <a:pt x="273" y="8"/>
                      <a:pt x="273" y="23"/>
                    </a:cubicBezTo>
                    <a:cubicBezTo>
                      <a:pt x="273" y="30"/>
                      <a:pt x="271" y="36"/>
                      <a:pt x="266" y="40"/>
                    </a:cubicBezTo>
                    <a:cubicBezTo>
                      <a:pt x="262" y="45"/>
                      <a:pt x="256" y="47"/>
                      <a:pt x="248" y="47"/>
                    </a:cubicBezTo>
                    <a:lnTo>
                      <a:pt x="236" y="47"/>
                    </a:lnTo>
                    <a:close/>
                    <a:moveTo>
                      <a:pt x="241" y="5"/>
                    </a:moveTo>
                    <a:cubicBezTo>
                      <a:pt x="241" y="42"/>
                      <a:pt x="241" y="42"/>
                      <a:pt x="241" y="42"/>
                    </a:cubicBezTo>
                    <a:cubicBezTo>
                      <a:pt x="248" y="42"/>
                      <a:pt x="248" y="42"/>
                      <a:pt x="248" y="42"/>
                    </a:cubicBezTo>
                    <a:cubicBezTo>
                      <a:pt x="254" y="42"/>
                      <a:pt x="259" y="40"/>
                      <a:pt x="262" y="37"/>
                    </a:cubicBezTo>
                    <a:cubicBezTo>
                      <a:pt x="266" y="34"/>
                      <a:pt x="267" y="29"/>
                      <a:pt x="267" y="23"/>
                    </a:cubicBezTo>
                    <a:cubicBezTo>
                      <a:pt x="267" y="11"/>
                      <a:pt x="261" y="5"/>
                      <a:pt x="248" y="5"/>
                    </a:cubicBezTo>
                    <a:lnTo>
                      <a:pt x="241" y="5"/>
                    </a:lnTo>
                    <a:close/>
                    <a:moveTo>
                      <a:pt x="301" y="48"/>
                    </a:moveTo>
                    <a:cubicBezTo>
                      <a:pt x="294" y="48"/>
                      <a:pt x="289" y="46"/>
                      <a:pt x="285" y="41"/>
                    </a:cubicBezTo>
                    <a:cubicBezTo>
                      <a:pt x="281" y="37"/>
                      <a:pt x="279" y="31"/>
                      <a:pt x="279" y="24"/>
                    </a:cubicBezTo>
                    <a:cubicBezTo>
                      <a:pt x="279" y="17"/>
                      <a:pt x="281" y="11"/>
                      <a:pt x="285" y="6"/>
                    </a:cubicBezTo>
                    <a:cubicBezTo>
                      <a:pt x="289" y="2"/>
                      <a:pt x="295" y="0"/>
                      <a:pt x="302" y="0"/>
                    </a:cubicBezTo>
                    <a:cubicBezTo>
                      <a:pt x="308" y="0"/>
                      <a:pt x="313" y="2"/>
                      <a:pt x="317" y="6"/>
                    </a:cubicBezTo>
                    <a:cubicBezTo>
                      <a:pt x="321" y="11"/>
                      <a:pt x="323" y="16"/>
                      <a:pt x="323" y="23"/>
                    </a:cubicBezTo>
                    <a:cubicBezTo>
                      <a:pt x="323" y="31"/>
                      <a:pt x="321" y="37"/>
                      <a:pt x="317" y="41"/>
                    </a:cubicBezTo>
                    <a:cubicBezTo>
                      <a:pt x="313" y="45"/>
                      <a:pt x="308" y="48"/>
                      <a:pt x="301" y="48"/>
                    </a:cubicBezTo>
                    <a:close/>
                    <a:moveTo>
                      <a:pt x="301" y="5"/>
                    </a:moveTo>
                    <a:cubicBezTo>
                      <a:pt x="296" y="5"/>
                      <a:pt x="292" y="6"/>
                      <a:pt x="289" y="10"/>
                    </a:cubicBezTo>
                    <a:cubicBezTo>
                      <a:pt x="286" y="13"/>
                      <a:pt x="285" y="18"/>
                      <a:pt x="285" y="24"/>
                    </a:cubicBezTo>
                    <a:cubicBezTo>
                      <a:pt x="285" y="30"/>
                      <a:pt x="286" y="34"/>
                      <a:pt x="289" y="38"/>
                    </a:cubicBezTo>
                    <a:cubicBezTo>
                      <a:pt x="292" y="41"/>
                      <a:pt x="296" y="43"/>
                      <a:pt x="301" y="43"/>
                    </a:cubicBezTo>
                    <a:cubicBezTo>
                      <a:pt x="306" y="43"/>
                      <a:pt x="310" y="41"/>
                      <a:pt x="313" y="38"/>
                    </a:cubicBezTo>
                    <a:cubicBezTo>
                      <a:pt x="316" y="35"/>
                      <a:pt x="317" y="30"/>
                      <a:pt x="317" y="24"/>
                    </a:cubicBezTo>
                    <a:cubicBezTo>
                      <a:pt x="317" y="18"/>
                      <a:pt x="316" y="13"/>
                      <a:pt x="313" y="10"/>
                    </a:cubicBezTo>
                    <a:cubicBezTo>
                      <a:pt x="310" y="6"/>
                      <a:pt x="306" y="5"/>
                      <a:pt x="301" y="5"/>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29" name="Group 28">
              <a:extLst>
                <a:ext uri="{FF2B5EF4-FFF2-40B4-BE49-F238E27FC236}">
                  <a16:creationId xmlns:a16="http://schemas.microsoft.com/office/drawing/2014/main" id="{FC8DFD4B-637A-46F5-AD6E-1AA92EC8EBD9}"/>
                </a:ext>
              </a:extLst>
            </p:cNvPr>
            <p:cNvGrpSpPr/>
            <p:nvPr userDrawn="1"/>
          </p:nvGrpSpPr>
          <p:grpSpPr>
            <a:xfrm>
              <a:off x="468745" y="3916941"/>
              <a:ext cx="3291248" cy="292899"/>
              <a:chOff x="468745" y="3940580"/>
              <a:chExt cx="3291248" cy="292899"/>
            </a:xfrm>
          </p:grpSpPr>
          <p:sp>
            <p:nvSpPr>
              <p:cNvPr id="34" name="Hewbrew - corrected">
                <a:extLst>
                  <a:ext uri="{FF2B5EF4-FFF2-40B4-BE49-F238E27FC236}">
                    <a16:creationId xmlns:a16="http://schemas.microsoft.com/office/drawing/2014/main" id="{B9F58953-3C58-47AB-8135-7CE59B365787}"/>
                  </a:ext>
                </a:extLst>
              </p:cNvPr>
              <p:cNvSpPr>
                <a:spLocks noChangeAspect="1" noEditPoints="1"/>
              </p:cNvSpPr>
              <p:nvPr/>
            </p:nvSpPr>
            <p:spPr bwMode="auto">
              <a:xfrm>
                <a:off x="468745" y="3978655"/>
                <a:ext cx="690799" cy="213155"/>
              </a:xfrm>
              <a:custGeom>
                <a:avLst/>
                <a:gdLst>
                  <a:gd name="T0" fmla="*/ 199 w 211"/>
                  <a:gd name="T1" fmla="*/ 62 h 63"/>
                  <a:gd name="T2" fmla="*/ 198 w 211"/>
                  <a:gd name="T3" fmla="*/ 19 h 63"/>
                  <a:gd name="T4" fmla="*/ 191 w 211"/>
                  <a:gd name="T5" fmla="*/ 11 h 63"/>
                  <a:gd name="T6" fmla="*/ 171 w 211"/>
                  <a:gd name="T7" fmla="*/ 10 h 63"/>
                  <a:gd name="T8" fmla="*/ 170 w 211"/>
                  <a:gd name="T9" fmla="*/ 50 h 63"/>
                  <a:gd name="T10" fmla="*/ 162 w 211"/>
                  <a:gd name="T11" fmla="*/ 62 h 63"/>
                  <a:gd name="T12" fmla="*/ 150 w 211"/>
                  <a:gd name="T13" fmla="*/ 63 h 63"/>
                  <a:gd name="T14" fmla="*/ 148 w 211"/>
                  <a:gd name="T15" fmla="*/ 53 h 63"/>
                  <a:gd name="T16" fmla="*/ 151 w 211"/>
                  <a:gd name="T17" fmla="*/ 54 h 63"/>
                  <a:gd name="T18" fmla="*/ 157 w 211"/>
                  <a:gd name="T19" fmla="*/ 50 h 63"/>
                  <a:gd name="T20" fmla="*/ 158 w 211"/>
                  <a:gd name="T21" fmla="*/ 41 h 63"/>
                  <a:gd name="T22" fmla="*/ 151 w 211"/>
                  <a:gd name="T23" fmla="*/ 13 h 63"/>
                  <a:gd name="T24" fmla="*/ 160 w 211"/>
                  <a:gd name="T25" fmla="*/ 1 h 63"/>
                  <a:gd name="T26" fmla="*/ 176 w 211"/>
                  <a:gd name="T27" fmla="*/ 0 h 63"/>
                  <a:gd name="T28" fmla="*/ 195 w 211"/>
                  <a:gd name="T29" fmla="*/ 2 h 63"/>
                  <a:gd name="T30" fmla="*/ 209 w 211"/>
                  <a:gd name="T31" fmla="*/ 14 h 63"/>
                  <a:gd name="T32" fmla="*/ 211 w 211"/>
                  <a:gd name="T33" fmla="*/ 62 h 63"/>
                  <a:gd name="T34" fmla="*/ 123 w 211"/>
                  <a:gd name="T35" fmla="*/ 62 h 63"/>
                  <a:gd name="T36" fmla="*/ 135 w 211"/>
                  <a:gd name="T37" fmla="*/ 1 h 63"/>
                  <a:gd name="T38" fmla="*/ 88 w 211"/>
                  <a:gd name="T39" fmla="*/ 62 h 63"/>
                  <a:gd name="T40" fmla="*/ 88 w 211"/>
                  <a:gd name="T41" fmla="*/ 16 h 63"/>
                  <a:gd name="T42" fmla="*/ 87 w 211"/>
                  <a:gd name="T43" fmla="*/ 11 h 63"/>
                  <a:gd name="T44" fmla="*/ 60 w 211"/>
                  <a:gd name="T45" fmla="*/ 11 h 63"/>
                  <a:gd name="T46" fmla="*/ 110 w 211"/>
                  <a:gd name="T47" fmla="*/ 1 h 63"/>
                  <a:gd name="T48" fmla="*/ 107 w 211"/>
                  <a:gd name="T49" fmla="*/ 11 h 63"/>
                  <a:gd name="T50" fmla="*/ 101 w 211"/>
                  <a:gd name="T51" fmla="*/ 14 h 63"/>
                  <a:gd name="T52" fmla="*/ 100 w 211"/>
                  <a:gd name="T53" fmla="*/ 22 h 63"/>
                  <a:gd name="T54" fmla="*/ 88 w 211"/>
                  <a:gd name="T55" fmla="*/ 62 h 63"/>
                  <a:gd name="T56" fmla="*/ 42 w 211"/>
                  <a:gd name="T57" fmla="*/ 62 h 63"/>
                  <a:gd name="T58" fmla="*/ 38 w 211"/>
                  <a:gd name="T59" fmla="*/ 14 h 63"/>
                  <a:gd name="T60" fmla="*/ 19 w 211"/>
                  <a:gd name="T61" fmla="*/ 10 h 63"/>
                  <a:gd name="T62" fmla="*/ 7 w 211"/>
                  <a:gd name="T63" fmla="*/ 12 h 63"/>
                  <a:gd name="T64" fmla="*/ 1 w 211"/>
                  <a:gd name="T65" fmla="*/ 3 h 63"/>
                  <a:gd name="T66" fmla="*/ 27 w 211"/>
                  <a:gd name="T67" fmla="*/ 0 h 63"/>
                  <a:gd name="T68" fmla="*/ 46 w 211"/>
                  <a:gd name="T69" fmla="*/ 6 h 63"/>
                  <a:gd name="T70" fmla="*/ 54 w 211"/>
                  <a:gd name="T71" fmla="*/ 25 h 63"/>
                  <a:gd name="T72" fmla="*/ 13 w 211"/>
                  <a:gd name="T73" fmla="*/ 62 h 63"/>
                  <a:gd name="T74" fmla="*/ 1 w 211"/>
                  <a:gd name="T75" fmla="*/ 27 h 63"/>
                  <a:gd name="T76" fmla="*/ 13 w 211"/>
                  <a:gd name="T77" fmla="*/ 6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63">
                    <a:moveTo>
                      <a:pt x="211" y="62"/>
                    </a:moveTo>
                    <a:cubicBezTo>
                      <a:pt x="199" y="62"/>
                      <a:pt x="199" y="62"/>
                      <a:pt x="199" y="62"/>
                    </a:cubicBezTo>
                    <a:cubicBezTo>
                      <a:pt x="199" y="25"/>
                      <a:pt x="199" y="25"/>
                      <a:pt x="199" y="25"/>
                    </a:cubicBezTo>
                    <a:cubicBezTo>
                      <a:pt x="199" y="23"/>
                      <a:pt x="199" y="20"/>
                      <a:pt x="198" y="19"/>
                    </a:cubicBezTo>
                    <a:cubicBezTo>
                      <a:pt x="198" y="17"/>
                      <a:pt x="197" y="15"/>
                      <a:pt x="196" y="14"/>
                    </a:cubicBezTo>
                    <a:cubicBezTo>
                      <a:pt x="194" y="12"/>
                      <a:pt x="193" y="11"/>
                      <a:pt x="191" y="11"/>
                    </a:cubicBezTo>
                    <a:cubicBezTo>
                      <a:pt x="189" y="10"/>
                      <a:pt x="186" y="10"/>
                      <a:pt x="183" y="10"/>
                    </a:cubicBezTo>
                    <a:cubicBezTo>
                      <a:pt x="179" y="10"/>
                      <a:pt x="175" y="10"/>
                      <a:pt x="171" y="10"/>
                    </a:cubicBezTo>
                    <a:cubicBezTo>
                      <a:pt x="171" y="41"/>
                      <a:pt x="171" y="41"/>
                      <a:pt x="171" y="41"/>
                    </a:cubicBezTo>
                    <a:cubicBezTo>
                      <a:pt x="171" y="44"/>
                      <a:pt x="170" y="47"/>
                      <a:pt x="170" y="50"/>
                    </a:cubicBezTo>
                    <a:cubicBezTo>
                      <a:pt x="169" y="53"/>
                      <a:pt x="168" y="55"/>
                      <a:pt x="167" y="57"/>
                    </a:cubicBezTo>
                    <a:cubicBezTo>
                      <a:pt x="166" y="59"/>
                      <a:pt x="164" y="61"/>
                      <a:pt x="162" y="62"/>
                    </a:cubicBezTo>
                    <a:cubicBezTo>
                      <a:pt x="160" y="63"/>
                      <a:pt x="157" y="63"/>
                      <a:pt x="154" y="63"/>
                    </a:cubicBezTo>
                    <a:cubicBezTo>
                      <a:pt x="152" y="63"/>
                      <a:pt x="151" y="63"/>
                      <a:pt x="150" y="63"/>
                    </a:cubicBezTo>
                    <a:cubicBezTo>
                      <a:pt x="148" y="63"/>
                      <a:pt x="147" y="63"/>
                      <a:pt x="146" y="62"/>
                    </a:cubicBezTo>
                    <a:cubicBezTo>
                      <a:pt x="148" y="53"/>
                      <a:pt x="148" y="53"/>
                      <a:pt x="148" y="53"/>
                    </a:cubicBezTo>
                    <a:cubicBezTo>
                      <a:pt x="148" y="53"/>
                      <a:pt x="149" y="54"/>
                      <a:pt x="149" y="54"/>
                    </a:cubicBezTo>
                    <a:cubicBezTo>
                      <a:pt x="150" y="54"/>
                      <a:pt x="151" y="54"/>
                      <a:pt x="151" y="54"/>
                    </a:cubicBezTo>
                    <a:cubicBezTo>
                      <a:pt x="153" y="54"/>
                      <a:pt x="154" y="53"/>
                      <a:pt x="155" y="53"/>
                    </a:cubicBezTo>
                    <a:cubicBezTo>
                      <a:pt x="156" y="52"/>
                      <a:pt x="157" y="51"/>
                      <a:pt x="157" y="50"/>
                    </a:cubicBezTo>
                    <a:cubicBezTo>
                      <a:pt x="158" y="49"/>
                      <a:pt x="158" y="47"/>
                      <a:pt x="158" y="46"/>
                    </a:cubicBezTo>
                    <a:cubicBezTo>
                      <a:pt x="158" y="44"/>
                      <a:pt x="158" y="43"/>
                      <a:pt x="158" y="41"/>
                    </a:cubicBezTo>
                    <a:cubicBezTo>
                      <a:pt x="158" y="12"/>
                      <a:pt x="158" y="12"/>
                      <a:pt x="158" y="12"/>
                    </a:cubicBezTo>
                    <a:cubicBezTo>
                      <a:pt x="151" y="13"/>
                      <a:pt x="151" y="13"/>
                      <a:pt x="151" y="13"/>
                    </a:cubicBezTo>
                    <a:cubicBezTo>
                      <a:pt x="152" y="2"/>
                      <a:pt x="152" y="2"/>
                      <a:pt x="152" y="2"/>
                    </a:cubicBezTo>
                    <a:cubicBezTo>
                      <a:pt x="155" y="2"/>
                      <a:pt x="157" y="2"/>
                      <a:pt x="160" y="1"/>
                    </a:cubicBezTo>
                    <a:cubicBezTo>
                      <a:pt x="162" y="1"/>
                      <a:pt x="165" y="1"/>
                      <a:pt x="168" y="1"/>
                    </a:cubicBezTo>
                    <a:cubicBezTo>
                      <a:pt x="171" y="0"/>
                      <a:pt x="173" y="0"/>
                      <a:pt x="176" y="0"/>
                    </a:cubicBezTo>
                    <a:cubicBezTo>
                      <a:pt x="179" y="0"/>
                      <a:pt x="181" y="0"/>
                      <a:pt x="184" y="0"/>
                    </a:cubicBezTo>
                    <a:cubicBezTo>
                      <a:pt x="188" y="0"/>
                      <a:pt x="192" y="1"/>
                      <a:pt x="195" y="2"/>
                    </a:cubicBezTo>
                    <a:cubicBezTo>
                      <a:pt x="198" y="2"/>
                      <a:pt x="201" y="4"/>
                      <a:pt x="204" y="6"/>
                    </a:cubicBezTo>
                    <a:cubicBezTo>
                      <a:pt x="206" y="8"/>
                      <a:pt x="208" y="10"/>
                      <a:pt x="209" y="14"/>
                    </a:cubicBezTo>
                    <a:cubicBezTo>
                      <a:pt x="211" y="17"/>
                      <a:pt x="211" y="21"/>
                      <a:pt x="211" y="25"/>
                    </a:cubicBezTo>
                    <a:lnTo>
                      <a:pt x="211" y="62"/>
                    </a:lnTo>
                    <a:close/>
                    <a:moveTo>
                      <a:pt x="135" y="62"/>
                    </a:moveTo>
                    <a:cubicBezTo>
                      <a:pt x="123" y="62"/>
                      <a:pt x="123" y="62"/>
                      <a:pt x="123" y="62"/>
                    </a:cubicBezTo>
                    <a:cubicBezTo>
                      <a:pt x="123" y="1"/>
                      <a:pt x="123" y="1"/>
                      <a:pt x="123" y="1"/>
                    </a:cubicBezTo>
                    <a:cubicBezTo>
                      <a:pt x="135" y="1"/>
                      <a:pt x="135" y="1"/>
                      <a:pt x="135" y="1"/>
                    </a:cubicBezTo>
                    <a:lnTo>
                      <a:pt x="135" y="62"/>
                    </a:lnTo>
                    <a:close/>
                    <a:moveTo>
                      <a:pt x="88" y="62"/>
                    </a:moveTo>
                    <a:cubicBezTo>
                      <a:pt x="88" y="23"/>
                      <a:pt x="88" y="23"/>
                      <a:pt x="88" y="23"/>
                    </a:cubicBezTo>
                    <a:cubicBezTo>
                      <a:pt x="88" y="21"/>
                      <a:pt x="88" y="18"/>
                      <a:pt x="88" y="16"/>
                    </a:cubicBezTo>
                    <a:cubicBezTo>
                      <a:pt x="89" y="14"/>
                      <a:pt x="90" y="12"/>
                      <a:pt x="92" y="10"/>
                    </a:cubicBezTo>
                    <a:cubicBezTo>
                      <a:pt x="90" y="10"/>
                      <a:pt x="88" y="11"/>
                      <a:pt x="87" y="11"/>
                    </a:cubicBezTo>
                    <a:cubicBezTo>
                      <a:pt x="85" y="11"/>
                      <a:pt x="83" y="11"/>
                      <a:pt x="81" y="11"/>
                    </a:cubicBezTo>
                    <a:cubicBezTo>
                      <a:pt x="60" y="11"/>
                      <a:pt x="60" y="11"/>
                      <a:pt x="60" y="11"/>
                    </a:cubicBezTo>
                    <a:cubicBezTo>
                      <a:pt x="62" y="1"/>
                      <a:pt x="62" y="1"/>
                      <a:pt x="62" y="1"/>
                    </a:cubicBezTo>
                    <a:cubicBezTo>
                      <a:pt x="110" y="1"/>
                      <a:pt x="110" y="1"/>
                      <a:pt x="110" y="1"/>
                    </a:cubicBezTo>
                    <a:cubicBezTo>
                      <a:pt x="109" y="11"/>
                      <a:pt x="109" y="11"/>
                      <a:pt x="109" y="11"/>
                    </a:cubicBezTo>
                    <a:cubicBezTo>
                      <a:pt x="107" y="11"/>
                      <a:pt x="107" y="11"/>
                      <a:pt x="107" y="11"/>
                    </a:cubicBezTo>
                    <a:cubicBezTo>
                      <a:pt x="105" y="11"/>
                      <a:pt x="104" y="11"/>
                      <a:pt x="103" y="11"/>
                    </a:cubicBezTo>
                    <a:cubicBezTo>
                      <a:pt x="102" y="12"/>
                      <a:pt x="101" y="13"/>
                      <a:pt x="101" y="14"/>
                    </a:cubicBezTo>
                    <a:cubicBezTo>
                      <a:pt x="100" y="14"/>
                      <a:pt x="100" y="16"/>
                      <a:pt x="100" y="17"/>
                    </a:cubicBezTo>
                    <a:cubicBezTo>
                      <a:pt x="100" y="18"/>
                      <a:pt x="100" y="20"/>
                      <a:pt x="100" y="22"/>
                    </a:cubicBezTo>
                    <a:cubicBezTo>
                      <a:pt x="100" y="62"/>
                      <a:pt x="100" y="62"/>
                      <a:pt x="100" y="62"/>
                    </a:cubicBezTo>
                    <a:lnTo>
                      <a:pt x="88" y="62"/>
                    </a:lnTo>
                    <a:close/>
                    <a:moveTo>
                      <a:pt x="54" y="62"/>
                    </a:moveTo>
                    <a:cubicBezTo>
                      <a:pt x="42" y="62"/>
                      <a:pt x="42" y="62"/>
                      <a:pt x="42" y="62"/>
                    </a:cubicBezTo>
                    <a:cubicBezTo>
                      <a:pt x="42" y="25"/>
                      <a:pt x="42" y="25"/>
                      <a:pt x="42" y="25"/>
                    </a:cubicBezTo>
                    <a:cubicBezTo>
                      <a:pt x="42" y="20"/>
                      <a:pt x="40" y="16"/>
                      <a:pt x="38" y="14"/>
                    </a:cubicBezTo>
                    <a:cubicBezTo>
                      <a:pt x="35" y="11"/>
                      <a:pt x="31" y="10"/>
                      <a:pt x="26" y="10"/>
                    </a:cubicBezTo>
                    <a:cubicBezTo>
                      <a:pt x="24" y="10"/>
                      <a:pt x="21" y="10"/>
                      <a:pt x="19" y="10"/>
                    </a:cubicBezTo>
                    <a:cubicBezTo>
                      <a:pt x="17" y="10"/>
                      <a:pt x="15" y="10"/>
                      <a:pt x="13" y="11"/>
                    </a:cubicBezTo>
                    <a:cubicBezTo>
                      <a:pt x="11" y="11"/>
                      <a:pt x="9" y="11"/>
                      <a:pt x="7" y="12"/>
                    </a:cubicBezTo>
                    <a:cubicBezTo>
                      <a:pt x="4" y="12"/>
                      <a:pt x="2" y="13"/>
                      <a:pt x="0" y="13"/>
                    </a:cubicBezTo>
                    <a:cubicBezTo>
                      <a:pt x="1" y="3"/>
                      <a:pt x="1" y="3"/>
                      <a:pt x="1" y="3"/>
                    </a:cubicBezTo>
                    <a:cubicBezTo>
                      <a:pt x="5" y="2"/>
                      <a:pt x="9" y="1"/>
                      <a:pt x="13" y="1"/>
                    </a:cubicBezTo>
                    <a:cubicBezTo>
                      <a:pt x="18" y="0"/>
                      <a:pt x="22" y="0"/>
                      <a:pt x="27" y="0"/>
                    </a:cubicBezTo>
                    <a:cubicBezTo>
                      <a:pt x="31" y="0"/>
                      <a:pt x="34" y="1"/>
                      <a:pt x="38" y="2"/>
                    </a:cubicBezTo>
                    <a:cubicBezTo>
                      <a:pt x="41" y="3"/>
                      <a:pt x="44" y="4"/>
                      <a:pt x="46" y="6"/>
                    </a:cubicBezTo>
                    <a:cubicBezTo>
                      <a:pt x="49" y="8"/>
                      <a:pt x="50" y="11"/>
                      <a:pt x="52" y="14"/>
                    </a:cubicBezTo>
                    <a:cubicBezTo>
                      <a:pt x="53" y="17"/>
                      <a:pt x="54" y="21"/>
                      <a:pt x="54" y="25"/>
                    </a:cubicBezTo>
                    <a:lnTo>
                      <a:pt x="54" y="62"/>
                    </a:lnTo>
                    <a:close/>
                    <a:moveTo>
                      <a:pt x="13" y="62"/>
                    </a:moveTo>
                    <a:cubicBezTo>
                      <a:pt x="1" y="62"/>
                      <a:pt x="1" y="62"/>
                      <a:pt x="1" y="62"/>
                    </a:cubicBezTo>
                    <a:cubicBezTo>
                      <a:pt x="1" y="27"/>
                      <a:pt x="1" y="27"/>
                      <a:pt x="1" y="27"/>
                    </a:cubicBezTo>
                    <a:cubicBezTo>
                      <a:pt x="13" y="21"/>
                      <a:pt x="13" y="21"/>
                      <a:pt x="13" y="21"/>
                    </a:cubicBezTo>
                    <a:lnTo>
                      <a:pt x="13" y="62"/>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endParaRPr lang="en-US" sz="1765">
                  <a:solidFill>
                    <a:schemeClr val="bg1"/>
                  </a:solidFill>
                  <a:latin typeface="Segoe UI Semilight"/>
                </a:endParaRPr>
              </a:p>
            </p:txBody>
          </p:sp>
          <p:sp>
            <p:nvSpPr>
              <p:cNvPr id="35" name="Freeform 233">
                <a:extLst>
                  <a:ext uri="{FF2B5EF4-FFF2-40B4-BE49-F238E27FC236}">
                    <a16:creationId xmlns:a16="http://schemas.microsoft.com/office/drawing/2014/main" id="{23B8B1E8-DF07-4FBD-9F75-CFEAD8595490}"/>
                  </a:ext>
                </a:extLst>
              </p:cNvPr>
              <p:cNvSpPr>
                <a:spLocks noEditPoints="1"/>
              </p:cNvSpPr>
              <p:nvPr/>
            </p:nvSpPr>
            <p:spPr bwMode="auto">
              <a:xfrm>
                <a:off x="1338322" y="3955373"/>
                <a:ext cx="1561153" cy="263313"/>
              </a:xfrm>
              <a:custGeom>
                <a:avLst/>
                <a:gdLst>
                  <a:gd name="T0" fmla="*/ 53 w 464"/>
                  <a:gd name="T1" fmla="*/ 9 h 78"/>
                  <a:gd name="T2" fmla="*/ 51 w 464"/>
                  <a:gd name="T3" fmla="*/ 14 h 78"/>
                  <a:gd name="T4" fmla="*/ 7 w 464"/>
                  <a:gd name="T5" fmla="*/ 15 h 78"/>
                  <a:gd name="T6" fmla="*/ 5 w 464"/>
                  <a:gd name="T7" fmla="*/ 13 h 78"/>
                  <a:gd name="T8" fmla="*/ 0 w 464"/>
                  <a:gd name="T9" fmla="*/ 60 h 78"/>
                  <a:gd name="T10" fmla="*/ 27 w 464"/>
                  <a:gd name="T11" fmla="*/ 45 h 78"/>
                  <a:gd name="T12" fmla="*/ 29 w 464"/>
                  <a:gd name="T13" fmla="*/ 51 h 78"/>
                  <a:gd name="T14" fmla="*/ 52 w 464"/>
                  <a:gd name="T15" fmla="*/ 1 h 78"/>
                  <a:gd name="T16" fmla="*/ 53 w 464"/>
                  <a:gd name="T17" fmla="*/ 60 h 78"/>
                  <a:gd name="T18" fmla="*/ 73 w 464"/>
                  <a:gd name="T19" fmla="*/ 37 h 78"/>
                  <a:gd name="T20" fmla="*/ 78 w 464"/>
                  <a:gd name="T21" fmla="*/ 37 h 78"/>
                  <a:gd name="T22" fmla="*/ 110 w 464"/>
                  <a:gd name="T23" fmla="*/ 37 h 78"/>
                  <a:gd name="T24" fmla="*/ 115 w 464"/>
                  <a:gd name="T25" fmla="*/ 36 h 78"/>
                  <a:gd name="T26" fmla="*/ 135 w 464"/>
                  <a:gd name="T27" fmla="*/ 1 h 78"/>
                  <a:gd name="T28" fmla="*/ 159 w 464"/>
                  <a:gd name="T29" fmla="*/ 60 h 78"/>
                  <a:gd name="T30" fmla="*/ 182 w 464"/>
                  <a:gd name="T31" fmla="*/ 60 h 78"/>
                  <a:gd name="T32" fmla="*/ 159 w 464"/>
                  <a:gd name="T33" fmla="*/ 6 h 78"/>
                  <a:gd name="T34" fmla="*/ 199 w 464"/>
                  <a:gd name="T35" fmla="*/ 6 h 78"/>
                  <a:gd name="T36" fmla="*/ 178 w 464"/>
                  <a:gd name="T37" fmla="*/ 78 h 78"/>
                  <a:gd name="T38" fmla="*/ 178 w 464"/>
                  <a:gd name="T39" fmla="*/ 75 h 78"/>
                  <a:gd name="T40" fmla="*/ 178 w 464"/>
                  <a:gd name="T41" fmla="*/ 68 h 78"/>
                  <a:gd name="T42" fmla="*/ 180 w 464"/>
                  <a:gd name="T43" fmla="*/ 60 h 78"/>
                  <a:gd name="T44" fmla="*/ 189 w 464"/>
                  <a:gd name="T45" fmla="*/ 71 h 78"/>
                  <a:gd name="T46" fmla="*/ 208 w 464"/>
                  <a:gd name="T47" fmla="*/ 37 h 78"/>
                  <a:gd name="T48" fmla="*/ 213 w 464"/>
                  <a:gd name="T49" fmla="*/ 37 h 78"/>
                  <a:gd name="T50" fmla="*/ 245 w 464"/>
                  <a:gd name="T51" fmla="*/ 37 h 78"/>
                  <a:gd name="T52" fmla="*/ 250 w 464"/>
                  <a:gd name="T53" fmla="*/ 36 h 78"/>
                  <a:gd name="T54" fmla="*/ 318 w 464"/>
                  <a:gd name="T55" fmla="*/ 9 h 78"/>
                  <a:gd name="T56" fmla="*/ 316 w 464"/>
                  <a:gd name="T57" fmla="*/ 14 h 78"/>
                  <a:gd name="T58" fmla="*/ 272 w 464"/>
                  <a:gd name="T59" fmla="*/ 15 h 78"/>
                  <a:gd name="T60" fmla="*/ 270 w 464"/>
                  <a:gd name="T61" fmla="*/ 13 h 78"/>
                  <a:gd name="T62" fmla="*/ 265 w 464"/>
                  <a:gd name="T63" fmla="*/ 60 h 78"/>
                  <a:gd name="T64" fmla="*/ 292 w 464"/>
                  <a:gd name="T65" fmla="*/ 45 h 78"/>
                  <a:gd name="T66" fmla="*/ 294 w 464"/>
                  <a:gd name="T67" fmla="*/ 51 h 78"/>
                  <a:gd name="T68" fmla="*/ 317 w 464"/>
                  <a:gd name="T69" fmla="*/ 1 h 78"/>
                  <a:gd name="T70" fmla="*/ 317 w 464"/>
                  <a:gd name="T71" fmla="*/ 60 h 78"/>
                  <a:gd name="T72" fmla="*/ 367 w 464"/>
                  <a:gd name="T73" fmla="*/ 1 h 78"/>
                  <a:gd name="T74" fmla="*/ 344 w 464"/>
                  <a:gd name="T75" fmla="*/ 27 h 78"/>
                  <a:gd name="T76" fmla="*/ 344 w 464"/>
                  <a:gd name="T77" fmla="*/ 32 h 78"/>
                  <a:gd name="T78" fmla="*/ 368 w 464"/>
                  <a:gd name="T79" fmla="*/ 60 h 78"/>
                  <a:gd name="T80" fmla="*/ 382 w 464"/>
                  <a:gd name="T81" fmla="*/ 53 h 78"/>
                  <a:gd name="T82" fmla="*/ 393 w 464"/>
                  <a:gd name="T83" fmla="*/ 56 h 78"/>
                  <a:gd name="T84" fmla="*/ 406 w 464"/>
                  <a:gd name="T85" fmla="*/ 42 h 78"/>
                  <a:gd name="T86" fmla="*/ 393 w 464"/>
                  <a:gd name="T87" fmla="*/ 32 h 78"/>
                  <a:gd name="T88" fmla="*/ 380 w 464"/>
                  <a:gd name="T89" fmla="*/ 20 h 78"/>
                  <a:gd name="T90" fmla="*/ 384 w 464"/>
                  <a:gd name="T91" fmla="*/ 4 h 78"/>
                  <a:gd name="T92" fmla="*/ 410 w 464"/>
                  <a:gd name="T93" fmla="*/ 2 h 78"/>
                  <a:gd name="T94" fmla="*/ 392 w 464"/>
                  <a:gd name="T95" fmla="*/ 5 h 78"/>
                  <a:gd name="T96" fmla="*/ 384 w 464"/>
                  <a:gd name="T97" fmla="*/ 15 h 78"/>
                  <a:gd name="T98" fmla="*/ 391 w 464"/>
                  <a:gd name="T99" fmla="*/ 25 h 78"/>
                  <a:gd name="T100" fmla="*/ 408 w 464"/>
                  <a:gd name="T101" fmla="*/ 36 h 78"/>
                  <a:gd name="T102" fmla="*/ 411 w 464"/>
                  <a:gd name="T103" fmla="*/ 52 h 78"/>
                  <a:gd name="T104" fmla="*/ 393 w 464"/>
                  <a:gd name="T105" fmla="*/ 61 h 78"/>
                  <a:gd name="T106" fmla="*/ 381 w 464"/>
                  <a:gd name="T107" fmla="*/ 59 h 78"/>
                  <a:gd name="T108" fmla="*/ 464 w 464"/>
                  <a:gd name="T109" fmla="*/ 58 h 78"/>
                  <a:gd name="T110" fmla="*/ 428 w 464"/>
                  <a:gd name="T111" fmla="*/ 53 h 78"/>
                  <a:gd name="T112" fmla="*/ 423 w 464"/>
                  <a:gd name="T113" fmla="*/ 19 h 78"/>
                  <a:gd name="T114" fmla="*/ 451 w 464"/>
                  <a:gd name="T115" fmla="*/ 0 h 78"/>
                  <a:gd name="T116" fmla="*/ 451 w 464"/>
                  <a:gd name="T117" fmla="*/ 5 h 78"/>
                  <a:gd name="T118" fmla="*/ 428 w 464"/>
                  <a:gd name="T119" fmla="*/ 21 h 78"/>
                  <a:gd name="T120" fmla="*/ 432 w 464"/>
                  <a:gd name="T121" fmla="*/ 49 h 78"/>
                  <a:gd name="T122" fmla="*/ 464 w 464"/>
                  <a:gd name="T123"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4" h="78">
                    <a:moveTo>
                      <a:pt x="53" y="60"/>
                    </a:moveTo>
                    <a:cubicBezTo>
                      <a:pt x="53" y="19"/>
                      <a:pt x="53" y="19"/>
                      <a:pt x="53" y="19"/>
                    </a:cubicBezTo>
                    <a:cubicBezTo>
                      <a:pt x="53" y="17"/>
                      <a:pt x="53" y="14"/>
                      <a:pt x="53" y="9"/>
                    </a:cubicBezTo>
                    <a:cubicBezTo>
                      <a:pt x="53" y="9"/>
                      <a:pt x="53" y="9"/>
                      <a:pt x="53" y="9"/>
                    </a:cubicBezTo>
                    <a:cubicBezTo>
                      <a:pt x="53" y="10"/>
                      <a:pt x="52" y="11"/>
                      <a:pt x="52" y="12"/>
                    </a:cubicBezTo>
                    <a:cubicBezTo>
                      <a:pt x="52" y="13"/>
                      <a:pt x="51" y="14"/>
                      <a:pt x="51" y="14"/>
                    </a:cubicBezTo>
                    <a:cubicBezTo>
                      <a:pt x="30" y="60"/>
                      <a:pt x="30" y="60"/>
                      <a:pt x="30" y="60"/>
                    </a:cubicBezTo>
                    <a:cubicBezTo>
                      <a:pt x="28" y="60"/>
                      <a:pt x="28" y="60"/>
                      <a:pt x="28" y="60"/>
                    </a:cubicBezTo>
                    <a:cubicBezTo>
                      <a:pt x="7" y="15"/>
                      <a:pt x="7" y="15"/>
                      <a:pt x="7" y="15"/>
                    </a:cubicBezTo>
                    <a:cubicBezTo>
                      <a:pt x="7" y="13"/>
                      <a:pt x="6" y="11"/>
                      <a:pt x="5" y="9"/>
                    </a:cubicBezTo>
                    <a:cubicBezTo>
                      <a:pt x="5" y="9"/>
                      <a:pt x="5" y="9"/>
                      <a:pt x="5" y="9"/>
                    </a:cubicBezTo>
                    <a:cubicBezTo>
                      <a:pt x="5" y="10"/>
                      <a:pt x="5" y="12"/>
                      <a:pt x="5" y="13"/>
                    </a:cubicBezTo>
                    <a:cubicBezTo>
                      <a:pt x="6" y="15"/>
                      <a:pt x="6" y="17"/>
                      <a:pt x="6" y="19"/>
                    </a:cubicBezTo>
                    <a:cubicBezTo>
                      <a:pt x="6" y="60"/>
                      <a:pt x="6" y="60"/>
                      <a:pt x="6" y="60"/>
                    </a:cubicBezTo>
                    <a:cubicBezTo>
                      <a:pt x="0" y="60"/>
                      <a:pt x="0" y="60"/>
                      <a:pt x="0" y="60"/>
                    </a:cubicBezTo>
                    <a:cubicBezTo>
                      <a:pt x="0" y="1"/>
                      <a:pt x="0" y="1"/>
                      <a:pt x="0" y="1"/>
                    </a:cubicBezTo>
                    <a:cubicBezTo>
                      <a:pt x="7" y="1"/>
                      <a:pt x="7" y="1"/>
                      <a:pt x="7" y="1"/>
                    </a:cubicBezTo>
                    <a:cubicBezTo>
                      <a:pt x="27" y="45"/>
                      <a:pt x="27" y="45"/>
                      <a:pt x="27" y="45"/>
                    </a:cubicBezTo>
                    <a:cubicBezTo>
                      <a:pt x="27" y="46"/>
                      <a:pt x="28" y="47"/>
                      <a:pt x="28" y="48"/>
                    </a:cubicBezTo>
                    <a:cubicBezTo>
                      <a:pt x="28" y="49"/>
                      <a:pt x="29" y="50"/>
                      <a:pt x="29" y="51"/>
                    </a:cubicBezTo>
                    <a:cubicBezTo>
                      <a:pt x="29" y="51"/>
                      <a:pt x="29" y="51"/>
                      <a:pt x="29" y="51"/>
                    </a:cubicBezTo>
                    <a:cubicBezTo>
                      <a:pt x="30" y="50"/>
                      <a:pt x="30" y="49"/>
                      <a:pt x="30" y="48"/>
                    </a:cubicBezTo>
                    <a:cubicBezTo>
                      <a:pt x="31" y="47"/>
                      <a:pt x="31" y="46"/>
                      <a:pt x="32" y="45"/>
                    </a:cubicBezTo>
                    <a:cubicBezTo>
                      <a:pt x="52" y="1"/>
                      <a:pt x="52" y="1"/>
                      <a:pt x="52" y="1"/>
                    </a:cubicBezTo>
                    <a:cubicBezTo>
                      <a:pt x="58" y="1"/>
                      <a:pt x="58" y="1"/>
                      <a:pt x="58" y="1"/>
                    </a:cubicBezTo>
                    <a:cubicBezTo>
                      <a:pt x="58" y="60"/>
                      <a:pt x="58" y="60"/>
                      <a:pt x="58" y="60"/>
                    </a:cubicBezTo>
                    <a:lnTo>
                      <a:pt x="53" y="60"/>
                    </a:lnTo>
                    <a:close/>
                    <a:moveTo>
                      <a:pt x="115" y="36"/>
                    </a:moveTo>
                    <a:cubicBezTo>
                      <a:pt x="115" y="53"/>
                      <a:pt x="108" y="61"/>
                      <a:pt x="94" y="61"/>
                    </a:cubicBezTo>
                    <a:cubicBezTo>
                      <a:pt x="80" y="61"/>
                      <a:pt x="73" y="53"/>
                      <a:pt x="73" y="37"/>
                    </a:cubicBezTo>
                    <a:cubicBezTo>
                      <a:pt x="73" y="1"/>
                      <a:pt x="73" y="1"/>
                      <a:pt x="73" y="1"/>
                    </a:cubicBezTo>
                    <a:cubicBezTo>
                      <a:pt x="78" y="1"/>
                      <a:pt x="78" y="1"/>
                      <a:pt x="78" y="1"/>
                    </a:cubicBezTo>
                    <a:cubicBezTo>
                      <a:pt x="78" y="37"/>
                      <a:pt x="78" y="37"/>
                      <a:pt x="78" y="37"/>
                    </a:cubicBezTo>
                    <a:cubicBezTo>
                      <a:pt x="78" y="43"/>
                      <a:pt x="80" y="48"/>
                      <a:pt x="82" y="51"/>
                    </a:cubicBezTo>
                    <a:cubicBezTo>
                      <a:pt x="85" y="54"/>
                      <a:pt x="89" y="56"/>
                      <a:pt x="94" y="56"/>
                    </a:cubicBezTo>
                    <a:cubicBezTo>
                      <a:pt x="105" y="56"/>
                      <a:pt x="110" y="50"/>
                      <a:pt x="110" y="37"/>
                    </a:cubicBezTo>
                    <a:cubicBezTo>
                      <a:pt x="110" y="1"/>
                      <a:pt x="110" y="1"/>
                      <a:pt x="110" y="1"/>
                    </a:cubicBezTo>
                    <a:cubicBezTo>
                      <a:pt x="115" y="1"/>
                      <a:pt x="115" y="1"/>
                      <a:pt x="115" y="1"/>
                    </a:cubicBezTo>
                    <a:lnTo>
                      <a:pt x="115" y="36"/>
                    </a:lnTo>
                    <a:close/>
                    <a:moveTo>
                      <a:pt x="130" y="60"/>
                    </a:moveTo>
                    <a:cubicBezTo>
                      <a:pt x="130" y="1"/>
                      <a:pt x="130" y="1"/>
                      <a:pt x="130" y="1"/>
                    </a:cubicBezTo>
                    <a:cubicBezTo>
                      <a:pt x="135" y="1"/>
                      <a:pt x="135" y="1"/>
                      <a:pt x="135" y="1"/>
                    </a:cubicBezTo>
                    <a:cubicBezTo>
                      <a:pt x="135" y="55"/>
                      <a:pt x="135" y="55"/>
                      <a:pt x="135" y="55"/>
                    </a:cubicBezTo>
                    <a:cubicBezTo>
                      <a:pt x="159" y="55"/>
                      <a:pt x="159" y="55"/>
                      <a:pt x="159" y="55"/>
                    </a:cubicBezTo>
                    <a:cubicBezTo>
                      <a:pt x="159" y="60"/>
                      <a:pt x="159" y="60"/>
                      <a:pt x="159" y="60"/>
                    </a:cubicBezTo>
                    <a:lnTo>
                      <a:pt x="130" y="60"/>
                    </a:lnTo>
                    <a:close/>
                    <a:moveTo>
                      <a:pt x="182" y="6"/>
                    </a:moveTo>
                    <a:cubicBezTo>
                      <a:pt x="182" y="60"/>
                      <a:pt x="182" y="60"/>
                      <a:pt x="182" y="60"/>
                    </a:cubicBezTo>
                    <a:cubicBezTo>
                      <a:pt x="176" y="60"/>
                      <a:pt x="176" y="60"/>
                      <a:pt x="176" y="60"/>
                    </a:cubicBezTo>
                    <a:cubicBezTo>
                      <a:pt x="176" y="6"/>
                      <a:pt x="176" y="6"/>
                      <a:pt x="176" y="6"/>
                    </a:cubicBezTo>
                    <a:cubicBezTo>
                      <a:pt x="159" y="6"/>
                      <a:pt x="159" y="6"/>
                      <a:pt x="159" y="6"/>
                    </a:cubicBezTo>
                    <a:cubicBezTo>
                      <a:pt x="159" y="1"/>
                      <a:pt x="159" y="1"/>
                      <a:pt x="159" y="1"/>
                    </a:cubicBezTo>
                    <a:cubicBezTo>
                      <a:pt x="199" y="1"/>
                      <a:pt x="199" y="1"/>
                      <a:pt x="199" y="1"/>
                    </a:cubicBezTo>
                    <a:cubicBezTo>
                      <a:pt x="199" y="6"/>
                      <a:pt x="199" y="6"/>
                      <a:pt x="199" y="6"/>
                    </a:cubicBezTo>
                    <a:lnTo>
                      <a:pt x="182" y="6"/>
                    </a:lnTo>
                    <a:close/>
                    <a:moveTo>
                      <a:pt x="189" y="71"/>
                    </a:moveTo>
                    <a:cubicBezTo>
                      <a:pt x="189" y="76"/>
                      <a:pt x="185" y="78"/>
                      <a:pt x="178" y="78"/>
                    </a:cubicBezTo>
                    <a:cubicBezTo>
                      <a:pt x="177" y="78"/>
                      <a:pt x="176" y="78"/>
                      <a:pt x="175" y="78"/>
                    </a:cubicBezTo>
                    <a:cubicBezTo>
                      <a:pt x="175" y="74"/>
                      <a:pt x="175" y="74"/>
                      <a:pt x="175" y="74"/>
                    </a:cubicBezTo>
                    <a:cubicBezTo>
                      <a:pt x="176" y="75"/>
                      <a:pt x="177" y="75"/>
                      <a:pt x="178" y="75"/>
                    </a:cubicBezTo>
                    <a:cubicBezTo>
                      <a:pt x="182" y="75"/>
                      <a:pt x="184" y="73"/>
                      <a:pt x="184" y="71"/>
                    </a:cubicBezTo>
                    <a:cubicBezTo>
                      <a:pt x="184" y="69"/>
                      <a:pt x="182" y="67"/>
                      <a:pt x="179" y="67"/>
                    </a:cubicBezTo>
                    <a:cubicBezTo>
                      <a:pt x="178" y="67"/>
                      <a:pt x="178" y="67"/>
                      <a:pt x="178" y="68"/>
                    </a:cubicBezTo>
                    <a:cubicBezTo>
                      <a:pt x="177" y="68"/>
                      <a:pt x="177" y="68"/>
                      <a:pt x="176" y="68"/>
                    </a:cubicBezTo>
                    <a:cubicBezTo>
                      <a:pt x="176" y="60"/>
                      <a:pt x="176" y="60"/>
                      <a:pt x="176" y="60"/>
                    </a:cubicBezTo>
                    <a:cubicBezTo>
                      <a:pt x="180" y="60"/>
                      <a:pt x="180" y="60"/>
                      <a:pt x="180" y="60"/>
                    </a:cubicBezTo>
                    <a:cubicBezTo>
                      <a:pt x="180" y="65"/>
                      <a:pt x="180" y="65"/>
                      <a:pt x="180" y="65"/>
                    </a:cubicBezTo>
                    <a:cubicBezTo>
                      <a:pt x="183" y="65"/>
                      <a:pt x="185" y="65"/>
                      <a:pt x="187" y="66"/>
                    </a:cubicBezTo>
                    <a:cubicBezTo>
                      <a:pt x="188" y="67"/>
                      <a:pt x="189" y="69"/>
                      <a:pt x="189" y="71"/>
                    </a:cubicBezTo>
                    <a:close/>
                    <a:moveTo>
                      <a:pt x="250" y="36"/>
                    </a:moveTo>
                    <a:cubicBezTo>
                      <a:pt x="250" y="53"/>
                      <a:pt x="243" y="61"/>
                      <a:pt x="229" y="61"/>
                    </a:cubicBezTo>
                    <a:cubicBezTo>
                      <a:pt x="215" y="61"/>
                      <a:pt x="208" y="53"/>
                      <a:pt x="208" y="37"/>
                    </a:cubicBezTo>
                    <a:cubicBezTo>
                      <a:pt x="208" y="1"/>
                      <a:pt x="208" y="1"/>
                      <a:pt x="208" y="1"/>
                    </a:cubicBezTo>
                    <a:cubicBezTo>
                      <a:pt x="213" y="1"/>
                      <a:pt x="213" y="1"/>
                      <a:pt x="213" y="1"/>
                    </a:cubicBezTo>
                    <a:cubicBezTo>
                      <a:pt x="213" y="37"/>
                      <a:pt x="213" y="37"/>
                      <a:pt x="213" y="37"/>
                    </a:cubicBezTo>
                    <a:cubicBezTo>
                      <a:pt x="213" y="43"/>
                      <a:pt x="215" y="48"/>
                      <a:pt x="217" y="51"/>
                    </a:cubicBezTo>
                    <a:cubicBezTo>
                      <a:pt x="220" y="54"/>
                      <a:pt x="224" y="56"/>
                      <a:pt x="229" y="56"/>
                    </a:cubicBezTo>
                    <a:cubicBezTo>
                      <a:pt x="240" y="56"/>
                      <a:pt x="245" y="50"/>
                      <a:pt x="245" y="37"/>
                    </a:cubicBezTo>
                    <a:cubicBezTo>
                      <a:pt x="245" y="1"/>
                      <a:pt x="245" y="1"/>
                      <a:pt x="245" y="1"/>
                    </a:cubicBezTo>
                    <a:cubicBezTo>
                      <a:pt x="250" y="1"/>
                      <a:pt x="250" y="1"/>
                      <a:pt x="250" y="1"/>
                    </a:cubicBezTo>
                    <a:lnTo>
                      <a:pt x="250" y="36"/>
                    </a:lnTo>
                    <a:close/>
                    <a:moveTo>
                      <a:pt x="317" y="60"/>
                    </a:moveTo>
                    <a:cubicBezTo>
                      <a:pt x="317" y="19"/>
                      <a:pt x="317" y="19"/>
                      <a:pt x="317" y="19"/>
                    </a:cubicBezTo>
                    <a:cubicBezTo>
                      <a:pt x="317" y="17"/>
                      <a:pt x="318" y="14"/>
                      <a:pt x="318" y="9"/>
                    </a:cubicBezTo>
                    <a:cubicBezTo>
                      <a:pt x="318" y="9"/>
                      <a:pt x="318" y="9"/>
                      <a:pt x="318" y="9"/>
                    </a:cubicBezTo>
                    <a:cubicBezTo>
                      <a:pt x="317" y="10"/>
                      <a:pt x="317" y="11"/>
                      <a:pt x="317" y="12"/>
                    </a:cubicBezTo>
                    <a:cubicBezTo>
                      <a:pt x="316" y="13"/>
                      <a:pt x="316" y="14"/>
                      <a:pt x="316" y="14"/>
                    </a:cubicBezTo>
                    <a:cubicBezTo>
                      <a:pt x="295" y="60"/>
                      <a:pt x="295" y="60"/>
                      <a:pt x="295" y="60"/>
                    </a:cubicBezTo>
                    <a:cubicBezTo>
                      <a:pt x="293" y="60"/>
                      <a:pt x="293" y="60"/>
                      <a:pt x="293" y="60"/>
                    </a:cubicBezTo>
                    <a:cubicBezTo>
                      <a:pt x="272" y="15"/>
                      <a:pt x="272" y="15"/>
                      <a:pt x="272" y="15"/>
                    </a:cubicBezTo>
                    <a:cubicBezTo>
                      <a:pt x="271" y="13"/>
                      <a:pt x="271" y="11"/>
                      <a:pt x="270" y="9"/>
                    </a:cubicBezTo>
                    <a:cubicBezTo>
                      <a:pt x="270" y="9"/>
                      <a:pt x="270" y="9"/>
                      <a:pt x="270" y="9"/>
                    </a:cubicBezTo>
                    <a:cubicBezTo>
                      <a:pt x="270" y="10"/>
                      <a:pt x="270" y="12"/>
                      <a:pt x="270" y="13"/>
                    </a:cubicBezTo>
                    <a:cubicBezTo>
                      <a:pt x="270" y="15"/>
                      <a:pt x="270" y="17"/>
                      <a:pt x="270" y="19"/>
                    </a:cubicBezTo>
                    <a:cubicBezTo>
                      <a:pt x="270" y="60"/>
                      <a:pt x="270" y="60"/>
                      <a:pt x="270" y="60"/>
                    </a:cubicBezTo>
                    <a:cubicBezTo>
                      <a:pt x="265" y="60"/>
                      <a:pt x="265" y="60"/>
                      <a:pt x="265" y="60"/>
                    </a:cubicBezTo>
                    <a:cubicBezTo>
                      <a:pt x="265" y="1"/>
                      <a:pt x="265" y="1"/>
                      <a:pt x="265" y="1"/>
                    </a:cubicBezTo>
                    <a:cubicBezTo>
                      <a:pt x="271" y="1"/>
                      <a:pt x="271" y="1"/>
                      <a:pt x="271" y="1"/>
                    </a:cubicBezTo>
                    <a:cubicBezTo>
                      <a:pt x="292" y="45"/>
                      <a:pt x="292" y="45"/>
                      <a:pt x="292" y="45"/>
                    </a:cubicBezTo>
                    <a:cubicBezTo>
                      <a:pt x="292" y="46"/>
                      <a:pt x="292" y="47"/>
                      <a:pt x="293" y="48"/>
                    </a:cubicBezTo>
                    <a:cubicBezTo>
                      <a:pt x="293" y="49"/>
                      <a:pt x="294" y="50"/>
                      <a:pt x="294" y="51"/>
                    </a:cubicBezTo>
                    <a:cubicBezTo>
                      <a:pt x="294" y="51"/>
                      <a:pt x="294" y="51"/>
                      <a:pt x="294" y="51"/>
                    </a:cubicBezTo>
                    <a:cubicBezTo>
                      <a:pt x="295" y="50"/>
                      <a:pt x="295" y="49"/>
                      <a:pt x="295" y="48"/>
                    </a:cubicBezTo>
                    <a:cubicBezTo>
                      <a:pt x="296" y="47"/>
                      <a:pt x="296" y="46"/>
                      <a:pt x="296" y="45"/>
                    </a:cubicBezTo>
                    <a:cubicBezTo>
                      <a:pt x="317" y="1"/>
                      <a:pt x="317" y="1"/>
                      <a:pt x="317" y="1"/>
                    </a:cubicBezTo>
                    <a:cubicBezTo>
                      <a:pt x="323" y="1"/>
                      <a:pt x="323" y="1"/>
                      <a:pt x="323" y="1"/>
                    </a:cubicBezTo>
                    <a:cubicBezTo>
                      <a:pt x="323" y="60"/>
                      <a:pt x="323" y="60"/>
                      <a:pt x="323" y="60"/>
                    </a:cubicBezTo>
                    <a:lnTo>
                      <a:pt x="317" y="60"/>
                    </a:lnTo>
                    <a:close/>
                    <a:moveTo>
                      <a:pt x="338" y="60"/>
                    </a:moveTo>
                    <a:cubicBezTo>
                      <a:pt x="338" y="1"/>
                      <a:pt x="338" y="1"/>
                      <a:pt x="338" y="1"/>
                    </a:cubicBezTo>
                    <a:cubicBezTo>
                      <a:pt x="367" y="1"/>
                      <a:pt x="367" y="1"/>
                      <a:pt x="367" y="1"/>
                    </a:cubicBezTo>
                    <a:cubicBezTo>
                      <a:pt x="367" y="6"/>
                      <a:pt x="367" y="6"/>
                      <a:pt x="367" y="6"/>
                    </a:cubicBezTo>
                    <a:cubicBezTo>
                      <a:pt x="344" y="6"/>
                      <a:pt x="344" y="6"/>
                      <a:pt x="344" y="6"/>
                    </a:cubicBezTo>
                    <a:cubicBezTo>
                      <a:pt x="344" y="27"/>
                      <a:pt x="344" y="27"/>
                      <a:pt x="344" y="27"/>
                    </a:cubicBezTo>
                    <a:cubicBezTo>
                      <a:pt x="365" y="27"/>
                      <a:pt x="365" y="27"/>
                      <a:pt x="365" y="27"/>
                    </a:cubicBezTo>
                    <a:cubicBezTo>
                      <a:pt x="365" y="32"/>
                      <a:pt x="365" y="32"/>
                      <a:pt x="365" y="32"/>
                    </a:cubicBezTo>
                    <a:cubicBezTo>
                      <a:pt x="344" y="32"/>
                      <a:pt x="344" y="32"/>
                      <a:pt x="344" y="32"/>
                    </a:cubicBezTo>
                    <a:cubicBezTo>
                      <a:pt x="344" y="55"/>
                      <a:pt x="344" y="55"/>
                      <a:pt x="344" y="55"/>
                    </a:cubicBezTo>
                    <a:cubicBezTo>
                      <a:pt x="368" y="55"/>
                      <a:pt x="368" y="55"/>
                      <a:pt x="368" y="55"/>
                    </a:cubicBezTo>
                    <a:cubicBezTo>
                      <a:pt x="368" y="60"/>
                      <a:pt x="368" y="60"/>
                      <a:pt x="368" y="60"/>
                    </a:cubicBezTo>
                    <a:lnTo>
                      <a:pt x="338" y="60"/>
                    </a:lnTo>
                    <a:close/>
                    <a:moveTo>
                      <a:pt x="379" y="51"/>
                    </a:moveTo>
                    <a:cubicBezTo>
                      <a:pt x="380" y="52"/>
                      <a:pt x="381" y="53"/>
                      <a:pt x="382" y="53"/>
                    </a:cubicBezTo>
                    <a:cubicBezTo>
                      <a:pt x="383" y="54"/>
                      <a:pt x="384" y="54"/>
                      <a:pt x="386" y="55"/>
                    </a:cubicBezTo>
                    <a:cubicBezTo>
                      <a:pt x="387" y="55"/>
                      <a:pt x="388" y="56"/>
                      <a:pt x="389" y="56"/>
                    </a:cubicBezTo>
                    <a:cubicBezTo>
                      <a:pt x="391" y="56"/>
                      <a:pt x="392" y="56"/>
                      <a:pt x="393" y="56"/>
                    </a:cubicBezTo>
                    <a:cubicBezTo>
                      <a:pt x="397" y="56"/>
                      <a:pt x="401" y="55"/>
                      <a:pt x="403" y="53"/>
                    </a:cubicBezTo>
                    <a:cubicBezTo>
                      <a:pt x="405" y="52"/>
                      <a:pt x="406" y="49"/>
                      <a:pt x="406" y="46"/>
                    </a:cubicBezTo>
                    <a:cubicBezTo>
                      <a:pt x="406" y="44"/>
                      <a:pt x="406" y="43"/>
                      <a:pt x="406" y="42"/>
                    </a:cubicBezTo>
                    <a:cubicBezTo>
                      <a:pt x="405" y="41"/>
                      <a:pt x="404" y="40"/>
                      <a:pt x="403" y="39"/>
                    </a:cubicBezTo>
                    <a:cubicBezTo>
                      <a:pt x="402" y="38"/>
                      <a:pt x="401" y="37"/>
                      <a:pt x="399" y="35"/>
                    </a:cubicBezTo>
                    <a:cubicBezTo>
                      <a:pt x="397" y="34"/>
                      <a:pt x="395" y="33"/>
                      <a:pt x="393" y="32"/>
                    </a:cubicBezTo>
                    <a:cubicBezTo>
                      <a:pt x="390" y="31"/>
                      <a:pt x="388" y="29"/>
                      <a:pt x="386" y="28"/>
                    </a:cubicBezTo>
                    <a:cubicBezTo>
                      <a:pt x="385" y="27"/>
                      <a:pt x="383" y="26"/>
                      <a:pt x="382" y="24"/>
                    </a:cubicBezTo>
                    <a:cubicBezTo>
                      <a:pt x="381" y="23"/>
                      <a:pt x="380" y="22"/>
                      <a:pt x="380" y="20"/>
                    </a:cubicBezTo>
                    <a:cubicBezTo>
                      <a:pt x="379" y="19"/>
                      <a:pt x="379" y="17"/>
                      <a:pt x="379" y="15"/>
                    </a:cubicBezTo>
                    <a:cubicBezTo>
                      <a:pt x="379" y="13"/>
                      <a:pt x="379" y="11"/>
                      <a:pt x="380" y="9"/>
                    </a:cubicBezTo>
                    <a:cubicBezTo>
                      <a:pt x="381" y="7"/>
                      <a:pt x="383" y="5"/>
                      <a:pt x="384" y="4"/>
                    </a:cubicBezTo>
                    <a:cubicBezTo>
                      <a:pt x="386" y="3"/>
                      <a:pt x="388" y="1"/>
                      <a:pt x="391" y="1"/>
                    </a:cubicBezTo>
                    <a:cubicBezTo>
                      <a:pt x="393" y="0"/>
                      <a:pt x="395" y="0"/>
                      <a:pt x="398" y="0"/>
                    </a:cubicBezTo>
                    <a:cubicBezTo>
                      <a:pt x="403" y="0"/>
                      <a:pt x="407" y="0"/>
                      <a:pt x="410" y="2"/>
                    </a:cubicBezTo>
                    <a:cubicBezTo>
                      <a:pt x="410" y="8"/>
                      <a:pt x="410" y="8"/>
                      <a:pt x="410" y="8"/>
                    </a:cubicBezTo>
                    <a:cubicBezTo>
                      <a:pt x="406" y="6"/>
                      <a:pt x="402" y="5"/>
                      <a:pt x="397" y="5"/>
                    </a:cubicBezTo>
                    <a:cubicBezTo>
                      <a:pt x="396" y="5"/>
                      <a:pt x="394" y="5"/>
                      <a:pt x="392" y="5"/>
                    </a:cubicBezTo>
                    <a:cubicBezTo>
                      <a:pt x="391" y="6"/>
                      <a:pt x="389" y="6"/>
                      <a:pt x="388" y="7"/>
                    </a:cubicBezTo>
                    <a:cubicBezTo>
                      <a:pt x="387" y="8"/>
                      <a:pt x="386" y="9"/>
                      <a:pt x="386" y="10"/>
                    </a:cubicBezTo>
                    <a:cubicBezTo>
                      <a:pt x="385" y="12"/>
                      <a:pt x="384" y="13"/>
                      <a:pt x="384" y="15"/>
                    </a:cubicBezTo>
                    <a:cubicBezTo>
                      <a:pt x="384" y="16"/>
                      <a:pt x="385" y="17"/>
                      <a:pt x="385" y="19"/>
                    </a:cubicBezTo>
                    <a:cubicBezTo>
                      <a:pt x="386" y="20"/>
                      <a:pt x="386" y="21"/>
                      <a:pt x="387" y="22"/>
                    </a:cubicBezTo>
                    <a:cubicBezTo>
                      <a:pt x="388" y="23"/>
                      <a:pt x="390" y="24"/>
                      <a:pt x="391" y="25"/>
                    </a:cubicBezTo>
                    <a:cubicBezTo>
                      <a:pt x="393" y="26"/>
                      <a:pt x="395" y="27"/>
                      <a:pt x="397" y="28"/>
                    </a:cubicBezTo>
                    <a:cubicBezTo>
                      <a:pt x="400" y="29"/>
                      <a:pt x="402" y="31"/>
                      <a:pt x="404" y="32"/>
                    </a:cubicBezTo>
                    <a:cubicBezTo>
                      <a:pt x="406" y="33"/>
                      <a:pt x="407" y="35"/>
                      <a:pt x="408" y="36"/>
                    </a:cubicBezTo>
                    <a:cubicBezTo>
                      <a:pt x="410" y="37"/>
                      <a:pt x="411" y="39"/>
                      <a:pt x="411" y="40"/>
                    </a:cubicBezTo>
                    <a:cubicBezTo>
                      <a:pt x="412" y="42"/>
                      <a:pt x="412" y="43"/>
                      <a:pt x="412" y="45"/>
                    </a:cubicBezTo>
                    <a:cubicBezTo>
                      <a:pt x="412" y="48"/>
                      <a:pt x="412" y="50"/>
                      <a:pt x="411" y="52"/>
                    </a:cubicBezTo>
                    <a:cubicBezTo>
                      <a:pt x="410" y="54"/>
                      <a:pt x="408" y="56"/>
                      <a:pt x="407" y="57"/>
                    </a:cubicBezTo>
                    <a:cubicBezTo>
                      <a:pt x="405" y="58"/>
                      <a:pt x="403" y="59"/>
                      <a:pt x="400" y="60"/>
                    </a:cubicBezTo>
                    <a:cubicBezTo>
                      <a:pt x="398" y="61"/>
                      <a:pt x="395" y="61"/>
                      <a:pt x="393" y="61"/>
                    </a:cubicBezTo>
                    <a:cubicBezTo>
                      <a:pt x="392" y="61"/>
                      <a:pt x="390" y="61"/>
                      <a:pt x="389" y="61"/>
                    </a:cubicBezTo>
                    <a:cubicBezTo>
                      <a:pt x="388" y="61"/>
                      <a:pt x="387" y="60"/>
                      <a:pt x="385" y="60"/>
                    </a:cubicBezTo>
                    <a:cubicBezTo>
                      <a:pt x="384" y="60"/>
                      <a:pt x="383" y="59"/>
                      <a:pt x="381" y="59"/>
                    </a:cubicBezTo>
                    <a:cubicBezTo>
                      <a:pt x="380" y="59"/>
                      <a:pt x="379" y="58"/>
                      <a:pt x="379" y="58"/>
                    </a:cubicBezTo>
                    <a:lnTo>
                      <a:pt x="379" y="51"/>
                    </a:lnTo>
                    <a:close/>
                    <a:moveTo>
                      <a:pt x="464" y="58"/>
                    </a:moveTo>
                    <a:cubicBezTo>
                      <a:pt x="460" y="60"/>
                      <a:pt x="454" y="61"/>
                      <a:pt x="449" y="61"/>
                    </a:cubicBezTo>
                    <a:cubicBezTo>
                      <a:pt x="444" y="61"/>
                      <a:pt x="441" y="60"/>
                      <a:pt x="437" y="59"/>
                    </a:cubicBezTo>
                    <a:cubicBezTo>
                      <a:pt x="434" y="57"/>
                      <a:pt x="431" y="55"/>
                      <a:pt x="428" y="53"/>
                    </a:cubicBezTo>
                    <a:cubicBezTo>
                      <a:pt x="426" y="50"/>
                      <a:pt x="424" y="47"/>
                      <a:pt x="423" y="43"/>
                    </a:cubicBezTo>
                    <a:cubicBezTo>
                      <a:pt x="422" y="40"/>
                      <a:pt x="421" y="36"/>
                      <a:pt x="421" y="32"/>
                    </a:cubicBezTo>
                    <a:cubicBezTo>
                      <a:pt x="421" y="27"/>
                      <a:pt x="422" y="23"/>
                      <a:pt x="423" y="19"/>
                    </a:cubicBezTo>
                    <a:cubicBezTo>
                      <a:pt x="424" y="15"/>
                      <a:pt x="426" y="12"/>
                      <a:pt x="429" y="9"/>
                    </a:cubicBezTo>
                    <a:cubicBezTo>
                      <a:pt x="432" y="6"/>
                      <a:pt x="435" y="4"/>
                      <a:pt x="438" y="2"/>
                    </a:cubicBezTo>
                    <a:cubicBezTo>
                      <a:pt x="442" y="1"/>
                      <a:pt x="446" y="0"/>
                      <a:pt x="451" y="0"/>
                    </a:cubicBezTo>
                    <a:cubicBezTo>
                      <a:pt x="456" y="0"/>
                      <a:pt x="460" y="0"/>
                      <a:pt x="464" y="2"/>
                    </a:cubicBezTo>
                    <a:cubicBezTo>
                      <a:pt x="464" y="8"/>
                      <a:pt x="464" y="8"/>
                      <a:pt x="464" y="8"/>
                    </a:cubicBezTo>
                    <a:cubicBezTo>
                      <a:pt x="460" y="6"/>
                      <a:pt x="455" y="5"/>
                      <a:pt x="451" y="5"/>
                    </a:cubicBezTo>
                    <a:cubicBezTo>
                      <a:pt x="447" y="5"/>
                      <a:pt x="443" y="5"/>
                      <a:pt x="440" y="7"/>
                    </a:cubicBezTo>
                    <a:cubicBezTo>
                      <a:pt x="437" y="8"/>
                      <a:pt x="435" y="10"/>
                      <a:pt x="433" y="12"/>
                    </a:cubicBezTo>
                    <a:cubicBezTo>
                      <a:pt x="431" y="15"/>
                      <a:pt x="429" y="17"/>
                      <a:pt x="428" y="21"/>
                    </a:cubicBezTo>
                    <a:cubicBezTo>
                      <a:pt x="427" y="24"/>
                      <a:pt x="427" y="27"/>
                      <a:pt x="427" y="31"/>
                    </a:cubicBezTo>
                    <a:cubicBezTo>
                      <a:pt x="427" y="35"/>
                      <a:pt x="427" y="38"/>
                      <a:pt x="428" y="41"/>
                    </a:cubicBezTo>
                    <a:cubicBezTo>
                      <a:pt x="429" y="44"/>
                      <a:pt x="430" y="46"/>
                      <a:pt x="432" y="49"/>
                    </a:cubicBezTo>
                    <a:cubicBezTo>
                      <a:pt x="434" y="51"/>
                      <a:pt x="437" y="53"/>
                      <a:pt x="439" y="54"/>
                    </a:cubicBezTo>
                    <a:cubicBezTo>
                      <a:pt x="442" y="55"/>
                      <a:pt x="445" y="56"/>
                      <a:pt x="449" y="56"/>
                    </a:cubicBezTo>
                    <a:cubicBezTo>
                      <a:pt x="455" y="56"/>
                      <a:pt x="460" y="55"/>
                      <a:pt x="464" y="52"/>
                    </a:cubicBezTo>
                    <a:lnTo>
                      <a:pt x="464" y="58"/>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6" name="Freeform 240">
                <a:extLst>
                  <a:ext uri="{FF2B5EF4-FFF2-40B4-BE49-F238E27FC236}">
                    <a16:creationId xmlns:a16="http://schemas.microsoft.com/office/drawing/2014/main" id="{553E4475-3E20-4D0C-BE82-63CEA8DFF334}"/>
                  </a:ext>
                </a:extLst>
              </p:cNvPr>
              <p:cNvSpPr>
                <a:spLocks noEditPoints="1"/>
              </p:cNvSpPr>
              <p:nvPr/>
            </p:nvSpPr>
            <p:spPr bwMode="auto">
              <a:xfrm>
                <a:off x="3057781" y="3940580"/>
                <a:ext cx="702212" cy="292899"/>
              </a:xfrm>
              <a:custGeom>
                <a:avLst/>
                <a:gdLst>
                  <a:gd name="T0" fmla="*/ 336 w 367"/>
                  <a:gd name="T1" fmla="*/ 11 h 153"/>
                  <a:gd name="T2" fmla="*/ 285 w 367"/>
                  <a:gd name="T3" fmla="*/ 48 h 153"/>
                  <a:gd name="T4" fmla="*/ 274 w 367"/>
                  <a:gd name="T5" fmla="*/ 40 h 153"/>
                  <a:gd name="T6" fmla="*/ 241 w 367"/>
                  <a:gd name="T7" fmla="*/ 118 h 153"/>
                  <a:gd name="T8" fmla="*/ 264 w 367"/>
                  <a:gd name="T9" fmla="*/ 49 h 153"/>
                  <a:gd name="T10" fmla="*/ 290 w 367"/>
                  <a:gd name="T11" fmla="*/ 118 h 153"/>
                  <a:gd name="T12" fmla="*/ 324 w 367"/>
                  <a:gd name="T13" fmla="*/ 103 h 153"/>
                  <a:gd name="T14" fmla="*/ 234 w 367"/>
                  <a:gd name="T15" fmla="*/ 153 h 153"/>
                  <a:gd name="T16" fmla="*/ 312 w 367"/>
                  <a:gd name="T17" fmla="*/ 135 h 153"/>
                  <a:gd name="T18" fmla="*/ 299 w 367"/>
                  <a:gd name="T19" fmla="*/ 36 h 153"/>
                  <a:gd name="T20" fmla="*/ 345 w 367"/>
                  <a:gd name="T21" fmla="*/ 118 h 153"/>
                  <a:gd name="T22" fmla="*/ 7 w 367"/>
                  <a:gd name="T23" fmla="*/ 38 h 153"/>
                  <a:gd name="T24" fmla="*/ 21 w 367"/>
                  <a:gd name="T25" fmla="*/ 118 h 153"/>
                  <a:gd name="T26" fmla="*/ 38 w 367"/>
                  <a:gd name="T27" fmla="*/ 49 h 153"/>
                  <a:gd name="T28" fmla="*/ 51 w 367"/>
                  <a:gd name="T29" fmla="*/ 118 h 153"/>
                  <a:gd name="T30" fmla="*/ 59 w 367"/>
                  <a:gd name="T31" fmla="*/ 78 h 153"/>
                  <a:gd name="T32" fmla="*/ 0 w 367"/>
                  <a:gd name="T33" fmla="*/ 153 h 153"/>
                  <a:gd name="T34" fmla="*/ 53 w 367"/>
                  <a:gd name="T35" fmla="*/ 139 h 153"/>
                  <a:gd name="T36" fmla="*/ 51 w 367"/>
                  <a:gd name="T37" fmla="*/ 70 h 153"/>
                  <a:gd name="T38" fmla="*/ 69 w 367"/>
                  <a:gd name="T39" fmla="*/ 49 h 153"/>
                  <a:gd name="T40" fmla="*/ 7 w 367"/>
                  <a:gd name="T41" fmla="*/ 38 h 153"/>
                  <a:gd name="T42" fmla="*/ 153 w 367"/>
                  <a:gd name="T43" fmla="*/ 39 h 153"/>
                  <a:gd name="T44" fmla="*/ 113 w 367"/>
                  <a:gd name="T45" fmla="*/ 118 h 153"/>
                  <a:gd name="T46" fmla="*/ 161 w 367"/>
                  <a:gd name="T47" fmla="*/ 54 h 153"/>
                  <a:gd name="T48" fmla="*/ 166 w 367"/>
                  <a:gd name="T49" fmla="*/ 118 h 153"/>
                  <a:gd name="T50" fmla="*/ 179 w 367"/>
                  <a:gd name="T51" fmla="*/ 54 h 153"/>
                  <a:gd name="T52" fmla="*/ 203 w 367"/>
                  <a:gd name="T53" fmla="*/ 118 h 153"/>
                  <a:gd name="T54" fmla="*/ 217 w 367"/>
                  <a:gd name="T55" fmla="*/ 49 h 153"/>
                  <a:gd name="T56" fmla="*/ 231 w 367"/>
                  <a:gd name="T57" fmla="*/ 38 h 153"/>
                  <a:gd name="T58" fmla="*/ 115 w 367"/>
                  <a:gd name="T59" fmla="*/ 80 h 153"/>
                  <a:gd name="T60" fmla="*/ 115 w 367"/>
                  <a:gd name="T61" fmla="*/ 106 h 153"/>
                  <a:gd name="T62" fmla="*/ 115 w 367"/>
                  <a:gd name="T63" fmla="*/ 80 h 153"/>
                  <a:gd name="T64" fmla="*/ 169 w 367"/>
                  <a:gd name="T65" fmla="*/ 62 h 153"/>
                  <a:gd name="T66" fmla="*/ 161 w 367"/>
                  <a:gd name="T67" fmla="*/ 20 h 153"/>
                  <a:gd name="T68" fmla="*/ 183 w 367"/>
                  <a:gd name="T69" fmla="*/ 20 h 153"/>
                  <a:gd name="T70" fmla="*/ 161 w 367"/>
                  <a:gd name="T71" fmla="*/ 2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67" h="153">
                    <a:moveTo>
                      <a:pt x="358" y="118"/>
                    </a:moveTo>
                    <a:cubicBezTo>
                      <a:pt x="359" y="74"/>
                      <a:pt x="367" y="24"/>
                      <a:pt x="336" y="11"/>
                    </a:cubicBezTo>
                    <a:cubicBezTo>
                      <a:pt x="311" y="0"/>
                      <a:pt x="270" y="17"/>
                      <a:pt x="289" y="44"/>
                    </a:cubicBezTo>
                    <a:cubicBezTo>
                      <a:pt x="288" y="45"/>
                      <a:pt x="287" y="47"/>
                      <a:pt x="285" y="48"/>
                    </a:cubicBezTo>
                    <a:cubicBezTo>
                      <a:pt x="285" y="48"/>
                      <a:pt x="285" y="49"/>
                      <a:pt x="285" y="49"/>
                    </a:cubicBezTo>
                    <a:cubicBezTo>
                      <a:pt x="282" y="46"/>
                      <a:pt x="279" y="42"/>
                      <a:pt x="274" y="40"/>
                    </a:cubicBezTo>
                    <a:cubicBezTo>
                      <a:pt x="270" y="38"/>
                      <a:pt x="262" y="38"/>
                      <a:pt x="257" y="40"/>
                    </a:cubicBezTo>
                    <a:cubicBezTo>
                      <a:pt x="233" y="48"/>
                      <a:pt x="240" y="87"/>
                      <a:pt x="241" y="118"/>
                    </a:cubicBezTo>
                    <a:cubicBezTo>
                      <a:pt x="245" y="118"/>
                      <a:pt x="250" y="118"/>
                      <a:pt x="254" y="118"/>
                    </a:cubicBezTo>
                    <a:cubicBezTo>
                      <a:pt x="254" y="99"/>
                      <a:pt x="249" y="52"/>
                      <a:pt x="264" y="49"/>
                    </a:cubicBezTo>
                    <a:cubicBezTo>
                      <a:pt x="283" y="46"/>
                      <a:pt x="277" y="99"/>
                      <a:pt x="277" y="118"/>
                    </a:cubicBezTo>
                    <a:cubicBezTo>
                      <a:pt x="281" y="118"/>
                      <a:pt x="286" y="118"/>
                      <a:pt x="290" y="118"/>
                    </a:cubicBezTo>
                    <a:cubicBezTo>
                      <a:pt x="289" y="94"/>
                      <a:pt x="284" y="55"/>
                      <a:pt x="303" y="50"/>
                    </a:cubicBezTo>
                    <a:cubicBezTo>
                      <a:pt x="328" y="43"/>
                      <a:pt x="329" y="83"/>
                      <a:pt x="324" y="103"/>
                    </a:cubicBezTo>
                    <a:cubicBezTo>
                      <a:pt x="320" y="115"/>
                      <a:pt x="314" y="125"/>
                      <a:pt x="301" y="127"/>
                    </a:cubicBezTo>
                    <a:cubicBezTo>
                      <a:pt x="271" y="134"/>
                      <a:pt x="234" y="116"/>
                      <a:pt x="234" y="153"/>
                    </a:cubicBezTo>
                    <a:cubicBezTo>
                      <a:pt x="238" y="153"/>
                      <a:pt x="243" y="153"/>
                      <a:pt x="247" y="153"/>
                    </a:cubicBezTo>
                    <a:cubicBezTo>
                      <a:pt x="247" y="130"/>
                      <a:pt x="294" y="143"/>
                      <a:pt x="312" y="135"/>
                    </a:cubicBezTo>
                    <a:cubicBezTo>
                      <a:pt x="335" y="125"/>
                      <a:pt x="350" y="74"/>
                      <a:pt x="330" y="47"/>
                    </a:cubicBezTo>
                    <a:cubicBezTo>
                      <a:pt x="322" y="37"/>
                      <a:pt x="309" y="42"/>
                      <a:pt x="299" y="36"/>
                    </a:cubicBezTo>
                    <a:cubicBezTo>
                      <a:pt x="293" y="14"/>
                      <a:pt x="330" y="15"/>
                      <a:pt x="338" y="26"/>
                    </a:cubicBezTo>
                    <a:cubicBezTo>
                      <a:pt x="350" y="40"/>
                      <a:pt x="346" y="92"/>
                      <a:pt x="345" y="118"/>
                    </a:cubicBezTo>
                    <a:cubicBezTo>
                      <a:pt x="350" y="118"/>
                      <a:pt x="354" y="118"/>
                      <a:pt x="358" y="118"/>
                    </a:cubicBezTo>
                    <a:close/>
                    <a:moveTo>
                      <a:pt x="7" y="38"/>
                    </a:moveTo>
                    <a:cubicBezTo>
                      <a:pt x="7" y="65"/>
                      <a:pt x="7" y="91"/>
                      <a:pt x="7" y="118"/>
                    </a:cubicBezTo>
                    <a:cubicBezTo>
                      <a:pt x="12" y="118"/>
                      <a:pt x="16" y="118"/>
                      <a:pt x="21" y="118"/>
                    </a:cubicBezTo>
                    <a:cubicBezTo>
                      <a:pt x="21" y="95"/>
                      <a:pt x="21" y="72"/>
                      <a:pt x="21" y="49"/>
                    </a:cubicBezTo>
                    <a:cubicBezTo>
                      <a:pt x="27" y="49"/>
                      <a:pt x="32" y="49"/>
                      <a:pt x="38" y="49"/>
                    </a:cubicBezTo>
                    <a:cubicBezTo>
                      <a:pt x="38" y="72"/>
                      <a:pt x="38" y="95"/>
                      <a:pt x="38" y="118"/>
                    </a:cubicBezTo>
                    <a:cubicBezTo>
                      <a:pt x="43" y="118"/>
                      <a:pt x="47" y="118"/>
                      <a:pt x="51" y="118"/>
                    </a:cubicBezTo>
                    <a:cubicBezTo>
                      <a:pt x="51" y="103"/>
                      <a:pt x="49" y="84"/>
                      <a:pt x="57" y="78"/>
                    </a:cubicBezTo>
                    <a:cubicBezTo>
                      <a:pt x="58" y="78"/>
                      <a:pt x="59" y="78"/>
                      <a:pt x="59" y="78"/>
                    </a:cubicBezTo>
                    <a:cubicBezTo>
                      <a:pt x="75" y="79"/>
                      <a:pt x="72" y="109"/>
                      <a:pt x="66" y="119"/>
                    </a:cubicBezTo>
                    <a:cubicBezTo>
                      <a:pt x="51" y="142"/>
                      <a:pt x="1" y="110"/>
                      <a:pt x="0" y="153"/>
                    </a:cubicBezTo>
                    <a:cubicBezTo>
                      <a:pt x="5" y="153"/>
                      <a:pt x="9" y="153"/>
                      <a:pt x="14" y="153"/>
                    </a:cubicBezTo>
                    <a:cubicBezTo>
                      <a:pt x="14" y="132"/>
                      <a:pt x="36" y="142"/>
                      <a:pt x="53" y="139"/>
                    </a:cubicBezTo>
                    <a:cubicBezTo>
                      <a:pt x="67" y="136"/>
                      <a:pt x="76" y="126"/>
                      <a:pt x="81" y="115"/>
                    </a:cubicBezTo>
                    <a:cubicBezTo>
                      <a:pt x="90" y="92"/>
                      <a:pt x="78" y="54"/>
                      <a:pt x="51" y="70"/>
                    </a:cubicBezTo>
                    <a:cubicBezTo>
                      <a:pt x="51" y="63"/>
                      <a:pt x="51" y="56"/>
                      <a:pt x="51" y="49"/>
                    </a:cubicBezTo>
                    <a:cubicBezTo>
                      <a:pt x="57" y="49"/>
                      <a:pt x="63" y="49"/>
                      <a:pt x="69" y="49"/>
                    </a:cubicBezTo>
                    <a:cubicBezTo>
                      <a:pt x="69" y="45"/>
                      <a:pt x="69" y="42"/>
                      <a:pt x="69" y="38"/>
                    </a:cubicBezTo>
                    <a:cubicBezTo>
                      <a:pt x="48" y="38"/>
                      <a:pt x="28" y="38"/>
                      <a:pt x="7" y="38"/>
                    </a:cubicBezTo>
                    <a:close/>
                    <a:moveTo>
                      <a:pt x="171" y="46"/>
                    </a:moveTo>
                    <a:cubicBezTo>
                      <a:pt x="165" y="44"/>
                      <a:pt x="159" y="41"/>
                      <a:pt x="153" y="39"/>
                    </a:cubicBezTo>
                    <a:cubicBezTo>
                      <a:pt x="131" y="33"/>
                      <a:pt x="111" y="45"/>
                      <a:pt x="103" y="58"/>
                    </a:cubicBezTo>
                    <a:cubicBezTo>
                      <a:pt x="92" y="75"/>
                      <a:pt x="90" y="113"/>
                      <a:pt x="113" y="118"/>
                    </a:cubicBezTo>
                    <a:cubicBezTo>
                      <a:pt x="147" y="125"/>
                      <a:pt x="144" y="59"/>
                      <a:pt x="111" y="71"/>
                    </a:cubicBezTo>
                    <a:cubicBezTo>
                      <a:pt x="116" y="49"/>
                      <a:pt x="140" y="47"/>
                      <a:pt x="161" y="54"/>
                    </a:cubicBezTo>
                    <a:cubicBezTo>
                      <a:pt x="158" y="58"/>
                      <a:pt x="155" y="63"/>
                      <a:pt x="152" y="67"/>
                    </a:cubicBezTo>
                    <a:cubicBezTo>
                      <a:pt x="145" y="86"/>
                      <a:pt x="148" y="113"/>
                      <a:pt x="166" y="118"/>
                    </a:cubicBezTo>
                    <a:cubicBezTo>
                      <a:pt x="186" y="123"/>
                      <a:pt x="194" y="95"/>
                      <a:pt x="191" y="78"/>
                    </a:cubicBezTo>
                    <a:cubicBezTo>
                      <a:pt x="189" y="68"/>
                      <a:pt x="185" y="61"/>
                      <a:pt x="179" y="54"/>
                    </a:cubicBezTo>
                    <a:cubicBezTo>
                      <a:pt x="185" y="50"/>
                      <a:pt x="195" y="49"/>
                      <a:pt x="203" y="49"/>
                    </a:cubicBezTo>
                    <a:cubicBezTo>
                      <a:pt x="203" y="118"/>
                      <a:pt x="203" y="118"/>
                      <a:pt x="203" y="118"/>
                    </a:cubicBezTo>
                    <a:cubicBezTo>
                      <a:pt x="217" y="118"/>
                      <a:pt x="217" y="118"/>
                      <a:pt x="217" y="118"/>
                    </a:cubicBezTo>
                    <a:cubicBezTo>
                      <a:pt x="217" y="49"/>
                      <a:pt x="217" y="49"/>
                      <a:pt x="217" y="49"/>
                    </a:cubicBezTo>
                    <a:cubicBezTo>
                      <a:pt x="231" y="49"/>
                      <a:pt x="231" y="49"/>
                      <a:pt x="231" y="49"/>
                    </a:cubicBezTo>
                    <a:cubicBezTo>
                      <a:pt x="231" y="38"/>
                      <a:pt x="231" y="38"/>
                      <a:pt x="231" y="38"/>
                    </a:cubicBezTo>
                    <a:cubicBezTo>
                      <a:pt x="209" y="38"/>
                      <a:pt x="183" y="36"/>
                      <a:pt x="171" y="46"/>
                    </a:cubicBezTo>
                    <a:close/>
                    <a:moveTo>
                      <a:pt x="115" y="80"/>
                    </a:moveTo>
                    <a:cubicBezTo>
                      <a:pt x="118" y="80"/>
                      <a:pt x="118" y="81"/>
                      <a:pt x="120" y="82"/>
                    </a:cubicBezTo>
                    <a:cubicBezTo>
                      <a:pt x="127" y="86"/>
                      <a:pt x="126" y="109"/>
                      <a:pt x="115" y="106"/>
                    </a:cubicBezTo>
                    <a:cubicBezTo>
                      <a:pt x="110" y="104"/>
                      <a:pt x="105" y="89"/>
                      <a:pt x="111" y="83"/>
                    </a:cubicBezTo>
                    <a:cubicBezTo>
                      <a:pt x="112" y="82"/>
                      <a:pt x="113" y="81"/>
                      <a:pt x="115" y="80"/>
                    </a:cubicBezTo>
                    <a:close/>
                    <a:moveTo>
                      <a:pt x="169" y="107"/>
                    </a:moveTo>
                    <a:cubicBezTo>
                      <a:pt x="156" y="100"/>
                      <a:pt x="163" y="71"/>
                      <a:pt x="169" y="62"/>
                    </a:cubicBezTo>
                    <a:cubicBezTo>
                      <a:pt x="179" y="67"/>
                      <a:pt x="183" y="104"/>
                      <a:pt x="169" y="107"/>
                    </a:cubicBezTo>
                    <a:close/>
                    <a:moveTo>
                      <a:pt x="161" y="20"/>
                    </a:moveTo>
                    <a:cubicBezTo>
                      <a:pt x="161" y="26"/>
                      <a:pt x="166" y="31"/>
                      <a:pt x="172" y="31"/>
                    </a:cubicBezTo>
                    <a:cubicBezTo>
                      <a:pt x="178" y="31"/>
                      <a:pt x="183" y="26"/>
                      <a:pt x="183" y="20"/>
                    </a:cubicBezTo>
                    <a:cubicBezTo>
                      <a:pt x="183" y="14"/>
                      <a:pt x="178" y="9"/>
                      <a:pt x="172" y="9"/>
                    </a:cubicBezTo>
                    <a:cubicBezTo>
                      <a:pt x="166" y="9"/>
                      <a:pt x="161" y="14"/>
                      <a:pt x="161" y="20"/>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grpSp>
        <p:grpSp>
          <p:nvGrpSpPr>
            <p:cNvPr id="30" name="Group 29">
              <a:extLst>
                <a:ext uri="{FF2B5EF4-FFF2-40B4-BE49-F238E27FC236}">
                  <a16:creationId xmlns:a16="http://schemas.microsoft.com/office/drawing/2014/main" id="{A8D49596-6F73-4E2B-B35D-DF2C7E77535A}"/>
                </a:ext>
              </a:extLst>
            </p:cNvPr>
            <p:cNvGrpSpPr/>
            <p:nvPr userDrawn="1"/>
          </p:nvGrpSpPr>
          <p:grpSpPr>
            <a:xfrm>
              <a:off x="473427" y="4369481"/>
              <a:ext cx="3769594" cy="304699"/>
              <a:chOff x="473427" y="4426719"/>
              <a:chExt cx="3769594" cy="304699"/>
            </a:xfrm>
          </p:grpSpPr>
          <p:sp>
            <p:nvSpPr>
              <p:cNvPr id="31" name="Freeform 227">
                <a:extLst>
                  <a:ext uri="{FF2B5EF4-FFF2-40B4-BE49-F238E27FC236}">
                    <a16:creationId xmlns:a16="http://schemas.microsoft.com/office/drawing/2014/main" id="{5BD079C4-2CE0-4F39-986F-42E3D8F33E0D}"/>
                  </a:ext>
                </a:extLst>
              </p:cNvPr>
              <p:cNvSpPr>
                <a:spLocks noEditPoints="1"/>
              </p:cNvSpPr>
              <p:nvPr/>
            </p:nvSpPr>
            <p:spPr bwMode="auto">
              <a:xfrm>
                <a:off x="1452689" y="4464124"/>
                <a:ext cx="1388691" cy="198085"/>
              </a:xfrm>
              <a:custGeom>
                <a:avLst/>
                <a:gdLst>
                  <a:gd name="T0" fmla="*/ 4 w 513"/>
                  <a:gd name="T1" fmla="*/ 61 h 73"/>
                  <a:gd name="T2" fmla="*/ 19 w 513"/>
                  <a:gd name="T3" fmla="*/ 65 h 73"/>
                  <a:gd name="T4" fmla="*/ 33 w 513"/>
                  <a:gd name="T5" fmla="*/ 49 h 73"/>
                  <a:gd name="T6" fmla="*/ 17 w 513"/>
                  <a:gd name="T7" fmla="*/ 39 h 73"/>
                  <a:gd name="T8" fmla="*/ 1 w 513"/>
                  <a:gd name="T9" fmla="*/ 26 h 73"/>
                  <a:gd name="T10" fmla="*/ 8 w 513"/>
                  <a:gd name="T11" fmla="*/ 5 h 73"/>
                  <a:gd name="T12" fmla="*/ 39 w 513"/>
                  <a:gd name="T13" fmla="*/ 3 h 73"/>
                  <a:gd name="T14" fmla="*/ 18 w 513"/>
                  <a:gd name="T15" fmla="*/ 8 h 73"/>
                  <a:gd name="T16" fmla="*/ 9 w 513"/>
                  <a:gd name="T17" fmla="*/ 18 h 73"/>
                  <a:gd name="T18" fmla="*/ 17 w 513"/>
                  <a:gd name="T19" fmla="*/ 29 h 73"/>
                  <a:gd name="T20" fmla="*/ 37 w 513"/>
                  <a:gd name="T21" fmla="*/ 41 h 73"/>
                  <a:gd name="T22" fmla="*/ 40 w 513"/>
                  <a:gd name="T23" fmla="*/ 62 h 73"/>
                  <a:gd name="T24" fmla="*/ 17 w 513"/>
                  <a:gd name="T25" fmla="*/ 73 h 73"/>
                  <a:gd name="T26" fmla="*/ 4 w 513"/>
                  <a:gd name="T27" fmla="*/ 70 h 73"/>
                  <a:gd name="T28" fmla="*/ 75 w 513"/>
                  <a:gd name="T29" fmla="*/ 1 h 73"/>
                  <a:gd name="T30" fmla="*/ 64 w 513"/>
                  <a:gd name="T31" fmla="*/ 52 h 73"/>
                  <a:gd name="T32" fmla="*/ 111 w 513"/>
                  <a:gd name="T33" fmla="*/ 71 h 73"/>
                  <a:gd name="T34" fmla="*/ 78 w 513"/>
                  <a:gd name="T35" fmla="*/ 14 h 73"/>
                  <a:gd name="T36" fmla="*/ 80 w 513"/>
                  <a:gd name="T37" fmla="*/ 14 h 73"/>
                  <a:gd name="T38" fmla="*/ 157 w 513"/>
                  <a:gd name="T39" fmla="*/ 71 h 73"/>
                  <a:gd name="T40" fmla="*/ 129 w 513"/>
                  <a:gd name="T41" fmla="*/ 1 h 73"/>
                  <a:gd name="T42" fmla="*/ 157 w 513"/>
                  <a:gd name="T43" fmla="*/ 71 h 73"/>
                  <a:gd name="T44" fmla="*/ 231 w 513"/>
                  <a:gd name="T45" fmla="*/ 24 h 73"/>
                  <a:gd name="T46" fmla="*/ 230 w 513"/>
                  <a:gd name="T47" fmla="*/ 18 h 73"/>
                  <a:gd name="T48" fmla="*/ 178 w 513"/>
                  <a:gd name="T49" fmla="*/ 18 h 73"/>
                  <a:gd name="T50" fmla="*/ 176 w 513"/>
                  <a:gd name="T51" fmla="*/ 24 h 73"/>
                  <a:gd name="T52" fmla="*/ 168 w 513"/>
                  <a:gd name="T53" fmla="*/ 1 h 73"/>
                  <a:gd name="T54" fmla="*/ 204 w 513"/>
                  <a:gd name="T55" fmla="*/ 59 h 73"/>
                  <a:gd name="T56" fmla="*/ 229 w 513"/>
                  <a:gd name="T57" fmla="*/ 1 h 73"/>
                  <a:gd name="T58" fmla="*/ 285 w 513"/>
                  <a:gd name="T59" fmla="*/ 1 h 73"/>
                  <a:gd name="T60" fmla="*/ 259 w 513"/>
                  <a:gd name="T61" fmla="*/ 71 h 73"/>
                  <a:gd name="T62" fmla="*/ 303 w 513"/>
                  <a:gd name="T63" fmla="*/ 71 h 73"/>
                  <a:gd name="T64" fmla="*/ 269 w 513"/>
                  <a:gd name="T65" fmla="*/ 44 h 73"/>
                  <a:gd name="T66" fmla="*/ 281 w 513"/>
                  <a:gd name="T67" fmla="*/ 10 h 73"/>
                  <a:gd name="T68" fmla="*/ 269 w 513"/>
                  <a:gd name="T69" fmla="*/ 44 h 73"/>
                  <a:gd name="T70" fmla="*/ 336 w 513"/>
                  <a:gd name="T71" fmla="*/ 71 h 73"/>
                  <a:gd name="T72" fmla="*/ 308 w 513"/>
                  <a:gd name="T73" fmla="*/ 9 h 73"/>
                  <a:gd name="T74" fmla="*/ 357 w 513"/>
                  <a:gd name="T75" fmla="*/ 9 h 73"/>
                  <a:gd name="T76" fmla="*/ 395 w 513"/>
                  <a:gd name="T77" fmla="*/ 1 h 73"/>
                  <a:gd name="T78" fmla="*/ 403 w 513"/>
                  <a:gd name="T79" fmla="*/ 45 h 73"/>
                  <a:gd name="T80" fmla="*/ 438 w 513"/>
                  <a:gd name="T81" fmla="*/ 22 h 73"/>
                  <a:gd name="T82" fmla="*/ 412 w 513"/>
                  <a:gd name="T83" fmla="*/ 37 h 73"/>
                  <a:gd name="T84" fmla="*/ 413 w 513"/>
                  <a:gd name="T85" fmla="*/ 9 h 73"/>
                  <a:gd name="T86" fmla="*/ 504 w 513"/>
                  <a:gd name="T87" fmla="*/ 10 h 73"/>
                  <a:gd name="T88" fmla="*/ 446 w 513"/>
                  <a:gd name="T89" fmla="*/ 37 h 73"/>
                  <a:gd name="T90" fmla="*/ 504 w 513"/>
                  <a:gd name="T91" fmla="*/ 63 h 73"/>
                  <a:gd name="T92" fmla="*/ 497 w 513"/>
                  <a:gd name="T93" fmla="*/ 58 h 73"/>
                  <a:gd name="T94" fmla="*/ 455 w 513"/>
                  <a:gd name="T95" fmla="*/ 36 h 73"/>
                  <a:gd name="T96" fmla="*/ 498 w 513"/>
                  <a:gd name="T9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3" h="73">
                    <a:moveTo>
                      <a:pt x="0" y="69"/>
                    </a:moveTo>
                    <a:cubicBezTo>
                      <a:pt x="0" y="59"/>
                      <a:pt x="0" y="59"/>
                      <a:pt x="0" y="59"/>
                    </a:cubicBezTo>
                    <a:cubicBezTo>
                      <a:pt x="1" y="60"/>
                      <a:pt x="2" y="61"/>
                      <a:pt x="4" y="61"/>
                    </a:cubicBezTo>
                    <a:cubicBezTo>
                      <a:pt x="5" y="62"/>
                      <a:pt x="7" y="63"/>
                      <a:pt x="9" y="63"/>
                    </a:cubicBezTo>
                    <a:cubicBezTo>
                      <a:pt x="11" y="64"/>
                      <a:pt x="12" y="64"/>
                      <a:pt x="14" y="65"/>
                    </a:cubicBezTo>
                    <a:cubicBezTo>
                      <a:pt x="16" y="65"/>
                      <a:pt x="17" y="65"/>
                      <a:pt x="19" y="65"/>
                    </a:cubicBezTo>
                    <a:cubicBezTo>
                      <a:pt x="24" y="65"/>
                      <a:pt x="28" y="64"/>
                      <a:pt x="30" y="62"/>
                    </a:cubicBezTo>
                    <a:cubicBezTo>
                      <a:pt x="33" y="60"/>
                      <a:pt x="34" y="58"/>
                      <a:pt x="34" y="54"/>
                    </a:cubicBezTo>
                    <a:cubicBezTo>
                      <a:pt x="34" y="52"/>
                      <a:pt x="33" y="51"/>
                      <a:pt x="33" y="49"/>
                    </a:cubicBezTo>
                    <a:cubicBezTo>
                      <a:pt x="32" y="48"/>
                      <a:pt x="31" y="47"/>
                      <a:pt x="29" y="45"/>
                    </a:cubicBezTo>
                    <a:cubicBezTo>
                      <a:pt x="28" y="44"/>
                      <a:pt x="26" y="43"/>
                      <a:pt x="24" y="42"/>
                    </a:cubicBezTo>
                    <a:cubicBezTo>
                      <a:pt x="22" y="41"/>
                      <a:pt x="20" y="40"/>
                      <a:pt x="17" y="39"/>
                    </a:cubicBezTo>
                    <a:cubicBezTo>
                      <a:pt x="15" y="38"/>
                      <a:pt x="13" y="36"/>
                      <a:pt x="11" y="35"/>
                    </a:cubicBezTo>
                    <a:cubicBezTo>
                      <a:pt x="8" y="34"/>
                      <a:pt x="7" y="32"/>
                      <a:pt x="5" y="31"/>
                    </a:cubicBezTo>
                    <a:cubicBezTo>
                      <a:pt x="3" y="29"/>
                      <a:pt x="2" y="28"/>
                      <a:pt x="1" y="26"/>
                    </a:cubicBezTo>
                    <a:cubicBezTo>
                      <a:pt x="0" y="24"/>
                      <a:pt x="0" y="21"/>
                      <a:pt x="0" y="19"/>
                    </a:cubicBezTo>
                    <a:cubicBezTo>
                      <a:pt x="0" y="16"/>
                      <a:pt x="1" y="13"/>
                      <a:pt x="2" y="11"/>
                    </a:cubicBezTo>
                    <a:cubicBezTo>
                      <a:pt x="4" y="8"/>
                      <a:pt x="5" y="6"/>
                      <a:pt x="8" y="5"/>
                    </a:cubicBezTo>
                    <a:cubicBezTo>
                      <a:pt x="10" y="3"/>
                      <a:pt x="13" y="2"/>
                      <a:pt x="15" y="1"/>
                    </a:cubicBezTo>
                    <a:cubicBezTo>
                      <a:pt x="18" y="1"/>
                      <a:pt x="21" y="0"/>
                      <a:pt x="24" y="0"/>
                    </a:cubicBezTo>
                    <a:cubicBezTo>
                      <a:pt x="31" y="0"/>
                      <a:pt x="36" y="1"/>
                      <a:pt x="39" y="3"/>
                    </a:cubicBezTo>
                    <a:cubicBezTo>
                      <a:pt x="39" y="12"/>
                      <a:pt x="39" y="12"/>
                      <a:pt x="39" y="12"/>
                    </a:cubicBezTo>
                    <a:cubicBezTo>
                      <a:pt x="35" y="9"/>
                      <a:pt x="30" y="8"/>
                      <a:pt x="24" y="8"/>
                    </a:cubicBezTo>
                    <a:cubicBezTo>
                      <a:pt x="22" y="8"/>
                      <a:pt x="20" y="8"/>
                      <a:pt x="18" y="8"/>
                    </a:cubicBezTo>
                    <a:cubicBezTo>
                      <a:pt x="16" y="8"/>
                      <a:pt x="15" y="9"/>
                      <a:pt x="13" y="10"/>
                    </a:cubicBezTo>
                    <a:cubicBezTo>
                      <a:pt x="12" y="11"/>
                      <a:pt x="11" y="12"/>
                      <a:pt x="10" y="13"/>
                    </a:cubicBezTo>
                    <a:cubicBezTo>
                      <a:pt x="9" y="15"/>
                      <a:pt x="9" y="16"/>
                      <a:pt x="9" y="18"/>
                    </a:cubicBezTo>
                    <a:cubicBezTo>
                      <a:pt x="9" y="20"/>
                      <a:pt x="9" y="21"/>
                      <a:pt x="10" y="23"/>
                    </a:cubicBezTo>
                    <a:cubicBezTo>
                      <a:pt x="10" y="24"/>
                      <a:pt x="11" y="25"/>
                      <a:pt x="13" y="26"/>
                    </a:cubicBezTo>
                    <a:cubicBezTo>
                      <a:pt x="14" y="27"/>
                      <a:pt x="15" y="28"/>
                      <a:pt x="17" y="29"/>
                    </a:cubicBezTo>
                    <a:cubicBezTo>
                      <a:pt x="19" y="30"/>
                      <a:pt x="21" y="32"/>
                      <a:pt x="24" y="33"/>
                    </a:cubicBezTo>
                    <a:cubicBezTo>
                      <a:pt x="26" y="34"/>
                      <a:pt x="29" y="35"/>
                      <a:pt x="31" y="37"/>
                    </a:cubicBezTo>
                    <a:cubicBezTo>
                      <a:pt x="33" y="38"/>
                      <a:pt x="35" y="40"/>
                      <a:pt x="37" y="41"/>
                    </a:cubicBezTo>
                    <a:cubicBezTo>
                      <a:pt x="39" y="43"/>
                      <a:pt x="40" y="45"/>
                      <a:pt x="41" y="47"/>
                    </a:cubicBezTo>
                    <a:cubicBezTo>
                      <a:pt x="42" y="49"/>
                      <a:pt x="42" y="51"/>
                      <a:pt x="42" y="54"/>
                    </a:cubicBezTo>
                    <a:cubicBezTo>
                      <a:pt x="42" y="57"/>
                      <a:pt x="42" y="60"/>
                      <a:pt x="40" y="62"/>
                    </a:cubicBezTo>
                    <a:cubicBezTo>
                      <a:pt x="39" y="65"/>
                      <a:pt x="37" y="67"/>
                      <a:pt x="35" y="68"/>
                    </a:cubicBezTo>
                    <a:cubicBezTo>
                      <a:pt x="33" y="70"/>
                      <a:pt x="30" y="71"/>
                      <a:pt x="27" y="72"/>
                    </a:cubicBezTo>
                    <a:cubicBezTo>
                      <a:pt x="24" y="72"/>
                      <a:pt x="21" y="73"/>
                      <a:pt x="17" y="73"/>
                    </a:cubicBezTo>
                    <a:cubicBezTo>
                      <a:pt x="16" y="73"/>
                      <a:pt x="15" y="72"/>
                      <a:pt x="13" y="72"/>
                    </a:cubicBezTo>
                    <a:cubicBezTo>
                      <a:pt x="12" y="72"/>
                      <a:pt x="10" y="72"/>
                      <a:pt x="8" y="71"/>
                    </a:cubicBezTo>
                    <a:cubicBezTo>
                      <a:pt x="7" y="71"/>
                      <a:pt x="5" y="71"/>
                      <a:pt x="4" y="70"/>
                    </a:cubicBezTo>
                    <a:cubicBezTo>
                      <a:pt x="2" y="70"/>
                      <a:pt x="1" y="69"/>
                      <a:pt x="0" y="69"/>
                    </a:cubicBezTo>
                    <a:close/>
                    <a:moveTo>
                      <a:pt x="84" y="1"/>
                    </a:moveTo>
                    <a:cubicBezTo>
                      <a:pt x="75" y="1"/>
                      <a:pt x="75" y="1"/>
                      <a:pt x="75" y="1"/>
                    </a:cubicBezTo>
                    <a:cubicBezTo>
                      <a:pt x="48" y="71"/>
                      <a:pt x="48" y="71"/>
                      <a:pt x="48" y="71"/>
                    </a:cubicBezTo>
                    <a:cubicBezTo>
                      <a:pt x="57" y="71"/>
                      <a:pt x="57" y="71"/>
                      <a:pt x="57" y="71"/>
                    </a:cubicBezTo>
                    <a:cubicBezTo>
                      <a:pt x="64" y="52"/>
                      <a:pt x="64" y="52"/>
                      <a:pt x="64" y="52"/>
                    </a:cubicBezTo>
                    <a:cubicBezTo>
                      <a:pt x="94" y="52"/>
                      <a:pt x="94" y="52"/>
                      <a:pt x="94" y="52"/>
                    </a:cubicBezTo>
                    <a:cubicBezTo>
                      <a:pt x="101" y="71"/>
                      <a:pt x="101" y="71"/>
                      <a:pt x="101" y="71"/>
                    </a:cubicBezTo>
                    <a:cubicBezTo>
                      <a:pt x="111" y="71"/>
                      <a:pt x="111" y="71"/>
                      <a:pt x="111" y="71"/>
                    </a:cubicBezTo>
                    <a:lnTo>
                      <a:pt x="84" y="1"/>
                    </a:lnTo>
                    <a:close/>
                    <a:moveTo>
                      <a:pt x="67" y="44"/>
                    </a:moveTo>
                    <a:cubicBezTo>
                      <a:pt x="78" y="14"/>
                      <a:pt x="78" y="14"/>
                      <a:pt x="78" y="14"/>
                    </a:cubicBezTo>
                    <a:cubicBezTo>
                      <a:pt x="78" y="13"/>
                      <a:pt x="79" y="12"/>
                      <a:pt x="79" y="10"/>
                    </a:cubicBezTo>
                    <a:cubicBezTo>
                      <a:pt x="79" y="10"/>
                      <a:pt x="79" y="10"/>
                      <a:pt x="79" y="10"/>
                    </a:cubicBezTo>
                    <a:cubicBezTo>
                      <a:pt x="80" y="12"/>
                      <a:pt x="80" y="14"/>
                      <a:pt x="80" y="14"/>
                    </a:cubicBezTo>
                    <a:cubicBezTo>
                      <a:pt x="91" y="44"/>
                      <a:pt x="91" y="44"/>
                      <a:pt x="91" y="44"/>
                    </a:cubicBezTo>
                    <a:lnTo>
                      <a:pt x="67" y="44"/>
                    </a:lnTo>
                    <a:close/>
                    <a:moveTo>
                      <a:pt x="157" y="71"/>
                    </a:moveTo>
                    <a:cubicBezTo>
                      <a:pt x="121" y="71"/>
                      <a:pt x="121" y="71"/>
                      <a:pt x="121" y="71"/>
                    </a:cubicBezTo>
                    <a:cubicBezTo>
                      <a:pt x="121" y="1"/>
                      <a:pt x="121" y="1"/>
                      <a:pt x="121" y="1"/>
                    </a:cubicBezTo>
                    <a:cubicBezTo>
                      <a:pt x="129" y="1"/>
                      <a:pt x="129" y="1"/>
                      <a:pt x="129" y="1"/>
                    </a:cubicBezTo>
                    <a:cubicBezTo>
                      <a:pt x="129" y="64"/>
                      <a:pt x="129" y="64"/>
                      <a:pt x="129" y="64"/>
                    </a:cubicBezTo>
                    <a:cubicBezTo>
                      <a:pt x="157" y="64"/>
                      <a:pt x="157" y="64"/>
                      <a:pt x="157" y="64"/>
                    </a:cubicBezTo>
                    <a:lnTo>
                      <a:pt x="157" y="71"/>
                    </a:lnTo>
                    <a:close/>
                    <a:moveTo>
                      <a:pt x="239" y="71"/>
                    </a:moveTo>
                    <a:cubicBezTo>
                      <a:pt x="231" y="71"/>
                      <a:pt x="231" y="71"/>
                      <a:pt x="231" y="71"/>
                    </a:cubicBezTo>
                    <a:cubicBezTo>
                      <a:pt x="231" y="24"/>
                      <a:pt x="231" y="24"/>
                      <a:pt x="231" y="24"/>
                    </a:cubicBezTo>
                    <a:cubicBezTo>
                      <a:pt x="231" y="21"/>
                      <a:pt x="231" y="16"/>
                      <a:pt x="232" y="11"/>
                    </a:cubicBezTo>
                    <a:cubicBezTo>
                      <a:pt x="232" y="11"/>
                      <a:pt x="232" y="11"/>
                      <a:pt x="232" y="11"/>
                    </a:cubicBezTo>
                    <a:cubicBezTo>
                      <a:pt x="231" y="14"/>
                      <a:pt x="230" y="16"/>
                      <a:pt x="230" y="18"/>
                    </a:cubicBezTo>
                    <a:cubicBezTo>
                      <a:pt x="206" y="71"/>
                      <a:pt x="206" y="71"/>
                      <a:pt x="206" y="71"/>
                    </a:cubicBezTo>
                    <a:cubicBezTo>
                      <a:pt x="202" y="71"/>
                      <a:pt x="202" y="71"/>
                      <a:pt x="202" y="71"/>
                    </a:cubicBezTo>
                    <a:cubicBezTo>
                      <a:pt x="178" y="18"/>
                      <a:pt x="178" y="18"/>
                      <a:pt x="178" y="18"/>
                    </a:cubicBezTo>
                    <a:cubicBezTo>
                      <a:pt x="177" y="16"/>
                      <a:pt x="176" y="14"/>
                      <a:pt x="176" y="11"/>
                    </a:cubicBezTo>
                    <a:cubicBezTo>
                      <a:pt x="176" y="11"/>
                      <a:pt x="176" y="11"/>
                      <a:pt x="176" y="11"/>
                    </a:cubicBezTo>
                    <a:cubicBezTo>
                      <a:pt x="176" y="14"/>
                      <a:pt x="176" y="18"/>
                      <a:pt x="176" y="24"/>
                    </a:cubicBezTo>
                    <a:cubicBezTo>
                      <a:pt x="176" y="71"/>
                      <a:pt x="176" y="71"/>
                      <a:pt x="176" y="71"/>
                    </a:cubicBezTo>
                    <a:cubicBezTo>
                      <a:pt x="168" y="71"/>
                      <a:pt x="168" y="71"/>
                      <a:pt x="168" y="71"/>
                    </a:cubicBezTo>
                    <a:cubicBezTo>
                      <a:pt x="168" y="1"/>
                      <a:pt x="168" y="1"/>
                      <a:pt x="168" y="1"/>
                    </a:cubicBezTo>
                    <a:cubicBezTo>
                      <a:pt x="179" y="1"/>
                      <a:pt x="179" y="1"/>
                      <a:pt x="179" y="1"/>
                    </a:cubicBezTo>
                    <a:cubicBezTo>
                      <a:pt x="200" y="50"/>
                      <a:pt x="200" y="50"/>
                      <a:pt x="200" y="50"/>
                    </a:cubicBezTo>
                    <a:cubicBezTo>
                      <a:pt x="202" y="54"/>
                      <a:pt x="203" y="57"/>
                      <a:pt x="204" y="59"/>
                    </a:cubicBezTo>
                    <a:cubicBezTo>
                      <a:pt x="204" y="59"/>
                      <a:pt x="204" y="59"/>
                      <a:pt x="204" y="59"/>
                    </a:cubicBezTo>
                    <a:cubicBezTo>
                      <a:pt x="205" y="55"/>
                      <a:pt x="206" y="52"/>
                      <a:pt x="207" y="50"/>
                    </a:cubicBezTo>
                    <a:cubicBezTo>
                      <a:pt x="229" y="1"/>
                      <a:pt x="229" y="1"/>
                      <a:pt x="229" y="1"/>
                    </a:cubicBezTo>
                    <a:cubicBezTo>
                      <a:pt x="239" y="1"/>
                      <a:pt x="239" y="1"/>
                      <a:pt x="239" y="1"/>
                    </a:cubicBezTo>
                    <a:lnTo>
                      <a:pt x="239" y="71"/>
                    </a:lnTo>
                    <a:close/>
                    <a:moveTo>
                      <a:pt x="285" y="1"/>
                    </a:moveTo>
                    <a:cubicBezTo>
                      <a:pt x="277" y="1"/>
                      <a:pt x="277" y="1"/>
                      <a:pt x="277" y="1"/>
                    </a:cubicBezTo>
                    <a:cubicBezTo>
                      <a:pt x="250" y="71"/>
                      <a:pt x="250" y="71"/>
                      <a:pt x="250" y="71"/>
                    </a:cubicBezTo>
                    <a:cubicBezTo>
                      <a:pt x="259" y="71"/>
                      <a:pt x="259" y="71"/>
                      <a:pt x="259" y="71"/>
                    </a:cubicBezTo>
                    <a:cubicBezTo>
                      <a:pt x="266" y="52"/>
                      <a:pt x="266" y="52"/>
                      <a:pt x="266" y="52"/>
                    </a:cubicBezTo>
                    <a:cubicBezTo>
                      <a:pt x="296" y="52"/>
                      <a:pt x="296" y="52"/>
                      <a:pt x="296" y="52"/>
                    </a:cubicBezTo>
                    <a:cubicBezTo>
                      <a:pt x="303" y="71"/>
                      <a:pt x="303" y="71"/>
                      <a:pt x="303" y="71"/>
                    </a:cubicBezTo>
                    <a:cubicBezTo>
                      <a:pt x="312" y="71"/>
                      <a:pt x="312" y="71"/>
                      <a:pt x="312" y="71"/>
                    </a:cubicBezTo>
                    <a:lnTo>
                      <a:pt x="285" y="1"/>
                    </a:lnTo>
                    <a:close/>
                    <a:moveTo>
                      <a:pt x="269" y="44"/>
                    </a:moveTo>
                    <a:cubicBezTo>
                      <a:pt x="279" y="14"/>
                      <a:pt x="279" y="14"/>
                      <a:pt x="279" y="14"/>
                    </a:cubicBezTo>
                    <a:cubicBezTo>
                      <a:pt x="280" y="13"/>
                      <a:pt x="280" y="12"/>
                      <a:pt x="281" y="10"/>
                    </a:cubicBezTo>
                    <a:cubicBezTo>
                      <a:pt x="281" y="10"/>
                      <a:pt x="281" y="10"/>
                      <a:pt x="281" y="10"/>
                    </a:cubicBezTo>
                    <a:cubicBezTo>
                      <a:pt x="281" y="12"/>
                      <a:pt x="282" y="14"/>
                      <a:pt x="282" y="14"/>
                    </a:cubicBezTo>
                    <a:cubicBezTo>
                      <a:pt x="293" y="44"/>
                      <a:pt x="293" y="44"/>
                      <a:pt x="293" y="44"/>
                    </a:cubicBezTo>
                    <a:lnTo>
                      <a:pt x="269" y="44"/>
                    </a:lnTo>
                    <a:close/>
                    <a:moveTo>
                      <a:pt x="357" y="9"/>
                    </a:moveTo>
                    <a:cubicBezTo>
                      <a:pt x="336" y="9"/>
                      <a:pt x="336" y="9"/>
                      <a:pt x="336" y="9"/>
                    </a:cubicBezTo>
                    <a:cubicBezTo>
                      <a:pt x="336" y="71"/>
                      <a:pt x="336" y="71"/>
                      <a:pt x="336" y="71"/>
                    </a:cubicBezTo>
                    <a:cubicBezTo>
                      <a:pt x="328" y="71"/>
                      <a:pt x="328" y="71"/>
                      <a:pt x="328" y="71"/>
                    </a:cubicBezTo>
                    <a:cubicBezTo>
                      <a:pt x="328" y="9"/>
                      <a:pt x="328" y="9"/>
                      <a:pt x="328" y="9"/>
                    </a:cubicBezTo>
                    <a:cubicBezTo>
                      <a:pt x="308" y="9"/>
                      <a:pt x="308" y="9"/>
                      <a:pt x="308" y="9"/>
                    </a:cubicBezTo>
                    <a:cubicBezTo>
                      <a:pt x="308" y="1"/>
                      <a:pt x="308" y="1"/>
                      <a:pt x="308" y="1"/>
                    </a:cubicBezTo>
                    <a:cubicBezTo>
                      <a:pt x="357" y="1"/>
                      <a:pt x="357" y="1"/>
                      <a:pt x="357" y="1"/>
                    </a:cubicBezTo>
                    <a:lnTo>
                      <a:pt x="357" y="9"/>
                    </a:lnTo>
                    <a:close/>
                    <a:moveTo>
                      <a:pt x="432" y="7"/>
                    </a:moveTo>
                    <a:cubicBezTo>
                      <a:pt x="428" y="3"/>
                      <a:pt x="422" y="1"/>
                      <a:pt x="414" y="1"/>
                    </a:cubicBezTo>
                    <a:cubicBezTo>
                      <a:pt x="395" y="1"/>
                      <a:pt x="395" y="1"/>
                      <a:pt x="395" y="1"/>
                    </a:cubicBezTo>
                    <a:cubicBezTo>
                      <a:pt x="395" y="71"/>
                      <a:pt x="395" y="71"/>
                      <a:pt x="395" y="71"/>
                    </a:cubicBezTo>
                    <a:cubicBezTo>
                      <a:pt x="403" y="71"/>
                      <a:pt x="403" y="71"/>
                      <a:pt x="403" y="71"/>
                    </a:cubicBezTo>
                    <a:cubicBezTo>
                      <a:pt x="403" y="45"/>
                      <a:pt x="403" y="45"/>
                      <a:pt x="403" y="45"/>
                    </a:cubicBezTo>
                    <a:cubicBezTo>
                      <a:pt x="412" y="45"/>
                      <a:pt x="412" y="45"/>
                      <a:pt x="412" y="45"/>
                    </a:cubicBezTo>
                    <a:cubicBezTo>
                      <a:pt x="420" y="45"/>
                      <a:pt x="426" y="43"/>
                      <a:pt x="431" y="39"/>
                    </a:cubicBezTo>
                    <a:cubicBezTo>
                      <a:pt x="436" y="34"/>
                      <a:pt x="438" y="29"/>
                      <a:pt x="438" y="22"/>
                    </a:cubicBezTo>
                    <a:cubicBezTo>
                      <a:pt x="438" y="16"/>
                      <a:pt x="436" y="10"/>
                      <a:pt x="432" y="7"/>
                    </a:cubicBezTo>
                    <a:close/>
                    <a:moveTo>
                      <a:pt x="425" y="34"/>
                    </a:moveTo>
                    <a:cubicBezTo>
                      <a:pt x="422" y="36"/>
                      <a:pt x="417" y="37"/>
                      <a:pt x="412" y="37"/>
                    </a:cubicBezTo>
                    <a:cubicBezTo>
                      <a:pt x="403" y="37"/>
                      <a:pt x="403" y="37"/>
                      <a:pt x="403" y="37"/>
                    </a:cubicBezTo>
                    <a:cubicBezTo>
                      <a:pt x="403" y="9"/>
                      <a:pt x="403" y="9"/>
                      <a:pt x="403" y="9"/>
                    </a:cubicBezTo>
                    <a:cubicBezTo>
                      <a:pt x="413" y="9"/>
                      <a:pt x="413" y="9"/>
                      <a:pt x="413" y="9"/>
                    </a:cubicBezTo>
                    <a:cubicBezTo>
                      <a:pt x="424" y="9"/>
                      <a:pt x="429" y="13"/>
                      <a:pt x="429" y="23"/>
                    </a:cubicBezTo>
                    <a:cubicBezTo>
                      <a:pt x="429" y="27"/>
                      <a:pt x="428" y="31"/>
                      <a:pt x="425" y="34"/>
                    </a:cubicBezTo>
                    <a:close/>
                    <a:moveTo>
                      <a:pt x="504" y="10"/>
                    </a:moveTo>
                    <a:cubicBezTo>
                      <a:pt x="498" y="3"/>
                      <a:pt x="490" y="0"/>
                      <a:pt x="480" y="0"/>
                    </a:cubicBezTo>
                    <a:cubicBezTo>
                      <a:pt x="470" y="0"/>
                      <a:pt x="462" y="3"/>
                      <a:pt x="456" y="10"/>
                    </a:cubicBezTo>
                    <a:cubicBezTo>
                      <a:pt x="450" y="17"/>
                      <a:pt x="446" y="26"/>
                      <a:pt x="446" y="37"/>
                    </a:cubicBezTo>
                    <a:cubicBezTo>
                      <a:pt x="446" y="48"/>
                      <a:pt x="449" y="56"/>
                      <a:pt x="455" y="63"/>
                    </a:cubicBezTo>
                    <a:cubicBezTo>
                      <a:pt x="461" y="69"/>
                      <a:pt x="469" y="73"/>
                      <a:pt x="479" y="73"/>
                    </a:cubicBezTo>
                    <a:cubicBezTo>
                      <a:pt x="489" y="73"/>
                      <a:pt x="498" y="69"/>
                      <a:pt x="504" y="63"/>
                    </a:cubicBezTo>
                    <a:cubicBezTo>
                      <a:pt x="510" y="56"/>
                      <a:pt x="513" y="47"/>
                      <a:pt x="513" y="35"/>
                    </a:cubicBezTo>
                    <a:cubicBezTo>
                      <a:pt x="513" y="25"/>
                      <a:pt x="510" y="16"/>
                      <a:pt x="504" y="10"/>
                    </a:cubicBezTo>
                    <a:close/>
                    <a:moveTo>
                      <a:pt x="497" y="58"/>
                    </a:moveTo>
                    <a:cubicBezTo>
                      <a:pt x="493" y="63"/>
                      <a:pt x="487" y="65"/>
                      <a:pt x="479" y="65"/>
                    </a:cubicBezTo>
                    <a:cubicBezTo>
                      <a:pt x="472" y="65"/>
                      <a:pt x="466" y="63"/>
                      <a:pt x="462" y="57"/>
                    </a:cubicBezTo>
                    <a:cubicBezTo>
                      <a:pt x="457" y="52"/>
                      <a:pt x="455" y="45"/>
                      <a:pt x="455" y="36"/>
                    </a:cubicBezTo>
                    <a:cubicBezTo>
                      <a:pt x="455" y="28"/>
                      <a:pt x="457" y="21"/>
                      <a:pt x="462" y="16"/>
                    </a:cubicBezTo>
                    <a:cubicBezTo>
                      <a:pt x="467" y="10"/>
                      <a:pt x="473" y="8"/>
                      <a:pt x="480" y="8"/>
                    </a:cubicBezTo>
                    <a:cubicBezTo>
                      <a:pt x="487" y="8"/>
                      <a:pt x="493" y="10"/>
                      <a:pt x="498" y="15"/>
                    </a:cubicBezTo>
                    <a:cubicBezTo>
                      <a:pt x="502" y="20"/>
                      <a:pt x="504" y="27"/>
                      <a:pt x="504" y="37"/>
                    </a:cubicBezTo>
                    <a:cubicBezTo>
                      <a:pt x="504" y="46"/>
                      <a:pt x="502" y="53"/>
                      <a:pt x="497" y="58"/>
                    </a:cubicBez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2" name="Freeform 235">
                <a:extLst>
                  <a:ext uri="{FF2B5EF4-FFF2-40B4-BE49-F238E27FC236}">
                    <a16:creationId xmlns:a16="http://schemas.microsoft.com/office/drawing/2014/main" id="{25A1EB47-C393-4740-A3BE-464389289618}"/>
                  </a:ext>
                </a:extLst>
              </p:cNvPr>
              <p:cNvSpPr>
                <a:spLocks noEditPoints="1"/>
              </p:cNvSpPr>
              <p:nvPr/>
            </p:nvSpPr>
            <p:spPr bwMode="auto">
              <a:xfrm>
                <a:off x="473427" y="4464493"/>
                <a:ext cx="808727" cy="197346"/>
              </a:xfrm>
              <a:custGeom>
                <a:avLst/>
                <a:gdLst>
                  <a:gd name="T0" fmla="*/ 37 w 246"/>
                  <a:gd name="T1" fmla="*/ 32 h 60"/>
                  <a:gd name="T2" fmla="*/ 5 w 246"/>
                  <a:gd name="T3" fmla="*/ 60 h 60"/>
                  <a:gd name="T4" fmla="*/ 0 w 246"/>
                  <a:gd name="T5" fmla="*/ 0 h 60"/>
                  <a:gd name="T6" fmla="*/ 5 w 246"/>
                  <a:gd name="T7" fmla="*/ 27 h 60"/>
                  <a:gd name="T8" fmla="*/ 37 w 246"/>
                  <a:gd name="T9" fmla="*/ 0 h 60"/>
                  <a:gd name="T10" fmla="*/ 43 w 246"/>
                  <a:gd name="T11" fmla="*/ 60 h 60"/>
                  <a:gd name="T12" fmla="*/ 79 w 246"/>
                  <a:gd name="T13" fmla="*/ 60 h 60"/>
                  <a:gd name="T14" fmla="*/ 52 w 246"/>
                  <a:gd name="T15" fmla="*/ 0 h 60"/>
                  <a:gd name="T16" fmla="*/ 75 w 246"/>
                  <a:gd name="T17" fmla="*/ 48 h 60"/>
                  <a:gd name="T18" fmla="*/ 76 w 246"/>
                  <a:gd name="T19" fmla="*/ 53 h 60"/>
                  <a:gd name="T20" fmla="*/ 77 w 246"/>
                  <a:gd name="T21" fmla="*/ 51 h 60"/>
                  <a:gd name="T22" fmla="*/ 95 w 246"/>
                  <a:gd name="T23" fmla="*/ 0 h 60"/>
                  <a:gd name="T24" fmla="*/ 79 w 246"/>
                  <a:gd name="T25" fmla="*/ 60 h 60"/>
                  <a:gd name="T26" fmla="*/ 122 w 246"/>
                  <a:gd name="T27" fmla="*/ 0 h 60"/>
                  <a:gd name="T28" fmla="*/ 105 w 246"/>
                  <a:gd name="T29" fmla="*/ 60 h 60"/>
                  <a:gd name="T30" fmla="*/ 137 w 246"/>
                  <a:gd name="T31" fmla="*/ 42 h 60"/>
                  <a:gd name="T32" fmla="*/ 150 w 246"/>
                  <a:gd name="T33" fmla="*/ 60 h 60"/>
                  <a:gd name="T34" fmla="*/ 114 w 246"/>
                  <a:gd name="T35" fmla="*/ 37 h 60"/>
                  <a:gd name="T36" fmla="*/ 124 w 246"/>
                  <a:gd name="T37" fmla="*/ 9 h 60"/>
                  <a:gd name="T38" fmla="*/ 125 w 246"/>
                  <a:gd name="T39" fmla="*/ 7 h 60"/>
                  <a:gd name="T40" fmla="*/ 126 w 246"/>
                  <a:gd name="T41" fmla="*/ 11 h 60"/>
                  <a:gd name="T42" fmla="*/ 114 w 246"/>
                  <a:gd name="T43" fmla="*/ 37 h 60"/>
                  <a:gd name="T44" fmla="*/ 159 w 246"/>
                  <a:gd name="T45" fmla="*/ 0 h 60"/>
                  <a:gd name="T46" fmla="*/ 165 w 246"/>
                  <a:gd name="T47" fmla="*/ 55 h 60"/>
                  <a:gd name="T48" fmla="*/ 189 w 246"/>
                  <a:gd name="T49" fmla="*/ 60 h 60"/>
                  <a:gd name="T50" fmla="*/ 223 w 246"/>
                  <a:gd name="T51" fmla="*/ 0 h 60"/>
                  <a:gd name="T52" fmla="*/ 195 w 246"/>
                  <a:gd name="T53" fmla="*/ 60 h 60"/>
                  <a:gd name="T54" fmla="*/ 207 w 246"/>
                  <a:gd name="T55" fmla="*/ 42 h 60"/>
                  <a:gd name="T56" fmla="*/ 239 w 246"/>
                  <a:gd name="T57" fmla="*/ 60 h 60"/>
                  <a:gd name="T58" fmla="*/ 223 w 246"/>
                  <a:gd name="T59" fmla="*/ 0 h 60"/>
                  <a:gd name="T60" fmla="*/ 219 w 246"/>
                  <a:gd name="T61" fmla="*/ 11 h 60"/>
                  <a:gd name="T62" fmla="*/ 220 w 246"/>
                  <a:gd name="T63" fmla="*/ 7 h 60"/>
                  <a:gd name="T64" fmla="*/ 221 w 246"/>
                  <a:gd name="T65" fmla="*/ 9 h 60"/>
                  <a:gd name="T66" fmla="*/ 231 w 246"/>
                  <a:gd name="T67" fmla="*/ 37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6" h="60">
                    <a:moveTo>
                      <a:pt x="37" y="60"/>
                    </a:moveTo>
                    <a:cubicBezTo>
                      <a:pt x="37" y="32"/>
                      <a:pt x="37" y="32"/>
                      <a:pt x="37" y="32"/>
                    </a:cubicBezTo>
                    <a:cubicBezTo>
                      <a:pt x="5" y="32"/>
                      <a:pt x="5" y="32"/>
                      <a:pt x="5" y="32"/>
                    </a:cubicBezTo>
                    <a:cubicBezTo>
                      <a:pt x="5" y="60"/>
                      <a:pt x="5" y="60"/>
                      <a:pt x="5" y="60"/>
                    </a:cubicBezTo>
                    <a:cubicBezTo>
                      <a:pt x="0" y="60"/>
                      <a:pt x="0" y="60"/>
                      <a:pt x="0" y="60"/>
                    </a:cubicBezTo>
                    <a:cubicBezTo>
                      <a:pt x="0" y="0"/>
                      <a:pt x="0" y="0"/>
                      <a:pt x="0" y="0"/>
                    </a:cubicBezTo>
                    <a:cubicBezTo>
                      <a:pt x="5" y="0"/>
                      <a:pt x="5" y="0"/>
                      <a:pt x="5" y="0"/>
                    </a:cubicBezTo>
                    <a:cubicBezTo>
                      <a:pt x="5" y="27"/>
                      <a:pt x="5" y="27"/>
                      <a:pt x="5" y="27"/>
                    </a:cubicBezTo>
                    <a:cubicBezTo>
                      <a:pt x="37" y="27"/>
                      <a:pt x="37" y="27"/>
                      <a:pt x="37" y="27"/>
                    </a:cubicBezTo>
                    <a:cubicBezTo>
                      <a:pt x="37" y="0"/>
                      <a:pt x="37" y="0"/>
                      <a:pt x="37" y="0"/>
                    </a:cubicBezTo>
                    <a:cubicBezTo>
                      <a:pt x="43" y="0"/>
                      <a:pt x="43" y="0"/>
                      <a:pt x="43" y="0"/>
                    </a:cubicBezTo>
                    <a:cubicBezTo>
                      <a:pt x="43" y="60"/>
                      <a:pt x="43" y="60"/>
                      <a:pt x="43" y="60"/>
                    </a:cubicBezTo>
                    <a:lnTo>
                      <a:pt x="37" y="60"/>
                    </a:lnTo>
                    <a:close/>
                    <a:moveTo>
                      <a:pt x="79" y="60"/>
                    </a:moveTo>
                    <a:cubicBezTo>
                      <a:pt x="73" y="60"/>
                      <a:pt x="73" y="60"/>
                      <a:pt x="73" y="60"/>
                    </a:cubicBezTo>
                    <a:cubicBezTo>
                      <a:pt x="52" y="0"/>
                      <a:pt x="52" y="0"/>
                      <a:pt x="52" y="0"/>
                    </a:cubicBezTo>
                    <a:cubicBezTo>
                      <a:pt x="58" y="0"/>
                      <a:pt x="58" y="0"/>
                      <a:pt x="58" y="0"/>
                    </a:cubicBezTo>
                    <a:cubicBezTo>
                      <a:pt x="75" y="48"/>
                      <a:pt x="75" y="48"/>
                      <a:pt x="75" y="48"/>
                    </a:cubicBezTo>
                    <a:cubicBezTo>
                      <a:pt x="75" y="49"/>
                      <a:pt x="75" y="50"/>
                      <a:pt x="76" y="50"/>
                    </a:cubicBezTo>
                    <a:cubicBezTo>
                      <a:pt x="76" y="51"/>
                      <a:pt x="76" y="52"/>
                      <a:pt x="76" y="53"/>
                    </a:cubicBezTo>
                    <a:cubicBezTo>
                      <a:pt x="76" y="53"/>
                      <a:pt x="76" y="53"/>
                      <a:pt x="76" y="53"/>
                    </a:cubicBezTo>
                    <a:cubicBezTo>
                      <a:pt x="76" y="52"/>
                      <a:pt x="77" y="52"/>
                      <a:pt x="77" y="51"/>
                    </a:cubicBezTo>
                    <a:cubicBezTo>
                      <a:pt x="77" y="50"/>
                      <a:pt x="77" y="49"/>
                      <a:pt x="78" y="48"/>
                    </a:cubicBezTo>
                    <a:cubicBezTo>
                      <a:pt x="95" y="0"/>
                      <a:pt x="95" y="0"/>
                      <a:pt x="95" y="0"/>
                    </a:cubicBezTo>
                    <a:cubicBezTo>
                      <a:pt x="101" y="0"/>
                      <a:pt x="101" y="0"/>
                      <a:pt x="101" y="0"/>
                    </a:cubicBezTo>
                    <a:lnTo>
                      <a:pt x="79" y="60"/>
                    </a:lnTo>
                    <a:close/>
                    <a:moveTo>
                      <a:pt x="127" y="0"/>
                    </a:moveTo>
                    <a:cubicBezTo>
                      <a:pt x="122" y="0"/>
                      <a:pt x="122" y="0"/>
                      <a:pt x="122" y="0"/>
                    </a:cubicBezTo>
                    <a:cubicBezTo>
                      <a:pt x="99" y="60"/>
                      <a:pt x="99" y="60"/>
                      <a:pt x="99" y="60"/>
                    </a:cubicBezTo>
                    <a:cubicBezTo>
                      <a:pt x="105" y="60"/>
                      <a:pt x="105" y="60"/>
                      <a:pt x="105" y="60"/>
                    </a:cubicBezTo>
                    <a:cubicBezTo>
                      <a:pt x="112" y="42"/>
                      <a:pt x="112" y="42"/>
                      <a:pt x="112" y="42"/>
                    </a:cubicBezTo>
                    <a:cubicBezTo>
                      <a:pt x="137" y="42"/>
                      <a:pt x="137" y="42"/>
                      <a:pt x="137" y="42"/>
                    </a:cubicBezTo>
                    <a:cubicBezTo>
                      <a:pt x="144" y="60"/>
                      <a:pt x="144" y="60"/>
                      <a:pt x="144" y="60"/>
                    </a:cubicBezTo>
                    <a:cubicBezTo>
                      <a:pt x="150" y="60"/>
                      <a:pt x="150" y="60"/>
                      <a:pt x="150" y="60"/>
                    </a:cubicBezTo>
                    <a:lnTo>
                      <a:pt x="127" y="0"/>
                    </a:lnTo>
                    <a:close/>
                    <a:moveTo>
                      <a:pt x="114" y="37"/>
                    </a:moveTo>
                    <a:cubicBezTo>
                      <a:pt x="123" y="11"/>
                      <a:pt x="123" y="11"/>
                      <a:pt x="123" y="11"/>
                    </a:cubicBezTo>
                    <a:cubicBezTo>
                      <a:pt x="123" y="10"/>
                      <a:pt x="124" y="10"/>
                      <a:pt x="124" y="9"/>
                    </a:cubicBezTo>
                    <a:cubicBezTo>
                      <a:pt x="124" y="8"/>
                      <a:pt x="124" y="8"/>
                      <a:pt x="124" y="7"/>
                    </a:cubicBezTo>
                    <a:cubicBezTo>
                      <a:pt x="125" y="7"/>
                      <a:pt x="125" y="7"/>
                      <a:pt x="125" y="7"/>
                    </a:cubicBezTo>
                    <a:cubicBezTo>
                      <a:pt x="125" y="8"/>
                      <a:pt x="125" y="8"/>
                      <a:pt x="125" y="9"/>
                    </a:cubicBezTo>
                    <a:cubicBezTo>
                      <a:pt x="125" y="10"/>
                      <a:pt x="125" y="10"/>
                      <a:pt x="126" y="11"/>
                    </a:cubicBezTo>
                    <a:cubicBezTo>
                      <a:pt x="135" y="37"/>
                      <a:pt x="135" y="37"/>
                      <a:pt x="135" y="37"/>
                    </a:cubicBezTo>
                    <a:lnTo>
                      <a:pt x="114" y="37"/>
                    </a:lnTo>
                    <a:close/>
                    <a:moveTo>
                      <a:pt x="159" y="60"/>
                    </a:moveTo>
                    <a:cubicBezTo>
                      <a:pt x="159" y="0"/>
                      <a:pt x="159" y="0"/>
                      <a:pt x="159" y="0"/>
                    </a:cubicBezTo>
                    <a:cubicBezTo>
                      <a:pt x="165" y="0"/>
                      <a:pt x="165" y="0"/>
                      <a:pt x="165" y="0"/>
                    </a:cubicBezTo>
                    <a:cubicBezTo>
                      <a:pt x="165" y="55"/>
                      <a:pt x="165" y="55"/>
                      <a:pt x="165" y="55"/>
                    </a:cubicBezTo>
                    <a:cubicBezTo>
                      <a:pt x="189" y="55"/>
                      <a:pt x="189" y="55"/>
                      <a:pt x="189" y="55"/>
                    </a:cubicBezTo>
                    <a:cubicBezTo>
                      <a:pt x="189" y="60"/>
                      <a:pt x="189" y="60"/>
                      <a:pt x="189" y="60"/>
                    </a:cubicBezTo>
                    <a:lnTo>
                      <a:pt x="159" y="60"/>
                    </a:lnTo>
                    <a:close/>
                    <a:moveTo>
                      <a:pt x="223" y="0"/>
                    </a:moveTo>
                    <a:cubicBezTo>
                      <a:pt x="218" y="0"/>
                      <a:pt x="218" y="0"/>
                      <a:pt x="218" y="0"/>
                    </a:cubicBezTo>
                    <a:cubicBezTo>
                      <a:pt x="195" y="60"/>
                      <a:pt x="195" y="60"/>
                      <a:pt x="195" y="60"/>
                    </a:cubicBezTo>
                    <a:cubicBezTo>
                      <a:pt x="201" y="60"/>
                      <a:pt x="201" y="60"/>
                      <a:pt x="201" y="60"/>
                    </a:cubicBezTo>
                    <a:cubicBezTo>
                      <a:pt x="207" y="42"/>
                      <a:pt x="207" y="42"/>
                      <a:pt x="207" y="42"/>
                    </a:cubicBezTo>
                    <a:cubicBezTo>
                      <a:pt x="233" y="42"/>
                      <a:pt x="233" y="42"/>
                      <a:pt x="233" y="42"/>
                    </a:cubicBezTo>
                    <a:cubicBezTo>
                      <a:pt x="239" y="60"/>
                      <a:pt x="239" y="60"/>
                      <a:pt x="239" y="60"/>
                    </a:cubicBezTo>
                    <a:cubicBezTo>
                      <a:pt x="246" y="60"/>
                      <a:pt x="246" y="60"/>
                      <a:pt x="246" y="60"/>
                    </a:cubicBezTo>
                    <a:lnTo>
                      <a:pt x="223" y="0"/>
                    </a:lnTo>
                    <a:close/>
                    <a:moveTo>
                      <a:pt x="209" y="37"/>
                    </a:moveTo>
                    <a:cubicBezTo>
                      <a:pt x="219" y="11"/>
                      <a:pt x="219" y="11"/>
                      <a:pt x="219" y="11"/>
                    </a:cubicBezTo>
                    <a:cubicBezTo>
                      <a:pt x="219" y="10"/>
                      <a:pt x="219" y="10"/>
                      <a:pt x="219" y="9"/>
                    </a:cubicBezTo>
                    <a:cubicBezTo>
                      <a:pt x="220" y="8"/>
                      <a:pt x="220" y="8"/>
                      <a:pt x="220" y="7"/>
                    </a:cubicBezTo>
                    <a:cubicBezTo>
                      <a:pt x="220" y="7"/>
                      <a:pt x="220" y="7"/>
                      <a:pt x="220" y="7"/>
                    </a:cubicBezTo>
                    <a:cubicBezTo>
                      <a:pt x="220" y="8"/>
                      <a:pt x="221" y="8"/>
                      <a:pt x="221" y="9"/>
                    </a:cubicBezTo>
                    <a:cubicBezTo>
                      <a:pt x="221" y="10"/>
                      <a:pt x="221" y="10"/>
                      <a:pt x="221" y="11"/>
                    </a:cubicBezTo>
                    <a:cubicBezTo>
                      <a:pt x="231" y="37"/>
                      <a:pt x="231" y="37"/>
                      <a:pt x="231" y="37"/>
                    </a:cubicBezTo>
                    <a:lnTo>
                      <a:pt x="209" y="37"/>
                    </a:lnTo>
                    <a:close/>
                  </a:path>
                </a:pathLst>
              </a:custGeom>
              <a:solidFill>
                <a:schemeClr val="bg1"/>
              </a:solidFill>
              <a:ln>
                <a:noFill/>
              </a:ln>
            </p:spPr>
            <p:txBody>
              <a:bodyPr vert="horz" wrap="square" lIns="91428" tIns="45714" rIns="91428" bIns="45714" numCol="1" anchor="t" anchorCtr="0" compatLnSpc="1">
                <a:prstTxWarp prst="textNoShape">
                  <a:avLst/>
                </a:prstTxWarp>
              </a:bodyPr>
              <a:lstStyle/>
              <a:p>
                <a:pPr defTabSz="932599">
                  <a:defRPr/>
                </a:pPr>
                <a:endParaRPr lang="en-US" sz="1765">
                  <a:solidFill>
                    <a:schemeClr val="bg1"/>
                  </a:solidFill>
                  <a:latin typeface="Segoe UI Semilight"/>
                </a:endParaRPr>
              </a:p>
            </p:txBody>
          </p:sp>
          <p:sp>
            <p:nvSpPr>
              <p:cNvPr id="33" name="TextBox 32">
                <a:extLst>
                  <a:ext uri="{FF2B5EF4-FFF2-40B4-BE49-F238E27FC236}">
                    <a16:creationId xmlns:a16="http://schemas.microsoft.com/office/drawing/2014/main" id="{83A04741-2125-401E-B4DF-6AD42F3AB9B0}"/>
                  </a:ext>
                </a:extLst>
              </p:cNvPr>
              <p:cNvSpPr txBox="1"/>
              <p:nvPr/>
            </p:nvSpPr>
            <p:spPr>
              <a:xfrm>
                <a:off x="3011915" y="4426719"/>
                <a:ext cx="1231106" cy="304699"/>
              </a:xfrm>
              <a:prstGeom prst="rect">
                <a:avLst/>
              </a:prstGeom>
              <a:noFill/>
            </p:spPr>
            <p:txBody>
              <a:bodyPr wrap="none" lIns="0" tIns="0" rIns="0" bIns="0" rtlCol="0">
                <a:spAutoFit/>
              </a:bodyPr>
              <a:lstStyle/>
              <a:p>
                <a:pPr>
                  <a:lnSpc>
                    <a:spcPct val="90000"/>
                  </a:lnSpc>
                  <a:spcAft>
                    <a:spcPts val="600"/>
                  </a:spcAft>
                </a:pPr>
                <a:r>
                  <a:rPr lang="en-US" sz="2200">
                    <a:solidFill>
                      <a:schemeClr val="bg1"/>
                    </a:solidFill>
                    <a:latin typeface="Biome" panose="020B0503030204020804" pitchFamily="34" charset="0"/>
                    <a:cs typeface="Biome" panose="020B0503030204020804" pitchFamily="34" charset="0"/>
                  </a:rPr>
                  <a:t>GRACIAS</a:t>
                </a:r>
              </a:p>
            </p:txBody>
          </p:sp>
        </p:grpSp>
      </p:grpSp>
      <p:pic>
        <p:nvPicPr>
          <p:cNvPr id="2" name="MS logo white - EMF" descr="Microsoft logo white text version">
            <a:extLst>
              <a:ext uri="{FF2B5EF4-FFF2-40B4-BE49-F238E27FC236}">
                <a16:creationId xmlns:a16="http://schemas.microsoft.com/office/drawing/2014/main" id="{B469F563-25D6-1792-36F1-0B34947F87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Tree>
    <p:extLst>
      <p:ext uri="{BB962C8B-B14F-4D97-AF65-F5344CB8AC3E}">
        <p14:creationId xmlns:p14="http://schemas.microsoft.com/office/powerpoint/2010/main" val="30190160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eaker Notes 2">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endParaRPr lang="en-US" dirty="0"/>
          </a:p>
        </p:txBody>
      </p:sp>
      <p:sp>
        <p:nvSpPr>
          <p:cNvPr id="3" name="Rectangle 2">
            <a:extLst>
              <a:ext uri="{FF2B5EF4-FFF2-40B4-BE49-F238E27FC236}">
                <a16:creationId xmlns:a16="http://schemas.microsoft.com/office/drawing/2014/main" id="{555BE812-E3B5-4F73-B62D-1771A2161762}"/>
              </a:ext>
            </a:extLst>
          </p:cNvPr>
          <p:cNvSpPr/>
          <p:nvPr userDrawn="1"/>
        </p:nvSpPr>
        <p:spPr bwMode="auto">
          <a:xfrm>
            <a:off x="0" y="1"/>
            <a:ext cx="12192000" cy="343360"/>
          </a:xfrm>
          <a:prstGeom prst="rect">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5" fontAlgn="base">
              <a:lnSpc>
                <a:spcPct val="90000"/>
              </a:lnSpc>
              <a:spcBef>
                <a:spcPct val="0"/>
              </a:spcBef>
              <a:spcAft>
                <a:spcPct val="0"/>
              </a:spcAft>
            </a:pPr>
            <a:r>
              <a:rPr lang="ja-JP" altLang="en-US" sz="2000" b="1" dirty="0">
                <a:gradFill>
                  <a:gsLst>
                    <a:gs pos="0">
                      <a:srgbClr val="FFFFFF"/>
                    </a:gs>
                    <a:gs pos="100000">
                      <a:srgbClr val="FFFFFF"/>
                    </a:gs>
                  </a:gsLst>
                  <a:lin ang="5400000" scaled="0"/>
                </a:gradFill>
                <a:latin typeface="+mn-ea"/>
                <a:ea typeface="+mn-ea"/>
                <a:cs typeface="Segoe UI" pitchFamily="34" charset="0"/>
              </a:rPr>
              <a:t>お客様にデリバリする前にこのスライドを削除してください</a:t>
            </a:r>
            <a:endParaRPr lang="en-US" sz="2000" b="1" dirty="0">
              <a:gradFill>
                <a:gsLst>
                  <a:gs pos="0">
                    <a:srgbClr val="FFFFFF"/>
                  </a:gs>
                  <a:gs pos="100000">
                    <a:srgbClr val="FFFFFF"/>
                  </a:gs>
                </a:gsLst>
                <a:lin ang="5400000" scaled="0"/>
              </a:gradFill>
              <a:latin typeface="+mn-ea"/>
              <a:ea typeface="+mn-ea"/>
              <a:cs typeface="Segoe UI" pitchFamily="34" charset="0"/>
            </a:endParaRPr>
          </a:p>
        </p:txBody>
      </p:sp>
      <p:sp>
        <p:nvSpPr>
          <p:cNvPr id="7" name="Content Placeholder 3">
            <a:extLst>
              <a:ext uri="{FF2B5EF4-FFF2-40B4-BE49-F238E27FC236}">
                <a16:creationId xmlns:a16="http://schemas.microsoft.com/office/drawing/2014/main" id="{3FEF679C-9A3D-40C0-9F9F-6EFFF73F2D9A}"/>
              </a:ext>
            </a:extLst>
          </p:cNvPr>
          <p:cNvSpPr>
            <a:spLocks noGrp="1"/>
          </p:cNvSpPr>
          <p:nvPr>
            <p:ph sz="quarter" idx="12"/>
          </p:nvPr>
        </p:nvSpPr>
        <p:spPr>
          <a:xfrm>
            <a:off x="455995" y="1189178"/>
            <a:ext cx="11306469" cy="553998"/>
          </a:xfrm>
        </p:spPr>
        <p:txBody>
          <a:bodyPr/>
          <a:lstStyle>
            <a:lvl1pPr>
              <a:defRPr/>
            </a:lvl1pPr>
          </a:lstStyle>
          <a:p>
            <a:pPr lvl="0"/>
            <a:endParaRPr lang="en-US" dirty="0"/>
          </a:p>
        </p:txBody>
      </p:sp>
    </p:spTree>
    <p:extLst>
      <p:ext uri="{BB962C8B-B14F-4D97-AF65-F5344CB8AC3E}">
        <p14:creationId xmlns:p14="http://schemas.microsoft.com/office/powerpoint/2010/main" val="32671784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Page 4">
    <p:bg>
      <p:bgPr>
        <a:solidFill>
          <a:srgbClr val="000000"/>
        </a:solidFill>
        <a:effectLst/>
      </p:bgPr>
    </p:bg>
    <p:spTree>
      <p:nvGrpSpPr>
        <p:cNvPr id="1" name=""/>
        <p:cNvGrpSpPr/>
        <p:nvPr/>
      </p:nvGrpSpPr>
      <p:grpSpPr>
        <a:xfrm>
          <a:off x="0" y="0"/>
          <a:ext cx="0" cy="0"/>
          <a:chOff x="0" y="0"/>
          <a:chExt cx="0" cy="0"/>
        </a:xfrm>
      </p:grpSpPr>
      <p:pic>
        <p:nvPicPr>
          <p:cNvPr id="2" name="Picture 1" descr="A meeting in a conference room.">
            <a:extLst>
              <a:ext uri="{FF2B5EF4-FFF2-40B4-BE49-F238E27FC236}">
                <a16:creationId xmlns:a16="http://schemas.microsoft.com/office/drawing/2014/main" id="{BC3A14F6-662A-A439-6024-30D6EECA334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bwMode="ltGray">
          <a:xfrm>
            <a:off x="5334000" y="0"/>
            <a:ext cx="6858000" cy="6858000"/>
          </a:xfrm>
          <a:prstGeom prst="rect">
            <a:avLst/>
          </a:prstGeom>
        </p:spPr>
      </p:pic>
      <p:sp>
        <p:nvSpPr>
          <p:cNvPr id="23" name="Title 1">
            <a:extLst>
              <a:ext uri="{FF2B5EF4-FFF2-40B4-BE49-F238E27FC236}">
                <a16:creationId xmlns:a16="http://schemas.microsoft.com/office/drawing/2014/main" id="{FDC07CDA-68EB-4E86-928B-FBF88B5254D0}"/>
              </a:ext>
            </a:extLst>
          </p:cNvPr>
          <p:cNvSpPr>
            <a:spLocks noGrp="1"/>
          </p:cNvSpPr>
          <p:nvPr>
            <p:ph type="title" hasCustomPrompt="1"/>
          </p:nvPr>
        </p:nvSpPr>
        <p:spPr>
          <a:xfrm>
            <a:off x="588263" y="2961073"/>
            <a:ext cx="4167887" cy="572464"/>
          </a:xfrm>
        </p:spPr>
        <p:txBody>
          <a:bodyPr anchor="b" anchorCtr="0">
            <a:spAutoFit/>
          </a:bodyPr>
          <a:lstStyle>
            <a:lvl1pPr>
              <a:defRPr>
                <a:solidFill>
                  <a:schemeClr val="bg1"/>
                </a:solidFill>
              </a:defRPr>
            </a:lvl1pPr>
          </a:lstStyle>
          <a:p>
            <a:r>
              <a:rPr lang="en-US" dirty="0"/>
              <a:t>Service Title</a:t>
            </a:r>
          </a:p>
        </p:txBody>
      </p:sp>
      <p:sp>
        <p:nvSpPr>
          <p:cNvPr id="24" name="Text Placeholder 4">
            <a:extLst>
              <a:ext uri="{FF2B5EF4-FFF2-40B4-BE49-F238E27FC236}">
                <a16:creationId xmlns:a16="http://schemas.microsoft.com/office/drawing/2014/main" id="{83A90E45-59B8-4B12-8B5A-2E86DC26AB8D}"/>
              </a:ext>
            </a:extLst>
          </p:cNvPr>
          <p:cNvSpPr>
            <a:spLocks noGrp="1"/>
          </p:cNvSpPr>
          <p:nvPr>
            <p:ph type="body" sz="quarter" idx="12" hasCustomPrompt="1"/>
          </p:nvPr>
        </p:nvSpPr>
        <p:spPr>
          <a:xfrm>
            <a:off x="582042" y="3962401"/>
            <a:ext cx="4167887" cy="307777"/>
          </a:xfrm>
          <a:noFill/>
        </p:spPr>
        <p:txBody>
          <a:bodyPr wrap="square" lIns="0" tIns="0" rIns="0" bIns="0">
            <a:spAutoFit/>
          </a:bodyPr>
          <a:lstStyle>
            <a:lvl1pPr marL="0" indent="0">
              <a:spcBef>
                <a:spcPts val="0"/>
              </a:spcBef>
              <a:buNone/>
              <a:defRPr sz="2000" spc="0" baseline="0">
                <a:solidFill>
                  <a:schemeClr val="bg1"/>
                </a:solidFill>
                <a:latin typeface="+mj-ea"/>
                <a:ea typeface="+mj-ea"/>
                <a:cs typeface="Segoe UI" panose="020B0502040204020203" pitchFamily="34" charset="0"/>
              </a:defRPr>
            </a:lvl1pPr>
          </a:lstStyle>
          <a:p>
            <a:pPr lvl="0"/>
            <a:r>
              <a:rPr lang="en-US" dirty="0"/>
              <a:t>Module title</a:t>
            </a:r>
          </a:p>
        </p:txBody>
      </p:sp>
      <p:pic>
        <p:nvPicPr>
          <p:cNvPr id="25" name="MS logo white - EMF" descr="Microsoft logo white text version">
            <a:extLst>
              <a:ext uri="{FF2B5EF4-FFF2-40B4-BE49-F238E27FC236}">
                <a16:creationId xmlns:a16="http://schemas.microsoft.com/office/drawing/2014/main" id="{53C72490-8807-47DB-8FA1-F1790B2E24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black">
          <a:xfrm>
            <a:off x="584201" y="585789"/>
            <a:ext cx="1366245" cy="292608"/>
          </a:xfrm>
          <a:prstGeom prst="rect">
            <a:avLst/>
          </a:prstGeom>
        </p:spPr>
      </p:pic>
      <p:sp>
        <p:nvSpPr>
          <p:cNvPr id="27" name="Text Placeholder 4">
            <a:extLst>
              <a:ext uri="{FF2B5EF4-FFF2-40B4-BE49-F238E27FC236}">
                <a16:creationId xmlns:a16="http://schemas.microsoft.com/office/drawing/2014/main" id="{B79E0545-E42C-4F8C-AF84-88EE4693E666}"/>
              </a:ext>
            </a:extLst>
          </p:cNvPr>
          <p:cNvSpPr>
            <a:spLocks noGrp="1"/>
          </p:cNvSpPr>
          <p:nvPr>
            <p:ph type="body" sz="quarter" idx="13" hasCustomPrompt="1"/>
          </p:nvPr>
        </p:nvSpPr>
        <p:spPr>
          <a:xfrm>
            <a:off x="582043" y="4699042"/>
            <a:ext cx="4174108" cy="830997"/>
          </a:xfrm>
          <a:noFill/>
        </p:spPr>
        <p:txBody>
          <a:bodyPr wrap="square" lIns="0" tIns="0" rIns="0" bIns="0">
            <a:spAutoFit/>
          </a:bodyPr>
          <a:lstStyle>
            <a:lvl1pPr marL="0" indent="0">
              <a:spcBef>
                <a:spcPts val="0"/>
              </a:spcBef>
              <a:buNone/>
              <a:defRPr sz="1800" spc="0" baseline="0">
                <a:solidFill>
                  <a:schemeClr val="bg1"/>
                </a:solidFill>
                <a:latin typeface="+mn-ea"/>
                <a:ea typeface="+mn-ea"/>
                <a:cs typeface="Segoe UI" panose="020B0502040204020203" pitchFamily="34" charset="0"/>
              </a:defRPr>
            </a:lvl1pPr>
          </a:lstStyle>
          <a:p>
            <a:pPr lvl="0"/>
            <a:r>
              <a:rPr lang="en-US" dirty="0"/>
              <a:t>Speaker name</a:t>
            </a:r>
          </a:p>
          <a:p>
            <a:pPr lvl="0"/>
            <a:r>
              <a:rPr lang="en-US" dirty="0"/>
              <a:t>Speaker role</a:t>
            </a:r>
          </a:p>
          <a:p>
            <a:pPr lvl="0"/>
            <a:r>
              <a:rPr lang="en-US" dirty="0"/>
              <a:t>Speaker email</a:t>
            </a:r>
          </a:p>
        </p:txBody>
      </p:sp>
    </p:spTree>
    <p:extLst>
      <p:ext uri="{BB962C8B-B14F-4D97-AF65-F5344CB8AC3E}">
        <p14:creationId xmlns:p14="http://schemas.microsoft.com/office/powerpoint/2010/main" val="32958390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Title Dark Gray">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9016" y="2931082"/>
            <a:ext cx="11473970" cy="849463"/>
          </a:xfrm>
          <a:noFill/>
        </p:spPr>
        <p:txBody>
          <a:bodyPr wrap="square" tIns="91440" bIns="91440" anchor="t" anchorCtr="0">
            <a:spAutoFit/>
          </a:bodyPr>
          <a:lstStyle>
            <a:lvl1pPr>
              <a:defRPr sz="4800" spc="-100" baseline="0">
                <a:solidFill>
                  <a:srgbClr val="50E6FF"/>
                </a:solidFill>
              </a:defRPr>
            </a:lvl1pPr>
          </a:lstStyle>
          <a:p>
            <a:r>
              <a:rPr lang="en-US" dirty="0"/>
              <a:t>Section title</a:t>
            </a:r>
          </a:p>
        </p:txBody>
      </p:sp>
      <p:sp>
        <p:nvSpPr>
          <p:cNvPr id="7" name="Text Placeholder 6">
            <a:extLst>
              <a:ext uri="{FF2B5EF4-FFF2-40B4-BE49-F238E27FC236}">
                <a16:creationId xmlns:a16="http://schemas.microsoft.com/office/drawing/2014/main" id="{1977F0DA-5260-4537-B0F9-EE62CA16B80D}"/>
              </a:ext>
            </a:extLst>
          </p:cNvPr>
          <p:cNvSpPr>
            <a:spLocks noGrp="1"/>
          </p:cNvSpPr>
          <p:nvPr>
            <p:ph type="body" sz="quarter" idx="11" hasCustomPrompt="1"/>
          </p:nvPr>
        </p:nvSpPr>
        <p:spPr>
          <a:xfrm>
            <a:off x="359016" y="4333981"/>
            <a:ext cx="10547350" cy="492443"/>
          </a:xfrm>
        </p:spPr>
        <p:txBody>
          <a:bodyPr/>
          <a:lstStyle>
            <a:lvl1pPr marL="0" indent="0">
              <a:buNone/>
              <a:defRPr sz="2000"/>
            </a:lvl1pPr>
          </a:lstStyle>
          <a:p>
            <a:pPr lvl="0"/>
            <a:r>
              <a:rPr lang="en-US" dirty="0"/>
              <a:t>Subtitle</a:t>
            </a:r>
          </a:p>
        </p:txBody>
      </p:sp>
      <p:pic>
        <p:nvPicPr>
          <p:cNvPr id="8" name="Graphic 7">
            <a:extLst>
              <a:ext uri="{FF2B5EF4-FFF2-40B4-BE49-F238E27FC236}">
                <a16:creationId xmlns:a16="http://schemas.microsoft.com/office/drawing/2014/main" id="{02500BEE-8601-5BDF-8A38-636835E2436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710335" y="52387"/>
            <a:ext cx="3400425" cy="6753225"/>
          </a:xfrm>
          <a:prstGeom prst="rect">
            <a:avLst/>
          </a:prstGeom>
        </p:spPr>
      </p:pic>
    </p:spTree>
    <p:extLst>
      <p:ext uri="{BB962C8B-B14F-4D97-AF65-F5344CB8AC3E}">
        <p14:creationId xmlns:p14="http://schemas.microsoft.com/office/powerpoint/2010/main" val="6545290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dirty="0"/>
              <a:t>Heading Segoe UI Semibold 28/32</a:t>
            </a:r>
          </a:p>
        </p:txBody>
      </p:sp>
    </p:spTree>
    <p:extLst>
      <p:ext uri="{BB962C8B-B14F-4D97-AF65-F5344CB8AC3E}">
        <p14:creationId xmlns:p14="http://schemas.microsoft.com/office/powerpoint/2010/main" val="28004189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10369"/>
          </a:xfrm>
        </p:spPr>
        <p:txBody>
          <a:bodyPr wrap="square" lIns="0" tIns="0" rIns="0" bIns="0">
            <a:spAutoFit/>
          </a:bodyPr>
          <a:lstStyle>
            <a:lvl1pPr>
              <a:lnSpc>
                <a:spcPts val="3200"/>
              </a:lnSpc>
              <a:defRPr sz="2800">
                <a:solidFill>
                  <a:schemeClr val="tx1"/>
                </a:solidFill>
              </a:defRPr>
            </a:lvl1pPr>
          </a:lstStyle>
          <a:p>
            <a:r>
              <a:rPr lang="en-US" dirty="0"/>
              <a:t>Heading Segoe UI Semibold 28/32</a:t>
            </a:r>
          </a:p>
        </p:txBody>
      </p:sp>
      <p:sp>
        <p:nvSpPr>
          <p:cNvPr id="3" name="Text Placeholder 3">
            <a:extLst>
              <a:ext uri="{FF2B5EF4-FFF2-40B4-BE49-F238E27FC236}">
                <a16:creationId xmlns:a16="http://schemas.microsoft.com/office/drawing/2014/main" id="{B8334C8E-AD19-4839-8406-132E6EDC63E8}"/>
              </a:ext>
            </a:extLst>
          </p:cNvPr>
          <p:cNvSpPr>
            <a:spLocks noGrp="1"/>
          </p:cNvSpPr>
          <p:nvPr>
            <p:ph type="body" sz="quarter" idx="12" hasCustomPrompt="1"/>
          </p:nvPr>
        </p:nvSpPr>
        <p:spPr>
          <a:xfrm>
            <a:off x="455996" y="1145576"/>
            <a:ext cx="11306469" cy="307777"/>
          </a:xfrm>
        </p:spPr>
        <p:txBody>
          <a:bodyPr wrap="square" lIns="0" tIns="0" rIns="0" bIns="0">
            <a:spAutoFit/>
          </a:bodyPr>
          <a:lstStyle>
            <a:lvl1pPr marL="0" indent="0">
              <a:lnSpc>
                <a:spcPts val="2400"/>
              </a:lnSpc>
              <a:buNone/>
              <a:defRPr lang="en-US" sz="2000" kern="1200" spc="0" baseline="0" dirty="0">
                <a:solidFill>
                  <a:srgbClr val="0070C0"/>
                </a:solidFill>
                <a:latin typeface="+mn-ea"/>
                <a:ea typeface="+mn-ea"/>
                <a:cs typeface="+mn-cs"/>
              </a:defRPr>
            </a:lvl1pPr>
            <a:lvl2pPr marL="228601" indent="0">
              <a:buNone/>
              <a:defRPr/>
            </a:lvl2pPr>
            <a:lvl3pPr marL="457202" indent="0">
              <a:buNone/>
              <a:defRPr/>
            </a:lvl3pPr>
            <a:lvl4pPr marL="685803" indent="0">
              <a:buNone/>
              <a:defRPr/>
            </a:lvl4pPr>
            <a:lvl5pPr marL="914403" indent="0">
              <a:buNone/>
              <a:defRPr/>
            </a:lvl5pPr>
          </a:lstStyle>
          <a:p>
            <a:pPr lvl="0"/>
            <a:r>
              <a:rPr lang="en-US"/>
              <a:t>Subhead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endParaRPr lang="en-US"/>
          </a:p>
        </p:txBody>
      </p:sp>
      <p:sp>
        <p:nvSpPr>
          <p:cNvPr id="4" name="Content Placeholder 3">
            <a:extLst>
              <a:ext uri="{FF2B5EF4-FFF2-40B4-BE49-F238E27FC236}">
                <a16:creationId xmlns:a16="http://schemas.microsoft.com/office/drawing/2014/main" id="{51602750-3399-AB08-F19D-D88C277BC6D2}"/>
              </a:ext>
            </a:extLst>
          </p:cNvPr>
          <p:cNvSpPr>
            <a:spLocks noGrp="1"/>
          </p:cNvSpPr>
          <p:nvPr>
            <p:ph sz="quarter" idx="11"/>
          </p:nvPr>
        </p:nvSpPr>
        <p:spPr>
          <a:xfrm>
            <a:off x="455995" y="1616364"/>
            <a:ext cx="11306469" cy="48733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8327983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xml"/><Relationship Id="rId7"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6.emf"/><Relationship Id="rId4" Type="http://schemas.openxmlformats.org/officeDocument/2006/relationships/slideLayout" Target="../slideLayouts/slideLayout8.xml"/><Relationship Id="rId9"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4.xml"/><Relationship Id="rId1" Type="http://schemas.openxmlformats.org/officeDocument/2006/relationships/slideLayout" Target="../slideLayouts/slideLayout11.xml"/><Relationship Id="rId4" Type="http://schemas.openxmlformats.org/officeDocument/2006/relationships/image" Target="../media/image11.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13317457"/>
      </p:ext>
    </p:extLst>
  </p:cSld>
  <p:clrMap bg1="dk1" tx1="lt1" bg2="dk2" tx2="lt2" accent1="accent1" accent2="accent2" accent3="accent3" accent4="accent4" accent5="accent5" accent6="accent6" hlink="hlink" folHlink="folHlink"/>
  <p:sldLayoutIdLst>
    <p:sldLayoutId id="2147483661" r:id="rId1"/>
    <p:sldLayoutId id="214748366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ea"/>
          <a:ea typeface="+mj-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ea"/>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ea"/>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ea"/>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ea"/>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ea"/>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85142717"/>
      </p:ext>
    </p:extLst>
  </p:cSld>
  <p:clrMap bg1="lt1" tx1="dk1" bg2="lt2" tx2="dk2" accent1="accent1" accent2="accent2" accent3="accent3" accent4="accent4" accent5="accent5" accent6="accent6" hlink="hlink" folHlink="folHlink"/>
  <p:sldLayoutIdLst>
    <p:sldLayoutId id="2147483715" r:id="rId1"/>
    <p:sldLayoutId id="2147483716" r:id="rId2"/>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ea"/>
          <a:ea typeface="+mj-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ea"/>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ea"/>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ea"/>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ea"/>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ea"/>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5" y="556382"/>
            <a:ext cx="11306469" cy="813819"/>
          </a:xfrm>
          <a:prstGeom prst="rect">
            <a:avLst/>
          </a:prstGeom>
        </p:spPr>
        <p:txBody>
          <a:bodyPr vert="horz" wrap="square" lIns="0" tIns="91440" rIns="146304" bIns="91440" rtlCol="0" anchor="t">
            <a:noAutofit/>
          </a:bodyPr>
          <a:lstStyle/>
          <a:p>
            <a:r>
              <a:rPr lang="en-US" dirty="0"/>
              <a:t>Heading Segoe UI Semibold 28/32</a:t>
            </a:r>
          </a:p>
        </p:txBody>
      </p:sp>
      <p:sp>
        <p:nvSpPr>
          <p:cNvPr id="4" name="Text Placeholder 3"/>
          <p:cNvSpPr>
            <a:spLocks noGrp="1"/>
          </p:cNvSpPr>
          <p:nvPr>
            <p:ph type="body" idx="1"/>
          </p:nvPr>
        </p:nvSpPr>
        <p:spPr>
          <a:xfrm>
            <a:off x="455995" y="1817560"/>
            <a:ext cx="11306469" cy="1785104"/>
          </a:xfrm>
          <a:prstGeom prst="rect">
            <a:avLst/>
          </a:prstGeom>
        </p:spPr>
        <p:txBody>
          <a:bodyPr vert="horz" wrap="square" lIns="0" tIns="91440" rIns="146304" bIns="91440" rtlCol="0">
            <a:spAutoFit/>
          </a:bodyPr>
          <a:lstStyle/>
          <a:p>
            <a:pPr lvl="0"/>
            <a:r>
              <a:rPr lang="en-US" dirty="0"/>
              <a:t>H2 Segoe UI Semibold 20/24</a:t>
            </a:r>
          </a:p>
          <a:p>
            <a:pPr lvl="1"/>
            <a:r>
              <a:rPr lang="en-US" dirty="0"/>
              <a:t>B1 Segoe UI Regular 20/24 </a:t>
            </a:r>
          </a:p>
          <a:p>
            <a:pPr lvl="2"/>
            <a:r>
              <a:rPr lang="en-US" dirty="0"/>
              <a:t>H3 Segoe UI Semibold 14/18</a:t>
            </a:r>
          </a:p>
          <a:p>
            <a:pPr lvl="3"/>
            <a:r>
              <a:rPr lang="en-US" dirty="0"/>
              <a:t>B2 Segoe UI Regular 14/18</a:t>
            </a:r>
          </a:p>
          <a:p>
            <a:pPr lvl="4"/>
            <a:r>
              <a:rPr lang="en-US" dirty="0"/>
              <a:t>H4 Segoe UI Bold 10/12</a:t>
            </a:r>
          </a:p>
          <a:p>
            <a:pPr lvl="6"/>
            <a:r>
              <a:rPr lang="en-US" dirty="0"/>
              <a:t>B3 Segoe UI Regular 10/12</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rot="5400000">
            <a:off x="11487865" y="5112467"/>
            <a:ext cx="2565397" cy="925668"/>
          </a:xfrm>
          <a:prstGeom prst="rect">
            <a:avLst/>
          </a:prstGeom>
        </p:spPr>
      </p:pic>
      <p:pic>
        <p:nvPicPr>
          <p:cNvPr id="6"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FDC00887-7CFD-477F-AB72-9863C4F38802}"/>
              </a:ext>
              <a:ext uri="{C183D7F6-B498-43B3-948B-1728B52AA6E4}">
                <adec:decorative xmlns:adec="http://schemas.microsoft.com/office/drawing/2017/decorative" val="0"/>
              </a:ext>
            </a:extLst>
          </p:cNvPr>
          <p:cNvPicPr>
            <a:picLocks noChangeAspect="1"/>
          </p:cNvPicPr>
          <p:nvPr userDrawn="1"/>
        </p:nvPicPr>
        <p:blipFill rotWithShape="1">
          <a:blip r:embed="rId9"/>
          <a:srcRect l="762"/>
          <a:stretch/>
        </p:blipFill>
        <p:spPr>
          <a:xfrm rot="5400000">
            <a:off x="10624263" y="1683466"/>
            <a:ext cx="4292603" cy="925669"/>
          </a:xfrm>
          <a:prstGeom prst="rect">
            <a:avLst/>
          </a:prstGeom>
        </p:spPr>
      </p:pic>
      <p:pic>
        <p:nvPicPr>
          <p:cNvPr id="8" name="Picture 7">
            <a:extLst>
              <a:ext uri="{FF2B5EF4-FFF2-40B4-BE49-F238E27FC236}">
                <a16:creationId xmlns:a16="http://schemas.microsoft.com/office/drawing/2014/main" id="{8E634405-CA31-43FB-8CBD-2BD7FE01011C}"/>
              </a:ext>
            </a:extLst>
          </p:cNvPr>
          <p:cNvPicPr>
            <a:picLocks noChangeAspect="1"/>
          </p:cNvPicPr>
          <p:nvPr userDrawn="1"/>
        </p:nvPicPr>
        <p:blipFill>
          <a:blip r:embed="rId10"/>
          <a:stretch>
            <a:fillRect/>
          </a:stretch>
        </p:blipFill>
        <p:spPr>
          <a:xfrm rot="16200000">
            <a:off x="-3960166" y="3012157"/>
            <a:ext cx="6857650" cy="833336"/>
          </a:xfrm>
          <a:prstGeom prst="rect">
            <a:avLst/>
          </a:prstGeom>
        </p:spPr>
      </p:pic>
    </p:spTree>
    <p:extLst>
      <p:ext uri="{BB962C8B-B14F-4D97-AF65-F5344CB8AC3E}">
        <p14:creationId xmlns:p14="http://schemas.microsoft.com/office/powerpoint/2010/main" val="198149506"/>
      </p:ext>
    </p:extLst>
  </p:cSld>
  <p:clrMap bg1="lt1" tx1="dk1" bg2="lt2" tx2="dk2" accent1="accent1" accent2="accent2" accent3="accent3" accent4="accent4" accent5="accent5" accent6="accent6" hlink="hlink" folHlink="folHlink"/>
  <p:sldLayoutIdLst>
    <p:sldLayoutId id="2147483719" r:id="rId1"/>
    <p:sldLayoutId id="2147483723" r:id="rId2"/>
    <p:sldLayoutId id="2147483730" r:id="rId3"/>
    <p:sldLayoutId id="2147483732" r:id="rId4"/>
    <p:sldLayoutId id="2147483733" r:id="rId5"/>
    <p:sldLayoutId id="2147483747" r:id="rId6"/>
  </p:sldLayoutIdLst>
  <p:transition>
    <p:fade/>
  </p:transition>
  <p:hf hdr="0" ftr="0" dt="0"/>
  <p:txStyles>
    <p:titleStyle>
      <a:lvl1pPr algn="l" defTabSz="932746" rtl="0" eaLnBrk="1" latinLnBrk="0" hangingPunct="1">
        <a:lnSpc>
          <a:spcPct val="90000"/>
        </a:lnSpc>
        <a:spcBef>
          <a:spcPct val="0"/>
        </a:spcBef>
        <a:buNone/>
        <a:defRPr lang="en-US" sz="2800" b="0" kern="1200" cap="none" spc="-50" baseline="0" dirty="0" smtClean="0">
          <a:ln w="3175">
            <a:noFill/>
          </a:ln>
          <a:solidFill>
            <a:schemeClr val="tx1"/>
          </a:solidFill>
          <a:effectLst/>
          <a:latin typeface="+mj-ea"/>
          <a:ea typeface="+mj-ea"/>
          <a:cs typeface="Segoe UI" pitchFamily="34" charset="0"/>
        </a:defRPr>
      </a:lvl1pPr>
    </p:titleStyle>
    <p:bodyStyle>
      <a:lvl1pPr marL="2286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400" kern="1200" spc="-50" baseline="0">
          <a:solidFill>
            <a:schemeClr val="tx1"/>
          </a:solidFill>
          <a:latin typeface="+mj-ea"/>
          <a:ea typeface="+mj-ea"/>
          <a:cs typeface="+mn-cs"/>
        </a:defRPr>
      </a:lvl1pPr>
      <a:lvl2pPr marL="457200" marR="0" indent="-22860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2000" kern="1200" spc="0" baseline="0">
          <a:solidFill>
            <a:schemeClr val="tx1"/>
          </a:solidFill>
          <a:latin typeface="+mn-ea"/>
          <a:ea typeface="+mn-ea"/>
          <a:cs typeface="+mn-cs"/>
        </a:defRPr>
      </a:lvl2pPr>
      <a:lvl3pPr marL="658368" marR="0" indent="-201168"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2"/>
          </a:solidFill>
          <a:latin typeface="+mj-ea"/>
          <a:ea typeface="+mj-ea"/>
          <a:cs typeface="+mn-cs"/>
        </a:defRPr>
      </a:lvl3pPr>
      <a:lvl4pPr marL="841248" marR="0" indent="-182880"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800" kern="1200" spc="0" baseline="0">
          <a:solidFill>
            <a:schemeClr val="tx1"/>
          </a:solidFill>
          <a:latin typeface="+mn-ea"/>
          <a:ea typeface="+mn-ea"/>
          <a:cs typeface="+mn-cs"/>
        </a:defRPr>
      </a:lvl4pPr>
      <a:lvl5pPr marL="1024128" marR="0" indent="-164592" algn="l" defTabSz="932746" rtl="0" eaLnBrk="1" fontAlgn="auto" latinLnBrk="0" hangingPunct="1">
        <a:lnSpc>
          <a:spcPct val="100000"/>
        </a:lnSpc>
        <a:spcBef>
          <a:spcPts val="24"/>
        </a:spcBef>
        <a:spcAft>
          <a:spcPts val="0"/>
        </a:spcAft>
        <a:buClrTx/>
        <a:buSzPct val="90000"/>
        <a:buFont typeface="Arial" panose="020B0604020202020204" pitchFamily="34" charset="0"/>
        <a:buChar char="•"/>
        <a:tabLst/>
        <a:defRPr sz="1200" b="1" kern="1200" spc="0" baseline="0">
          <a:solidFill>
            <a:schemeClr val="tx1"/>
          </a:solidFill>
          <a:latin typeface="+mn-ea"/>
          <a:ea typeface="+mn-ea"/>
          <a:cs typeface="+mn-cs"/>
        </a:defRPr>
      </a:lvl5pPr>
      <a:lvl6pPr marL="2331863" indent="0" algn="l" defTabSz="932746" rtl="0" eaLnBrk="1" latinLnBrk="0" hangingPunct="1">
        <a:spcBef>
          <a:spcPct val="20000"/>
        </a:spcBef>
        <a:buFont typeface="Arial" pitchFamily="34" charset="0"/>
        <a:buNone/>
        <a:defRPr sz="2000" kern="1200">
          <a:solidFill>
            <a:schemeClr val="tx1"/>
          </a:solidFill>
          <a:latin typeface="+mn-lt"/>
          <a:ea typeface="+mn-ea"/>
          <a:cs typeface="+mn-cs"/>
        </a:defRPr>
      </a:lvl6pPr>
      <a:lvl7pPr marL="1207008" indent="-146304" algn="l" defTabSz="932746" rtl="0" eaLnBrk="1" latinLnBrk="0" hangingPunct="1">
        <a:lnSpc>
          <a:spcPct val="100000"/>
        </a:lnSpc>
        <a:spcBef>
          <a:spcPts val="24"/>
        </a:spcBef>
        <a:spcAft>
          <a:spcPts val="0"/>
        </a:spcAft>
        <a:buFont typeface="Arial" panose="020B0604020202020204" pitchFamily="34" charset="0"/>
        <a:buChar char="•"/>
        <a:defRPr sz="1200" kern="1200">
          <a:solidFill>
            <a:schemeClr val="tx1"/>
          </a:solidFill>
          <a:latin typeface="+mn-ea"/>
          <a:ea typeface="+mn-ea"/>
          <a:cs typeface="+mn-cs"/>
        </a:defRPr>
      </a:lvl7pPr>
      <a:lvl8pPr marL="3497797"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71" indent="-233187" algn="l" defTabSz="93274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6" rtl="0" eaLnBrk="1" latinLnBrk="0" hangingPunct="1">
        <a:defRPr sz="1800" kern="1200">
          <a:solidFill>
            <a:schemeClr val="tx1"/>
          </a:solidFill>
          <a:latin typeface="+mn-lt"/>
          <a:ea typeface="+mn-ea"/>
          <a:cs typeface="+mn-cs"/>
        </a:defRPr>
      </a:lvl1pPr>
      <a:lvl2pPr marL="466372" algn="l" defTabSz="932746" rtl="0" eaLnBrk="1" latinLnBrk="0" hangingPunct="1">
        <a:defRPr sz="1800" kern="1200">
          <a:solidFill>
            <a:schemeClr val="tx1"/>
          </a:solidFill>
          <a:latin typeface="+mn-lt"/>
          <a:ea typeface="+mn-ea"/>
          <a:cs typeface="+mn-cs"/>
        </a:defRPr>
      </a:lvl2pPr>
      <a:lvl3pPr marL="932746" algn="l" defTabSz="932746" rtl="0" eaLnBrk="1" latinLnBrk="0" hangingPunct="1">
        <a:defRPr sz="1800" kern="1200">
          <a:solidFill>
            <a:schemeClr val="tx1"/>
          </a:solidFill>
          <a:latin typeface="+mn-lt"/>
          <a:ea typeface="+mn-ea"/>
          <a:cs typeface="+mn-cs"/>
        </a:defRPr>
      </a:lvl3pPr>
      <a:lvl4pPr marL="1399118" algn="l" defTabSz="932746" rtl="0" eaLnBrk="1" latinLnBrk="0" hangingPunct="1">
        <a:defRPr sz="1800" kern="1200">
          <a:solidFill>
            <a:schemeClr val="tx1"/>
          </a:solidFill>
          <a:latin typeface="+mn-lt"/>
          <a:ea typeface="+mn-ea"/>
          <a:cs typeface="+mn-cs"/>
        </a:defRPr>
      </a:lvl4pPr>
      <a:lvl5pPr marL="1865492" algn="l" defTabSz="932746" rtl="0" eaLnBrk="1" latinLnBrk="0" hangingPunct="1">
        <a:defRPr sz="1800" kern="1200">
          <a:solidFill>
            <a:schemeClr val="tx1"/>
          </a:solidFill>
          <a:latin typeface="+mn-lt"/>
          <a:ea typeface="+mn-ea"/>
          <a:cs typeface="+mn-cs"/>
        </a:defRPr>
      </a:lvl5pPr>
      <a:lvl6pPr marL="2331865" algn="l" defTabSz="932746" rtl="0" eaLnBrk="1" latinLnBrk="0" hangingPunct="1">
        <a:defRPr sz="1800" kern="1200">
          <a:solidFill>
            <a:schemeClr val="tx1"/>
          </a:solidFill>
          <a:latin typeface="+mn-lt"/>
          <a:ea typeface="+mn-ea"/>
          <a:cs typeface="+mn-cs"/>
        </a:defRPr>
      </a:lvl6pPr>
      <a:lvl7pPr marL="2798237" algn="l" defTabSz="932746" rtl="0" eaLnBrk="1" latinLnBrk="0" hangingPunct="1">
        <a:defRPr sz="1800" kern="1200">
          <a:solidFill>
            <a:schemeClr val="tx1"/>
          </a:solidFill>
          <a:latin typeface="+mn-lt"/>
          <a:ea typeface="+mn-ea"/>
          <a:cs typeface="+mn-cs"/>
        </a:defRPr>
      </a:lvl7pPr>
      <a:lvl8pPr marL="3264610" algn="l" defTabSz="932746" rtl="0" eaLnBrk="1" latinLnBrk="0" hangingPunct="1">
        <a:defRPr sz="1800" kern="1200">
          <a:solidFill>
            <a:schemeClr val="tx1"/>
          </a:solidFill>
          <a:latin typeface="+mn-lt"/>
          <a:ea typeface="+mn-ea"/>
          <a:cs typeface="+mn-cs"/>
        </a:defRPr>
      </a:lvl8pPr>
      <a:lvl9pPr marL="3730984" algn="l" defTabSz="9327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87">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0">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1636161484"/>
      </p:ext>
    </p:extLst>
  </p:cSld>
  <p:clrMap bg1="lt1" tx1="dk1" bg2="lt2" tx2="dk2" accent1="accent1" accent2="accent2" accent3="accent3" accent4="accent4" accent5="accent5" accent6="accent6" hlink="hlink" folHlink="folHlink"/>
  <p:sldLayoutIdLst>
    <p:sldLayoutId id="2147483939"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ea"/>
          <a:ea typeface="+mj-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ea"/>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ea"/>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ea"/>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ea"/>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ea"/>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4.sv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8.xml"/><Relationship Id="rId5" Type="http://schemas.openxmlformats.org/officeDocument/2006/relationships/image" Target="../media/image41.sv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43.svg"/></Relationships>
</file>

<file path=ppt/slides/_rels/slide34.xml.rels><?xml version="1.0" encoding="UTF-8" standalone="yes"?>
<Relationships xmlns="http://schemas.openxmlformats.org/package/2006/relationships"><Relationship Id="rId8" Type="http://schemas.openxmlformats.org/officeDocument/2006/relationships/hyperlink" Target="https://learn.microsoft.com/ja-jp/azure/well-architected/mission-critical/mission-critical-overview" TargetMode="External"/><Relationship Id="rId3" Type="http://schemas.openxmlformats.org/officeDocument/2006/relationships/image" Target="../media/image44.jpeg"/><Relationship Id="rId7" Type="http://schemas.openxmlformats.org/officeDocument/2006/relationships/hyperlink" Target="https://docs.microsoft.com/ja-jp/azure/architecture/patterns/category/availability"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docs.microsoft.com/ja-jp/azure/architecture/patterns/category/resiliency" TargetMode="External"/><Relationship Id="rId5" Type="http://schemas.openxmlformats.org/officeDocument/2006/relationships/hyperlink" Target="https://docs.microsoft.com/ja-jp/azure/architecture/framework/resiliency/app-design-error-handling" TargetMode="External"/><Relationship Id="rId10" Type="http://schemas.openxmlformats.org/officeDocument/2006/relationships/hyperlink" Target="https://www.amazon.com/Reliability-Availability-Engineering-Modeling-Applications/dp/1107099501" TargetMode="External"/><Relationship Id="rId4" Type="http://schemas.openxmlformats.org/officeDocument/2006/relationships/hyperlink" Target="https://learn.microsoft.com/ja-jp/azure/well-architected/reliability/" TargetMode="External"/><Relationship Id="rId9" Type="http://schemas.openxmlformats.org/officeDocument/2006/relationships/hyperlink" Target="https://docs.microsoft.com/ja-jp/azure/site-reliability-engineering/"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12.png"/><Relationship Id="rId4" Type="http://schemas.openxmlformats.org/officeDocument/2006/relationships/hyperlink" Target="https://aka.ms/wellarchitecture/framewor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2.png"/><Relationship Id="rId4" Type="http://schemas.openxmlformats.org/officeDocument/2006/relationships/hyperlink" Target="https://aka.ms/wellarchitected/framework"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D2DC644-7869-DEC8-1B2C-378687EB2FF9}"/>
              </a:ext>
            </a:extLst>
          </p:cNvPr>
          <p:cNvSpPr>
            <a:spLocks noGrp="1"/>
          </p:cNvSpPr>
          <p:nvPr>
            <p:ph type="title"/>
          </p:nvPr>
        </p:nvSpPr>
        <p:spPr/>
        <p:txBody>
          <a:bodyPr/>
          <a:lstStyle/>
          <a:p>
            <a:r>
              <a:rPr lang="ja" dirty="0"/>
              <a:t>VBD</a:t>
            </a:r>
            <a:r>
              <a:rPr lang="en-US" altLang="ja" dirty="0"/>
              <a:t> </a:t>
            </a:r>
            <a:r>
              <a:rPr lang="ja" dirty="0"/>
              <a:t>のアップデート</a:t>
            </a:r>
          </a:p>
        </p:txBody>
      </p:sp>
      <p:sp>
        <p:nvSpPr>
          <p:cNvPr id="21" name="Content Placeholder 20">
            <a:extLst>
              <a:ext uri="{FF2B5EF4-FFF2-40B4-BE49-F238E27FC236}">
                <a16:creationId xmlns:a16="http://schemas.microsoft.com/office/drawing/2014/main" id="{44FBC150-C8FD-5410-D2E0-8B5D52FB3998}"/>
              </a:ext>
            </a:extLst>
          </p:cNvPr>
          <p:cNvSpPr>
            <a:spLocks noGrp="1"/>
          </p:cNvSpPr>
          <p:nvPr>
            <p:ph sz="quarter" idx="12"/>
          </p:nvPr>
        </p:nvSpPr>
        <p:spPr>
          <a:xfrm>
            <a:off x="455995" y="1189178"/>
            <a:ext cx="11306469" cy="704232"/>
          </a:xfrm>
        </p:spPr>
        <p:txBody>
          <a:bodyPr/>
          <a:lstStyle/>
          <a:p>
            <a:pPr>
              <a:lnSpc>
                <a:spcPct val="150000"/>
              </a:lnSpc>
            </a:pPr>
            <a:r>
              <a:rPr lang="ja" sz="1200" dirty="0"/>
              <a:t>2024-02-29 – ExpressRoute、サービス正常性アラート、ベースライン メトリック、分析情報を追加しました。スライドの順序を変更し、デザイン要素を追加</a:t>
            </a:r>
          </a:p>
          <a:p>
            <a:pPr>
              <a:lnSpc>
                <a:spcPct val="150000"/>
              </a:lnSpc>
            </a:pPr>
            <a:r>
              <a:rPr lang="ja" sz="1200" dirty="0"/>
              <a:t>詳細な更新については、</a:t>
            </a:r>
            <a:r>
              <a:rPr lang="ja-JP" altLang="en-US" sz="1200" dirty="0"/>
              <a:t>デリバリ </a:t>
            </a:r>
            <a:r>
              <a:rPr lang="ja" sz="1200" dirty="0"/>
              <a:t>ガイドのリリース</a:t>
            </a:r>
            <a:r>
              <a:rPr lang="ja-JP" altLang="en-US" sz="1200" dirty="0"/>
              <a:t> </a:t>
            </a:r>
            <a:r>
              <a:rPr lang="ja" sz="1200" dirty="0"/>
              <a:t>ノートを確認してください</a:t>
            </a:r>
          </a:p>
        </p:txBody>
      </p:sp>
    </p:spTree>
    <p:extLst>
      <p:ext uri="{BB962C8B-B14F-4D97-AF65-F5344CB8AC3E}">
        <p14:creationId xmlns:p14="http://schemas.microsoft.com/office/powerpoint/2010/main" val="132155844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A60F-DF6D-4DA3-9CDB-D24AD8C60047}"/>
              </a:ext>
              <a:ext uri="{C183D7F6-B498-43B3-948B-1728B52AA6E4}">
                <adec:decorative xmlns:adec="http://schemas.microsoft.com/office/drawing/2017/decorative" val="0"/>
              </a:ext>
            </a:extLst>
          </p:cNvPr>
          <p:cNvSpPr>
            <a:spLocks noGrp="1"/>
          </p:cNvSpPr>
          <p:nvPr>
            <p:ph type="title"/>
          </p:nvPr>
        </p:nvSpPr>
        <p:spPr>
          <a:xfrm>
            <a:off x="588263" y="457200"/>
            <a:ext cx="11018520" cy="861774"/>
          </a:xfrm>
        </p:spPr>
        <p:txBody>
          <a:bodyPr/>
          <a:lstStyle/>
          <a:p>
            <a:r>
              <a:rPr lang="en-US" spc="0" dirty="0">
                <a:solidFill>
                  <a:schemeClr val="tx1"/>
                </a:solidFill>
              </a:rPr>
              <a:t>Microsoft </a:t>
            </a:r>
            <a:r>
              <a:rPr lang="ja-JP" altLang="en-US" spc="0" dirty="0">
                <a:solidFill>
                  <a:schemeClr val="tx1"/>
                </a:solidFill>
              </a:rPr>
              <a:t>の</a:t>
            </a:r>
            <a:r>
              <a:rPr lang="ja" spc="0" dirty="0">
                <a:solidFill>
                  <a:schemeClr val="tx1"/>
                </a:solidFill>
              </a:rPr>
              <a:t>責任: クラウドの信頼性</a:t>
            </a:r>
            <a:br>
              <a:rPr lang="en-US" altLang="ja" sz="2000" spc="0" dirty="0">
                <a:solidFill>
                  <a:schemeClr val="accent1"/>
                </a:solidFill>
              </a:rPr>
            </a:br>
            <a:r>
              <a:rPr lang="ja-JP" altLang="en-US" sz="2000" spc="0" dirty="0">
                <a:solidFill>
                  <a:schemeClr val="accent1"/>
                </a:solidFill>
              </a:rPr>
              <a:t>どうインフラストラクチャを設計 </a:t>
            </a:r>
            <a:r>
              <a:rPr lang="en-US" altLang="ja-JP" sz="2000" spc="0" dirty="0">
                <a:solidFill>
                  <a:schemeClr val="accent1"/>
                </a:solidFill>
              </a:rPr>
              <a:t>&amp; </a:t>
            </a:r>
            <a:r>
              <a:rPr lang="ja-JP" altLang="en-US" sz="2000" spc="0" dirty="0">
                <a:solidFill>
                  <a:schemeClr val="accent1"/>
                </a:solidFill>
              </a:rPr>
              <a:t>運用しているか、プロセスを進化させているか、そして、原則の確認</a:t>
            </a:r>
            <a:endParaRPr lang="en-US" spc="0" dirty="0">
              <a:solidFill>
                <a:schemeClr val="accent1"/>
              </a:solidFill>
            </a:endParaRPr>
          </a:p>
        </p:txBody>
      </p:sp>
      <p:grpSp>
        <p:nvGrpSpPr>
          <p:cNvPr id="4" name="Group 3" descr="当社のインフラストラクチャ&#10;&#10;グローバルネットワーキング&#10;地域と地域&#10;可用性ゾーン&#10;データセンターとストレージ&#10;地域ネットワークゲートウェイ">
            <a:extLst>
              <a:ext uri="{FF2B5EF4-FFF2-40B4-BE49-F238E27FC236}">
                <a16:creationId xmlns:a16="http://schemas.microsoft.com/office/drawing/2014/main" id="{BFE085CA-D711-4F81-8E85-A699DE18CD1B}"/>
              </a:ext>
              <a:ext uri="{C183D7F6-B498-43B3-948B-1728B52AA6E4}">
                <adec:decorative xmlns:adec="http://schemas.microsoft.com/office/drawing/2017/decorative" val="0"/>
              </a:ext>
            </a:extLst>
          </p:cNvPr>
          <p:cNvGrpSpPr/>
          <p:nvPr/>
        </p:nvGrpSpPr>
        <p:grpSpPr>
          <a:xfrm>
            <a:off x="584199" y="4067618"/>
            <a:ext cx="3520440" cy="2070654"/>
            <a:chOff x="584199" y="3034918"/>
            <a:chExt cx="3520440" cy="2070654"/>
          </a:xfrm>
        </p:grpSpPr>
        <p:sp>
          <p:nvSpPr>
            <p:cNvPr id="6" name="Rectangle 5">
              <a:extLst>
                <a:ext uri="{FF2B5EF4-FFF2-40B4-BE49-F238E27FC236}">
                  <a16:creationId xmlns:a16="http://schemas.microsoft.com/office/drawing/2014/main" id="{53C9DD23-EA4D-418A-B631-55CC4DECF41B}"/>
                </a:ext>
              </a:extLst>
            </p:cNvPr>
            <p:cNvSpPr/>
            <p:nvPr/>
          </p:nvSpPr>
          <p:spPr>
            <a:xfrm>
              <a:off x="584199" y="3034918"/>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kumimoji="0" lang="ja-JP" altLang="en-US" sz="2400" b="0" i="0" u="none" strike="noStrike" kern="1200" cap="none" spc="0" normalizeH="0" baseline="0" noProof="0" dirty="0">
                  <a:ln>
                    <a:noFill/>
                  </a:ln>
                  <a:gradFill flip="none" rotWithShape="1">
                    <a:gsLst>
                      <a:gs pos="0">
                        <a:srgbClr val="0078D4"/>
                      </a:gs>
                      <a:gs pos="100000">
                        <a:srgbClr val="00BCF2"/>
                      </a:gs>
                    </a:gsLst>
                    <a:lin ang="2700000" scaled="1"/>
                    <a:tileRect/>
                  </a:gradFill>
                  <a:effectLst/>
                  <a:uLnTx/>
                  <a:uFillTx/>
                  <a:latin typeface="+mn-ea"/>
                  <a:cs typeface="+mn-cs"/>
                </a:rPr>
                <a:t>当社</a:t>
              </a:r>
              <a:r>
                <a:rPr kumimoji="0" lang="ja" sz="2400" b="0" i="0" u="none" strike="noStrike" kern="1200" cap="none" spc="0" normalizeH="0" baseline="0" noProof="0" dirty="0">
                  <a:ln>
                    <a:noFill/>
                  </a:ln>
                  <a:gradFill flip="none" rotWithShape="1">
                    <a:gsLst>
                      <a:gs pos="0">
                        <a:srgbClr val="0078D4"/>
                      </a:gs>
                      <a:gs pos="100000">
                        <a:srgbClr val="00BCF2"/>
                      </a:gs>
                    </a:gsLst>
                    <a:lin ang="2700000" scaled="1"/>
                    <a:tileRect/>
                  </a:gradFill>
                  <a:effectLst/>
                  <a:uLnTx/>
                  <a:uFillTx/>
                  <a:latin typeface="+mn-ea"/>
                  <a:cs typeface="+mn-cs"/>
                </a:rPr>
                <a:t>のインフラストラクチャ</a:t>
              </a:r>
            </a:p>
          </p:txBody>
        </p:sp>
        <p:sp>
          <p:nvSpPr>
            <p:cNvPr id="11" name="Rectangle 10">
              <a:extLst>
                <a:ext uri="{FF2B5EF4-FFF2-40B4-BE49-F238E27FC236}">
                  <a16:creationId xmlns:a16="http://schemas.microsoft.com/office/drawing/2014/main" id="{3BB6C7EA-67B8-4057-AC3D-3B26428B34E9}"/>
                </a:ext>
              </a:extLst>
            </p:cNvPr>
            <p:cNvSpPr/>
            <p:nvPr/>
          </p:nvSpPr>
          <p:spPr>
            <a:xfrm>
              <a:off x="584199" y="3312774"/>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dirty="0">
                <a:ln>
                  <a:noFill/>
                </a:ln>
                <a:solidFill>
                  <a:srgbClr val="FFFFFF"/>
                </a:solidFill>
                <a:effectLst/>
                <a:uLnTx/>
                <a:uFillTx/>
                <a:latin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グローバル</a:t>
              </a:r>
              <a:r>
                <a:rPr kumimoji="0" lang="en-US" alt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 </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ネットワー</a:t>
              </a:r>
              <a:r>
                <a:rPr kumimoji="0" lang="ja-JP" altLang="en-US" sz="1600" b="0" i="0" u="none" strike="noStrike" kern="1200" cap="none" spc="0" normalizeH="0" baseline="0" noProof="0" dirty="0">
                  <a:ln>
                    <a:noFill/>
                  </a:ln>
                  <a:solidFill>
                    <a:srgbClr val="FFFFFF"/>
                  </a:solidFill>
                  <a:effectLst/>
                  <a:uLnTx/>
                  <a:uFillTx/>
                  <a:latin typeface="+mn-ea"/>
                  <a:cs typeface="Segoe UI" panose="020B0502040204020203" pitchFamily="34" charset="0"/>
                </a:rPr>
                <a:t>ク</a:t>
              </a:r>
              <a:endPar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ja-JP" altLang="en-US" sz="1600" dirty="0">
                  <a:solidFill>
                    <a:srgbClr val="FFFFFF"/>
                  </a:solidFill>
                  <a:latin typeface="+mn-ea"/>
                  <a:cs typeface="Segoe UI" panose="020B0502040204020203" pitchFamily="34" charset="0"/>
                </a:rPr>
                <a:t>地理</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と</a:t>
              </a:r>
              <a:r>
                <a:rPr kumimoji="0" lang="ja-JP" altLang="en-US" sz="1600" b="0" i="0" u="none" strike="noStrike" kern="1200" cap="none" spc="0" normalizeH="0" baseline="0" noProof="0" dirty="0">
                  <a:ln>
                    <a:noFill/>
                  </a:ln>
                  <a:solidFill>
                    <a:srgbClr val="FFFFFF"/>
                  </a:solidFill>
                  <a:effectLst/>
                  <a:uLnTx/>
                  <a:uFillTx/>
                  <a:latin typeface="+mn-ea"/>
                  <a:cs typeface="Segoe UI" panose="020B0502040204020203" pitchFamily="34" charset="0"/>
                </a:rPr>
                <a:t>リージョン</a:t>
              </a:r>
              <a:endPar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可用性ゾーン</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データセンターとストレージ</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地域ネットワーク</a:t>
              </a:r>
              <a:r>
                <a:rPr kumimoji="0" lang="en-US" alt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 </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ゲートウェイ</a:t>
              </a:r>
            </a:p>
          </p:txBody>
        </p:sp>
      </p:grpSp>
      <p:grpSp>
        <p:nvGrpSpPr>
          <p:cNvPr id="8" name="Group 7" descr="私たちのプロセス&#10;&#10;安全な展開&#10;インパクトレスメンテナンス&#10;AIOps: ML &amp; Failure prediction (英語)&#10;最悪のシナリオ:Dialtone&#10;プロセスの進化">
            <a:extLst>
              <a:ext uri="{FF2B5EF4-FFF2-40B4-BE49-F238E27FC236}">
                <a16:creationId xmlns:a16="http://schemas.microsoft.com/office/drawing/2014/main" id="{7F6F78F5-1429-416F-A37D-BD8ABE3BA3E3}"/>
              </a:ext>
              <a:ext uri="{C183D7F6-B498-43B3-948B-1728B52AA6E4}">
                <adec:decorative xmlns:adec="http://schemas.microsoft.com/office/drawing/2017/decorative" val="0"/>
              </a:ext>
            </a:extLst>
          </p:cNvPr>
          <p:cNvGrpSpPr/>
          <p:nvPr/>
        </p:nvGrpSpPr>
        <p:grpSpPr>
          <a:xfrm>
            <a:off x="4335271" y="4067618"/>
            <a:ext cx="3520440" cy="2070654"/>
            <a:chOff x="4464765" y="4189673"/>
            <a:chExt cx="3520440" cy="2070654"/>
          </a:xfrm>
        </p:grpSpPr>
        <p:sp>
          <p:nvSpPr>
            <p:cNvPr id="7" name="Rectangle 6">
              <a:extLst>
                <a:ext uri="{FF2B5EF4-FFF2-40B4-BE49-F238E27FC236}">
                  <a16:creationId xmlns:a16="http://schemas.microsoft.com/office/drawing/2014/main" id="{EDFECF6A-1CDE-4112-BFB1-1979CE0BCD2E}"/>
                </a:ext>
              </a:extLst>
            </p:cNvPr>
            <p:cNvSpPr/>
            <p:nvPr/>
          </p:nvSpPr>
          <p:spPr>
            <a:xfrm>
              <a:off x="4464765"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lang="ja-JP" altLang="en-US" sz="2400" dirty="0">
                  <a:gradFill flip="none" rotWithShape="1">
                    <a:gsLst>
                      <a:gs pos="0">
                        <a:srgbClr val="0078D4"/>
                      </a:gs>
                      <a:gs pos="100000">
                        <a:srgbClr val="00BCF2"/>
                      </a:gs>
                    </a:gsLst>
                    <a:lin ang="2700000" scaled="1"/>
                    <a:tileRect/>
                  </a:gradFill>
                  <a:latin typeface="+mn-ea"/>
                </a:rPr>
                <a:t>当社</a:t>
              </a:r>
              <a:r>
                <a:rPr kumimoji="0" lang="ja" sz="2400" b="0" i="0" u="none" strike="noStrike" kern="1200" cap="none" spc="0" normalizeH="0" baseline="0" noProof="0" dirty="0">
                  <a:ln>
                    <a:noFill/>
                  </a:ln>
                  <a:gradFill flip="none" rotWithShape="1">
                    <a:gsLst>
                      <a:gs pos="0">
                        <a:srgbClr val="0078D4"/>
                      </a:gs>
                      <a:gs pos="100000">
                        <a:srgbClr val="00BCF2"/>
                      </a:gs>
                    </a:gsLst>
                    <a:lin ang="2700000" scaled="1"/>
                    <a:tileRect/>
                  </a:gradFill>
                  <a:effectLst/>
                  <a:uLnTx/>
                  <a:uFillTx/>
                  <a:latin typeface="+mn-ea"/>
                  <a:cs typeface="+mn-cs"/>
                </a:rPr>
                <a:t>のプロセス</a:t>
              </a:r>
            </a:p>
          </p:txBody>
        </p:sp>
        <p:sp>
          <p:nvSpPr>
            <p:cNvPr id="20" name="Rectangle 19">
              <a:extLst>
                <a:ext uri="{FF2B5EF4-FFF2-40B4-BE49-F238E27FC236}">
                  <a16:creationId xmlns:a16="http://schemas.microsoft.com/office/drawing/2014/main" id="{3B4D925B-8D6E-437D-A84A-946234A7E861}"/>
                </a:ext>
              </a:extLst>
            </p:cNvPr>
            <p:cNvSpPr/>
            <p:nvPr/>
          </p:nvSpPr>
          <p:spPr>
            <a:xfrm>
              <a:off x="4464765" y="4467529"/>
              <a:ext cx="3520440" cy="1792798"/>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800" b="0" i="0" u="none" strike="noStrike" kern="1200" cap="none" spc="0" normalizeH="0" baseline="0" noProof="0" dirty="0">
                <a:ln>
                  <a:noFill/>
                </a:ln>
                <a:solidFill>
                  <a:srgbClr val="FFFFFF"/>
                </a:solidFill>
                <a:effectLst/>
                <a:uLnTx/>
                <a:uFillTx/>
                <a:latin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安全な</a:t>
              </a:r>
              <a:r>
                <a:rPr lang="ja-JP" altLang="en-US" sz="1600" dirty="0">
                  <a:solidFill>
                    <a:srgbClr val="FFFFFF"/>
                  </a:solidFill>
                  <a:latin typeface="+mn-ea"/>
                  <a:cs typeface="Segoe UI" panose="020B0502040204020203" pitchFamily="34" charset="0"/>
                </a:rPr>
                <a:t>デプロイ</a:t>
              </a:r>
              <a:endPar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JP" altLang="en-US" sz="1600" b="0" i="0" u="none" strike="noStrike" kern="1200" cap="none" spc="0" normalizeH="0" baseline="0" noProof="0" dirty="0">
                  <a:ln>
                    <a:noFill/>
                  </a:ln>
                  <a:solidFill>
                    <a:srgbClr val="FFFFFF"/>
                  </a:solidFill>
                  <a:effectLst/>
                  <a:uLnTx/>
                  <a:uFillTx/>
                  <a:latin typeface="+mn-ea"/>
                  <a:cs typeface="Segoe UI" panose="020B0502040204020203" pitchFamily="34" charset="0"/>
                </a:rPr>
                <a:t>影響の少ない</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メンテナンス</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AIOps: </a:t>
              </a:r>
              <a:r>
                <a:rPr kumimoji="0" lang="ja-JP" altLang="en-US" sz="1600" b="0" i="0" u="none" strike="noStrike" kern="1200" cap="none" spc="0" normalizeH="0" baseline="0" noProof="0" dirty="0">
                  <a:ln>
                    <a:noFill/>
                  </a:ln>
                  <a:solidFill>
                    <a:srgbClr val="FFFFFF"/>
                  </a:solidFill>
                  <a:effectLst/>
                  <a:uLnTx/>
                  <a:uFillTx/>
                  <a:latin typeface="+mn-ea"/>
                  <a:cs typeface="Segoe UI" panose="020B0502040204020203" pitchFamily="34" charset="0"/>
                </a:rPr>
                <a:t>機械学習</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 &amp;</a:t>
              </a:r>
              <a:r>
                <a:rPr kumimoji="0" lang="en-US" alt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 </a:t>
              </a:r>
              <a:r>
                <a:rPr kumimoji="0" lang="ja-JP" altLang="en-US" sz="1600" b="0" i="0" u="none" strike="noStrike" kern="1200" cap="none" spc="0" normalizeH="0" baseline="0" noProof="0" dirty="0">
                  <a:ln>
                    <a:noFill/>
                  </a:ln>
                  <a:solidFill>
                    <a:srgbClr val="FFFFFF"/>
                  </a:solidFill>
                  <a:effectLst/>
                  <a:uLnTx/>
                  <a:uFillTx/>
                  <a:latin typeface="+mn-ea"/>
                  <a:cs typeface="Segoe UI" panose="020B0502040204020203" pitchFamily="34" charset="0"/>
                </a:rPr>
                <a:t>故障予測</a:t>
              </a:r>
              <a:endPar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最悪のシナリオ:</a:t>
              </a:r>
              <a:r>
                <a:rPr kumimoji="0" lang="en-US" alt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 </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Dialtone</a:t>
              </a:r>
              <a:endParaRPr kumimoji="0" lang="en-US" sz="1600" b="0" i="0" u="none" strike="noStrike" kern="1200" cap="none" spc="0" normalizeH="0" baseline="0" noProof="0" dirty="0">
                <a:ln>
                  <a:noFill/>
                </a:ln>
                <a:solidFill>
                  <a:srgbClr val="FFFFFF"/>
                </a:solidFill>
                <a:effectLst/>
                <a:uLnTx/>
                <a:uFillTx/>
                <a:latin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プロセスの進化</a:t>
              </a:r>
            </a:p>
          </p:txBody>
        </p:sp>
      </p:grpSp>
      <p:grpSp>
        <p:nvGrpSpPr>
          <p:cNvPr id="10" name="Group 9" descr="私たちの原則&#10;&#10;セキュリティの優先順位付け&#10;データ整合性の優先順位付け&#10;既存の顧客を優先する&#10;コミュニケーションの5つの柱&#10;ポータル内: Azure サービス正常性&#10;">
            <a:extLst>
              <a:ext uri="{FF2B5EF4-FFF2-40B4-BE49-F238E27FC236}">
                <a16:creationId xmlns:a16="http://schemas.microsoft.com/office/drawing/2014/main" id="{72C4A109-2879-4214-BF3C-208B4021C2E7}"/>
              </a:ext>
              <a:ext uri="{C183D7F6-B498-43B3-948B-1728B52AA6E4}">
                <adec:decorative xmlns:adec="http://schemas.microsoft.com/office/drawing/2017/decorative" val="0"/>
              </a:ext>
            </a:extLst>
          </p:cNvPr>
          <p:cNvGrpSpPr/>
          <p:nvPr/>
        </p:nvGrpSpPr>
        <p:grpSpPr>
          <a:xfrm>
            <a:off x="8086342" y="4067618"/>
            <a:ext cx="3592577" cy="2039877"/>
            <a:chOff x="8643288" y="4189673"/>
            <a:chExt cx="3592577" cy="2039877"/>
          </a:xfrm>
        </p:grpSpPr>
        <p:sp>
          <p:nvSpPr>
            <p:cNvPr id="9" name="Rectangle 8">
              <a:extLst>
                <a:ext uri="{FF2B5EF4-FFF2-40B4-BE49-F238E27FC236}">
                  <a16:creationId xmlns:a16="http://schemas.microsoft.com/office/drawing/2014/main" id="{4A80964E-7B68-49F4-891B-E88B7BD91D99}"/>
                </a:ext>
              </a:extLst>
            </p:cNvPr>
            <p:cNvSpPr/>
            <p:nvPr/>
          </p:nvSpPr>
          <p:spPr>
            <a:xfrm>
              <a:off x="8643289" y="4189673"/>
              <a:ext cx="3520440" cy="461665"/>
            </a:xfrm>
            <a:prstGeom prst="rect">
              <a:avLst/>
            </a:prstGeom>
          </p:spPr>
          <p:txBody>
            <a:bodyPr wrap="square" lIns="0">
              <a:spAutoFit/>
            </a:bodyPr>
            <a:lstStyle/>
            <a:p>
              <a:pPr marL="0" marR="0" lvl="1" indent="0" algn="l" defTabSz="514284" rtl="0" eaLnBrk="1" fontAlgn="auto" latinLnBrk="0" hangingPunct="1">
                <a:lnSpc>
                  <a:spcPct val="100000"/>
                </a:lnSpc>
                <a:spcBef>
                  <a:spcPts val="1176"/>
                </a:spcBef>
                <a:spcAft>
                  <a:spcPts val="0"/>
                </a:spcAft>
                <a:buClrTx/>
                <a:buSzTx/>
                <a:buFontTx/>
                <a:buNone/>
                <a:tabLst/>
                <a:defRPr/>
              </a:pPr>
              <a:r>
                <a:rPr lang="ja-JP" altLang="en-US" sz="2400" dirty="0">
                  <a:gradFill flip="none" rotWithShape="1">
                    <a:gsLst>
                      <a:gs pos="0">
                        <a:srgbClr val="0078D4"/>
                      </a:gs>
                      <a:gs pos="100000">
                        <a:srgbClr val="00BCF2"/>
                      </a:gs>
                    </a:gsLst>
                    <a:lin ang="2700000" scaled="1"/>
                    <a:tileRect/>
                  </a:gradFill>
                  <a:latin typeface="+mn-ea"/>
                </a:rPr>
                <a:t>当社</a:t>
              </a:r>
              <a:r>
                <a:rPr kumimoji="0" lang="ja" sz="2400" b="0" i="0" u="none" strike="noStrike" kern="1200" cap="none" spc="0" normalizeH="0" baseline="0" noProof="0" dirty="0">
                  <a:ln>
                    <a:noFill/>
                  </a:ln>
                  <a:gradFill flip="none" rotWithShape="1">
                    <a:gsLst>
                      <a:gs pos="0">
                        <a:srgbClr val="0078D4"/>
                      </a:gs>
                      <a:gs pos="100000">
                        <a:srgbClr val="00BCF2"/>
                      </a:gs>
                    </a:gsLst>
                    <a:lin ang="2700000" scaled="1"/>
                    <a:tileRect/>
                  </a:gradFill>
                  <a:effectLst/>
                  <a:uLnTx/>
                  <a:uFillTx/>
                  <a:latin typeface="+mn-ea"/>
                  <a:cs typeface="+mn-cs"/>
                </a:rPr>
                <a:t>の原則</a:t>
              </a:r>
            </a:p>
          </p:txBody>
        </p:sp>
        <p:sp>
          <p:nvSpPr>
            <p:cNvPr id="17" name="Rectangle 16">
              <a:extLst>
                <a:ext uri="{FF2B5EF4-FFF2-40B4-BE49-F238E27FC236}">
                  <a16:creationId xmlns:a16="http://schemas.microsoft.com/office/drawing/2014/main" id="{54434C86-37D7-4495-9BBB-253EDB449CFD}"/>
                </a:ext>
              </a:extLst>
            </p:cNvPr>
            <p:cNvSpPr/>
            <p:nvPr/>
          </p:nvSpPr>
          <p:spPr>
            <a:xfrm>
              <a:off x="8643288" y="4467529"/>
              <a:ext cx="3592577" cy="1762021"/>
            </a:xfrm>
            <a:prstGeom prst="rect">
              <a:avLst/>
            </a:prstGeom>
          </p:spPr>
          <p:txBody>
            <a:bodyPr wrap="square" lIns="0">
              <a:spAutoFit/>
            </a:bodyPr>
            <a:lstStyle/>
            <a:p>
              <a:pPr marL="285750" marR="0" lvl="1" indent="-285750" algn="l" defTabSz="514284"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NZ" sz="1600" b="0" i="0" u="none" strike="noStrike" kern="1200" cap="none" spc="0" normalizeH="0" baseline="0" noProof="0" dirty="0">
                <a:ln>
                  <a:noFill/>
                </a:ln>
                <a:solidFill>
                  <a:srgbClr val="FFFFFF"/>
                </a:solidFill>
                <a:effectLst/>
                <a:uLnTx/>
                <a:uFillTx/>
                <a:latin typeface="+mn-ea"/>
                <a:cs typeface="Segoe UI" panose="020B0502040204020203" pitchFamily="34" charset="0"/>
              </a:endParaRP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セキュリティ</a:t>
              </a:r>
              <a:r>
                <a:rPr kumimoji="0" lang="ja-JP" altLang="en-US" sz="1600" b="0" i="0" u="none" strike="noStrike" kern="1200" cap="none" spc="0" normalizeH="0" baseline="0" noProof="0" dirty="0">
                  <a:ln>
                    <a:noFill/>
                  </a:ln>
                  <a:solidFill>
                    <a:srgbClr val="FFFFFF"/>
                  </a:solidFill>
                  <a:effectLst/>
                  <a:uLnTx/>
                  <a:uFillTx/>
                  <a:latin typeface="+mn-ea"/>
                  <a:cs typeface="Segoe UI" panose="020B0502040204020203" pitchFamily="34" charset="0"/>
                </a:rPr>
                <a:t>を</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優先</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データ整合性</a:t>
              </a:r>
              <a:r>
                <a:rPr kumimoji="0" lang="ja-JP" altLang="en-US" sz="1600" b="0" i="0" u="none" strike="noStrike" kern="1200" cap="none" spc="0" normalizeH="0" baseline="0" noProof="0" dirty="0">
                  <a:ln>
                    <a:noFill/>
                  </a:ln>
                  <a:solidFill>
                    <a:srgbClr val="FFFFFF"/>
                  </a:solidFill>
                  <a:effectLst/>
                  <a:uLnTx/>
                  <a:uFillTx/>
                  <a:latin typeface="+mn-ea"/>
                  <a:cs typeface="Segoe UI" panose="020B0502040204020203" pitchFamily="34" charset="0"/>
                </a:rPr>
                <a:t>を</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優先</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既存の顧客を優先 </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コミュニケーションの</a:t>
              </a:r>
              <a:r>
                <a:rPr lang="ja-JP" altLang="en-US" sz="1600" dirty="0">
                  <a:solidFill>
                    <a:srgbClr val="FFFFFF"/>
                  </a:solidFill>
                  <a:latin typeface="+mn-ea"/>
                  <a:cs typeface="Segoe UI" panose="020B0502040204020203" pitchFamily="34" charset="0"/>
                </a:rPr>
                <a:t> </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5</a:t>
              </a:r>
              <a:r>
                <a:rPr kumimoji="0" lang="en-US" alt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 </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つの柱</a:t>
              </a:r>
            </a:p>
            <a:p>
              <a:pPr marL="228600" marR="0" lvl="1" indent="-228600" algn="l" defTabSz="514284"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altLang="ja" sz="1600" dirty="0">
                  <a:solidFill>
                    <a:srgbClr val="FFFFFF"/>
                  </a:solidFill>
                  <a:latin typeface="+mn-ea"/>
                  <a:cs typeface="Segoe UI" panose="020B0502040204020203" pitchFamily="34" charset="0"/>
                </a:rPr>
                <a:t>Azure portal </a:t>
              </a:r>
              <a:r>
                <a:rPr kumimoji="0" lang="ja" sz="1600" b="0" i="0" u="none" strike="noStrike" kern="1200" cap="none" spc="0" normalizeH="0" baseline="0" noProof="0" dirty="0">
                  <a:ln>
                    <a:noFill/>
                  </a:ln>
                  <a:solidFill>
                    <a:srgbClr val="FFFFFF"/>
                  </a:solidFill>
                  <a:effectLst/>
                  <a:uLnTx/>
                  <a:uFillTx/>
                  <a:latin typeface="+mn-ea"/>
                  <a:cs typeface="Segoe UI" panose="020B0502040204020203" pitchFamily="34" charset="0"/>
                </a:rPr>
                <a:t>内: Azure サービス正常性</a:t>
              </a:r>
            </a:p>
          </p:txBody>
        </p:sp>
      </p:grpSp>
      <p:sp>
        <p:nvSpPr>
          <p:cNvPr id="13" name="Rectangle 12">
            <a:extLst>
              <a:ext uri="{FF2B5EF4-FFF2-40B4-BE49-F238E27FC236}">
                <a16:creationId xmlns:a16="http://schemas.microsoft.com/office/drawing/2014/main" id="{F70A7556-EE0C-4AD1-BA44-CCE176ADBE66}"/>
              </a:ext>
              <a:ext uri="{C183D7F6-B498-43B3-948B-1728B52AA6E4}">
                <adec:decorative xmlns:adec="http://schemas.microsoft.com/office/drawing/2017/decorative" val="1"/>
              </a:ext>
            </a:extLst>
          </p:cNvPr>
          <p:cNvSpPr/>
          <p:nvPr/>
        </p:nvSpPr>
        <p:spPr bwMode="auto">
          <a:xfrm>
            <a:off x="584200" y="2017713"/>
            <a:ext cx="3520440" cy="1881187"/>
          </a:xfrm>
          <a:prstGeom prst="rect">
            <a:avLst/>
          </a:prstGeom>
          <a:blipFill>
            <a:blip r:embed="rId4"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1" name="Rectangle 20">
            <a:extLst>
              <a:ext uri="{FF2B5EF4-FFF2-40B4-BE49-F238E27FC236}">
                <a16:creationId xmlns:a16="http://schemas.microsoft.com/office/drawing/2014/main" id="{73D0B144-724C-4225-A270-581A5238D586}"/>
              </a:ext>
              <a:ext uri="{C183D7F6-B498-43B3-948B-1728B52AA6E4}">
                <adec:decorative xmlns:adec="http://schemas.microsoft.com/office/drawing/2017/decorative" val="1"/>
              </a:ext>
            </a:extLst>
          </p:cNvPr>
          <p:cNvSpPr/>
          <p:nvPr/>
        </p:nvSpPr>
        <p:spPr bwMode="auto">
          <a:xfrm>
            <a:off x="4335271" y="2017713"/>
            <a:ext cx="3520440" cy="1881187"/>
          </a:xfrm>
          <a:prstGeom prst="rect">
            <a:avLst/>
          </a:prstGeom>
          <a:blipFill>
            <a:blip r:embed="rId5"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DCA045A4-1863-43D5-A523-E3EC5467DC10}"/>
              </a:ext>
              <a:ext uri="{C183D7F6-B498-43B3-948B-1728B52AA6E4}">
                <adec:decorative xmlns:adec="http://schemas.microsoft.com/office/drawing/2017/decorative" val="1"/>
              </a:ext>
            </a:extLst>
          </p:cNvPr>
          <p:cNvSpPr/>
          <p:nvPr/>
        </p:nvSpPr>
        <p:spPr bwMode="auto">
          <a:xfrm>
            <a:off x="8086343" y="2017713"/>
            <a:ext cx="3520440" cy="1881187"/>
          </a:xfrm>
          <a:prstGeom prst="rect">
            <a:avLst/>
          </a:prstGeom>
          <a:blipFill>
            <a:blip r:embed="rId6" cstate="email">
              <a:extLst>
                <a:ext uri="{28A0092B-C50C-407E-A947-70E740481C1C}">
                  <a14:useLocalDpi xmlns:a14="http://schemas.microsoft.com/office/drawing/2010/main"/>
                </a:ext>
              </a:extLst>
            </a:blip>
            <a:srcRect/>
            <a:stretch>
              <a:fillRect/>
            </a:stretch>
          </a:bli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22" name="Freeform: Shape 21">
            <a:extLst>
              <a:ext uri="{FF2B5EF4-FFF2-40B4-BE49-F238E27FC236}">
                <a16:creationId xmlns:a16="http://schemas.microsoft.com/office/drawing/2014/main" id="{17B40BE3-BCFA-4989-90DC-DE5C664B82A3}"/>
              </a:ext>
              <a:ext uri="{C183D7F6-B498-43B3-948B-1728B52AA6E4}">
                <adec:decorative xmlns:adec="http://schemas.microsoft.com/office/drawing/2017/decorative" val="1"/>
              </a:ext>
            </a:extLst>
          </p:cNvPr>
          <p:cNvSpPr/>
          <p:nvPr/>
        </p:nvSpPr>
        <p:spPr bwMode="auto">
          <a:xfrm flipH="1">
            <a:off x="-608466" y="1733550"/>
            <a:ext cx="19778336" cy="4535490"/>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6234017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a16="http://schemas.microsoft.com/office/drawing/2014/main" xmlns:adec="http://schemas.microsoft.com/office/drawing/2017/decorative" xmlns:a14="http://schemas.microsoft.com/office/drawing/2010/main" xmlns:p14="http://schemas.microsoft.com/office/powerpoint/2010/main"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2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42" presetClass="path" presetSubtype="0" decel="100000" fill="hold" grpId="1" nodeType="withEffect">
                                  <p:stCondLst>
                                    <p:cond delay="200"/>
                                  </p:stCondLst>
                                  <p:childTnLst>
                                    <p:animMotion origin="layout" path="M -0.0245 -6.58193E-7 L -4.4243E-6 -6.58193E-7 " pathEditMode="relative" rAng="0" ptsTypes="AA">
                                      <p:cBhvr>
                                        <p:cTn id="12" dur="600" fill="hold"/>
                                        <p:tgtEl>
                                          <p:spTgt spid="13"/>
                                        </p:tgtEl>
                                        <p:attrNameLst>
                                          <p:attrName>ppt_x</p:attrName>
                                          <p:attrName>ppt_y</p:attrName>
                                        </p:attrNameLst>
                                      </p:cBhvr>
                                      <p:rCtr x="1225" y="0"/>
                                    </p:animMotion>
                                  </p:childTnLst>
                                </p:cTn>
                              </p:par>
                              <p:par>
                                <p:cTn id="13" presetID="10" presetClass="entr" presetSubtype="0" fill="hold" grpId="0" nodeType="withEffect">
                                  <p:stCondLst>
                                    <p:cond delay="40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42" presetClass="path" presetSubtype="0" decel="100000" fill="hold" grpId="1" nodeType="withEffect">
                                  <p:stCondLst>
                                    <p:cond delay="400"/>
                                  </p:stCondLst>
                                  <p:childTnLst>
                                    <p:animMotion origin="layout" path="M -0.0245 -6.58193E-7 L -4.4243E-6 -6.58193E-7 " pathEditMode="relative" rAng="0" ptsTypes="AA">
                                      <p:cBhvr>
                                        <p:cTn id="17" dur="600" fill="hold"/>
                                        <p:tgtEl>
                                          <p:spTgt spid="21"/>
                                        </p:tgtEl>
                                        <p:attrNameLst>
                                          <p:attrName>ppt_x</p:attrName>
                                          <p:attrName>ppt_y</p:attrName>
                                        </p:attrNameLst>
                                      </p:cBhvr>
                                      <p:rCtr x="1225" y="0"/>
                                    </p:animMotion>
                                  </p:childTnLst>
                                </p:cTn>
                              </p:par>
                              <p:par>
                                <p:cTn id="18" presetID="10" presetClass="entr" presetSubtype="0" fill="hold" grpId="0" nodeType="withEffect">
                                  <p:stCondLst>
                                    <p:cond delay="60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42" presetClass="path" presetSubtype="0" decel="100000" fill="hold" grpId="1" nodeType="withEffect">
                                  <p:stCondLst>
                                    <p:cond delay="600"/>
                                  </p:stCondLst>
                                  <p:childTnLst>
                                    <p:animMotion origin="layout" path="M -0.0245 -6.58193E-7 L -4.4243E-6 -6.58193E-7 " pathEditMode="relative" rAng="0" ptsTypes="AA">
                                      <p:cBhvr>
                                        <p:cTn id="22" dur="600" fill="hold"/>
                                        <p:tgtEl>
                                          <p:spTgt spid="25"/>
                                        </p:tgtEl>
                                        <p:attrNameLst>
                                          <p:attrName>ppt_x</p:attrName>
                                          <p:attrName>ppt_y</p:attrName>
                                        </p:attrNameLst>
                                      </p:cBhvr>
                                      <p:rCtr x="1225" y="0"/>
                                    </p:animMotion>
                                  </p:childTnLst>
                                </p:cTn>
                              </p:par>
                              <p:par>
                                <p:cTn id="23" presetID="10" presetClass="entr" presetSubtype="0" fill="hold" nodeType="withEffect">
                                  <p:stCondLst>
                                    <p:cond delay="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42" presetClass="path" presetSubtype="0" decel="100000" fill="hold" nodeType="withEffect">
                                  <p:stCondLst>
                                    <p:cond delay="200"/>
                                  </p:stCondLst>
                                  <p:childTnLst>
                                    <p:animMotion origin="layout" path="M 4.4192E-6 -0.04494 L 4.4192E-6 -6.58193E-7 " pathEditMode="relative" rAng="0" ptsTypes="AA">
                                      <p:cBhvr>
                                        <p:cTn id="27" dur="600" fill="hold"/>
                                        <p:tgtEl>
                                          <p:spTgt spid="4"/>
                                        </p:tgtEl>
                                        <p:attrNameLst>
                                          <p:attrName>ppt_x</p:attrName>
                                          <p:attrName>ppt_y</p:attrName>
                                        </p:attrNameLst>
                                      </p:cBhvr>
                                      <p:rCtr x="0" y="2247"/>
                                    </p:animMotion>
                                  </p:childTnLst>
                                </p:cTn>
                              </p:par>
                              <p:par>
                                <p:cTn id="28" presetID="10" presetClass="entr" presetSubtype="0" fill="hold" nodeType="withEffect">
                                  <p:stCondLst>
                                    <p:cond delay="40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42" presetClass="path" presetSubtype="0" decel="100000" fill="hold" nodeType="withEffect">
                                  <p:stCondLst>
                                    <p:cond delay="400"/>
                                  </p:stCondLst>
                                  <p:childTnLst>
                                    <p:animMotion origin="layout" path="M 4.4192E-6 -0.04494 L 4.4192E-6 -6.58193E-7 " pathEditMode="relative" rAng="0" ptsTypes="AA">
                                      <p:cBhvr>
                                        <p:cTn id="32" dur="600" fill="hold"/>
                                        <p:tgtEl>
                                          <p:spTgt spid="8"/>
                                        </p:tgtEl>
                                        <p:attrNameLst>
                                          <p:attrName>ppt_x</p:attrName>
                                          <p:attrName>ppt_y</p:attrName>
                                        </p:attrNameLst>
                                      </p:cBhvr>
                                      <p:rCtr x="0" y="2247"/>
                                    </p:animMotion>
                                  </p:childTnLst>
                                </p:cTn>
                              </p:par>
                              <p:par>
                                <p:cTn id="33" presetID="10" presetClass="entr" presetSubtype="0" fill="hold" nodeType="withEffect">
                                  <p:stCondLst>
                                    <p:cond delay="60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42" presetClass="path" presetSubtype="0" decel="100000" fill="hold" nodeType="withEffect">
                                  <p:stCondLst>
                                    <p:cond delay="600"/>
                                  </p:stCondLst>
                                  <p:childTnLst>
                                    <p:animMotion origin="layout" path="M 4.4192E-6 -0.04494 L 4.4192E-6 -6.58193E-7 " pathEditMode="relative" rAng="0" ptsTypes="AA">
                                      <p:cBhvr>
                                        <p:cTn id="37" dur="600" fill="hold"/>
                                        <p:tgtEl>
                                          <p:spTgt spid="10"/>
                                        </p:tgtEl>
                                        <p:attrNameLst>
                                          <p:attrName>ppt_x</p:attrName>
                                          <p:attrName>ppt_y</p:attrName>
                                        </p:attrNameLst>
                                      </p:cBhvr>
                                      <p:rCtr x="0" y="22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13" grpId="1" animBg="1"/>
      <p:bldP spid="21" grpId="0" animBg="1"/>
      <p:bldP spid="21" grpId="1" animBg="1"/>
      <p:bldP spid="25" grpId="0" animBg="1"/>
      <p:bldP spid="2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EC0D82-D414-B9D7-C251-9F8BE175ADE2}"/>
              </a:ext>
            </a:extLst>
          </p:cNvPr>
          <p:cNvSpPr>
            <a:spLocks noGrp="1"/>
          </p:cNvSpPr>
          <p:nvPr>
            <p:ph type="title"/>
          </p:nvPr>
        </p:nvSpPr>
        <p:spPr/>
        <p:txBody>
          <a:bodyPr/>
          <a:lstStyle/>
          <a:p>
            <a:r>
              <a:rPr lang="ja" dirty="0"/>
              <a:t>はじめに</a:t>
            </a:r>
          </a:p>
        </p:txBody>
      </p:sp>
      <p:sp>
        <p:nvSpPr>
          <p:cNvPr id="4" name="Text Placeholder 3">
            <a:extLst>
              <a:ext uri="{FF2B5EF4-FFF2-40B4-BE49-F238E27FC236}">
                <a16:creationId xmlns:a16="http://schemas.microsoft.com/office/drawing/2014/main" id="{8D7EBEB8-77A5-B45B-4444-959484B4D3E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909686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16B61-31C5-4459-BF81-E0BE5D519BAC}"/>
              </a:ext>
            </a:extLst>
          </p:cNvPr>
          <p:cNvSpPr>
            <a:spLocks noGrp="1"/>
          </p:cNvSpPr>
          <p:nvPr>
            <p:ph type="title"/>
          </p:nvPr>
        </p:nvSpPr>
        <p:spPr>
          <a:xfrm>
            <a:off x="455996" y="620429"/>
            <a:ext cx="11306469" cy="410369"/>
          </a:xfrm>
        </p:spPr>
        <p:txBody>
          <a:bodyPr/>
          <a:lstStyle/>
          <a:p>
            <a:r>
              <a:rPr lang="ja">
                <a:cs typeface="Segoe UI"/>
              </a:rPr>
              <a:t>Well-Architected Reliability Assessment</a:t>
            </a:r>
          </a:p>
        </p:txBody>
      </p:sp>
      <p:graphicFrame>
        <p:nvGraphicFramePr>
          <p:cNvPr id="6" name="Content Placeholder 5">
            <a:extLst>
              <a:ext uri="{FF2B5EF4-FFF2-40B4-BE49-F238E27FC236}">
                <a16:creationId xmlns:a16="http://schemas.microsoft.com/office/drawing/2014/main" id="{965B004B-46DD-4277-BBCA-C0C2A3F2A2DC}"/>
              </a:ext>
            </a:extLst>
          </p:cNvPr>
          <p:cNvGraphicFramePr>
            <a:graphicFrameLocks/>
          </p:cNvGraphicFramePr>
          <p:nvPr>
            <p:extLst>
              <p:ext uri="{D42A27DB-BD31-4B8C-83A1-F6EECF244321}">
                <p14:modId xmlns:p14="http://schemas.microsoft.com/office/powerpoint/2010/main" val="2273361110"/>
              </p:ext>
            </p:extLst>
          </p:nvPr>
        </p:nvGraphicFramePr>
        <p:xfrm>
          <a:off x="289366" y="1320799"/>
          <a:ext cx="11794603" cy="4916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87309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
              <a:t>ワークロードの概要</a:t>
            </a:r>
          </a:p>
        </p:txBody>
      </p:sp>
      <p:sp>
        <p:nvSpPr>
          <p:cNvPr id="3" name="TextBox 2">
            <a:extLst>
              <a:ext uri="{FF2B5EF4-FFF2-40B4-BE49-F238E27FC236}">
                <a16:creationId xmlns:a16="http://schemas.microsoft.com/office/drawing/2014/main" id="{DED6D77B-A45B-464A-9193-80426BE8347C}"/>
              </a:ext>
            </a:extLst>
          </p:cNvPr>
          <p:cNvSpPr txBox="1"/>
          <p:nvPr/>
        </p:nvSpPr>
        <p:spPr>
          <a:xfrm>
            <a:off x="500541" y="1302033"/>
            <a:ext cx="11190915" cy="523220"/>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ja-JP" altLang="en-US"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本エンゲージメント中に、ワークロード </a:t>
            </a:r>
            <a:r>
              <a:rPr kumimoji="0" lang="en-US" altLang="ja-JP"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&lt;XYZ&gt; </a:t>
            </a:r>
            <a:r>
              <a:rPr kumimoji="0" lang="ja-JP" altLang="en-US"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がレビューされました。このソリューションは </a:t>
            </a:r>
            <a:r>
              <a:rPr kumimoji="0" lang="en-US" altLang="ja-JP"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2 </a:t>
            </a:r>
            <a:r>
              <a:rPr kumimoji="0" lang="ja-JP" altLang="en-US"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つの </a:t>
            </a:r>
            <a:r>
              <a:rPr kumimoji="0" lang="en-US" altLang="ja-JP"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Azure </a:t>
            </a:r>
            <a:r>
              <a:rPr kumimoji="0" lang="ja-JP" altLang="en-US"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リージョンでホストされ、主に </a:t>
            </a:r>
            <a:r>
              <a:rPr kumimoji="0" lang="en-US" altLang="ja-JP"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IaaS </a:t>
            </a:r>
            <a:r>
              <a:rPr kumimoji="0" lang="ja-JP" altLang="en-US"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リソースと、一部 </a:t>
            </a:r>
            <a:r>
              <a:rPr kumimoji="0" lang="en-US" altLang="ja-JP"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PaaS </a:t>
            </a:r>
            <a:r>
              <a:rPr kumimoji="0" lang="ja-JP" altLang="en-US" sz="1400" b="0" i="0" u="none" strike="noStrike" kern="1200" cap="none" spc="0" normalizeH="0" baseline="0" noProof="0" dirty="0">
                <a:ln>
                  <a:noFill/>
                </a:ln>
                <a:solidFill>
                  <a:prstClr val="black">
                    <a:lumMod val="75000"/>
                    <a:lumOff val="25000"/>
                  </a:prstClr>
                </a:solidFill>
                <a:effectLst/>
                <a:uLnTx/>
                <a:uFillTx/>
                <a:latin typeface="Segoe UI"/>
                <a:ea typeface="+mn-ea"/>
                <a:cs typeface="+mn-cs"/>
              </a:rPr>
              <a:t>リソースを実行します。以下に限定されませんが、次のものを含みます</a:t>
            </a:r>
          </a:p>
        </p:txBody>
      </p:sp>
      <p:graphicFrame>
        <p:nvGraphicFramePr>
          <p:cNvPr id="6" name="Table 4">
            <a:extLst>
              <a:ext uri="{FF2B5EF4-FFF2-40B4-BE49-F238E27FC236}">
                <a16:creationId xmlns:a16="http://schemas.microsoft.com/office/drawing/2014/main" id="{5655754C-B012-4A4F-A05E-618F84DB9137}"/>
              </a:ext>
            </a:extLst>
          </p:cNvPr>
          <p:cNvGraphicFramePr>
            <a:graphicFrameLocks noGrp="1"/>
          </p:cNvGraphicFramePr>
          <p:nvPr>
            <p:extLst>
              <p:ext uri="{D42A27DB-BD31-4B8C-83A1-F6EECF244321}">
                <p14:modId xmlns:p14="http://schemas.microsoft.com/office/powerpoint/2010/main" val="3913841590"/>
              </p:ext>
            </p:extLst>
          </p:nvPr>
        </p:nvGraphicFramePr>
        <p:xfrm>
          <a:off x="500540" y="1844040"/>
          <a:ext cx="6297424" cy="1584960"/>
        </p:xfrm>
        <a:graphic>
          <a:graphicData uri="http://schemas.openxmlformats.org/drawingml/2006/table">
            <a:tbl>
              <a:tblPr firstRow="1" bandRow="1">
                <a:tableStyleId>{5C22544A-7EE6-4342-B048-85BDC9FD1C3A}</a:tableStyleId>
              </a:tblPr>
              <a:tblGrid>
                <a:gridCol w="3148712">
                  <a:extLst>
                    <a:ext uri="{9D8B030D-6E8A-4147-A177-3AD203B41FA5}">
                      <a16:colId xmlns:a16="http://schemas.microsoft.com/office/drawing/2014/main" val="1958838410"/>
                    </a:ext>
                  </a:extLst>
                </a:gridCol>
                <a:gridCol w="3148712">
                  <a:extLst>
                    <a:ext uri="{9D8B030D-6E8A-4147-A177-3AD203B41FA5}">
                      <a16:colId xmlns:a16="http://schemas.microsoft.com/office/drawing/2014/main" val="1030774995"/>
                    </a:ext>
                  </a:extLst>
                </a:gridCol>
              </a:tblGrid>
              <a:tr h="1558009">
                <a:tc>
                  <a:txBody>
                    <a:bodyPr/>
                    <a:lstStyle/>
                    <a:p>
                      <a:pPr marL="742950" lvl="1" indent="-285750" defTabSz="914377">
                        <a:buFont typeface="Arial" panose="020B0604020202020204" pitchFamily="34" charset="0"/>
                        <a:buChar char="•"/>
                      </a:pPr>
                      <a:r>
                        <a:rPr lang="ja" sz="1400" b="0" kern="1200" dirty="0">
                          <a:solidFill>
                            <a:prstClr val="black">
                              <a:lumMod val="75000"/>
                              <a:lumOff val="25000"/>
                            </a:prstClr>
                          </a:solidFill>
                          <a:latin typeface="+mn-lt"/>
                          <a:ea typeface="+mn-ea"/>
                          <a:cs typeface="+mn-cs"/>
                        </a:rPr>
                        <a:t>仮想マシン</a:t>
                      </a:r>
                    </a:p>
                    <a:p>
                      <a:pPr marL="742950" lvl="1" indent="-285750" defTabSz="914377">
                        <a:buFont typeface="Arial" panose="020B0604020202020204" pitchFamily="34" charset="0"/>
                        <a:buChar char="•"/>
                      </a:pPr>
                      <a:r>
                        <a:rPr lang="ja" sz="1400" b="0" kern="1200" dirty="0">
                          <a:solidFill>
                            <a:prstClr val="black">
                              <a:lumMod val="75000"/>
                              <a:lumOff val="25000"/>
                            </a:prstClr>
                          </a:solidFill>
                          <a:latin typeface="+mn-lt"/>
                          <a:ea typeface="+mn-ea"/>
                          <a:cs typeface="+mn-cs"/>
                        </a:rPr>
                        <a:t>仮想ネットワーク ゲートウェイ </a:t>
                      </a:r>
                    </a:p>
                    <a:p>
                      <a:pPr marL="742950" lvl="1" indent="-285750" defTabSz="914377">
                        <a:buFont typeface="Arial" panose="020B0604020202020204" pitchFamily="34" charset="0"/>
                        <a:buChar char="•"/>
                      </a:pPr>
                      <a:r>
                        <a:rPr lang="ja" sz="1400" b="0" kern="1200" dirty="0">
                          <a:solidFill>
                            <a:prstClr val="black">
                              <a:lumMod val="75000"/>
                              <a:lumOff val="25000"/>
                            </a:prstClr>
                          </a:solidFill>
                          <a:latin typeface="+mn-lt"/>
                          <a:ea typeface="+mn-ea"/>
                          <a:cs typeface="+mn-cs"/>
                        </a:rPr>
                        <a:t>ストレージ アカウント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 sz="1400" b="0" kern="1200" dirty="0">
                          <a:solidFill>
                            <a:prstClr val="black">
                              <a:lumMod val="75000"/>
                              <a:lumOff val="25000"/>
                            </a:prstClr>
                          </a:solidFill>
                          <a:latin typeface="+mn-lt"/>
                          <a:ea typeface="+mn-ea"/>
                          <a:cs typeface="+mn-cs"/>
                        </a:rPr>
                        <a:t>Log Analytics ワークスペース </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 sz="1400" b="0" kern="1200" dirty="0">
                          <a:solidFill>
                            <a:prstClr val="black">
                              <a:lumMod val="75000"/>
                              <a:lumOff val="25000"/>
                            </a:prstClr>
                          </a:solidFill>
                          <a:latin typeface="+mn-lt"/>
                          <a:ea typeface="+mn-ea"/>
                          <a:cs typeface="+mn-cs"/>
                        </a:rPr>
                        <a:t>VM 内の SQL Server</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 sz="1400" b="0" kern="1200" dirty="0">
                          <a:solidFill>
                            <a:prstClr val="black">
                              <a:lumMod val="75000"/>
                              <a:lumOff val="25000"/>
                            </a:prstClr>
                          </a:solidFill>
                          <a:latin typeface="+mn-lt"/>
                          <a:ea typeface="+mn-ea"/>
                          <a:cs typeface="+mn-cs"/>
                        </a:rPr>
                        <a:t>ロード</a:t>
                      </a:r>
                      <a:r>
                        <a:rPr lang="ja-JP" altLang="en-US" sz="1400" b="0" kern="1200" dirty="0">
                          <a:solidFill>
                            <a:prstClr val="black">
                              <a:lumMod val="75000"/>
                              <a:lumOff val="25000"/>
                            </a:prstClr>
                          </a:solidFill>
                          <a:latin typeface="+mn-lt"/>
                          <a:ea typeface="+mn-ea"/>
                          <a:cs typeface="+mn-cs"/>
                        </a:rPr>
                        <a:t> </a:t>
                      </a:r>
                      <a:r>
                        <a:rPr lang="ja" sz="1400" b="0" kern="1200" dirty="0">
                          <a:solidFill>
                            <a:prstClr val="black">
                              <a:lumMod val="75000"/>
                              <a:lumOff val="25000"/>
                            </a:prstClr>
                          </a:solidFill>
                          <a:latin typeface="+mn-lt"/>
                          <a:ea typeface="+mn-ea"/>
                          <a:cs typeface="+mn-cs"/>
                        </a:rPr>
                        <a:t>バランサー</a:t>
                      </a:r>
                    </a:p>
                    <a:p>
                      <a:pPr marL="742950" marR="0" lvl="1" indent="-2857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 sz="1400" b="0" kern="1200" dirty="0">
                          <a:solidFill>
                            <a:prstClr val="black">
                              <a:lumMod val="75000"/>
                              <a:lumOff val="25000"/>
                            </a:prstClr>
                          </a:solidFill>
                          <a:latin typeface="+mn-lt"/>
                          <a:ea typeface="+mn-ea"/>
                          <a:cs typeface="+mn-cs"/>
                        </a:rPr>
                        <a:t>Web</a:t>
                      </a:r>
                      <a:r>
                        <a:rPr lang="en-US" altLang="ja" sz="1400" b="0" kern="1200" dirty="0">
                          <a:solidFill>
                            <a:prstClr val="black">
                              <a:lumMod val="75000"/>
                              <a:lumOff val="25000"/>
                            </a:prstClr>
                          </a:solidFill>
                          <a:latin typeface="+mn-lt"/>
                          <a:ea typeface="+mn-ea"/>
                          <a:cs typeface="+mn-cs"/>
                        </a:rPr>
                        <a:t> </a:t>
                      </a:r>
                      <a:r>
                        <a:rPr lang="ja" sz="1400" b="0" kern="1200" dirty="0">
                          <a:solidFill>
                            <a:prstClr val="black">
                              <a:lumMod val="75000"/>
                              <a:lumOff val="25000"/>
                            </a:prstClr>
                          </a:solidFill>
                          <a:latin typeface="+mn-lt"/>
                          <a:ea typeface="+mn-ea"/>
                          <a:cs typeface="+mn-cs"/>
                        </a:rPr>
                        <a:t>アプリケーション </a:t>
                      </a:r>
                    </a:p>
                  </a:txBody>
                  <a:tcPr>
                    <a:solidFill>
                      <a:schemeClr val="bg1"/>
                    </a:solidFill>
                  </a:tcPr>
                </a:tc>
                <a:tc>
                  <a:txBody>
                    <a:bodyPr/>
                    <a:lstStyle/>
                    <a:p>
                      <a:pPr marL="742950" lvl="1" indent="-285750" defTabSz="914377">
                        <a:buFont typeface="Arial" panose="020B0604020202020204" pitchFamily="34" charset="0"/>
                        <a:buChar char="•"/>
                      </a:pPr>
                      <a:endParaRPr lang="en-US" sz="1400" b="0" kern="1200" dirty="0">
                        <a:solidFill>
                          <a:prstClr val="black">
                            <a:lumMod val="75000"/>
                            <a:lumOff val="25000"/>
                          </a:prstClr>
                        </a:solidFill>
                        <a:latin typeface="+mn-lt"/>
                        <a:ea typeface="+mn-ea"/>
                        <a:cs typeface="+mn-cs"/>
                      </a:endParaRPr>
                    </a:p>
                  </a:txBody>
                  <a:tcPr>
                    <a:solidFill>
                      <a:schemeClr val="bg1"/>
                    </a:solidFill>
                  </a:tcPr>
                </a:tc>
                <a:extLst>
                  <a:ext uri="{0D108BD9-81ED-4DB2-BD59-A6C34878D82A}">
                    <a16:rowId xmlns:a16="http://schemas.microsoft.com/office/drawing/2014/main" val="2914143006"/>
                  </a:ext>
                </a:extLst>
              </a:tr>
            </a:tbl>
          </a:graphicData>
        </a:graphic>
      </p:graphicFrame>
      <p:sp>
        <p:nvSpPr>
          <p:cNvPr id="8" name="TextBox 7">
            <a:extLst>
              <a:ext uri="{FF2B5EF4-FFF2-40B4-BE49-F238E27FC236}">
                <a16:creationId xmlns:a16="http://schemas.microsoft.com/office/drawing/2014/main" id="{E9C9008F-A88C-4626-814E-4C33A2852D08}"/>
              </a:ext>
            </a:extLst>
          </p:cNvPr>
          <p:cNvSpPr txBox="1"/>
          <p:nvPr/>
        </p:nvSpPr>
        <p:spPr>
          <a:xfrm>
            <a:off x="4068871" y="675980"/>
            <a:ext cx="7931988" cy="338554"/>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ja" sz="1600" b="0" i="0" u="none" strike="noStrike" kern="1200" cap="none" spc="0" normalizeH="0" baseline="0" noProof="0" dirty="0">
                <a:ln>
                  <a:noFill/>
                </a:ln>
                <a:solidFill>
                  <a:srgbClr val="FF0000"/>
                </a:solidFill>
                <a:effectLst/>
                <a:uLnTx/>
                <a:uFillTx/>
                <a:latin typeface="Segoe UI"/>
                <a:ea typeface="+mn-ea"/>
                <a:cs typeface="+mn-cs"/>
              </a:rPr>
              <a:t>&lt; 評価された Azure ワークロードとその主要な特性について説明</a:t>
            </a:r>
            <a:r>
              <a:rPr kumimoji="0" lang="ja-JP" altLang="en-US" sz="1600" b="0" i="0" u="none" strike="noStrike" kern="1200" cap="none" spc="0" normalizeH="0" baseline="0" noProof="0" dirty="0">
                <a:ln>
                  <a:noFill/>
                </a:ln>
                <a:solidFill>
                  <a:srgbClr val="FF0000"/>
                </a:solidFill>
                <a:effectLst/>
                <a:uLnTx/>
                <a:uFillTx/>
                <a:latin typeface="Segoe UI"/>
                <a:ea typeface="+mn-ea"/>
                <a:cs typeface="+mn-cs"/>
              </a:rPr>
              <a:t>する</a:t>
            </a:r>
            <a:r>
              <a:rPr kumimoji="0" lang="ja" sz="1600" b="0" i="0" u="none" strike="noStrike" kern="1200" cap="none" spc="0" normalizeH="0" baseline="0" noProof="0" dirty="0">
                <a:ln>
                  <a:noFill/>
                </a:ln>
                <a:solidFill>
                  <a:srgbClr val="FF0000"/>
                </a:solidFill>
                <a:effectLst/>
                <a:uLnTx/>
                <a:uFillTx/>
                <a:latin typeface="Segoe UI"/>
                <a:ea typeface="+mn-ea"/>
                <a:cs typeface="+mn-cs"/>
              </a:rPr>
              <a:t>&gt;</a:t>
            </a:r>
            <a:endParaRPr kumimoji="0" lang="en-US" sz="1765" b="0" i="0" u="none" strike="noStrike" kern="1200" cap="none" spc="0" normalizeH="0" baseline="0" noProof="0" dirty="0">
              <a:ln>
                <a:noFill/>
              </a:ln>
              <a:solidFill>
                <a:srgbClr val="1A1A1A"/>
              </a:solidFill>
              <a:effectLst/>
              <a:uLnTx/>
              <a:uFillTx/>
              <a:latin typeface="Segoe UI"/>
              <a:ea typeface="+mn-ea"/>
              <a:cs typeface="+mn-cs"/>
            </a:endParaRPr>
          </a:p>
        </p:txBody>
      </p:sp>
      <p:pic>
        <p:nvPicPr>
          <p:cNvPr id="1026" name="Picture 2" descr="要求フローの図。">
            <a:extLst>
              <a:ext uri="{FF2B5EF4-FFF2-40B4-BE49-F238E27FC236}">
                <a16:creationId xmlns:a16="http://schemas.microsoft.com/office/drawing/2014/main" id="{DF6098C1-9B6F-73E1-30B2-D3CCEB6D0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850" y="2755068"/>
            <a:ext cx="5081615" cy="3864890"/>
          </a:xfrm>
          <a:prstGeom prst="rect">
            <a:avLst/>
          </a:prstGeom>
          <a:solidFill>
            <a:schemeClr val="bg1"/>
          </a:solidFill>
          <a:ln>
            <a:solidFill>
              <a:schemeClr val="bg1">
                <a:lumMod val="65000"/>
              </a:schemeClr>
            </a:solidFill>
            <a:prstDash val="dash"/>
            <a:headEnd type="none" w="med" len="med"/>
            <a:tailEnd type="none" w="med" len="med"/>
          </a:ln>
          <a:effectLst/>
        </p:spPr>
      </p:pic>
      <p:sp>
        <p:nvSpPr>
          <p:cNvPr id="9" name="TextBox 1">
            <a:extLst>
              <a:ext uri="{FF2B5EF4-FFF2-40B4-BE49-F238E27FC236}">
                <a16:creationId xmlns:a16="http://schemas.microsoft.com/office/drawing/2014/main" id="{BCE4B4D0-B240-4618-BA19-AE9D7C0D16B1}"/>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spTree>
    <p:extLst>
      <p:ext uri="{BB962C8B-B14F-4D97-AF65-F5344CB8AC3E}">
        <p14:creationId xmlns:p14="http://schemas.microsoft.com/office/powerpoint/2010/main" val="58834200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ECFE00-D93A-4924-96E9-48CE7E23E2FC}"/>
              </a:ext>
            </a:extLst>
          </p:cNvPr>
          <p:cNvSpPr>
            <a:spLocks noGrp="1"/>
          </p:cNvSpPr>
          <p:nvPr>
            <p:ph type="title"/>
          </p:nvPr>
        </p:nvSpPr>
        <p:spPr/>
        <p:txBody>
          <a:bodyPr/>
          <a:lstStyle/>
          <a:p>
            <a:r>
              <a:rPr lang="ja"/>
              <a:t>エグゼクティブ サマリー</a:t>
            </a:r>
            <a:endParaRPr lang="en-AU"/>
          </a:p>
        </p:txBody>
      </p:sp>
      <p:sp>
        <p:nvSpPr>
          <p:cNvPr id="3" name="Text Placeholder 2">
            <a:extLst>
              <a:ext uri="{FF2B5EF4-FFF2-40B4-BE49-F238E27FC236}">
                <a16:creationId xmlns:a16="http://schemas.microsoft.com/office/drawing/2014/main" id="{2B17F455-C2C4-4BE4-D2DF-58FE1FA19F47}"/>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081354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p:txBody>
          <a:bodyPr/>
          <a:lstStyle/>
          <a:p>
            <a:r>
              <a:rPr lang="ja-JP" altLang="en-US" dirty="0"/>
              <a:t>既に上手く実施されている点</a:t>
            </a:r>
            <a:endParaRPr lang="ja" dirty="0"/>
          </a:p>
        </p:txBody>
      </p:sp>
      <p:sp>
        <p:nvSpPr>
          <p:cNvPr id="13" name="Text Placeholder 12">
            <a:extLst>
              <a:ext uri="{FF2B5EF4-FFF2-40B4-BE49-F238E27FC236}">
                <a16:creationId xmlns:a16="http://schemas.microsoft.com/office/drawing/2014/main" id="{22E1B968-510B-DA9B-8251-B0D74301989D}"/>
              </a:ext>
            </a:extLst>
          </p:cNvPr>
          <p:cNvSpPr>
            <a:spLocks noGrp="1"/>
          </p:cNvSpPr>
          <p:nvPr>
            <p:ph type="body" sz="quarter" idx="12"/>
          </p:nvPr>
        </p:nvSpPr>
        <p:spPr/>
        <p:txBody>
          <a:bodyPr/>
          <a:lstStyle/>
          <a:p>
            <a:r>
              <a:rPr lang="ja" dirty="0"/>
              <a:t>信頼性と回復性機能は、このワークロードに既に導入されています</a:t>
            </a:r>
          </a:p>
        </p:txBody>
      </p:sp>
      <p:sp>
        <p:nvSpPr>
          <p:cNvPr id="16" name="Content Placeholder 15">
            <a:extLst>
              <a:ext uri="{FF2B5EF4-FFF2-40B4-BE49-F238E27FC236}">
                <a16:creationId xmlns:a16="http://schemas.microsoft.com/office/drawing/2014/main" id="{E9CC6BC4-60E9-4021-1251-3847C2C1E133}"/>
              </a:ext>
            </a:extLst>
          </p:cNvPr>
          <p:cNvSpPr>
            <a:spLocks noGrp="1"/>
          </p:cNvSpPr>
          <p:nvPr>
            <p:ph sz="quarter" idx="11"/>
          </p:nvPr>
        </p:nvSpPr>
        <p:spPr>
          <a:xfrm>
            <a:off x="455995" y="1616364"/>
            <a:ext cx="11306469" cy="2626040"/>
          </a:xfrm>
        </p:spPr>
        <p:txBody>
          <a:bodyPr/>
          <a:lstStyle/>
          <a:p>
            <a:pPr marL="285750" lvl="1" indent="-285750" defTabSz="914377">
              <a:lnSpc>
                <a:spcPct val="150000"/>
              </a:lnSpc>
              <a:spcBef>
                <a:spcPts val="0"/>
              </a:spcBef>
              <a:buSzTx/>
              <a:defRPr/>
            </a:pPr>
            <a:r>
              <a:rPr lang="ja-JP" altLang="en-US" sz="1800" dirty="0">
                <a:solidFill>
                  <a:srgbClr val="1A1A1A"/>
                </a:solidFill>
                <a:latin typeface="Segoe UI"/>
              </a:rPr>
              <a:t>ディザスター リカバリー</a:t>
            </a:r>
            <a:r>
              <a:rPr lang="en-US" altLang="ja-JP" sz="1800" dirty="0">
                <a:solidFill>
                  <a:srgbClr val="1A1A1A"/>
                </a:solidFill>
                <a:latin typeface="Segoe UI"/>
              </a:rPr>
              <a:t>/</a:t>
            </a:r>
            <a:r>
              <a:rPr lang="ja-JP" altLang="en-US" sz="1800" dirty="0">
                <a:solidFill>
                  <a:srgbClr val="1A1A1A"/>
                </a:solidFill>
                <a:latin typeface="Segoe UI"/>
              </a:rPr>
              <a:t>バックアップ ソリューションは導入済みで、アクティブで、テスト済みです</a:t>
            </a:r>
          </a:p>
          <a:p>
            <a:pPr marL="285750" lvl="1" indent="-285750" defTabSz="914377">
              <a:lnSpc>
                <a:spcPct val="150000"/>
              </a:lnSpc>
              <a:spcBef>
                <a:spcPts val="0"/>
              </a:spcBef>
              <a:buSzTx/>
              <a:defRPr/>
            </a:pPr>
            <a:r>
              <a:rPr lang="ja-JP" altLang="en-US" sz="1800" dirty="0">
                <a:solidFill>
                  <a:srgbClr val="1A1A1A"/>
                </a:solidFill>
                <a:latin typeface="Segoe UI"/>
              </a:rPr>
              <a:t>アプリケーション内での内部負荷分散があります</a:t>
            </a:r>
          </a:p>
          <a:p>
            <a:pPr marL="285750" lvl="1" indent="-285750" defTabSz="914377">
              <a:lnSpc>
                <a:spcPct val="150000"/>
              </a:lnSpc>
              <a:spcBef>
                <a:spcPts val="0"/>
              </a:spcBef>
              <a:buSzTx/>
              <a:defRPr/>
            </a:pPr>
            <a:r>
              <a:rPr lang="ja-JP" altLang="en-US" sz="1800" dirty="0">
                <a:solidFill>
                  <a:srgbClr val="1A1A1A"/>
                </a:solidFill>
                <a:latin typeface="Segoe UI"/>
              </a:rPr>
              <a:t>現在のインフラストラクチャは、成長に対応できるサイズです</a:t>
            </a:r>
          </a:p>
          <a:p>
            <a:pPr marL="285750" lvl="1" indent="-285750" defTabSz="914377">
              <a:lnSpc>
                <a:spcPct val="150000"/>
              </a:lnSpc>
              <a:spcBef>
                <a:spcPts val="0"/>
              </a:spcBef>
              <a:buSzTx/>
              <a:defRPr/>
            </a:pPr>
            <a:r>
              <a:rPr lang="ja-JP" altLang="en-US" sz="1800" dirty="0">
                <a:solidFill>
                  <a:srgbClr val="1A1A1A"/>
                </a:solidFill>
                <a:latin typeface="Segoe UI"/>
              </a:rPr>
              <a:t>プラットフォームの問題を特定するために </a:t>
            </a:r>
            <a:r>
              <a:rPr lang="en-US" altLang="ja-JP" sz="1800" dirty="0">
                <a:solidFill>
                  <a:srgbClr val="1A1A1A"/>
                </a:solidFill>
                <a:latin typeface="Segoe UI"/>
              </a:rPr>
              <a:t>Azure </a:t>
            </a:r>
            <a:r>
              <a:rPr lang="ja-JP" altLang="en-US" sz="1800" dirty="0">
                <a:solidFill>
                  <a:srgbClr val="1A1A1A"/>
                </a:solidFill>
                <a:latin typeface="Segoe UI"/>
              </a:rPr>
              <a:t>リソース監視は </a:t>
            </a:r>
            <a:r>
              <a:rPr lang="en-US" altLang="ja-JP" sz="1800" dirty="0">
                <a:solidFill>
                  <a:srgbClr val="1A1A1A"/>
                </a:solidFill>
                <a:latin typeface="Segoe UI"/>
              </a:rPr>
              <a:t>ITSM </a:t>
            </a:r>
            <a:r>
              <a:rPr lang="ja-JP" altLang="en-US" sz="1800" dirty="0">
                <a:solidFill>
                  <a:srgbClr val="1A1A1A"/>
                </a:solidFill>
                <a:latin typeface="Segoe UI"/>
              </a:rPr>
              <a:t>システムに接続されています</a:t>
            </a:r>
          </a:p>
          <a:p>
            <a:pPr marL="285750" lvl="1" indent="-285750" defTabSz="914377">
              <a:lnSpc>
                <a:spcPct val="150000"/>
              </a:lnSpc>
              <a:spcBef>
                <a:spcPts val="0"/>
              </a:spcBef>
              <a:buSzTx/>
              <a:defRPr/>
            </a:pPr>
            <a:r>
              <a:rPr lang="ja-JP" altLang="en-US" sz="1800" dirty="0">
                <a:solidFill>
                  <a:srgbClr val="1A1A1A"/>
                </a:solidFill>
                <a:latin typeface="Segoe UI"/>
              </a:rPr>
              <a:t>アプリケーションにアクセスするための冗長化された </a:t>
            </a:r>
            <a:r>
              <a:rPr lang="en-US" altLang="ja-JP" sz="1800" dirty="0">
                <a:solidFill>
                  <a:srgbClr val="1A1A1A"/>
                </a:solidFill>
                <a:latin typeface="Segoe UI"/>
              </a:rPr>
              <a:t>ExpressRoute </a:t>
            </a:r>
            <a:r>
              <a:rPr lang="ja-JP" altLang="en-US" sz="1800" dirty="0">
                <a:solidFill>
                  <a:srgbClr val="1A1A1A"/>
                </a:solidFill>
                <a:latin typeface="Segoe UI"/>
              </a:rPr>
              <a:t>パスが存在します</a:t>
            </a:r>
          </a:p>
          <a:p>
            <a:pPr marL="285750" lvl="1" indent="-285750" defTabSz="914377">
              <a:lnSpc>
                <a:spcPct val="150000"/>
              </a:lnSpc>
              <a:spcBef>
                <a:spcPts val="0"/>
              </a:spcBef>
              <a:buSzTx/>
              <a:defRPr/>
            </a:pPr>
            <a:r>
              <a:rPr lang="ja-JP" altLang="en-US" sz="1800" dirty="0">
                <a:solidFill>
                  <a:srgbClr val="1A1A1A"/>
                </a:solidFill>
                <a:latin typeface="Segoe UI"/>
              </a:rPr>
              <a:t>パフォーマンスや障害テストのプロセスが整備されており、運用されています</a:t>
            </a:r>
          </a:p>
        </p:txBody>
      </p:sp>
      <p:sp>
        <p:nvSpPr>
          <p:cNvPr id="8" name="TextBox 1">
            <a:extLst>
              <a:ext uri="{FF2B5EF4-FFF2-40B4-BE49-F238E27FC236}">
                <a16:creationId xmlns:a16="http://schemas.microsoft.com/office/drawing/2014/main" id="{CD44A23F-5A5C-A85C-9A62-67412A522DC3}"/>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pic>
        <p:nvPicPr>
          <p:cNvPr id="30" name="Graphic 29">
            <a:extLst>
              <a:ext uri="{FF2B5EF4-FFF2-40B4-BE49-F238E27FC236}">
                <a16:creationId xmlns:a16="http://schemas.microsoft.com/office/drawing/2014/main" id="{515E17DC-9A4E-486E-F1C4-44DFC71DC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4658" y="617770"/>
            <a:ext cx="527806" cy="527806"/>
          </a:xfrm>
          <a:prstGeom prst="rect">
            <a:avLst/>
          </a:prstGeom>
        </p:spPr>
      </p:pic>
    </p:spTree>
    <p:extLst>
      <p:ext uri="{BB962C8B-B14F-4D97-AF65-F5344CB8AC3E}">
        <p14:creationId xmlns:p14="http://schemas.microsoft.com/office/powerpoint/2010/main" val="324746505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FE4B1C3A-52E3-AA75-6A86-06470C037441}"/>
              </a:ext>
            </a:extLst>
          </p:cNvPr>
          <p:cNvPicPr>
            <a:picLocks/>
          </p:cNvPicPr>
          <p:nvPr/>
        </p:nvPicPr>
        <p:blipFill rotWithShape="1">
          <a:blip r:embed="rId3">
            <a:alphaModFix amt="45000"/>
          </a:blip>
          <a:srcRect l="5556" t="22912" r="5556"/>
          <a:stretch/>
        </p:blipFill>
        <p:spPr>
          <a:xfrm>
            <a:off x="0" y="1571348"/>
            <a:ext cx="12192001" cy="5286652"/>
          </a:xfrm>
          <a:prstGeom prst="rect">
            <a:avLst/>
          </a:prstGeom>
        </p:spPr>
      </p:pic>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 dirty="0"/>
              <a:t>ベースライン回復性</a:t>
            </a:r>
            <a:r>
              <a:rPr lang="ja-JP" altLang="en-US" dirty="0"/>
              <a:t>メトリック</a:t>
            </a:r>
            <a:r>
              <a:rPr lang="ja" dirty="0"/>
              <a:t> &amp; インサイト</a:t>
            </a:r>
            <a:r>
              <a:rPr lang="en-US" altLang="ja" dirty="0"/>
              <a:t> </a:t>
            </a:r>
            <a:r>
              <a:rPr lang="ja" dirty="0"/>
              <a:t>ダッシュボード</a:t>
            </a:r>
          </a:p>
        </p:txBody>
      </p:sp>
      <p:sp>
        <p:nvSpPr>
          <p:cNvPr id="24" name="Freeform: Shape 23">
            <a:extLst>
              <a:ext uri="{FF2B5EF4-FFF2-40B4-BE49-F238E27FC236}">
                <a16:creationId xmlns:a16="http://schemas.microsoft.com/office/drawing/2014/main" id="{7350B0B9-7822-77B7-C18F-A07BE257AA90}"/>
              </a:ext>
              <a:ext uri="{C183D7F6-B498-43B3-948B-1728B52AA6E4}">
                <adec:decorative xmlns:adec="http://schemas.microsoft.com/office/drawing/2017/decorative" val="1"/>
              </a:ext>
            </a:extLst>
          </p:cNvPr>
          <p:cNvSpPr>
            <a:spLocks/>
          </p:cNvSpPr>
          <p:nvPr/>
        </p:nvSpPr>
        <p:spPr bwMode="auto">
          <a:xfrm>
            <a:off x="0" y="4512516"/>
            <a:ext cx="12192000" cy="1697376"/>
          </a:xfrm>
          <a:custGeom>
            <a:avLst/>
            <a:gdLst>
              <a:gd name="connsiteX0" fmla="*/ 776335 w 12192000"/>
              <a:gd name="connsiteY0" fmla="*/ 0 h 1697376"/>
              <a:gd name="connsiteX1" fmla="*/ 5812946 w 12192000"/>
              <a:gd name="connsiteY1" fmla="*/ 0 h 1697376"/>
              <a:gd name="connsiteX2" fmla="*/ 5994370 w 12192000"/>
              <a:gd name="connsiteY2" fmla="*/ 120255 h 1697376"/>
              <a:gd name="connsiteX3" fmla="*/ 6009841 w 12192000"/>
              <a:gd name="connsiteY3" fmla="*/ 196892 h 1697376"/>
              <a:gd name="connsiteX4" fmla="*/ 6009841 w 12192000"/>
              <a:gd name="connsiteY4" fmla="*/ 466937 h 1697376"/>
              <a:gd name="connsiteX5" fmla="*/ 6097688 w 12192000"/>
              <a:gd name="connsiteY5" fmla="*/ 554784 h 1697376"/>
              <a:gd name="connsiteX6" fmla="*/ 6097687 w 12192000"/>
              <a:gd name="connsiteY6" fmla="*/ 554785 h 1697376"/>
              <a:gd name="connsiteX7" fmla="*/ 6185534 w 12192000"/>
              <a:gd name="connsiteY7" fmla="*/ 466938 h 1697376"/>
              <a:gd name="connsiteX8" fmla="*/ 6185535 w 12192000"/>
              <a:gd name="connsiteY8" fmla="*/ 180171 h 1697376"/>
              <a:gd name="connsiteX9" fmla="*/ 6197631 w 12192000"/>
              <a:gd name="connsiteY9" fmla="*/ 120255 h 1697376"/>
              <a:gd name="connsiteX10" fmla="*/ 6379054 w 12192000"/>
              <a:gd name="connsiteY10" fmla="*/ 0 h 1697376"/>
              <a:gd name="connsiteX11" fmla="*/ 11415666 w 12192000"/>
              <a:gd name="connsiteY11" fmla="*/ 0 h 1697376"/>
              <a:gd name="connsiteX12" fmla="*/ 11612562 w 12192000"/>
              <a:gd name="connsiteY12" fmla="*/ 196896 h 1697376"/>
              <a:gd name="connsiteX13" fmla="*/ 11612562 w 12192000"/>
              <a:gd name="connsiteY13" fmla="*/ 303324 h 1697376"/>
              <a:gd name="connsiteX14" fmla="*/ 11615938 w 12192000"/>
              <a:gd name="connsiteY14" fmla="*/ 303324 h 1697376"/>
              <a:gd name="connsiteX15" fmla="*/ 11615938 w 12192000"/>
              <a:gd name="connsiteY15" fmla="*/ 388660 h 1697376"/>
              <a:gd name="connsiteX16" fmla="*/ 11780538 w 12192000"/>
              <a:gd name="connsiteY16" fmla="*/ 553260 h 1697376"/>
              <a:gd name="connsiteX17" fmla="*/ 12192000 w 12192000"/>
              <a:gd name="connsiteY17" fmla="*/ 553260 h 1697376"/>
              <a:gd name="connsiteX18" fmla="*/ 12192000 w 12192000"/>
              <a:gd name="connsiteY18" fmla="*/ 1144116 h 1697376"/>
              <a:gd name="connsiteX19" fmla="*/ 11780538 w 12192000"/>
              <a:gd name="connsiteY19" fmla="*/ 1144116 h 1697376"/>
              <a:gd name="connsiteX20" fmla="*/ 11615938 w 12192000"/>
              <a:gd name="connsiteY20" fmla="*/ 1308716 h 1697376"/>
              <a:gd name="connsiteX21" fmla="*/ 11615938 w 12192000"/>
              <a:gd name="connsiteY21" fmla="*/ 1348862 h 1697376"/>
              <a:gd name="connsiteX22" fmla="*/ 11612562 w 12192000"/>
              <a:gd name="connsiteY22" fmla="*/ 1348862 h 1697376"/>
              <a:gd name="connsiteX23" fmla="*/ 11612562 w 12192000"/>
              <a:gd name="connsiteY23" fmla="*/ 1500480 h 1697376"/>
              <a:gd name="connsiteX24" fmla="*/ 11415666 w 12192000"/>
              <a:gd name="connsiteY24" fmla="*/ 1697376 h 1697376"/>
              <a:gd name="connsiteX25" fmla="*/ 6379054 w 12192000"/>
              <a:gd name="connsiteY25" fmla="*/ 1697376 h 1697376"/>
              <a:gd name="connsiteX26" fmla="*/ 6197631 w 12192000"/>
              <a:gd name="connsiteY26" fmla="*/ 1577121 h 1697376"/>
              <a:gd name="connsiteX27" fmla="*/ 6185534 w 12192000"/>
              <a:gd name="connsiteY27" fmla="*/ 1517203 h 1697376"/>
              <a:gd name="connsiteX28" fmla="*/ 6185535 w 12192000"/>
              <a:gd name="connsiteY28" fmla="*/ 1230439 h 1697376"/>
              <a:gd name="connsiteX29" fmla="*/ 6097688 w 12192000"/>
              <a:gd name="connsiteY29" fmla="*/ 1142592 h 1697376"/>
              <a:gd name="connsiteX30" fmla="*/ 6009841 w 12192000"/>
              <a:gd name="connsiteY30" fmla="*/ 1230439 h 1697376"/>
              <a:gd name="connsiteX31" fmla="*/ 6009841 w 12192000"/>
              <a:gd name="connsiteY31" fmla="*/ 1500485 h 1697376"/>
              <a:gd name="connsiteX32" fmla="*/ 5994370 w 12192000"/>
              <a:gd name="connsiteY32" fmla="*/ 1577121 h 1697376"/>
              <a:gd name="connsiteX33" fmla="*/ 5812946 w 12192000"/>
              <a:gd name="connsiteY33" fmla="*/ 1697376 h 1697376"/>
              <a:gd name="connsiteX34" fmla="*/ 776335 w 12192000"/>
              <a:gd name="connsiteY34" fmla="*/ 1697376 h 1697376"/>
              <a:gd name="connsiteX35" fmla="*/ 579439 w 12192000"/>
              <a:gd name="connsiteY35" fmla="*/ 1500480 h 1697376"/>
              <a:gd name="connsiteX36" fmla="*/ 579439 w 12192000"/>
              <a:gd name="connsiteY36" fmla="*/ 1348862 h 1697376"/>
              <a:gd name="connsiteX37" fmla="*/ 579438 w 12192000"/>
              <a:gd name="connsiteY37" fmla="*/ 1348862 h 1697376"/>
              <a:gd name="connsiteX38" fmla="*/ 579438 w 12192000"/>
              <a:gd name="connsiteY38" fmla="*/ 1308716 h 1697376"/>
              <a:gd name="connsiteX39" fmla="*/ 414838 w 12192000"/>
              <a:gd name="connsiteY39" fmla="*/ 1144116 h 1697376"/>
              <a:gd name="connsiteX40" fmla="*/ 0 w 12192000"/>
              <a:gd name="connsiteY40" fmla="*/ 1144116 h 1697376"/>
              <a:gd name="connsiteX41" fmla="*/ 0 w 12192000"/>
              <a:gd name="connsiteY41" fmla="*/ 553260 h 1697376"/>
              <a:gd name="connsiteX42" fmla="*/ 414838 w 12192000"/>
              <a:gd name="connsiteY42" fmla="*/ 553260 h 1697376"/>
              <a:gd name="connsiteX43" fmla="*/ 579438 w 12192000"/>
              <a:gd name="connsiteY43" fmla="*/ 388660 h 1697376"/>
              <a:gd name="connsiteX44" fmla="*/ 579438 w 12192000"/>
              <a:gd name="connsiteY44" fmla="*/ 303324 h 1697376"/>
              <a:gd name="connsiteX45" fmla="*/ 579439 w 12192000"/>
              <a:gd name="connsiteY45" fmla="*/ 303324 h 1697376"/>
              <a:gd name="connsiteX46" fmla="*/ 579439 w 12192000"/>
              <a:gd name="connsiteY46" fmla="*/ 196896 h 1697376"/>
              <a:gd name="connsiteX47" fmla="*/ 776335 w 12192000"/>
              <a:gd name="connsiteY47" fmla="*/ 0 h 1697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2000" h="1697376">
                <a:moveTo>
                  <a:pt x="776335" y="0"/>
                </a:moveTo>
                <a:lnTo>
                  <a:pt x="5812946" y="0"/>
                </a:lnTo>
                <a:cubicBezTo>
                  <a:pt x="5894505" y="0"/>
                  <a:pt x="5964480" y="49586"/>
                  <a:pt x="5994370" y="120255"/>
                </a:cubicBezTo>
                <a:lnTo>
                  <a:pt x="6009841" y="196892"/>
                </a:lnTo>
                <a:lnTo>
                  <a:pt x="6009841" y="466937"/>
                </a:lnTo>
                <a:cubicBezTo>
                  <a:pt x="6009841" y="515454"/>
                  <a:pt x="6049171" y="554784"/>
                  <a:pt x="6097688" y="554784"/>
                </a:cubicBezTo>
                <a:lnTo>
                  <a:pt x="6097687" y="554785"/>
                </a:lnTo>
                <a:cubicBezTo>
                  <a:pt x="6146204" y="554785"/>
                  <a:pt x="6185534" y="515455"/>
                  <a:pt x="6185534" y="466938"/>
                </a:cubicBezTo>
                <a:lnTo>
                  <a:pt x="6185535" y="180171"/>
                </a:lnTo>
                <a:lnTo>
                  <a:pt x="6197631" y="120255"/>
                </a:lnTo>
                <a:cubicBezTo>
                  <a:pt x="6227522" y="49586"/>
                  <a:pt x="6297497" y="0"/>
                  <a:pt x="6379054" y="0"/>
                </a:cubicBezTo>
                <a:lnTo>
                  <a:pt x="11415666" y="0"/>
                </a:lnTo>
                <a:cubicBezTo>
                  <a:pt x="11524409" y="0"/>
                  <a:pt x="11612562" y="88153"/>
                  <a:pt x="11612562" y="196896"/>
                </a:cubicBezTo>
                <a:lnTo>
                  <a:pt x="11612562" y="303324"/>
                </a:lnTo>
                <a:lnTo>
                  <a:pt x="11615938" y="303324"/>
                </a:lnTo>
                <a:lnTo>
                  <a:pt x="11615938" y="388660"/>
                </a:lnTo>
                <a:cubicBezTo>
                  <a:pt x="11615938" y="479566"/>
                  <a:pt x="11689632" y="553260"/>
                  <a:pt x="11780538" y="553260"/>
                </a:cubicBezTo>
                <a:lnTo>
                  <a:pt x="12192000" y="553260"/>
                </a:lnTo>
                <a:lnTo>
                  <a:pt x="12192000" y="1144116"/>
                </a:lnTo>
                <a:lnTo>
                  <a:pt x="11780538" y="1144116"/>
                </a:lnTo>
                <a:cubicBezTo>
                  <a:pt x="11689632" y="1144116"/>
                  <a:pt x="11615938" y="1217810"/>
                  <a:pt x="11615938" y="1308716"/>
                </a:cubicBezTo>
                <a:lnTo>
                  <a:pt x="11615938" y="1348862"/>
                </a:lnTo>
                <a:lnTo>
                  <a:pt x="11612562" y="1348862"/>
                </a:lnTo>
                <a:lnTo>
                  <a:pt x="11612562" y="1500480"/>
                </a:lnTo>
                <a:cubicBezTo>
                  <a:pt x="11612562" y="1609223"/>
                  <a:pt x="11524409" y="1697376"/>
                  <a:pt x="11415666" y="1697376"/>
                </a:cubicBezTo>
                <a:lnTo>
                  <a:pt x="6379054" y="1697376"/>
                </a:lnTo>
                <a:cubicBezTo>
                  <a:pt x="6297497" y="1697376"/>
                  <a:pt x="6227522" y="1647790"/>
                  <a:pt x="6197631" y="1577121"/>
                </a:cubicBezTo>
                <a:lnTo>
                  <a:pt x="6185534" y="1517203"/>
                </a:lnTo>
                <a:lnTo>
                  <a:pt x="6185535" y="1230439"/>
                </a:lnTo>
                <a:cubicBezTo>
                  <a:pt x="6185535" y="1181922"/>
                  <a:pt x="6146205" y="1142592"/>
                  <a:pt x="6097688" y="1142592"/>
                </a:cubicBezTo>
                <a:cubicBezTo>
                  <a:pt x="6049171" y="1142592"/>
                  <a:pt x="6009841" y="1181922"/>
                  <a:pt x="6009841" y="1230439"/>
                </a:cubicBezTo>
                <a:lnTo>
                  <a:pt x="6009841" y="1500485"/>
                </a:lnTo>
                <a:lnTo>
                  <a:pt x="5994370" y="1577121"/>
                </a:lnTo>
                <a:cubicBezTo>
                  <a:pt x="5964480" y="1647790"/>
                  <a:pt x="5894505" y="1697376"/>
                  <a:pt x="5812946" y="1697376"/>
                </a:cubicBezTo>
                <a:lnTo>
                  <a:pt x="776335" y="1697376"/>
                </a:lnTo>
                <a:cubicBezTo>
                  <a:pt x="667591" y="1697376"/>
                  <a:pt x="579439" y="1609223"/>
                  <a:pt x="579439" y="1500480"/>
                </a:cubicBezTo>
                <a:lnTo>
                  <a:pt x="579439" y="1348862"/>
                </a:lnTo>
                <a:lnTo>
                  <a:pt x="579438" y="1348862"/>
                </a:lnTo>
                <a:lnTo>
                  <a:pt x="579438" y="1308716"/>
                </a:lnTo>
                <a:cubicBezTo>
                  <a:pt x="579438" y="1217810"/>
                  <a:pt x="505744" y="1144116"/>
                  <a:pt x="414838" y="1144116"/>
                </a:cubicBezTo>
                <a:lnTo>
                  <a:pt x="0" y="1144116"/>
                </a:lnTo>
                <a:lnTo>
                  <a:pt x="0" y="553260"/>
                </a:lnTo>
                <a:lnTo>
                  <a:pt x="414838" y="553260"/>
                </a:lnTo>
                <a:cubicBezTo>
                  <a:pt x="505744" y="553260"/>
                  <a:pt x="579438" y="479566"/>
                  <a:pt x="579438" y="388660"/>
                </a:cubicBezTo>
                <a:lnTo>
                  <a:pt x="579438" y="303324"/>
                </a:lnTo>
                <a:lnTo>
                  <a:pt x="579439" y="303324"/>
                </a:lnTo>
                <a:lnTo>
                  <a:pt x="579439" y="196896"/>
                </a:lnTo>
                <a:cubicBezTo>
                  <a:pt x="579439" y="88153"/>
                  <a:pt x="667591" y="0"/>
                  <a:pt x="776335" y="0"/>
                </a:cubicBezTo>
                <a:close/>
              </a:path>
            </a:pathLst>
          </a:custGeom>
          <a:solidFill>
            <a:schemeClr val="bg1"/>
          </a:solidFill>
          <a:ln w="3175">
            <a:noFill/>
          </a:ln>
          <a:effectLst>
            <a:outerShdw blurRad="558800" dist="355600" sx="96000" sy="96000" algn="ctr" rotWithShape="0">
              <a:prstClr val="black">
                <a:alpha val="6000"/>
              </a:prstClr>
            </a:outerShdw>
          </a:effectLst>
        </p:spPr>
        <p:txBody>
          <a:bodyPr wrap="square"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i="0" u="none" strike="noStrike" kern="1200" normalizeH="0" baseline="0" noProof="0" err="1">
              <a:solidFill>
                <a:srgbClr val="1A1A1A"/>
              </a:solidFill>
              <a:uLnTx/>
              <a:uFillTx/>
              <a:latin typeface="Segoe UI"/>
              <a:ea typeface="+mn-ea"/>
              <a:cs typeface="+mn-cs"/>
            </a:endParaRPr>
          </a:p>
        </p:txBody>
      </p:sp>
      <p:sp>
        <p:nvSpPr>
          <p:cNvPr id="25" name="Rectangle: Rounded Corners 24">
            <a:extLst>
              <a:ext uri="{FF2B5EF4-FFF2-40B4-BE49-F238E27FC236}">
                <a16:creationId xmlns:a16="http://schemas.microsoft.com/office/drawing/2014/main" id="{3A2EB250-40BC-A361-C992-3AC7D91F9D3E}"/>
              </a:ext>
              <a:ext uri="{C183D7F6-B498-43B3-948B-1728B52AA6E4}">
                <adec:decorative xmlns:adec="http://schemas.microsoft.com/office/drawing/2017/decorative" val="1"/>
              </a:ext>
            </a:extLst>
          </p:cNvPr>
          <p:cNvSpPr>
            <a:spLocks/>
          </p:cNvSpPr>
          <p:nvPr/>
        </p:nvSpPr>
        <p:spPr bwMode="auto">
          <a:xfrm>
            <a:off x="1252329"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 b="1" dirty="0">
                <a:gradFill>
                  <a:gsLst>
                    <a:gs pos="0">
                      <a:srgbClr val="FFFFFF"/>
                    </a:gs>
                    <a:gs pos="100000">
                      <a:srgbClr val="FFFFFF"/>
                    </a:gs>
                  </a:gsLst>
                  <a:lin ang="5400000" scaled="0"/>
                </a:gradFill>
                <a:latin typeface="+mj-lt"/>
                <a:cs typeface="Segoe UI" pitchFamily="34" charset="0"/>
              </a:rPr>
              <a:t>いいえ</a:t>
            </a:r>
          </a:p>
        </p:txBody>
      </p:sp>
      <p:sp>
        <p:nvSpPr>
          <p:cNvPr id="27" name="Rectangle: Rounded Corners 26">
            <a:extLst>
              <a:ext uri="{FF2B5EF4-FFF2-40B4-BE49-F238E27FC236}">
                <a16:creationId xmlns:a16="http://schemas.microsoft.com/office/drawing/2014/main" id="{5DB5C40D-7B98-1DF4-AA99-CED14BA15F84}"/>
              </a:ext>
              <a:ext uri="{C183D7F6-B498-43B3-948B-1728B52AA6E4}">
                <adec:decorative xmlns:adec="http://schemas.microsoft.com/office/drawing/2017/decorative" val="1"/>
              </a:ext>
            </a:extLst>
          </p:cNvPr>
          <p:cNvSpPr>
            <a:spLocks/>
          </p:cNvSpPr>
          <p:nvPr/>
        </p:nvSpPr>
        <p:spPr bwMode="auto">
          <a:xfrm>
            <a:off x="579438" y="1245869"/>
            <a:ext cx="11033124" cy="3100885"/>
          </a:xfrm>
          <a:prstGeom prst="roundRect">
            <a:avLst>
              <a:gd name="adj" fmla="val 7875"/>
            </a:avLst>
          </a:prstGeom>
          <a:solidFill>
            <a:schemeClr val="bg1"/>
          </a:solidFill>
          <a:ln w="3175">
            <a:noFill/>
          </a:ln>
          <a:effectLst>
            <a:outerShdw blurRad="558800" dist="355600" sx="96000" sy="96000" algn="ctr" rotWithShape="0">
              <a:prstClr val="black">
                <a:alpha val="6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640080" rIns="91440" bIns="4572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IN" sz="1800" i="0" u="none" strike="noStrike" kern="1200" normalizeH="0" baseline="0" noProof="0" err="1">
              <a:solidFill>
                <a:srgbClr val="0178D4"/>
              </a:solidFill>
              <a:uLnTx/>
              <a:uFillTx/>
              <a:latin typeface="Segoe UI Semibold"/>
              <a:ea typeface="+mn-ea"/>
              <a:cs typeface="+mn-cs"/>
            </a:endParaRPr>
          </a:p>
        </p:txBody>
      </p:sp>
      <p:sp>
        <p:nvSpPr>
          <p:cNvPr id="28" name="Rectangle: Rounded Corners 27">
            <a:extLst>
              <a:ext uri="{FF2B5EF4-FFF2-40B4-BE49-F238E27FC236}">
                <a16:creationId xmlns:a16="http://schemas.microsoft.com/office/drawing/2014/main" id="{249D459C-0971-BD53-0ADA-D69E52F70FC9}"/>
              </a:ext>
            </a:extLst>
          </p:cNvPr>
          <p:cNvSpPr/>
          <p:nvPr/>
        </p:nvSpPr>
        <p:spPr bwMode="auto">
          <a:xfrm>
            <a:off x="4387745"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29" name="Rectangle: Rounded Corners 28">
            <a:extLst>
              <a:ext uri="{FF2B5EF4-FFF2-40B4-BE49-F238E27FC236}">
                <a16:creationId xmlns:a16="http://schemas.microsoft.com/office/drawing/2014/main" id="{B1194A51-BD96-2E7B-D1CB-8056BD7FCE0B}"/>
              </a:ext>
            </a:extLst>
          </p:cNvPr>
          <p:cNvSpPr/>
          <p:nvPr/>
        </p:nvSpPr>
        <p:spPr bwMode="auto">
          <a:xfrm>
            <a:off x="8008280" y="2014336"/>
            <a:ext cx="3416511" cy="2144782"/>
          </a:xfrm>
          <a:prstGeom prst="roundRect">
            <a:avLst>
              <a:gd name="adj" fmla="val 6200"/>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0" name="Rectangle: Rounded Corners 29">
            <a:extLst>
              <a:ext uri="{FF2B5EF4-FFF2-40B4-BE49-F238E27FC236}">
                <a16:creationId xmlns:a16="http://schemas.microsoft.com/office/drawing/2014/main" id="{4324720F-D3BB-7E91-C4DC-1D67E44BC7E0}"/>
              </a:ext>
            </a:extLst>
          </p:cNvPr>
          <p:cNvSpPr>
            <a:spLocks/>
          </p:cNvSpPr>
          <p:nvPr/>
        </p:nvSpPr>
        <p:spPr bwMode="auto">
          <a:xfrm>
            <a:off x="767209" y="2014336"/>
            <a:ext cx="3416511" cy="2144782"/>
          </a:xfrm>
          <a:prstGeom prst="roundRect">
            <a:avLst>
              <a:gd name="adj" fmla="val 6225"/>
            </a:avLst>
          </a:prstGeom>
          <a:solidFill>
            <a:schemeClr val="bg1">
              <a:lumMod val="95000"/>
            </a:schemeClr>
          </a:solidFill>
          <a:ln w="222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endParaRPr kumimoji="0" lang="en-US" sz="1600" i="0" u="none" strike="noStrike" kern="1200" normalizeH="0" baseline="0" noProof="0" err="1">
              <a:solidFill>
                <a:srgbClr val="FFFFFF"/>
              </a:solidFill>
              <a:uLnTx/>
              <a:uFillTx/>
              <a:latin typeface="Segoe UI Semibold"/>
              <a:ea typeface="+mn-ea"/>
              <a:cs typeface="+mn-cs"/>
            </a:endParaRPr>
          </a:p>
        </p:txBody>
      </p:sp>
      <p:sp>
        <p:nvSpPr>
          <p:cNvPr id="31" name="Freeform: Shape 30">
            <a:extLst>
              <a:ext uri="{FF2B5EF4-FFF2-40B4-BE49-F238E27FC236}">
                <a16:creationId xmlns:a16="http://schemas.microsoft.com/office/drawing/2014/main" id="{6C78A874-E066-5F7D-3D9E-7E7711FFDF26}"/>
              </a:ext>
            </a:extLst>
          </p:cNvPr>
          <p:cNvSpPr>
            <a:spLocks/>
          </p:cNvSpPr>
          <p:nvPr/>
        </p:nvSpPr>
        <p:spPr bwMode="auto">
          <a:xfrm>
            <a:off x="1947488"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E26E8FEF-6514-5260-0B06-B949280D2D11}"/>
              </a:ext>
            </a:extLst>
          </p:cNvPr>
          <p:cNvSpPr/>
          <p:nvPr/>
        </p:nvSpPr>
        <p:spPr bwMode="auto">
          <a:xfrm>
            <a:off x="9198417"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0"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8"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3F525A5A-C47F-E511-1FF2-001DA779C8F1}"/>
              </a:ext>
            </a:extLst>
          </p:cNvPr>
          <p:cNvSpPr/>
          <p:nvPr/>
        </p:nvSpPr>
        <p:spPr bwMode="auto">
          <a:xfrm>
            <a:off x="5573745" y="2014336"/>
            <a:ext cx="1044508" cy="815635"/>
          </a:xfrm>
          <a:custGeom>
            <a:avLst/>
            <a:gdLst>
              <a:gd name="connsiteX0" fmla="*/ 0 w 1044508"/>
              <a:gd name="connsiteY0" fmla="*/ 0 h 815635"/>
              <a:gd name="connsiteX1" fmla="*/ 195228 w 1044508"/>
              <a:gd name="connsiteY1" fmla="*/ 0 h 815635"/>
              <a:gd name="connsiteX2" fmla="*/ 849280 w 1044508"/>
              <a:gd name="connsiteY2" fmla="*/ 0 h 815635"/>
              <a:gd name="connsiteX3" fmla="*/ 1044508 w 1044508"/>
              <a:gd name="connsiteY3" fmla="*/ 0 h 815635"/>
              <a:gd name="connsiteX4" fmla="*/ 861785 w 1044508"/>
              <a:gd name="connsiteY4" fmla="*/ 121115 h 815635"/>
              <a:gd name="connsiteX5" fmla="*/ 849280 w 1044508"/>
              <a:gd name="connsiteY5" fmla="*/ 183056 h 815635"/>
              <a:gd name="connsiteX6" fmla="*/ 849280 w 1044508"/>
              <a:gd name="connsiteY6" fmla="*/ 488609 h 815635"/>
              <a:gd name="connsiteX7" fmla="*/ 522254 w 1044508"/>
              <a:gd name="connsiteY7" fmla="*/ 815635 h 815635"/>
              <a:gd name="connsiteX8" fmla="*/ 195228 w 1044508"/>
              <a:gd name="connsiteY8" fmla="*/ 488609 h 815635"/>
              <a:gd name="connsiteX9" fmla="*/ 195228 w 1044508"/>
              <a:gd name="connsiteY9" fmla="*/ 183056 h 815635"/>
              <a:gd name="connsiteX10" fmla="*/ 182723 w 1044508"/>
              <a:gd name="connsiteY10" fmla="*/ 121115 h 815635"/>
              <a:gd name="connsiteX11" fmla="*/ 0 w 1044508"/>
              <a:gd name="connsiteY11" fmla="*/ 0 h 81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4508" h="815635">
                <a:moveTo>
                  <a:pt x="0" y="0"/>
                </a:moveTo>
                <a:lnTo>
                  <a:pt x="195228" y="0"/>
                </a:lnTo>
                <a:lnTo>
                  <a:pt x="849280" y="0"/>
                </a:lnTo>
                <a:lnTo>
                  <a:pt x="1044508" y="0"/>
                </a:lnTo>
                <a:cubicBezTo>
                  <a:pt x="962367" y="0"/>
                  <a:pt x="891891" y="49941"/>
                  <a:pt x="861785" y="121115"/>
                </a:cubicBezTo>
                <a:lnTo>
                  <a:pt x="849280" y="183056"/>
                </a:lnTo>
                <a:lnTo>
                  <a:pt x="849280" y="488609"/>
                </a:lnTo>
                <a:cubicBezTo>
                  <a:pt x="849280" y="669220"/>
                  <a:pt x="702865" y="815635"/>
                  <a:pt x="522254" y="815635"/>
                </a:cubicBezTo>
                <a:cubicBezTo>
                  <a:pt x="341643" y="815635"/>
                  <a:pt x="195228" y="669220"/>
                  <a:pt x="195228" y="488609"/>
                </a:cubicBezTo>
                <a:lnTo>
                  <a:pt x="195228" y="183056"/>
                </a:lnTo>
                <a:lnTo>
                  <a:pt x="182723" y="121115"/>
                </a:lnTo>
                <a:cubicBezTo>
                  <a:pt x="152617" y="49941"/>
                  <a:pt x="82141" y="0"/>
                  <a:pt x="0" y="0"/>
                </a:cubicBezTo>
                <a:close/>
              </a:path>
            </a:pathLst>
          </a:custGeom>
          <a:solidFill>
            <a:srgbClr val="F2F2F2"/>
          </a:solidFill>
          <a:ln w="9525" cap="flat" cmpd="sng" algn="ctr">
            <a:noFill/>
            <a:prstDash val="solid"/>
            <a:headEnd type="none" w="med" len="med"/>
            <a:tailEnd type="none" w="med" len="med"/>
          </a:ln>
          <a:effectLst>
            <a:outerShdw blurRad="50800" dist="38100" dir="2700000" algn="tl" rotWithShape="0">
              <a:srgbClr val="FFFFFF">
                <a:lumMod val="50000"/>
                <a:alpha val="25000"/>
              </a:srgbClr>
            </a:outerShdw>
          </a:effectLst>
        </p:spPr>
        <p:txBody>
          <a:bodyPr rot="0" spcFirstLastPara="0"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i="0" u="none" strike="noStrike" kern="0" normalizeH="0" baseline="0" noProof="0" err="1">
              <a:gradFill>
                <a:gsLst>
                  <a:gs pos="0">
                    <a:srgbClr val="FFFFFF"/>
                  </a:gs>
                  <a:gs pos="100000">
                    <a:srgbClr val="FFFFFF"/>
                  </a:gs>
                </a:gsLst>
                <a:lin ang="5400000" scaled="0"/>
              </a:gradFill>
              <a:uLnTx/>
              <a:uFillTx/>
              <a:latin typeface="Segoe UI"/>
              <a:ea typeface="Segoe UI" pitchFamily="34" charset="0"/>
              <a:cs typeface="Segoe UI" pitchFamily="34" charset="0"/>
            </a:endParaRPr>
          </a:p>
        </p:txBody>
      </p:sp>
      <p:cxnSp>
        <p:nvCxnSpPr>
          <p:cNvPr id="36" name="Straight Connector 35">
            <a:extLst>
              <a:ext uri="{FF2B5EF4-FFF2-40B4-BE49-F238E27FC236}">
                <a16:creationId xmlns:a16="http://schemas.microsoft.com/office/drawing/2014/main" id="{4489C070-C40A-4562-9C82-C0D81E0F5FD2}"/>
              </a:ext>
            </a:extLst>
          </p:cNvPr>
          <p:cNvCxnSpPr>
            <a:cxnSpLocks/>
          </p:cNvCxnSpPr>
          <p:nvPr/>
        </p:nvCxnSpPr>
        <p:spPr>
          <a:xfrm>
            <a:off x="1953210"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7" name="Straight Connector 36">
            <a:extLst>
              <a:ext uri="{FF2B5EF4-FFF2-40B4-BE49-F238E27FC236}">
                <a16:creationId xmlns:a16="http://schemas.microsoft.com/office/drawing/2014/main" id="{D7430901-4EF2-DED5-10F3-E27B45757E07}"/>
              </a:ext>
            </a:extLst>
          </p:cNvPr>
          <p:cNvCxnSpPr>
            <a:cxnSpLocks/>
          </p:cNvCxnSpPr>
          <p:nvPr/>
        </p:nvCxnSpPr>
        <p:spPr>
          <a:xfrm>
            <a:off x="5573746"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cxnSp>
        <p:nvCxnSpPr>
          <p:cNvPr id="38" name="Straight Connector 37">
            <a:extLst>
              <a:ext uri="{FF2B5EF4-FFF2-40B4-BE49-F238E27FC236}">
                <a16:creationId xmlns:a16="http://schemas.microsoft.com/office/drawing/2014/main" id="{52D16C8F-D094-06CA-5333-36E80B320EBB}"/>
              </a:ext>
            </a:extLst>
          </p:cNvPr>
          <p:cNvCxnSpPr>
            <a:cxnSpLocks/>
          </p:cNvCxnSpPr>
          <p:nvPr/>
        </p:nvCxnSpPr>
        <p:spPr>
          <a:xfrm>
            <a:off x="9194281" y="2014336"/>
            <a:ext cx="1044508" cy="0"/>
          </a:xfrm>
          <a:prstGeom prst="line">
            <a:avLst/>
          </a:prstGeom>
          <a:noFill/>
          <a:ln w="28575" cap="rnd" cmpd="sng" algn="ctr">
            <a:gradFill flip="none" rotWithShape="1">
              <a:gsLst>
                <a:gs pos="0">
                  <a:srgbClr val="0178D4"/>
                </a:gs>
                <a:gs pos="100000">
                  <a:srgbClr val="D83B02"/>
                </a:gs>
              </a:gsLst>
              <a:lin ang="0" scaled="1"/>
              <a:tileRect/>
            </a:gradFill>
            <a:prstDash val="solid"/>
            <a:headEnd type="none" w="med" len="med"/>
            <a:tailEnd type="none" w="med" len="med"/>
          </a:ln>
          <a:effectLst/>
        </p:spPr>
      </p:cxnSp>
      <p:sp>
        <p:nvSpPr>
          <p:cNvPr id="42" name="Content Placeholder 2">
            <a:extLst>
              <a:ext uri="{FF2B5EF4-FFF2-40B4-BE49-F238E27FC236}">
                <a16:creationId xmlns:a16="http://schemas.microsoft.com/office/drawing/2014/main" id="{551545AF-242A-6153-09A6-33D788F83DF9}"/>
              </a:ext>
            </a:extLst>
          </p:cNvPr>
          <p:cNvSpPr txBox="1">
            <a:spLocks/>
          </p:cNvSpPr>
          <p:nvPr/>
        </p:nvSpPr>
        <p:spPr>
          <a:xfrm>
            <a:off x="767209" y="1378210"/>
            <a:ext cx="10657582" cy="415177"/>
          </a:xfrm>
          <a:prstGeom prst="roundRect">
            <a:avLst>
              <a:gd name="adj" fmla="val 50000"/>
            </a:avLst>
          </a:prstGeom>
          <a:solidFill>
            <a:schemeClr val="accent2"/>
          </a:solidFill>
          <a:ln w="22225">
            <a:solidFill>
              <a:schemeClr val="bg1"/>
            </a:solidFill>
          </a:ln>
          <a:effectLst>
            <a:outerShdw blurRad="304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45720" rIns="91440" bIns="45720" numCol="1" spcCol="0" rtlCol="0" fromWordArt="0" anchor="ctr" anchorCtr="0" forceAA="0" compatLnSpc="1">
            <a:prstTxWarp prst="textNoShape">
              <a:avLst/>
            </a:prstTxWarp>
            <a:noAutofit/>
          </a:bodyPr>
          <a:lstStyle>
            <a:defPPr>
              <a:defRPr lang="en-US"/>
            </a:defPPr>
            <a:lvl1pPr algn="ctr">
              <a:spcAft>
                <a:spcPts val="200"/>
              </a:spcAft>
              <a:defRPr sz="2000">
                <a:solidFill>
                  <a:schemeClr val="bg1"/>
                </a:solidFill>
                <a:latin typeface="+mj-lt"/>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ja-JP" altLang="en-US" sz="2000" b="1" i="0" u="none" strike="noStrike" kern="1200" cap="none" spc="0" normalizeH="0" baseline="0" noProof="0" dirty="0">
                <a:ln>
                  <a:noFill/>
                </a:ln>
                <a:solidFill>
                  <a:srgbClr val="FFFFFF"/>
                </a:solidFill>
                <a:effectLst/>
                <a:uLnTx/>
                <a:uFillTx/>
                <a:latin typeface="+mn-ea"/>
                <a:cs typeface="+mn-cs"/>
              </a:rPr>
              <a:t>メトリック </a:t>
            </a:r>
            <a:r>
              <a:rPr kumimoji="0" lang="ja" sz="2000" b="1" i="0" u="none" strike="noStrike" kern="1200" cap="none" spc="0" normalizeH="0" baseline="0" noProof="0" dirty="0">
                <a:ln>
                  <a:noFill/>
                </a:ln>
                <a:solidFill>
                  <a:srgbClr val="FFFFFF"/>
                </a:solidFill>
                <a:effectLst/>
                <a:uLnTx/>
                <a:uFillTx/>
                <a:latin typeface="+mn-ea"/>
                <a:cs typeface="+mn-cs"/>
              </a:rPr>
              <a:t>&amp;</a:t>
            </a:r>
            <a:r>
              <a:rPr kumimoji="0" lang="en-US" altLang="ja" sz="2000" b="1" i="0" u="none" strike="noStrike" kern="1200" cap="none" spc="0" normalizeH="0" baseline="0" noProof="0" dirty="0">
                <a:ln>
                  <a:noFill/>
                </a:ln>
                <a:solidFill>
                  <a:srgbClr val="FFFFFF"/>
                </a:solidFill>
                <a:effectLst/>
                <a:uLnTx/>
                <a:uFillTx/>
                <a:latin typeface="+mn-ea"/>
                <a:cs typeface="+mn-cs"/>
              </a:rPr>
              <a:t> </a:t>
            </a:r>
            <a:r>
              <a:rPr kumimoji="0" lang="ja" sz="2000" b="1" i="0" u="none" strike="noStrike" kern="1200" cap="none" spc="0" normalizeH="0" baseline="0" noProof="0" dirty="0">
                <a:ln>
                  <a:noFill/>
                </a:ln>
                <a:solidFill>
                  <a:srgbClr val="FFFFFF"/>
                </a:solidFill>
                <a:effectLst/>
                <a:uLnTx/>
                <a:uFillTx/>
                <a:latin typeface="+mn-ea"/>
                <a:cs typeface="+mn-cs"/>
              </a:rPr>
              <a:t>インサイト</a:t>
            </a:r>
          </a:p>
        </p:txBody>
      </p:sp>
      <p:sp>
        <p:nvSpPr>
          <p:cNvPr id="43" name="Oval 42">
            <a:extLst>
              <a:ext uri="{FF2B5EF4-FFF2-40B4-BE49-F238E27FC236}">
                <a16:creationId xmlns:a16="http://schemas.microsoft.com/office/drawing/2014/main" id="{EBA17DC2-248B-6227-A038-D4BDA10CA969}"/>
              </a:ext>
              <a:ext uri="{C183D7F6-B498-43B3-948B-1728B52AA6E4}">
                <adec:decorative xmlns:adec="http://schemas.microsoft.com/office/drawing/2017/decorative" val="0"/>
              </a:ext>
            </a:extLst>
          </p:cNvPr>
          <p:cNvSpPr>
            <a:spLocks/>
          </p:cNvSpPr>
          <p:nvPr/>
        </p:nvSpPr>
        <p:spPr bwMode="auto">
          <a:xfrm>
            <a:off x="2195897"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ja" sz="2800" b="1" i="0" u="none" strike="noStrike" kern="1200" cap="none" spc="0" normalizeH="0" baseline="0" noProof="0" dirty="0">
                <a:ln>
                  <a:noFill/>
                </a:ln>
                <a:solidFill>
                  <a:schemeClr val="accent1"/>
                </a:solidFill>
                <a:effectLst/>
                <a:uLnTx/>
                <a:uFillTx/>
                <a:latin typeface="Segoe UI"/>
                <a:ea typeface="+mn-ea"/>
                <a:cs typeface="+mn-cs"/>
              </a:rPr>
              <a:t>01</a:t>
            </a:r>
          </a:p>
        </p:txBody>
      </p:sp>
      <p:sp>
        <p:nvSpPr>
          <p:cNvPr id="44" name="Content Placeholder 2">
            <a:extLst>
              <a:ext uri="{FF2B5EF4-FFF2-40B4-BE49-F238E27FC236}">
                <a16:creationId xmlns:a16="http://schemas.microsoft.com/office/drawing/2014/main" id="{49C46551-0952-F2CF-1D4D-B926A2743E18}"/>
              </a:ext>
            </a:extLst>
          </p:cNvPr>
          <p:cNvSpPr txBox="1">
            <a:spLocks/>
          </p:cNvSpPr>
          <p:nvPr/>
        </p:nvSpPr>
        <p:spPr>
          <a:xfrm>
            <a:off x="841518" y="3096763"/>
            <a:ext cx="3267892" cy="750975"/>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ja"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可用性ゾーンとリージョン</a:t>
            </a:r>
            <a:r>
              <a:rPr kumimoji="0" lang="ja-JP" alt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の</a:t>
            </a:r>
            <a:r>
              <a:rPr kumimoji="0" lang="ja"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回復性</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ja" sz="1400" dirty="0">
                <a:solidFill>
                  <a:srgbClr val="1A1A1A"/>
                </a:solidFill>
                <a:latin typeface="Segoe UI"/>
              </a:rPr>
              <a:t>ワークロードはゾーンとリージョンの障害から完全に保護されていますか</a:t>
            </a:r>
            <a:r>
              <a:rPr lang="ja-JP" altLang="en-US" sz="1400" dirty="0">
                <a:solidFill>
                  <a:srgbClr val="1A1A1A"/>
                </a:solidFill>
                <a:latin typeface="Segoe UI"/>
              </a:rPr>
              <a:t>？</a:t>
            </a:r>
            <a:endParaRPr kumimoji="0" lang="en-US" sz="18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45" name="Oval 44">
            <a:extLst>
              <a:ext uri="{FF2B5EF4-FFF2-40B4-BE49-F238E27FC236}">
                <a16:creationId xmlns:a16="http://schemas.microsoft.com/office/drawing/2014/main" id="{A0252F20-1E22-C968-1225-ECDC69B351E3}"/>
              </a:ext>
              <a:ext uri="{C183D7F6-B498-43B3-948B-1728B52AA6E4}">
                <adec:decorative xmlns:adec="http://schemas.microsoft.com/office/drawing/2017/decorative" val="0"/>
              </a:ext>
            </a:extLst>
          </p:cNvPr>
          <p:cNvSpPr>
            <a:spLocks/>
          </p:cNvSpPr>
          <p:nvPr/>
        </p:nvSpPr>
        <p:spPr bwMode="auto">
          <a:xfrm>
            <a:off x="5822154"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ja" sz="2800" b="1" i="0" u="none" strike="noStrike" kern="1200" cap="none" spc="0" normalizeH="0" baseline="0" noProof="0" dirty="0">
                <a:ln>
                  <a:noFill/>
                </a:ln>
                <a:solidFill>
                  <a:schemeClr val="accent1"/>
                </a:solidFill>
                <a:effectLst/>
                <a:uLnTx/>
                <a:uFillTx/>
                <a:latin typeface="Segoe UI"/>
                <a:ea typeface="+mn-ea"/>
                <a:cs typeface="+mn-cs"/>
              </a:rPr>
              <a:t>02</a:t>
            </a:r>
          </a:p>
        </p:txBody>
      </p:sp>
      <p:sp>
        <p:nvSpPr>
          <p:cNvPr id="46" name="Content Placeholder 2">
            <a:extLst>
              <a:ext uri="{FF2B5EF4-FFF2-40B4-BE49-F238E27FC236}">
                <a16:creationId xmlns:a16="http://schemas.microsoft.com/office/drawing/2014/main" id="{FC1857BB-235A-8CAF-464D-7CC475E952BC}"/>
              </a:ext>
            </a:extLst>
          </p:cNvPr>
          <p:cNvSpPr txBox="1">
            <a:spLocks/>
          </p:cNvSpPr>
          <p:nvPr/>
        </p:nvSpPr>
        <p:spPr>
          <a:xfrm>
            <a:off x="4462054" y="3096763"/>
            <a:ext cx="3267892" cy="1027974"/>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ja" sz="1800" b="1" i="0" u="none" strike="noStrike" kern="1200" cap="none" spc="0" normalizeH="0" baseline="0" noProof="0" dirty="0">
                <a:ln>
                  <a:noFill/>
                </a:ln>
                <a:solidFill>
                  <a:srgbClr val="1A1A1A"/>
                </a:solidFill>
                <a:effectLst/>
                <a:uLnTx/>
                <a:uFillTx/>
                <a:latin typeface="+mn-ea"/>
                <a:cs typeface="Segoe UI Semilight" panose="020B0402040204020203" pitchFamily="34" charset="0"/>
              </a:rPr>
              <a:t>ExpressRoute マルチサイトの</a:t>
            </a:r>
            <a:br>
              <a:rPr kumimoji="0" lang="en-US" altLang="ja" sz="1800" b="1" i="0" u="none" strike="noStrike" kern="1200" cap="none" spc="0" normalizeH="0" baseline="0" noProof="0" dirty="0">
                <a:ln>
                  <a:noFill/>
                </a:ln>
                <a:solidFill>
                  <a:srgbClr val="1A1A1A"/>
                </a:solidFill>
                <a:effectLst/>
                <a:uLnTx/>
                <a:uFillTx/>
                <a:latin typeface="+mn-ea"/>
                <a:cs typeface="Segoe UI Semilight" panose="020B0402040204020203" pitchFamily="34" charset="0"/>
              </a:rPr>
            </a:br>
            <a:r>
              <a:rPr kumimoji="0" lang="ja-JP" altLang="en-US" sz="1800" b="1" i="0" u="none" strike="noStrike" kern="1200" cap="none" spc="0" normalizeH="0" baseline="0" noProof="0" dirty="0">
                <a:ln>
                  <a:noFill/>
                </a:ln>
                <a:solidFill>
                  <a:srgbClr val="1A1A1A"/>
                </a:solidFill>
                <a:effectLst/>
                <a:uLnTx/>
                <a:uFillTx/>
                <a:latin typeface="+mn-ea"/>
                <a:cs typeface="Segoe UI Semilight" panose="020B0402040204020203" pitchFamily="34" charset="0"/>
              </a:rPr>
              <a:t>回復性</a:t>
            </a:r>
            <a:endParaRPr kumimoji="0" lang="en-US" altLang="ja" sz="1400" b="1" i="0" u="none" strike="noStrike" kern="1200" cap="none" spc="0" normalizeH="0" baseline="0" noProof="0" dirty="0">
              <a:ln>
                <a:noFill/>
              </a:ln>
              <a:solidFill>
                <a:srgbClr val="1A1A1A"/>
              </a:solidFill>
              <a:effectLst/>
              <a:uLnTx/>
              <a:uFillTx/>
              <a:latin typeface="+mn-ea"/>
              <a:cs typeface="Segoe UI Semilight" panose="020B0402040204020203" pitchFamily="34" charset="0"/>
            </a:endParaRP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ja"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ExpressRoute はピアリングの場所の障害から保護されていますか</a:t>
            </a:r>
            <a:r>
              <a:rPr kumimoji="0" lang="ja-JP" alt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a:t>
            </a:r>
            <a:endParaRPr kumimoji="0" lang="ja"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47" name="Oval 46">
            <a:extLst>
              <a:ext uri="{FF2B5EF4-FFF2-40B4-BE49-F238E27FC236}">
                <a16:creationId xmlns:a16="http://schemas.microsoft.com/office/drawing/2014/main" id="{9E889A0A-9F7D-0DA7-B34A-2EF596EC459A}"/>
              </a:ext>
              <a:ext uri="{C183D7F6-B498-43B3-948B-1728B52AA6E4}">
                <adec:decorative xmlns:adec="http://schemas.microsoft.com/office/drawing/2017/decorative" val="0"/>
              </a:ext>
            </a:extLst>
          </p:cNvPr>
          <p:cNvSpPr>
            <a:spLocks/>
          </p:cNvSpPr>
          <p:nvPr/>
        </p:nvSpPr>
        <p:spPr bwMode="auto">
          <a:xfrm>
            <a:off x="9446826" y="2229100"/>
            <a:ext cx="547690" cy="547690"/>
          </a:xfrm>
          <a:prstGeom prst="ellipse">
            <a:avLst/>
          </a:prstGeom>
          <a:solidFill>
            <a:srgbClr val="FFFFFF"/>
          </a:solidFill>
          <a:ln w="6350" cap="flat" cmpd="sng" algn="ctr">
            <a:noFill/>
            <a:prstDash val="solid"/>
            <a:headEnd type="none" w="med" len="med"/>
            <a:tailEnd type="none" w="med" len="med"/>
          </a:ln>
          <a:effectLst>
            <a:outerShdw blurRad="127000" dist="127000" dir="5400000" sx="95000" sy="95000" algn="t" rotWithShape="0">
              <a:prstClr val="black">
                <a:alpha val="6000"/>
              </a:prstClr>
            </a:outerShdw>
          </a:effectLst>
        </p:spPr>
        <p:txBody>
          <a:bodyPr rot="0" spcFirstLastPara="0" vert="horz" wrap="none" lIns="182880" tIns="146304" rIns="182880" bIns="146304"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ja" sz="2800" b="1" i="0" u="none" strike="noStrike" kern="1200" cap="none" spc="0" normalizeH="0" baseline="0" noProof="0" dirty="0">
                <a:ln>
                  <a:noFill/>
                </a:ln>
                <a:solidFill>
                  <a:schemeClr val="accent1"/>
                </a:solidFill>
                <a:effectLst/>
                <a:uLnTx/>
                <a:uFillTx/>
                <a:latin typeface="Segoe UI"/>
                <a:ea typeface="+mn-ea"/>
                <a:cs typeface="+mn-cs"/>
              </a:rPr>
              <a:t>03</a:t>
            </a:r>
          </a:p>
        </p:txBody>
      </p:sp>
      <p:sp>
        <p:nvSpPr>
          <p:cNvPr id="48" name="Content Placeholder 2">
            <a:extLst>
              <a:ext uri="{FF2B5EF4-FFF2-40B4-BE49-F238E27FC236}">
                <a16:creationId xmlns:a16="http://schemas.microsoft.com/office/drawing/2014/main" id="{D534B93D-C661-7F97-6C79-D65DF20BF67B}"/>
              </a:ext>
            </a:extLst>
          </p:cNvPr>
          <p:cNvSpPr txBox="1">
            <a:spLocks/>
          </p:cNvSpPr>
          <p:nvPr/>
        </p:nvSpPr>
        <p:spPr>
          <a:xfrm>
            <a:off x="8082589" y="3096763"/>
            <a:ext cx="3267892" cy="1360372"/>
          </a:xfrm>
          <a:prstGeom prst="rect">
            <a:avLst/>
          </a:prstGeom>
        </p:spPr>
        <p:txBody>
          <a:bodyPr vert="horz" wrap="square" lIns="0" tIns="0" rIns="0" bIns="0" rtlCol="0">
            <a:spAutoFit/>
          </a:bodyPr>
          <a:lst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j-lt"/>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ja"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回復性のための</a:t>
            </a:r>
            <a:br>
              <a:rPr kumimoji="0" lang="en-US" altLang="ja"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br>
            <a:r>
              <a:rPr kumimoji="0" lang="ja"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サービス正常性アラート</a:t>
            </a: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ja"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すべてのサービスに対してサービス正常性アラートが構成されていますか</a:t>
            </a:r>
            <a:r>
              <a:rPr kumimoji="0" lang="ja-JP" altLang="en-US"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rPr>
              <a:t>？</a:t>
            </a:r>
            <a:endParaRPr kumimoji="0" lang="ja" sz="1400"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a:p>
            <a:pPr marL="0" marR="0" lvl="0" indent="0" algn="ctr" defTabSz="932563"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endParaRPr kumimoji="0" lang="en-US" sz="1800" b="1" i="0" u="none" strike="noStrike" kern="1200" cap="none" spc="0" normalizeH="0" baseline="0" noProof="0" dirty="0">
              <a:ln>
                <a:noFill/>
              </a:ln>
              <a:solidFill>
                <a:srgbClr val="1A1A1A"/>
              </a:solidFill>
              <a:effectLst/>
              <a:uLnTx/>
              <a:uFillTx/>
              <a:latin typeface="Segoe UI"/>
              <a:ea typeface="+mn-ea"/>
              <a:cs typeface="Segoe UI Semilight" panose="020B0402040204020203" pitchFamily="34" charset="0"/>
            </a:endParaRPr>
          </a:p>
        </p:txBody>
      </p:sp>
      <p:sp>
        <p:nvSpPr>
          <p:cNvPr id="7" name="TextBox 1">
            <a:extLst>
              <a:ext uri="{FF2B5EF4-FFF2-40B4-BE49-F238E27FC236}">
                <a16:creationId xmlns:a16="http://schemas.microsoft.com/office/drawing/2014/main" id="{B5298A7B-A51C-007B-3F75-B54F2D00CFF5}"/>
              </a:ext>
            </a:extLst>
          </p:cNvPr>
          <p:cNvSpPr txBox="1"/>
          <p:nvPr/>
        </p:nvSpPr>
        <p:spPr>
          <a:xfrm>
            <a:off x="66174" y="-11428"/>
            <a:ext cx="12061657"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ワークロードの結果に基づいてカスタマイズする – 結果に応じて、 いいえ、はい、該当なしを削除</a:t>
            </a:r>
            <a:r>
              <a:rPr lang="ja-JP" altLang="en-US" sz="2000" dirty="0">
                <a:solidFill>
                  <a:schemeClr val="bg1"/>
                </a:solidFill>
                <a:latin typeface="Segoe UI"/>
              </a:rPr>
              <a:t>する</a:t>
            </a:r>
            <a:endParaRPr kumimoji="0" lang="en-US" sz="2000" b="0" i="0" u="none" strike="noStrike" kern="1200" cap="none" spc="0" normalizeH="0" baseline="0" noProof="0" dirty="0">
              <a:ln>
                <a:noFill/>
              </a:ln>
              <a:solidFill>
                <a:schemeClr val="bg1"/>
              </a:solidFill>
              <a:effectLst/>
              <a:uLnTx/>
              <a:uFillTx/>
              <a:latin typeface="Segoe UI"/>
              <a:ea typeface="+mn-ea"/>
              <a:cs typeface="+mn-cs"/>
            </a:endParaRPr>
          </a:p>
        </p:txBody>
      </p:sp>
      <p:sp>
        <p:nvSpPr>
          <p:cNvPr id="8" name="Rectangle: Rounded Corners 7">
            <a:extLst>
              <a:ext uri="{FF2B5EF4-FFF2-40B4-BE49-F238E27FC236}">
                <a16:creationId xmlns:a16="http://schemas.microsoft.com/office/drawing/2014/main" id="{40A8E075-B1B0-A893-A6F9-0DC50950A936}"/>
              </a:ext>
              <a:ext uri="{C183D7F6-B498-43B3-948B-1728B52AA6E4}">
                <adec:decorative xmlns:adec="http://schemas.microsoft.com/office/drawing/2017/decorative" val="1"/>
              </a:ext>
            </a:extLst>
          </p:cNvPr>
          <p:cNvSpPr>
            <a:spLocks/>
          </p:cNvSpPr>
          <p:nvPr/>
        </p:nvSpPr>
        <p:spPr bwMode="auto">
          <a:xfrm>
            <a:off x="1252329"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 b="1" dirty="0">
                <a:gradFill>
                  <a:gsLst>
                    <a:gs pos="0">
                      <a:srgbClr val="FFFFFF"/>
                    </a:gs>
                    <a:gs pos="100000">
                      <a:srgbClr val="FFFFFF"/>
                    </a:gs>
                  </a:gsLst>
                  <a:lin ang="5400000" scaled="0"/>
                </a:gradFill>
                <a:latin typeface="+mj-lt"/>
                <a:cs typeface="Segoe UI" pitchFamily="34" charset="0"/>
              </a:rPr>
              <a:t>はい</a:t>
            </a:r>
          </a:p>
        </p:txBody>
      </p:sp>
      <p:sp>
        <p:nvSpPr>
          <p:cNvPr id="9" name="Rectangle: Rounded Corners 8">
            <a:extLst>
              <a:ext uri="{FF2B5EF4-FFF2-40B4-BE49-F238E27FC236}">
                <a16:creationId xmlns:a16="http://schemas.microsoft.com/office/drawing/2014/main" id="{95C8E1E7-8AC3-1EB7-F8CB-6009615795C4}"/>
              </a:ext>
              <a:ext uri="{C183D7F6-B498-43B3-948B-1728B52AA6E4}">
                <adec:decorative xmlns:adec="http://schemas.microsoft.com/office/drawing/2017/decorative" val="1"/>
              </a:ext>
            </a:extLst>
          </p:cNvPr>
          <p:cNvSpPr>
            <a:spLocks/>
          </p:cNvSpPr>
          <p:nvPr/>
        </p:nvSpPr>
        <p:spPr bwMode="auto">
          <a:xfrm>
            <a:off x="1252329"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 b="1" dirty="0">
                <a:gradFill>
                  <a:gsLst>
                    <a:gs pos="0">
                      <a:srgbClr val="FFFFFF"/>
                    </a:gs>
                    <a:gs pos="100000">
                      <a:srgbClr val="FFFFFF"/>
                    </a:gs>
                  </a:gsLst>
                  <a:lin ang="5400000" scaled="0"/>
                </a:gradFill>
                <a:latin typeface="+mj-lt"/>
                <a:cs typeface="Segoe UI" pitchFamily="34" charset="0"/>
              </a:rPr>
              <a:t>該当なし</a:t>
            </a:r>
          </a:p>
        </p:txBody>
      </p:sp>
      <p:sp>
        <p:nvSpPr>
          <p:cNvPr id="13" name="Rectangle: Rounded Corners 12">
            <a:extLst>
              <a:ext uri="{FF2B5EF4-FFF2-40B4-BE49-F238E27FC236}">
                <a16:creationId xmlns:a16="http://schemas.microsoft.com/office/drawing/2014/main" id="{AF5F83E0-FB70-7ACF-F945-009804CE20E8}"/>
              </a:ext>
              <a:ext uri="{C183D7F6-B498-43B3-948B-1728B52AA6E4}">
                <adec:decorative xmlns:adec="http://schemas.microsoft.com/office/drawing/2017/decorative" val="1"/>
              </a:ext>
            </a:extLst>
          </p:cNvPr>
          <p:cNvSpPr>
            <a:spLocks/>
          </p:cNvSpPr>
          <p:nvPr/>
        </p:nvSpPr>
        <p:spPr bwMode="auto">
          <a:xfrm>
            <a:off x="4928481"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 b="1" dirty="0">
                <a:gradFill>
                  <a:gsLst>
                    <a:gs pos="0">
                      <a:srgbClr val="FFFFFF"/>
                    </a:gs>
                    <a:gs pos="100000">
                      <a:srgbClr val="FFFFFF"/>
                    </a:gs>
                  </a:gsLst>
                  <a:lin ang="5400000" scaled="0"/>
                </a:gradFill>
                <a:latin typeface="+mj-lt"/>
                <a:cs typeface="Segoe UI" pitchFamily="34" charset="0"/>
              </a:rPr>
              <a:t>いいえ</a:t>
            </a:r>
          </a:p>
        </p:txBody>
      </p:sp>
      <p:sp>
        <p:nvSpPr>
          <p:cNvPr id="14" name="Rectangle: Rounded Corners 13">
            <a:extLst>
              <a:ext uri="{FF2B5EF4-FFF2-40B4-BE49-F238E27FC236}">
                <a16:creationId xmlns:a16="http://schemas.microsoft.com/office/drawing/2014/main" id="{A829C206-C1D1-1640-7272-9DBF56E0E72C}"/>
              </a:ext>
              <a:ext uri="{C183D7F6-B498-43B3-948B-1728B52AA6E4}">
                <adec:decorative xmlns:adec="http://schemas.microsoft.com/office/drawing/2017/decorative" val="1"/>
              </a:ext>
            </a:extLst>
          </p:cNvPr>
          <p:cNvSpPr>
            <a:spLocks/>
          </p:cNvSpPr>
          <p:nvPr/>
        </p:nvSpPr>
        <p:spPr bwMode="auto">
          <a:xfrm>
            <a:off x="4928481"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 b="1" dirty="0">
                <a:gradFill>
                  <a:gsLst>
                    <a:gs pos="0">
                      <a:srgbClr val="FFFFFF"/>
                    </a:gs>
                    <a:gs pos="100000">
                      <a:srgbClr val="FFFFFF"/>
                    </a:gs>
                  </a:gsLst>
                  <a:lin ang="5400000" scaled="0"/>
                </a:gradFill>
                <a:latin typeface="+mj-lt"/>
                <a:cs typeface="Segoe UI" pitchFamily="34" charset="0"/>
              </a:rPr>
              <a:t>はい</a:t>
            </a:r>
          </a:p>
        </p:txBody>
      </p:sp>
      <p:sp>
        <p:nvSpPr>
          <p:cNvPr id="15" name="Rectangle: Rounded Corners 14">
            <a:extLst>
              <a:ext uri="{FF2B5EF4-FFF2-40B4-BE49-F238E27FC236}">
                <a16:creationId xmlns:a16="http://schemas.microsoft.com/office/drawing/2014/main" id="{D2E47025-6CC2-D7B8-7595-2C345073BE92}"/>
              </a:ext>
              <a:ext uri="{C183D7F6-B498-43B3-948B-1728B52AA6E4}">
                <adec:decorative xmlns:adec="http://schemas.microsoft.com/office/drawing/2017/decorative" val="1"/>
              </a:ext>
            </a:extLst>
          </p:cNvPr>
          <p:cNvSpPr>
            <a:spLocks/>
          </p:cNvSpPr>
          <p:nvPr/>
        </p:nvSpPr>
        <p:spPr bwMode="auto">
          <a:xfrm>
            <a:off x="4928481"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 b="1" dirty="0">
                <a:gradFill>
                  <a:gsLst>
                    <a:gs pos="0">
                      <a:srgbClr val="FFFFFF"/>
                    </a:gs>
                    <a:gs pos="100000">
                      <a:srgbClr val="FFFFFF"/>
                    </a:gs>
                  </a:gsLst>
                  <a:lin ang="5400000" scaled="0"/>
                </a:gradFill>
                <a:latin typeface="+mj-lt"/>
                <a:cs typeface="Segoe UI" pitchFamily="34" charset="0"/>
              </a:rPr>
              <a:t>該当なし</a:t>
            </a:r>
          </a:p>
        </p:txBody>
      </p:sp>
      <p:sp>
        <p:nvSpPr>
          <p:cNvPr id="16" name="Rectangle: Rounded Corners 15">
            <a:extLst>
              <a:ext uri="{FF2B5EF4-FFF2-40B4-BE49-F238E27FC236}">
                <a16:creationId xmlns:a16="http://schemas.microsoft.com/office/drawing/2014/main" id="{F6190D86-4E8D-C15A-9781-E879159AC55F}"/>
              </a:ext>
              <a:ext uri="{C183D7F6-B498-43B3-948B-1728B52AA6E4}">
                <adec:decorative xmlns:adec="http://schemas.microsoft.com/office/drawing/2017/decorative" val="1"/>
              </a:ext>
            </a:extLst>
          </p:cNvPr>
          <p:cNvSpPr>
            <a:spLocks/>
          </p:cNvSpPr>
          <p:nvPr/>
        </p:nvSpPr>
        <p:spPr bwMode="auto">
          <a:xfrm>
            <a:off x="8568921" y="4457657"/>
            <a:ext cx="2335037" cy="567551"/>
          </a:xfrm>
          <a:prstGeom prst="roundRect">
            <a:avLst>
              <a:gd name="adj" fmla="val 11600"/>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 b="1" dirty="0">
                <a:gradFill>
                  <a:gsLst>
                    <a:gs pos="0">
                      <a:srgbClr val="FFFFFF"/>
                    </a:gs>
                    <a:gs pos="100000">
                      <a:srgbClr val="FFFFFF"/>
                    </a:gs>
                  </a:gsLst>
                  <a:lin ang="5400000" scaled="0"/>
                </a:gradFill>
                <a:latin typeface="+mj-lt"/>
                <a:cs typeface="Segoe UI" pitchFamily="34" charset="0"/>
              </a:rPr>
              <a:t>いいえ</a:t>
            </a:r>
          </a:p>
        </p:txBody>
      </p:sp>
      <p:sp>
        <p:nvSpPr>
          <p:cNvPr id="17" name="Rectangle: Rounded Corners 16">
            <a:extLst>
              <a:ext uri="{FF2B5EF4-FFF2-40B4-BE49-F238E27FC236}">
                <a16:creationId xmlns:a16="http://schemas.microsoft.com/office/drawing/2014/main" id="{BE6D32B5-62EC-9238-04AE-41FD35C17A3F}"/>
              </a:ext>
              <a:ext uri="{C183D7F6-B498-43B3-948B-1728B52AA6E4}">
                <adec:decorative xmlns:adec="http://schemas.microsoft.com/office/drawing/2017/decorative" val="1"/>
              </a:ext>
            </a:extLst>
          </p:cNvPr>
          <p:cNvSpPr>
            <a:spLocks/>
          </p:cNvSpPr>
          <p:nvPr/>
        </p:nvSpPr>
        <p:spPr bwMode="auto">
          <a:xfrm>
            <a:off x="8568921" y="5077930"/>
            <a:ext cx="2335037" cy="567551"/>
          </a:xfrm>
          <a:prstGeom prst="roundRect">
            <a:avLst>
              <a:gd name="adj" fmla="val 11600"/>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 b="1" dirty="0">
                <a:gradFill>
                  <a:gsLst>
                    <a:gs pos="0">
                      <a:srgbClr val="FFFFFF"/>
                    </a:gs>
                    <a:gs pos="100000">
                      <a:srgbClr val="FFFFFF"/>
                    </a:gs>
                  </a:gsLst>
                  <a:lin ang="5400000" scaled="0"/>
                </a:gradFill>
                <a:latin typeface="+mj-lt"/>
                <a:cs typeface="Segoe UI" pitchFamily="34" charset="0"/>
              </a:rPr>
              <a:t>はい</a:t>
            </a:r>
          </a:p>
        </p:txBody>
      </p:sp>
      <p:sp>
        <p:nvSpPr>
          <p:cNvPr id="18" name="Rectangle: Rounded Corners 17">
            <a:extLst>
              <a:ext uri="{FF2B5EF4-FFF2-40B4-BE49-F238E27FC236}">
                <a16:creationId xmlns:a16="http://schemas.microsoft.com/office/drawing/2014/main" id="{857A8ED1-324D-6E85-96B0-9D66571D1588}"/>
              </a:ext>
              <a:ext uri="{C183D7F6-B498-43B3-948B-1728B52AA6E4}">
                <adec:decorative xmlns:adec="http://schemas.microsoft.com/office/drawing/2017/decorative" val="1"/>
              </a:ext>
            </a:extLst>
          </p:cNvPr>
          <p:cNvSpPr>
            <a:spLocks/>
          </p:cNvSpPr>
          <p:nvPr/>
        </p:nvSpPr>
        <p:spPr bwMode="auto">
          <a:xfrm>
            <a:off x="8568921" y="5700618"/>
            <a:ext cx="2335037" cy="567551"/>
          </a:xfrm>
          <a:prstGeom prst="roundRect">
            <a:avLst>
              <a:gd name="adj" fmla="val 11600"/>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ja" b="1" dirty="0">
                <a:gradFill>
                  <a:gsLst>
                    <a:gs pos="0">
                      <a:srgbClr val="FFFFFF"/>
                    </a:gs>
                    <a:gs pos="100000">
                      <a:srgbClr val="FFFFFF"/>
                    </a:gs>
                  </a:gsLst>
                  <a:lin ang="5400000" scaled="0"/>
                </a:gradFill>
                <a:latin typeface="+mj-lt"/>
                <a:cs typeface="Segoe UI" pitchFamily="34" charset="0"/>
              </a:rPr>
              <a:t>該当なし</a:t>
            </a:r>
          </a:p>
        </p:txBody>
      </p:sp>
    </p:spTree>
    <p:extLst>
      <p:ext uri="{BB962C8B-B14F-4D97-AF65-F5344CB8AC3E}">
        <p14:creationId xmlns:p14="http://schemas.microsoft.com/office/powerpoint/2010/main" val="93809030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892C8049-EF4F-030A-0463-CF67AA4CCE69}"/>
              </a:ext>
            </a:extLst>
          </p:cNvPr>
          <p:cNvSpPr/>
          <p:nvPr/>
        </p:nvSpPr>
        <p:spPr bwMode="auto">
          <a:xfrm>
            <a:off x="2212110" y="1090191"/>
            <a:ext cx="7767780" cy="1317161"/>
          </a:xfrm>
          <a:prstGeom prst="roundRect">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 dirty="0"/>
              <a:t>影響度</a:t>
            </a:r>
            <a:r>
              <a:rPr lang="en-US" altLang="ja" dirty="0"/>
              <a:t> </a:t>
            </a:r>
            <a:r>
              <a:rPr lang="ja" dirty="0"/>
              <a:t>高</a:t>
            </a:r>
            <a:r>
              <a:rPr lang="en-US" altLang="ja" dirty="0"/>
              <a:t> </a:t>
            </a:r>
            <a:r>
              <a:rPr lang="ja" dirty="0"/>
              <a:t>ダッシュボード</a:t>
            </a:r>
          </a:p>
        </p:txBody>
      </p:sp>
      <p:grpSp>
        <p:nvGrpSpPr>
          <p:cNvPr id="44" name="Group 43">
            <a:extLst>
              <a:ext uri="{FF2B5EF4-FFF2-40B4-BE49-F238E27FC236}">
                <a16:creationId xmlns:a16="http://schemas.microsoft.com/office/drawing/2014/main" id="{B7B23B65-D28A-41EC-B1C1-D8D4ED11FACB}"/>
              </a:ext>
            </a:extLst>
          </p:cNvPr>
          <p:cNvGrpSpPr/>
          <p:nvPr/>
        </p:nvGrpSpPr>
        <p:grpSpPr>
          <a:xfrm>
            <a:off x="2404040" y="1240700"/>
            <a:ext cx="7568640" cy="1030955"/>
            <a:chOff x="1691898" y="2881235"/>
            <a:chExt cx="7568640" cy="1030955"/>
          </a:xfrm>
        </p:grpSpPr>
        <p:pic>
          <p:nvPicPr>
            <p:cNvPr id="15" name="Graphic 1476503369">
              <a:extLst>
                <a:ext uri="{FF2B5EF4-FFF2-40B4-BE49-F238E27FC236}">
                  <a16:creationId xmlns:a16="http://schemas.microsoft.com/office/drawing/2014/main" id="{E898327C-7E2C-3E5B-81A0-5EEA9B39DD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46763" y="3521289"/>
              <a:ext cx="327167" cy="390901"/>
            </a:xfrm>
            <a:prstGeom prst="rect">
              <a:avLst/>
            </a:prstGeom>
          </p:spPr>
        </p:pic>
        <p:pic>
          <p:nvPicPr>
            <p:cNvPr id="17" name="Graphic 996550062">
              <a:extLst>
                <a:ext uri="{FF2B5EF4-FFF2-40B4-BE49-F238E27FC236}">
                  <a16:creationId xmlns:a16="http://schemas.microsoft.com/office/drawing/2014/main" id="{B82B55AA-18FF-D02C-1D74-6D4D62BA2C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89871" y="3521289"/>
              <a:ext cx="352661" cy="352661"/>
            </a:xfrm>
            <a:prstGeom prst="rect">
              <a:avLst/>
            </a:prstGeom>
          </p:spPr>
        </p:pic>
        <p:sp>
          <p:nvSpPr>
            <p:cNvPr id="19" name="TextBox 18">
              <a:extLst>
                <a:ext uri="{FF2B5EF4-FFF2-40B4-BE49-F238E27FC236}">
                  <a16:creationId xmlns:a16="http://schemas.microsoft.com/office/drawing/2014/main" id="{FD580E1B-B144-B074-27CA-5E2D23BD7A8C}"/>
                </a:ext>
              </a:extLst>
            </p:cNvPr>
            <p:cNvSpPr txBox="1"/>
            <p:nvPr/>
          </p:nvSpPr>
          <p:spPr>
            <a:xfrm>
              <a:off x="1921328" y="3504618"/>
              <a:ext cx="837194"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ja"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38</a:t>
              </a:r>
            </a:p>
          </p:txBody>
        </p:sp>
        <p:sp>
          <p:nvSpPr>
            <p:cNvPr id="21" name="TextBox 20">
              <a:extLst>
                <a:ext uri="{FF2B5EF4-FFF2-40B4-BE49-F238E27FC236}">
                  <a16:creationId xmlns:a16="http://schemas.microsoft.com/office/drawing/2014/main" id="{3A85C849-25E8-C05F-EECD-E14176AD5B35}"/>
                </a:ext>
              </a:extLst>
            </p:cNvPr>
            <p:cNvSpPr txBox="1"/>
            <p:nvPr/>
          </p:nvSpPr>
          <p:spPr>
            <a:xfrm>
              <a:off x="3709464" y="3504618"/>
              <a:ext cx="490556"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ja"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13</a:t>
              </a:r>
            </a:p>
          </p:txBody>
        </p:sp>
        <p:sp>
          <p:nvSpPr>
            <p:cNvPr id="23" name="TextBox 22">
              <a:extLst>
                <a:ext uri="{FF2B5EF4-FFF2-40B4-BE49-F238E27FC236}">
                  <a16:creationId xmlns:a16="http://schemas.microsoft.com/office/drawing/2014/main" id="{7EBE7FA5-6790-1388-8F2B-DCDB156D0680}"/>
                </a:ext>
              </a:extLst>
            </p:cNvPr>
            <p:cNvSpPr txBox="1"/>
            <p:nvPr/>
          </p:nvSpPr>
          <p:spPr>
            <a:xfrm>
              <a:off x="4973050" y="3504618"/>
              <a:ext cx="501957"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ja"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22</a:t>
              </a:r>
            </a:p>
          </p:txBody>
        </p:sp>
        <p:sp>
          <p:nvSpPr>
            <p:cNvPr id="24" name="TextBox 23">
              <a:extLst>
                <a:ext uri="{FF2B5EF4-FFF2-40B4-BE49-F238E27FC236}">
                  <a16:creationId xmlns:a16="http://schemas.microsoft.com/office/drawing/2014/main" id="{072ACE2C-2370-2888-0D27-237953161B8C}"/>
                </a:ext>
              </a:extLst>
            </p:cNvPr>
            <p:cNvSpPr txBox="1"/>
            <p:nvPr/>
          </p:nvSpPr>
          <p:spPr>
            <a:xfrm>
              <a:off x="6221001" y="3504618"/>
              <a:ext cx="391136"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ja"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3</a:t>
              </a:r>
            </a:p>
          </p:txBody>
        </p:sp>
        <p:sp>
          <p:nvSpPr>
            <p:cNvPr id="30" name="TextBox 29">
              <a:extLst>
                <a:ext uri="{FF2B5EF4-FFF2-40B4-BE49-F238E27FC236}">
                  <a16:creationId xmlns:a16="http://schemas.microsoft.com/office/drawing/2014/main" id="{5E58D1D2-5F8D-8999-36C7-9E88AC46B884}"/>
                </a:ext>
              </a:extLst>
            </p:cNvPr>
            <p:cNvSpPr txBox="1"/>
            <p:nvPr/>
          </p:nvSpPr>
          <p:spPr>
            <a:xfrm>
              <a:off x="7613711" y="3504618"/>
              <a:ext cx="1010651" cy="369332"/>
            </a:xfrm>
            <a:prstGeom prst="rect">
              <a:avLst/>
            </a:prstGeom>
            <a:noFill/>
          </p:spPr>
          <p:txBody>
            <a:bodyPr wrap="squar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ja" sz="24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276</a:t>
              </a:r>
            </a:p>
          </p:txBody>
        </p:sp>
        <p:sp>
          <p:nvSpPr>
            <p:cNvPr id="31" name="TextBox 30">
              <a:extLst>
                <a:ext uri="{FF2B5EF4-FFF2-40B4-BE49-F238E27FC236}">
                  <a16:creationId xmlns:a16="http://schemas.microsoft.com/office/drawing/2014/main" id="{0F8E987D-846D-F509-8CC7-EEE4F360A977}"/>
                </a:ext>
              </a:extLst>
            </p:cNvPr>
            <p:cNvSpPr txBox="1"/>
            <p:nvPr/>
          </p:nvSpPr>
          <p:spPr>
            <a:xfrm>
              <a:off x="4288261" y="3504618"/>
              <a:ext cx="619280"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ja"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影響度: 高</a:t>
              </a:r>
            </a:p>
          </p:txBody>
        </p:sp>
        <p:sp>
          <p:nvSpPr>
            <p:cNvPr id="32" name="TextBox 31">
              <a:extLst>
                <a:ext uri="{FF2B5EF4-FFF2-40B4-BE49-F238E27FC236}">
                  <a16:creationId xmlns:a16="http://schemas.microsoft.com/office/drawing/2014/main" id="{93011972-609D-0D6E-D86E-54A4C693F7DF}"/>
                </a:ext>
              </a:extLst>
            </p:cNvPr>
            <p:cNvSpPr txBox="1"/>
            <p:nvPr/>
          </p:nvSpPr>
          <p:spPr>
            <a:xfrm>
              <a:off x="5567008"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ja" sz="12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影響度: 中</a:t>
              </a:r>
            </a:p>
          </p:txBody>
        </p:sp>
        <p:sp>
          <p:nvSpPr>
            <p:cNvPr id="33" name="TextBox 32">
              <a:extLst>
                <a:ext uri="{FF2B5EF4-FFF2-40B4-BE49-F238E27FC236}">
                  <a16:creationId xmlns:a16="http://schemas.microsoft.com/office/drawing/2014/main" id="{B795E1FC-3BBB-7CA1-2D88-17E18DAF60F4}"/>
                </a:ext>
              </a:extLst>
            </p:cNvPr>
            <p:cNvSpPr txBox="1"/>
            <p:nvPr/>
          </p:nvSpPr>
          <p:spPr>
            <a:xfrm>
              <a:off x="6708406" y="3504618"/>
              <a:ext cx="653992"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ja" sz="1200" b="0" i="0" u="none" strike="noStrike" kern="1200" cap="none" spc="0" normalizeH="0" baseline="0" noProof="0">
                  <a:ln>
                    <a:noFill/>
                  </a:ln>
                  <a:gradFill>
                    <a:gsLst>
                      <a:gs pos="2917">
                        <a:srgbClr val="1A1A1A"/>
                      </a:gs>
                      <a:gs pos="30000">
                        <a:srgbClr val="1A1A1A"/>
                      </a:gs>
                    </a:gsLst>
                    <a:lin ang="5400000" scaled="0"/>
                  </a:gradFill>
                  <a:effectLst/>
                  <a:uLnTx/>
                  <a:uFillTx/>
                  <a:latin typeface="Segoe UI"/>
                  <a:ea typeface="+mn-ea"/>
                  <a:cs typeface="+mn-cs"/>
                </a:rPr>
                <a:t>影響度: 低</a:t>
              </a:r>
            </a:p>
          </p:txBody>
        </p:sp>
        <p:sp>
          <p:nvSpPr>
            <p:cNvPr id="35" name="TextBox 34">
              <a:extLst>
                <a:ext uri="{FF2B5EF4-FFF2-40B4-BE49-F238E27FC236}">
                  <a16:creationId xmlns:a16="http://schemas.microsoft.com/office/drawing/2014/main" id="{73F40485-C305-2998-4745-16BF59EC40B5}"/>
                </a:ext>
              </a:extLst>
            </p:cNvPr>
            <p:cNvSpPr txBox="1"/>
            <p:nvPr/>
          </p:nvSpPr>
          <p:spPr>
            <a:xfrm>
              <a:off x="1691898"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合計推奨事項</a:t>
              </a:r>
              <a:r>
                <a:rPr kumimoji="0" lang="ja-JP"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数</a:t>
              </a:r>
              <a:endParaRPr kumimoji="0" lang="ja"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36" name="TextBox 35">
              <a:extLst>
                <a:ext uri="{FF2B5EF4-FFF2-40B4-BE49-F238E27FC236}">
                  <a16:creationId xmlns:a16="http://schemas.microsoft.com/office/drawing/2014/main" id="{2CD07CB0-F2CF-90C9-8D00-E78225B41ABC}"/>
                </a:ext>
              </a:extLst>
            </p:cNvPr>
            <p:cNvSpPr txBox="1"/>
            <p:nvPr/>
          </p:nvSpPr>
          <p:spPr>
            <a:xfrm>
              <a:off x="3874855" y="2881235"/>
              <a:ext cx="3487543"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ja"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影響</a:t>
              </a:r>
              <a:r>
                <a:rPr kumimoji="0" lang="ja-JP"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度</a:t>
              </a:r>
              <a:r>
                <a:rPr kumimoji="0" lang="ja"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別の推奨事項</a:t>
              </a:r>
              <a:r>
                <a:rPr kumimoji="0" lang="ja-JP"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数</a:t>
              </a:r>
              <a:endParaRPr kumimoji="0" lang="ja"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sp>
          <p:nvSpPr>
            <p:cNvPr id="37" name="TextBox 36">
              <a:extLst>
                <a:ext uri="{FF2B5EF4-FFF2-40B4-BE49-F238E27FC236}">
                  <a16:creationId xmlns:a16="http://schemas.microsoft.com/office/drawing/2014/main" id="{CADC06E5-566D-D1F6-43F3-631712CFB04A}"/>
                </a:ext>
              </a:extLst>
            </p:cNvPr>
            <p:cNvSpPr txBox="1"/>
            <p:nvPr/>
          </p:nvSpPr>
          <p:spPr>
            <a:xfrm>
              <a:off x="7497053" y="2881235"/>
              <a:ext cx="1763485"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影響を受けるリソース</a:t>
              </a:r>
              <a:r>
                <a:rPr kumimoji="0" lang="ja-JP" altLang="en-US"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rPr>
                <a:t>数</a:t>
              </a:r>
              <a:endParaRPr kumimoji="0" lang="ja" sz="1200" b="1"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a:ea typeface="+mn-ea"/>
                <a:cs typeface="+mn-cs"/>
              </a:endParaRPr>
            </a:p>
          </p:txBody>
        </p:sp>
        <p:grpSp>
          <p:nvGrpSpPr>
            <p:cNvPr id="42" name="Group 41">
              <a:extLst>
                <a:ext uri="{FF2B5EF4-FFF2-40B4-BE49-F238E27FC236}">
                  <a16:creationId xmlns:a16="http://schemas.microsoft.com/office/drawing/2014/main" id="{823A0386-DBEB-29F2-E7FA-AC958BD5CC5C}"/>
                </a:ext>
              </a:extLst>
            </p:cNvPr>
            <p:cNvGrpSpPr/>
            <p:nvPr/>
          </p:nvGrpSpPr>
          <p:grpSpPr>
            <a:xfrm>
              <a:off x="3847359" y="3272972"/>
              <a:ext cx="3515040" cy="110752"/>
              <a:chOff x="3882571" y="2201622"/>
              <a:chExt cx="3592287" cy="116115"/>
            </a:xfrm>
          </p:grpSpPr>
          <p:sp>
            <p:nvSpPr>
              <p:cNvPr id="38" name="Rectangle 37">
                <a:extLst>
                  <a:ext uri="{FF2B5EF4-FFF2-40B4-BE49-F238E27FC236}">
                    <a16:creationId xmlns:a16="http://schemas.microsoft.com/office/drawing/2014/main" id="{BCC35EE9-8521-9B67-2ACE-0879165201B9}"/>
                  </a:ext>
                </a:extLst>
              </p:cNvPr>
              <p:cNvSpPr/>
              <p:nvPr/>
            </p:nvSpPr>
            <p:spPr bwMode="auto">
              <a:xfrm>
                <a:off x="3882571" y="2201622"/>
                <a:ext cx="1197429" cy="116115"/>
              </a:xfrm>
              <a:prstGeom prst="rect">
                <a:avLst/>
              </a:prstGeom>
              <a:solidFill>
                <a:srgbClr val="CC33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Rectangle 38">
                <a:extLst>
                  <a:ext uri="{FF2B5EF4-FFF2-40B4-BE49-F238E27FC236}">
                    <a16:creationId xmlns:a16="http://schemas.microsoft.com/office/drawing/2014/main" id="{22587675-7E2A-3379-2527-533685D35E76}"/>
                  </a:ext>
                </a:extLst>
              </p:cNvPr>
              <p:cNvSpPr/>
              <p:nvPr/>
            </p:nvSpPr>
            <p:spPr bwMode="auto">
              <a:xfrm>
                <a:off x="5080000" y="2201622"/>
                <a:ext cx="1197429" cy="116115"/>
              </a:xfrm>
              <a:prstGeom prst="rect">
                <a:avLst/>
              </a:prstGeom>
              <a:solidFill>
                <a:srgbClr val="FFC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Rectangle 39">
                <a:extLst>
                  <a:ext uri="{FF2B5EF4-FFF2-40B4-BE49-F238E27FC236}">
                    <a16:creationId xmlns:a16="http://schemas.microsoft.com/office/drawing/2014/main" id="{B9F7BDB9-FE6A-709E-9A42-27CA0EA428FC}"/>
                  </a:ext>
                </a:extLst>
              </p:cNvPr>
              <p:cNvSpPr/>
              <p:nvPr/>
            </p:nvSpPr>
            <p:spPr bwMode="auto">
              <a:xfrm>
                <a:off x="6277429" y="2201622"/>
                <a:ext cx="1197429" cy="116115"/>
              </a:xfrm>
              <a:prstGeom prst="rect">
                <a:avLst/>
              </a:pr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pic>
        <p:nvPicPr>
          <p:cNvPr id="50" name="Graphic 49">
            <a:extLst>
              <a:ext uri="{FF2B5EF4-FFF2-40B4-BE49-F238E27FC236}">
                <a16:creationId xmlns:a16="http://schemas.microsoft.com/office/drawing/2014/main" id="{2BEE60F7-DB88-2197-A7CF-E0249497AE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25585" y="2614423"/>
            <a:ext cx="498004" cy="498004"/>
          </a:xfrm>
          <a:prstGeom prst="rect">
            <a:avLst/>
          </a:prstGeom>
        </p:spPr>
      </p:pic>
      <p:pic>
        <p:nvPicPr>
          <p:cNvPr id="65" name="Graphic 64">
            <a:extLst>
              <a:ext uri="{FF2B5EF4-FFF2-40B4-BE49-F238E27FC236}">
                <a16:creationId xmlns:a16="http://schemas.microsoft.com/office/drawing/2014/main" id="{80C948D7-EB9C-1ED6-DD46-8D252891B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3574" y="2614423"/>
            <a:ext cx="498004" cy="498004"/>
          </a:xfrm>
          <a:prstGeom prst="rect">
            <a:avLst/>
          </a:prstGeom>
        </p:spPr>
      </p:pic>
      <p:sp>
        <p:nvSpPr>
          <p:cNvPr id="9" name="TextBox 8">
            <a:extLst>
              <a:ext uri="{FF2B5EF4-FFF2-40B4-BE49-F238E27FC236}">
                <a16:creationId xmlns:a16="http://schemas.microsoft.com/office/drawing/2014/main" id="{A82EB0A2-464E-56D9-E2D0-6F8D1692DA5A}"/>
              </a:ext>
            </a:extLst>
          </p:cNvPr>
          <p:cNvSpPr txBox="1"/>
          <p:nvPr/>
        </p:nvSpPr>
        <p:spPr>
          <a:xfrm>
            <a:off x="473574" y="3190696"/>
            <a:ext cx="5360911" cy="1668021"/>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ja" sz="1400" b="0" i="0" u="none" strike="noStrike" kern="1200" cap="none" spc="0" normalizeH="0" baseline="0" noProof="0" dirty="0">
                <a:ln>
                  <a:noFill/>
                </a:ln>
                <a:solidFill>
                  <a:srgbClr val="1A1A1A"/>
                </a:solidFill>
                <a:effectLst/>
                <a:uLnTx/>
                <a:uFillTx/>
                <a:latin typeface="Segoe UI"/>
                <a:ea typeface="+mn-ea"/>
                <a:cs typeface="+mn-cs"/>
              </a:rPr>
              <a:t>仮想マシンが可用性ゾーン間でデプロイされてい</a:t>
            </a:r>
            <a:r>
              <a:rPr lang="ja-JP" altLang="en-US" sz="1400" dirty="0">
                <a:solidFill>
                  <a:srgbClr val="1A1A1A"/>
                </a:solidFill>
                <a:latin typeface="Segoe UI"/>
              </a:rPr>
              <a:t>ません</a:t>
            </a:r>
            <a:endParaRPr kumimoji="0" lang="ja" sz="1400" b="0" i="0" u="none" strike="noStrike" kern="1200" cap="none" spc="0" normalizeH="0" baseline="0" noProof="0" dirty="0">
              <a:ln>
                <a:noFill/>
              </a:ln>
              <a:solidFill>
                <a:srgbClr val="1A1A1A"/>
              </a:solidFill>
              <a:effectLst/>
              <a:uLnTx/>
              <a:uFillTx/>
              <a:latin typeface="Segoe UI"/>
              <a:ea typeface="+mn-ea"/>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ja" sz="1400" b="0" i="0" u="none" strike="noStrike" kern="1200" cap="none" spc="0" normalizeH="0" baseline="0" noProof="0" dirty="0">
                <a:ln>
                  <a:noFill/>
                </a:ln>
                <a:solidFill>
                  <a:srgbClr val="1A1A1A"/>
                </a:solidFill>
                <a:effectLst/>
                <a:uLnTx/>
                <a:uFillTx/>
                <a:latin typeface="Segoe UI"/>
                <a:ea typeface="+mn-ea"/>
                <a:cs typeface="+mn-cs"/>
              </a:rPr>
              <a:t>Standard HDD ディスクを使用する運用 VM</a:t>
            </a:r>
            <a:r>
              <a:rPr kumimoji="0" lang="en-US" altLang="ja" sz="1400" b="0" i="0" u="none" strike="noStrike" kern="1200" cap="none" spc="0" normalizeH="0" baseline="0" noProof="0" dirty="0">
                <a:ln>
                  <a:noFill/>
                </a:ln>
                <a:solidFill>
                  <a:srgbClr val="1A1A1A"/>
                </a:solidFill>
                <a:effectLst/>
                <a:uLnTx/>
                <a:uFillTx/>
                <a:latin typeface="Segoe UI"/>
                <a:ea typeface="+mn-ea"/>
                <a:cs typeface="+mn-cs"/>
              </a:rPr>
              <a:t> </a:t>
            </a:r>
            <a:r>
              <a:rPr kumimoji="0" lang="ja-JP" altLang="en-US" sz="1400" b="0" i="0" u="none" strike="noStrike" kern="1200" cap="none" spc="0" normalizeH="0" baseline="0" noProof="0" dirty="0">
                <a:ln>
                  <a:noFill/>
                </a:ln>
                <a:solidFill>
                  <a:srgbClr val="1A1A1A"/>
                </a:solidFill>
                <a:effectLst/>
                <a:uLnTx/>
                <a:uFillTx/>
                <a:latin typeface="Segoe UI"/>
                <a:ea typeface="+mn-ea"/>
                <a:cs typeface="+mn-cs"/>
              </a:rPr>
              <a:t>があります</a:t>
            </a:r>
            <a:endParaRPr kumimoji="0" lang="ja" sz="1400" b="0" i="0" u="none" strike="noStrike" kern="1200" cap="none" spc="0" normalizeH="0" baseline="0" noProof="0" dirty="0">
              <a:ln>
                <a:noFill/>
              </a:ln>
              <a:solidFill>
                <a:srgbClr val="1A1A1A"/>
              </a:solidFill>
              <a:effectLst/>
              <a:uLnTx/>
              <a:uFillTx/>
              <a:latin typeface="Segoe UI"/>
              <a:ea typeface="+mn-ea"/>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ja" sz="1400" dirty="0">
                <a:solidFill>
                  <a:srgbClr val="1A1A1A"/>
                </a:solidFill>
                <a:latin typeface="Segoe UI"/>
              </a:rPr>
              <a:t>Azure Kubernetes が可用性ゾーン間でデプロイされてい</a:t>
            </a:r>
            <a:r>
              <a:rPr lang="ja-JP" altLang="en-US" sz="1400" dirty="0">
                <a:solidFill>
                  <a:srgbClr val="1A1A1A"/>
                </a:solidFill>
                <a:latin typeface="Segoe UI"/>
              </a:rPr>
              <a:t>ません</a:t>
            </a:r>
            <a:endParaRPr lang="ja" sz="1400" dirty="0">
              <a:solidFill>
                <a:srgbClr val="1A1A1A"/>
              </a:solidFill>
              <a:latin typeface="Segoe UI"/>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ja" sz="1400" dirty="0">
                <a:solidFill>
                  <a:srgbClr val="1A1A1A"/>
                </a:solidFill>
                <a:latin typeface="Segoe UI"/>
              </a:rPr>
              <a:t>Basic SKU を使用した運用ロード バランサー</a:t>
            </a:r>
            <a:r>
              <a:rPr lang="ja-JP" altLang="en-US" sz="1400" dirty="0">
                <a:solidFill>
                  <a:srgbClr val="1A1A1A"/>
                </a:solidFill>
                <a:latin typeface="Segoe UI"/>
              </a:rPr>
              <a:t>があります</a:t>
            </a:r>
            <a:endParaRPr lang="ja" sz="1400" dirty="0">
              <a:solidFill>
                <a:srgbClr val="1A1A1A"/>
              </a:solidFill>
              <a:latin typeface="Segoe UI"/>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lang="ja" sz="1400" dirty="0">
                <a:solidFill>
                  <a:srgbClr val="1A1A1A"/>
                </a:solidFill>
                <a:latin typeface="Segoe UI"/>
              </a:rPr>
              <a:t>Azure SQL が自動的にスケーリングするように構成されてい</a:t>
            </a:r>
            <a:r>
              <a:rPr lang="ja-JP" altLang="en-US" sz="1400" dirty="0">
                <a:solidFill>
                  <a:srgbClr val="1A1A1A"/>
                </a:solidFill>
                <a:latin typeface="Segoe UI"/>
              </a:rPr>
              <a:t>ません</a:t>
            </a: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C25E96CB-F172-4A38-DBA9-473AC38F9C55}"/>
              </a:ext>
            </a:extLst>
          </p:cNvPr>
          <p:cNvSpPr txBox="1"/>
          <p:nvPr/>
        </p:nvSpPr>
        <p:spPr>
          <a:xfrm>
            <a:off x="6389941" y="3190696"/>
            <a:ext cx="5372521" cy="1344855"/>
          </a:xfrm>
          <a:prstGeom prst="rect">
            <a:avLst/>
          </a:prstGeom>
          <a:noFill/>
        </p:spPr>
        <p:txBody>
          <a:bodyPr wrap="square">
            <a:spAutoFit/>
          </a:bodyPr>
          <a:lstStyle/>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ja" sz="1400" b="0" i="0" u="none" strike="noStrike" kern="1200" cap="none" spc="0" normalizeH="0" baseline="0" noProof="0" dirty="0">
                <a:ln>
                  <a:noFill/>
                </a:ln>
                <a:solidFill>
                  <a:srgbClr val="1A1A1A"/>
                </a:solidFill>
                <a:effectLst/>
                <a:uLnTx/>
                <a:uFillTx/>
                <a:latin typeface="Segoe UI"/>
                <a:ea typeface="+mn-ea"/>
                <a:cs typeface="+mn-cs"/>
              </a:rPr>
              <a:t>可用性と復旧のターゲットが不明であるか、定義されていません</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ja" sz="1400" b="0" i="0" u="none" strike="noStrike" kern="1200" cap="none" spc="0" normalizeH="0" baseline="0" noProof="0" dirty="0">
                <a:ln>
                  <a:noFill/>
                </a:ln>
                <a:solidFill>
                  <a:srgbClr val="1A1A1A"/>
                </a:solidFill>
                <a:effectLst/>
                <a:uLnTx/>
                <a:uFillTx/>
                <a:latin typeface="Segoe UI"/>
                <a:ea typeface="+mn-ea"/>
                <a:cs typeface="+mn-cs"/>
              </a:rPr>
              <a:t>BCDR 戦略が定義されてい</a:t>
            </a:r>
            <a:r>
              <a:rPr lang="ja-JP" altLang="en-US" sz="1400" dirty="0">
                <a:solidFill>
                  <a:srgbClr val="1A1A1A"/>
                </a:solidFill>
                <a:latin typeface="Segoe UI"/>
              </a:rPr>
              <a:t>ません</a:t>
            </a:r>
            <a:endParaRPr kumimoji="0" lang="ja" sz="1400" b="0" i="0" u="none" strike="noStrike" kern="1200" cap="none" spc="0" normalizeH="0" baseline="0" noProof="0" dirty="0">
              <a:ln>
                <a:noFill/>
              </a:ln>
              <a:solidFill>
                <a:srgbClr val="1A1A1A"/>
              </a:solidFill>
              <a:effectLst/>
              <a:uLnTx/>
              <a:uFillTx/>
              <a:latin typeface="Segoe UI"/>
              <a:ea typeface="+mn-ea"/>
              <a:cs typeface="+mn-cs"/>
            </a:endParaRP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ja" sz="1400" b="0" i="0" u="none" strike="noStrike" kern="1200" cap="none" spc="0" normalizeH="0" baseline="0" noProof="0" dirty="0">
                <a:ln>
                  <a:noFill/>
                </a:ln>
                <a:solidFill>
                  <a:srgbClr val="1A1A1A"/>
                </a:solidFill>
                <a:effectLst/>
                <a:uLnTx/>
                <a:uFillTx/>
                <a:latin typeface="Segoe UI"/>
                <a:ea typeface="+mn-ea"/>
                <a:cs typeface="+mn-cs"/>
              </a:rPr>
              <a:t>可用性と復旧のターゲットが不明であるか、定義されていません</a:t>
            </a:r>
          </a:p>
          <a:p>
            <a:pPr marL="285750" marR="0" lvl="1" indent="-285750" algn="l" defTabSz="914377"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ja" sz="1400" b="0" i="0" u="none" strike="noStrike" kern="1200" cap="none" spc="0" normalizeH="0" baseline="0" noProof="0" dirty="0">
                <a:ln>
                  <a:noFill/>
                </a:ln>
                <a:solidFill>
                  <a:srgbClr val="1A1A1A"/>
                </a:solidFill>
                <a:effectLst/>
                <a:uLnTx/>
                <a:uFillTx/>
                <a:latin typeface="Segoe UI"/>
                <a:ea typeface="+mn-ea"/>
                <a:cs typeface="+mn-cs"/>
              </a:rPr>
              <a:t>BCDR 戦略が定義されてい</a:t>
            </a:r>
            <a:r>
              <a:rPr lang="ja-JP" altLang="en-US" sz="1400" dirty="0">
                <a:solidFill>
                  <a:srgbClr val="1A1A1A"/>
                </a:solidFill>
                <a:latin typeface="Segoe UI"/>
              </a:rPr>
              <a:t>ません</a:t>
            </a:r>
            <a:endParaRPr kumimoji="0" lang="en-US" sz="1400" b="0" i="0" u="none" strike="noStrike" kern="1200" cap="none" spc="0" normalizeH="0" baseline="0" noProof="0" dirty="0">
              <a:ln>
                <a:noFill/>
              </a:ln>
              <a:solidFill>
                <a:srgbClr val="1A1A1A"/>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B5D18E4C-2F5F-F636-7B03-13282030EDAB}"/>
              </a:ext>
            </a:extLst>
          </p:cNvPr>
          <p:cNvSpPr txBox="1"/>
          <p:nvPr/>
        </p:nvSpPr>
        <p:spPr>
          <a:xfrm>
            <a:off x="1063330" y="2571038"/>
            <a:ext cx="4474066"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ja"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mn-ea"/>
                <a:cs typeface="+mn-cs"/>
              </a:rPr>
              <a:t>Azure リソース</a:t>
            </a:r>
          </a:p>
          <a:p>
            <a:pPr marL="0" marR="0" lvl="0" indent="0" defTabSz="914367" rtl="0" eaLnBrk="1" fontAlgn="auto" latinLnBrk="0" hangingPunct="1">
              <a:lnSpc>
                <a:spcPct val="100000"/>
              </a:lnSpc>
              <a:spcBef>
                <a:spcPts val="0"/>
              </a:spcBef>
              <a:spcAft>
                <a:spcPts val="0"/>
              </a:spcAft>
              <a:buClrTx/>
              <a:buSzTx/>
              <a:buFontTx/>
              <a:buNone/>
              <a:tabLst/>
              <a:defRPr/>
            </a:pPr>
            <a:r>
              <a:rPr kumimoji="0" lang="ja" sz="1600" b="1" i="0" u="none" strike="noStrike" kern="1200" cap="none" spc="0" normalizeH="0" baseline="0" noProof="0" dirty="0">
                <a:ln>
                  <a:noFill/>
                </a:ln>
                <a:solidFill>
                  <a:srgbClr val="C00000"/>
                </a:solidFill>
                <a:effectLst/>
                <a:uLnTx/>
                <a:uFillTx/>
                <a:latin typeface="+mn-ea"/>
                <a:cs typeface="+mn-cs"/>
              </a:rPr>
              <a:t>影響度 高 の主な推奨事項</a:t>
            </a:r>
          </a:p>
        </p:txBody>
      </p:sp>
      <p:sp>
        <p:nvSpPr>
          <p:cNvPr id="20" name="TextBox 19">
            <a:extLst>
              <a:ext uri="{FF2B5EF4-FFF2-40B4-BE49-F238E27FC236}">
                <a16:creationId xmlns:a16="http://schemas.microsoft.com/office/drawing/2014/main" id="{D455CDB6-7F29-D328-35DC-ADDA87BC54EE}"/>
              </a:ext>
            </a:extLst>
          </p:cNvPr>
          <p:cNvSpPr txBox="1"/>
          <p:nvPr/>
        </p:nvSpPr>
        <p:spPr>
          <a:xfrm>
            <a:off x="7015340" y="2571038"/>
            <a:ext cx="5076695" cy="584775"/>
          </a:xfrm>
          <a:prstGeom prst="rect">
            <a:avLst/>
          </a:prstGeom>
          <a:noFill/>
        </p:spPr>
        <p:txBody>
          <a:bodyPr wrap="square">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ja" sz="1600" b="1" i="0" u="none" strike="noStrike" kern="1200" cap="none" spc="0" normalizeH="0" baseline="0" noProof="0" dirty="0">
                <a:ln>
                  <a:noFill/>
                </a:ln>
                <a:gradFill>
                  <a:gsLst>
                    <a:gs pos="2917">
                      <a:srgbClr val="1A1A1A"/>
                    </a:gs>
                    <a:gs pos="30000">
                      <a:srgbClr val="1A1A1A"/>
                    </a:gs>
                  </a:gsLst>
                  <a:lin ang="5400000" scaled="0"/>
                </a:gradFill>
                <a:effectLst/>
                <a:uLnTx/>
                <a:uFillTx/>
                <a:latin typeface="+mn-ea"/>
                <a:cs typeface="+mn-cs"/>
              </a:rPr>
              <a:t>Well-Architected Framework</a:t>
            </a:r>
          </a:p>
          <a:p>
            <a:pPr marL="0" marR="0" lvl="0" indent="0" defTabSz="914367" rtl="0" eaLnBrk="1" fontAlgn="auto" latinLnBrk="0" hangingPunct="1">
              <a:lnSpc>
                <a:spcPct val="100000"/>
              </a:lnSpc>
              <a:spcBef>
                <a:spcPts val="0"/>
              </a:spcBef>
              <a:spcAft>
                <a:spcPts val="0"/>
              </a:spcAft>
              <a:buClrTx/>
              <a:buSzTx/>
              <a:buFontTx/>
              <a:buNone/>
              <a:tabLst/>
              <a:defRPr/>
            </a:pPr>
            <a:r>
              <a:rPr kumimoji="0" lang="ja" sz="1600" b="1" i="0" u="none" strike="noStrike" kern="1200" cap="none" spc="0" normalizeH="0" baseline="0" noProof="0" dirty="0">
                <a:ln>
                  <a:noFill/>
                </a:ln>
                <a:solidFill>
                  <a:srgbClr val="C00000"/>
                </a:solidFill>
                <a:effectLst/>
                <a:uLnTx/>
                <a:uFillTx/>
                <a:latin typeface="+mn-ea"/>
                <a:cs typeface="+mn-cs"/>
              </a:rPr>
              <a:t>影響度 高 の主な推奨事項</a:t>
            </a:r>
          </a:p>
        </p:txBody>
      </p:sp>
      <p:cxnSp>
        <p:nvCxnSpPr>
          <p:cNvPr id="25" name="Straight Connector 24">
            <a:extLst>
              <a:ext uri="{FF2B5EF4-FFF2-40B4-BE49-F238E27FC236}">
                <a16:creationId xmlns:a16="http://schemas.microsoft.com/office/drawing/2014/main" id="{5AFCD501-FCD0-29BA-CE2E-76DE33B80673}"/>
              </a:ext>
            </a:extLst>
          </p:cNvPr>
          <p:cNvCxnSpPr>
            <a:cxnSpLocks/>
          </p:cNvCxnSpPr>
          <p:nvPr/>
        </p:nvCxnSpPr>
        <p:spPr>
          <a:xfrm>
            <a:off x="6096000" y="2571038"/>
            <a:ext cx="0" cy="4084286"/>
          </a:xfrm>
          <a:prstGeom prst="line">
            <a:avLst/>
          </a:prstGeom>
          <a:solidFill>
            <a:schemeClr val="bg1"/>
          </a:solidFill>
          <a:ln>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 name="TextBox 1">
            <a:extLst>
              <a:ext uri="{FF2B5EF4-FFF2-40B4-BE49-F238E27FC236}">
                <a16:creationId xmlns:a16="http://schemas.microsoft.com/office/drawing/2014/main" id="{5E8731C0-2A27-F155-1AB1-9EC4634D3822}"/>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spTree>
    <p:extLst>
      <p:ext uri="{BB962C8B-B14F-4D97-AF65-F5344CB8AC3E}">
        <p14:creationId xmlns:p14="http://schemas.microsoft.com/office/powerpoint/2010/main" val="16126954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455997" y="620429"/>
            <a:ext cx="4652032" cy="410369"/>
          </a:xfrm>
        </p:spPr>
        <p:txBody>
          <a:bodyPr/>
          <a:lstStyle/>
          <a:p>
            <a:r>
              <a:rPr lang="ja"/>
              <a:t>正常性とリスクのダッシュボード</a:t>
            </a:r>
          </a:p>
        </p:txBody>
      </p:sp>
      <p:graphicFrame>
        <p:nvGraphicFramePr>
          <p:cNvPr id="3" name="Chart 2">
            <a:extLst>
              <a:ext uri="{FF2B5EF4-FFF2-40B4-BE49-F238E27FC236}">
                <a16:creationId xmlns:a16="http://schemas.microsoft.com/office/drawing/2014/main" id="{5B0964CC-BE03-4A66-B09E-65B9FDE30A2B}"/>
              </a:ext>
            </a:extLst>
          </p:cNvPr>
          <p:cNvGraphicFramePr/>
          <p:nvPr>
            <p:extLst>
              <p:ext uri="{D42A27DB-BD31-4B8C-83A1-F6EECF244321}">
                <p14:modId xmlns:p14="http://schemas.microsoft.com/office/powerpoint/2010/main" val="3736500725"/>
              </p:ext>
            </p:extLst>
          </p:nvPr>
        </p:nvGraphicFramePr>
        <p:xfrm>
          <a:off x="6188643" y="305384"/>
          <a:ext cx="5547360" cy="63703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0262A564-1674-4E5D-AA95-50B0AB6077BA}"/>
              </a:ext>
            </a:extLst>
          </p:cNvPr>
          <p:cNvGraphicFramePr/>
          <p:nvPr>
            <p:extLst>
              <p:ext uri="{D42A27DB-BD31-4B8C-83A1-F6EECF244321}">
                <p14:modId xmlns:p14="http://schemas.microsoft.com/office/powerpoint/2010/main" val="1790517016"/>
              </p:ext>
            </p:extLst>
          </p:nvPr>
        </p:nvGraphicFramePr>
        <p:xfrm>
          <a:off x="455997" y="1449961"/>
          <a:ext cx="4799176" cy="5225743"/>
        </p:xfrm>
        <a:graphic>
          <a:graphicData uri="http://schemas.openxmlformats.org/drawingml/2006/chart">
            <c:chart xmlns:c="http://schemas.openxmlformats.org/drawingml/2006/chart" xmlns:r="http://schemas.openxmlformats.org/officeDocument/2006/relationships" r:id="rId4"/>
          </a:graphicData>
        </a:graphic>
      </p:graphicFrame>
      <p:sp>
        <p:nvSpPr>
          <p:cNvPr id="41" name="TextBox 1">
            <a:extLst>
              <a:ext uri="{FF2B5EF4-FFF2-40B4-BE49-F238E27FC236}">
                <a16:creationId xmlns:a16="http://schemas.microsoft.com/office/drawing/2014/main" id="{5E8731C0-2A27-F155-1AB1-9EC4634D3822}"/>
              </a:ext>
            </a:extLst>
          </p:cNvPr>
          <p:cNvSpPr txBox="1"/>
          <p:nvPr/>
        </p:nvSpPr>
        <p:spPr>
          <a:xfrm>
            <a:off x="190238" y="-11428"/>
            <a:ext cx="6210562"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spTree>
    <p:extLst>
      <p:ext uri="{BB962C8B-B14F-4D97-AF65-F5344CB8AC3E}">
        <p14:creationId xmlns:p14="http://schemas.microsoft.com/office/powerpoint/2010/main" val="32664244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A4FC6E-1105-742F-C8C7-C4979C9C64D9}"/>
              </a:ext>
            </a:extLst>
          </p:cNvPr>
          <p:cNvSpPr>
            <a:spLocks noGrp="1"/>
          </p:cNvSpPr>
          <p:nvPr>
            <p:ph type="title"/>
          </p:nvPr>
        </p:nvSpPr>
        <p:spPr/>
        <p:txBody>
          <a:bodyPr/>
          <a:lstStyle/>
          <a:p>
            <a:r>
              <a:rPr lang="ja" dirty="0"/>
              <a:t>ベースライン</a:t>
            </a:r>
            <a:r>
              <a:rPr lang="en-US" altLang="ja" dirty="0"/>
              <a:t> </a:t>
            </a:r>
            <a:r>
              <a:rPr lang="ja-JP" altLang="en-US" dirty="0"/>
              <a:t>メトリック</a:t>
            </a:r>
            <a:r>
              <a:rPr lang="ja" altLang="en-US" dirty="0"/>
              <a:t> </a:t>
            </a:r>
            <a:r>
              <a:rPr lang="en-US" altLang="ja" dirty="0"/>
              <a:t>&amp; </a:t>
            </a:r>
            <a:r>
              <a:rPr lang="ja" dirty="0"/>
              <a:t>インサイトの詳細</a:t>
            </a:r>
          </a:p>
        </p:txBody>
      </p:sp>
      <p:sp>
        <p:nvSpPr>
          <p:cNvPr id="4" name="Text Placeholder 3">
            <a:extLst>
              <a:ext uri="{FF2B5EF4-FFF2-40B4-BE49-F238E27FC236}">
                <a16:creationId xmlns:a16="http://schemas.microsoft.com/office/drawing/2014/main" id="{3ECEDFD2-5CBC-FE2E-6E10-80C60D049306}"/>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8235379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91D353-1292-429B-9F1E-B3A7762835C2}"/>
              </a:ext>
            </a:extLst>
          </p:cNvPr>
          <p:cNvSpPr>
            <a:spLocks noGrp="1"/>
          </p:cNvSpPr>
          <p:nvPr>
            <p:ph type="title"/>
          </p:nvPr>
        </p:nvSpPr>
        <p:spPr>
          <a:xfrm>
            <a:off x="588263" y="2185476"/>
            <a:ext cx="4167887" cy="1348061"/>
          </a:xfrm>
        </p:spPr>
        <p:txBody>
          <a:bodyPr/>
          <a:lstStyle/>
          <a:p>
            <a:r>
              <a:rPr lang="ja" dirty="0">
                <a:cs typeface="Segoe UI"/>
              </a:rPr>
              <a:t>Well-Architected Reliability Assessment</a:t>
            </a:r>
            <a:br>
              <a:rPr lang="en-US" altLang="ja" dirty="0">
                <a:cs typeface="Segoe UI"/>
              </a:rPr>
            </a:br>
            <a:r>
              <a:rPr lang="ja" dirty="0">
                <a:cs typeface="Segoe UI"/>
              </a:rPr>
              <a:t>エグゼクティブ サマリー</a:t>
            </a:r>
          </a:p>
        </p:txBody>
      </p:sp>
      <p:sp>
        <p:nvSpPr>
          <p:cNvPr id="5" name="Text Placeholder 4">
            <a:extLst>
              <a:ext uri="{FF2B5EF4-FFF2-40B4-BE49-F238E27FC236}">
                <a16:creationId xmlns:a16="http://schemas.microsoft.com/office/drawing/2014/main" id="{0D71E26D-07D4-4BDB-AC6C-99EF685938A1}"/>
              </a:ext>
            </a:extLst>
          </p:cNvPr>
          <p:cNvSpPr>
            <a:spLocks noGrp="1"/>
          </p:cNvSpPr>
          <p:nvPr>
            <p:ph type="body" sz="quarter" idx="12"/>
          </p:nvPr>
        </p:nvSpPr>
        <p:spPr>
          <a:xfrm>
            <a:off x="582042" y="3962401"/>
            <a:ext cx="4702559" cy="615553"/>
          </a:xfrm>
        </p:spPr>
        <p:txBody>
          <a:bodyPr/>
          <a:lstStyle/>
          <a:p>
            <a:r>
              <a:rPr lang="ja">
                <a:latin typeface="+mj-lt"/>
              </a:rPr>
              <a:t>[顧客名 – ワークロード名]</a:t>
            </a:r>
          </a:p>
        </p:txBody>
      </p:sp>
      <p:sp>
        <p:nvSpPr>
          <p:cNvPr id="6" name="Text Placeholder 5">
            <a:extLst>
              <a:ext uri="{FF2B5EF4-FFF2-40B4-BE49-F238E27FC236}">
                <a16:creationId xmlns:a16="http://schemas.microsoft.com/office/drawing/2014/main" id="{B1522BFF-07A3-4530-BEAD-266D3A0961B9}"/>
              </a:ext>
            </a:extLst>
          </p:cNvPr>
          <p:cNvSpPr>
            <a:spLocks noGrp="1"/>
          </p:cNvSpPr>
          <p:nvPr>
            <p:ph type="body" sz="quarter" idx="13"/>
          </p:nvPr>
        </p:nvSpPr>
        <p:spPr/>
        <p:txBody>
          <a:bodyPr/>
          <a:lstStyle/>
          <a:p>
            <a:r>
              <a:rPr lang="ja-JP" altLang="en-US" dirty="0"/>
              <a:t>発表者</a:t>
            </a:r>
            <a:r>
              <a:rPr lang="ja" dirty="0"/>
              <a:t>名</a:t>
            </a:r>
          </a:p>
          <a:p>
            <a:r>
              <a:rPr lang="ja-JP" altLang="en-US" dirty="0"/>
              <a:t>発表者</a:t>
            </a:r>
            <a:r>
              <a:rPr lang="ja" dirty="0"/>
              <a:t>の</a:t>
            </a:r>
            <a:r>
              <a:rPr lang="ja-JP" altLang="en-US" dirty="0"/>
              <a:t>ロール</a:t>
            </a:r>
            <a:endParaRPr lang="ja" dirty="0"/>
          </a:p>
          <a:p>
            <a:r>
              <a:rPr lang="ja-JP" altLang="en-US" dirty="0"/>
              <a:t>発表者</a:t>
            </a:r>
            <a:r>
              <a:rPr lang="ja" dirty="0"/>
              <a:t>の</a:t>
            </a:r>
            <a:r>
              <a:rPr lang="en-US" altLang="ja" dirty="0"/>
              <a:t> email</a:t>
            </a:r>
            <a:endParaRPr lang="ja" dirty="0"/>
          </a:p>
        </p:txBody>
      </p:sp>
    </p:spTree>
    <p:extLst>
      <p:ext uri="{BB962C8B-B14F-4D97-AF65-F5344CB8AC3E}">
        <p14:creationId xmlns:p14="http://schemas.microsoft.com/office/powerpoint/2010/main" val="210323544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 dirty="0"/>
              <a:t>ゾーンとリージョン</a:t>
            </a:r>
            <a:r>
              <a:rPr lang="ja-JP" altLang="en-US" dirty="0"/>
              <a:t>の</a:t>
            </a:r>
            <a:r>
              <a:rPr lang="ja" dirty="0"/>
              <a:t>回復性</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722132206"/>
              </p:ext>
            </p:extLst>
          </p:nvPr>
        </p:nvGraphicFramePr>
        <p:xfrm>
          <a:off x="1203960" y="1321635"/>
          <a:ext cx="9784080" cy="4526280"/>
        </p:xfrm>
        <a:graphic>
          <a:graphicData uri="http://schemas.openxmlformats.org/drawingml/2006/table">
            <a:tbl>
              <a:tblPr firstRow="1" bandRow="1">
                <a:tableStyleId>{93296810-A885-4BE3-A3E7-6D5BEEA58F35}</a:tableStyleId>
              </a:tblPr>
              <a:tblGrid>
                <a:gridCol w="3931920">
                  <a:extLst>
                    <a:ext uri="{9D8B030D-6E8A-4147-A177-3AD203B41FA5}">
                      <a16:colId xmlns:a16="http://schemas.microsoft.com/office/drawing/2014/main" val="2018168186"/>
                    </a:ext>
                  </a:extLst>
                </a:gridCol>
                <a:gridCol w="1463040">
                  <a:extLst>
                    <a:ext uri="{9D8B030D-6E8A-4147-A177-3AD203B41FA5}">
                      <a16:colId xmlns:a16="http://schemas.microsoft.com/office/drawing/2014/main" val="4023836002"/>
                    </a:ext>
                  </a:extLst>
                </a:gridCol>
                <a:gridCol w="1463040">
                  <a:extLst>
                    <a:ext uri="{9D8B030D-6E8A-4147-A177-3AD203B41FA5}">
                      <a16:colId xmlns:a16="http://schemas.microsoft.com/office/drawing/2014/main" val="1229423019"/>
                    </a:ext>
                  </a:extLst>
                </a:gridCol>
                <a:gridCol w="1463040">
                  <a:extLst>
                    <a:ext uri="{9D8B030D-6E8A-4147-A177-3AD203B41FA5}">
                      <a16:colId xmlns:a16="http://schemas.microsoft.com/office/drawing/2014/main" val="450747844"/>
                    </a:ext>
                  </a:extLst>
                </a:gridCol>
                <a:gridCol w="1463040">
                  <a:extLst>
                    <a:ext uri="{9D8B030D-6E8A-4147-A177-3AD203B41FA5}">
                      <a16:colId xmlns:a16="http://schemas.microsoft.com/office/drawing/2014/main" val="2552373973"/>
                    </a:ext>
                  </a:extLst>
                </a:gridCol>
              </a:tblGrid>
              <a:tr h="0">
                <a:tc>
                  <a:txBody>
                    <a:bodyPr/>
                    <a:lstStyle/>
                    <a:p>
                      <a:pPr algn="ctr"/>
                      <a:r>
                        <a:rPr lang="ja" sz="1050" dirty="0"/>
                        <a:t>ワークロード レイヤーまたはシナリオ</a:t>
                      </a:r>
                    </a:p>
                    <a:p>
                      <a:pPr algn="ctr"/>
                      <a:r>
                        <a:rPr lang="ja" sz="1050" dirty="0"/>
                        <a:t>(主要コンポーネントのみ)</a:t>
                      </a:r>
                    </a:p>
                  </a:txBody>
                  <a:tcPr marT="91440" marB="9144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ja" sz="1050" dirty="0"/>
                        <a:t>ゾーン障害保護</a:t>
                      </a:r>
                    </a:p>
                    <a:p>
                      <a:pPr algn="ctr"/>
                      <a:r>
                        <a:rPr lang="ja" sz="800" dirty="0"/>
                        <a:t>(</a:t>
                      </a:r>
                      <a:r>
                        <a:rPr lang="ja-JP" altLang="en-US" sz="800" dirty="0"/>
                        <a:t>はい </a:t>
                      </a:r>
                      <a:r>
                        <a:rPr lang="ja" sz="800" dirty="0"/>
                        <a:t>/</a:t>
                      </a:r>
                      <a:r>
                        <a:rPr lang="en-US" altLang="ja" sz="800" dirty="0"/>
                        <a:t> </a:t>
                      </a:r>
                      <a:r>
                        <a:rPr lang="ja-JP" altLang="en-US" sz="800" dirty="0"/>
                        <a:t>いいえ </a:t>
                      </a:r>
                      <a:r>
                        <a:rPr lang="ja" sz="800" dirty="0"/>
                        <a:t>/</a:t>
                      </a:r>
                      <a:r>
                        <a:rPr lang="en-US" altLang="ja" sz="800" dirty="0"/>
                        <a:t> </a:t>
                      </a:r>
                      <a:r>
                        <a:rPr lang="ja" sz="800" dirty="0"/>
                        <a:t>該当無し)</a:t>
                      </a:r>
                    </a:p>
                  </a:txBody>
                  <a:tcPr marT="91440" marB="9144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 sz="1050" dirty="0"/>
                        <a:t>リージョン障害保護</a:t>
                      </a:r>
                      <a:br>
                        <a:rPr lang="en-US" sz="1050" dirty="0"/>
                      </a:br>
                      <a:r>
                        <a:rPr lang="ja" sz="800" dirty="0"/>
                        <a:t>(</a:t>
                      </a:r>
                      <a:r>
                        <a:rPr lang="ja-JP" altLang="en-US" sz="800" dirty="0"/>
                        <a:t>はい </a:t>
                      </a:r>
                      <a:r>
                        <a:rPr lang="ja" sz="800" dirty="0"/>
                        <a:t>/</a:t>
                      </a:r>
                      <a:r>
                        <a:rPr lang="en-US" altLang="ja" sz="800" dirty="0"/>
                        <a:t> </a:t>
                      </a:r>
                      <a:r>
                        <a:rPr lang="ja-JP" altLang="en-US" sz="800" dirty="0"/>
                        <a:t>いいえ </a:t>
                      </a:r>
                      <a:r>
                        <a:rPr lang="ja" sz="800" dirty="0"/>
                        <a:t>/</a:t>
                      </a:r>
                      <a:r>
                        <a:rPr lang="en-US" altLang="ja" sz="800" dirty="0"/>
                        <a:t> </a:t>
                      </a:r>
                      <a:r>
                        <a:rPr lang="ja" sz="800" dirty="0"/>
                        <a:t>該当無し)</a:t>
                      </a:r>
                    </a:p>
                  </a:txBody>
                  <a:tcPr marT="91440" marB="9144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 sz="1050" dirty="0"/>
                        <a:t>ゾーン</a:t>
                      </a:r>
                      <a:r>
                        <a:rPr lang="ja-JP" altLang="en-US" sz="1050" dirty="0"/>
                        <a:t>障害テスト</a:t>
                      </a:r>
                      <a:br>
                        <a:rPr lang="en-US" sz="1050" dirty="0"/>
                      </a:br>
                      <a:r>
                        <a:rPr lang="ja" sz="800" dirty="0"/>
                        <a:t>(</a:t>
                      </a:r>
                      <a:r>
                        <a:rPr lang="ja-JP" altLang="en-US" sz="800" dirty="0"/>
                        <a:t>はい </a:t>
                      </a:r>
                      <a:r>
                        <a:rPr lang="ja" sz="800" dirty="0"/>
                        <a:t>/</a:t>
                      </a:r>
                      <a:r>
                        <a:rPr lang="en-US" altLang="ja" sz="800" dirty="0"/>
                        <a:t> </a:t>
                      </a:r>
                      <a:r>
                        <a:rPr lang="ja-JP" altLang="en-US" sz="800" dirty="0"/>
                        <a:t>いいえ </a:t>
                      </a:r>
                      <a:r>
                        <a:rPr lang="ja" sz="800" dirty="0"/>
                        <a:t>/</a:t>
                      </a:r>
                      <a:r>
                        <a:rPr lang="en-US" altLang="ja" sz="800" dirty="0"/>
                        <a:t> </a:t>
                      </a:r>
                      <a:r>
                        <a:rPr lang="ja" sz="800" dirty="0"/>
                        <a:t>該当無し)</a:t>
                      </a:r>
                    </a:p>
                  </a:txBody>
                  <a:tcPr marT="91440" marB="9144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 sz="1050" dirty="0"/>
                        <a:t>リージョン</a:t>
                      </a:r>
                      <a:r>
                        <a:rPr lang="ja-JP" altLang="en-US" sz="1050" dirty="0"/>
                        <a:t>障害テスト</a:t>
                      </a:r>
                      <a:br>
                        <a:rPr lang="en-US" sz="1050" dirty="0"/>
                      </a:br>
                      <a:r>
                        <a:rPr lang="ja" sz="800" dirty="0"/>
                        <a:t>(</a:t>
                      </a:r>
                      <a:r>
                        <a:rPr lang="ja-JP" altLang="en-US" sz="800" dirty="0"/>
                        <a:t>はい </a:t>
                      </a:r>
                      <a:r>
                        <a:rPr lang="ja" sz="800" dirty="0"/>
                        <a:t>/</a:t>
                      </a:r>
                      <a:r>
                        <a:rPr lang="en-US" altLang="ja" sz="800" dirty="0"/>
                        <a:t> </a:t>
                      </a:r>
                      <a:r>
                        <a:rPr lang="ja-JP" altLang="en-US" sz="800" dirty="0"/>
                        <a:t>いいえ </a:t>
                      </a:r>
                      <a:r>
                        <a:rPr lang="ja" sz="800" dirty="0"/>
                        <a:t>/</a:t>
                      </a:r>
                      <a:r>
                        <a:rPr lang="en-US" altLang="ja" sz="800" dirty="0"/>
                        <a:t> </a:t>
                      </a:r>
                      <a:r>
                        <a:rPr lang="ja" sz="800" dirty="0"/>
                        <a:t>該当無し)</a:t>
                      </a:r>
                    </a:p>
                  </a:txBody>
                  <a:tcPr marT="91440" marB="91440" anchor="ct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079067677"/>
                  </a:ext>
                </a:extLst>
              </a:tr>
              <a:tr h="0">
                <a:tc>
                  <a:txBody>
                    <a:bodyPr/>
                    <a:lstStyle/>
                    <a:p>
                      <a:pPr algn="l"/>
                      <a:r>
                        <a:rPr lang="ja" sz="1000" b="1" dirty="0"/>
                        <a:t>ワークロード</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6836022"/>
                  </a:ext>
                </a:extLst>
              </a:tr>
              <a:tr h="0">
                <a:tc>
                  <a:txBody>
                    <a:bodyPr/>
                    <a:lstStyle/>
                    <a:p>
                      <a:pPr marL="466372" lvl="3" algn="l" defTabSz="932746" rtl="0" eaLnBrk="1" latinLnBrk="0" hangingPunct="1"/>
                      <a:r>
                        <a:rPr lang="ja" sz="1000" b="0" kern="1200" dirty="0">
                          <a:solidFill>
                            <a:schemeClr val="dk1"/>
                          </a:solidFill>
                          <a:latin typeface="+mn-lt"/>
                          <a:ea typeface="+mn-ea"/>
                          <a:cs typeface="+mn-cs"/>
                        </a:rPr>
                        <a:t>AKS</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JP" altLang="en-US" sz="1000" dirty="0"/>
                        <a:t>完全</a:t>
                      </a:r>
                      <a:endParaRPr lang="ja"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6576174"/>
                  </a:ext>
                </a:extLst>
              </a:tr>
              <a:tr h="0">
                <a:tc>
                  <a:txBody>
                    <a:bodyPr/>
                    <a:lstStyle/>
                    <a:p>
                      <a:pPr marL="466372" lvl="3" algn="l" defTabSz="932746" rtl="0" eaLnBrk="1" latinLnBrk="0" hangingPunct="1"/>
                      <a:r>
                        <a:rPr lang="en-US" altLang="ja-JP" sz="1000" b="0" kern="1200" dirty="0">
                          <a:solidFill>
                            <a:schemeClr val="dk1"/>
                          </a:solidFill>
                          <a:latin typeface="+mn-lt"/>
                          <a:ea typeface="+mn-ea"/>
                          <a:cs typeface="+mn-cs"/>
                        </a:rPr>
                        <a:t>App Services</a:t>
                      </a:r>
                      <a:endParaRPr lang="ja"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JP" altLang="en-US" sz="1000" dirty="0"/>
                        <a:t>該当無し</a:t>
                      </a:r>
                      <a:endParaRPr lang="ja"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52049813"/>
                  </a:ext>
                </a:extLst>
              </a:tr>
              <a:tr h="0">
                <a:tc>
                  <a:txBody>
                    <a:bodyPr/>
                    <a:lstStyle/>
                    <a:p>
                      <a:pPr marL="466372" lvl="3" algn="l" defTabSz="932746" rtl="0" eaLnBrk="1" latinLnBrk="0" hangingPunct="1"/>
                      <a:r>
                        <a:rPr lang="ja" sz="1000" b="0" kern="1200" dirty="0">
                          <a:solidFill>
                            <a:schemeClr val="dk1"/>
                          </a:solidFill>
                          <a:latin typeface="+mn-lt"/>
                          <a:ea typeface="+mn-ea"/>
                          <a:cs typeface="+mn-cs"/>
                        </a:rPr>
                        <a:t>Azure SQL</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JP" altLang="en-US" sz="1000" dirty="0"/>
                        <a:t>該当無し</a:t>
                      </a:r>
                      <a:endParaRPr lang="ja"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9424855"/>
                  </a:ext>
                </a:extLst>
              </a:tr>
              <a:tr h="0">
                <a:tc>
                  <a:txBody>
                    <a:bodyPr/>
                    <a:lstStyle/>
                    <a:p>
                      <a:pPr marL="466372" lvl="3" algn="l" defTabSz="932746" rtl="0" eaLnBrk="1" latinLnBrk="0" hangingPunct="1"/>
                      <a:r>
                        <a:rPr lang="ja" sz="1000" b="0" kern="1200" dirty="0">
                          <a:solidFill>
                            <a:schemeClr val="dk1"/>
                          </a:solidFill>
                          <a:latin typeface="+mn-lt"/>
                          <a:ea typeface="+mn-ea"/>
                          <a:cs typeface="+mn-cs"/>
                        </a:rPr>
                        <a:t>仮想マシン</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7896313"/>
                  </a:ext>
                </a:extLst>
              </a:tr>
              <a:tr h="0">
                <a:tc>
                  <a:txBody>
                    <a:bodyPr/>
                    <a:lstStyle/>
                    <a:p>
                      <a:pPr marL="466372" lvl="3" algn="l" defTabSz="932746" rtl="0" eaLnBrk="1" latinLnBrk="0" hangingPunct="1"/>
                      <a:r>
                        <a:rPr lang="ja" sz="1000" b="0" kern="1200" dirty="0">
                          <a:solidFill>
                            <a:schemeClr val="dk1"/>
                          </a:solidFill>
                          <a:latin typeface="+mn-lt"/>
                          <a:ea typeface="+mn-ea"/>
                          <a:cs typeface="+mn-cs"/>
                        </a:rPr>
                        <a:t>ストレージ アカウント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JP" altLang="en-US" sz="1000" dirty="0"/>
                        <a:t>該当無し</a:t>
                      </a:r>
                      <a:endParaRPr lang="ja"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4539754"/>
                  </a:ext>
                </a:extLst>
              </a:tr>
              <a:tr h="0">
                <a:tc>
                  <a:txBody>
                    <a:bodyPr/>
                    <a:lstStyle/>
                    <a:p>
                      <a:pPr marL="466372" lvl="3" algn="l" defTabSz="932746" rtl="0" eaLnBrk="1" latinLnBrk="0" hangingPunct="1"/>
                      <a:r>
                        <a:rPr lang="ja" sz="1000" b="0" kern="1200" dirty="0">
                          <a:solidFill>
                            <a:schemeClr val="dk1"/>
                          </a:solidFill>
                          <a:latin typeface="+mn-lt"/>
                          <a:ea typeface="+mn-ea"/>
                          <a:cs typeface="+mn-cs"/>
                        </a:rPr>
                        <a:t>仮想ネットワーク</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JP" altLang="en-US" sz="1000" dirty="0"/>
                        <a:t>該当無し</a:t>
                      </a:r>
                      <a:endParaRPr lang="ja"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5013441"/>
                  </a:ext>
                </a:extLst>
              </a:tr>
              <a:tr h="0">
                <a:tc>
                  <a:txBody>
                    <a:bodyPr/>
                    <a:lstStyle/>
                    <a:p>
                      <a:pPr marL="466372" lvl="3" algn="l" defTabSz="932746" rtl="0" eaLnBrk="1" latinLnBrk="0" hangingPunct="1"/>
                      <a:r>
                        <a:rPr lang="ja" sz="1000" b="0" kern="1200" dirty="0">
                          <a:solidFill>
                            <a:schemeClr val="dk1"/>
                          </a:solidFill>
                          <a:latin typeface="+mn-lt"/>
                          <a:ea typeface="+mn-ea"/>
                          <a:cs typeface="+mn-cs"/>
                        </a:rPr>
                        <a:t>Azure ファイアウォール</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JP" altLang="en-US" sz="1000" dirty="0"/>
                        <a:t>該当無し</a:t>
                      </a: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88158130"/>
                  </a:ext>
                </a:extLst>
              </a:tr>
              <a:tr h="0">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20993052"/>
                  </a:ext>
                </a:extLst>
              </a:tr>
              <a:tr h="0">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48979663"/>
                  </a:ext>
                </a:extLst>
              </a:tr>
              <a:tr h="0">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79755149"/>
                  </a:ext>
                </a:extLst>
              </a:tr>
              <a:tr h="0">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4618283"/>
                  </a:ext>
                </a:extLst>
              </a:tr>
            </a:tbl>
          </a:graphicData>
        </a:graphic>
      </p:graphicFrame>
    </p:spTree>
    <p:extLst>
      <p:ext uri="{BB962C8B-B14F-4D97-AF65-F5344CB8AC3E}">
        <p14:creationId xmlns:p14="http://schemas.microsoft.com/office/powerpoint/2010/main" val="188275331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 dirty="0"/>
              <a:t>ExpressRoute </a:t>
            </a:r>
            <a:r>
              <a:rPr lang="ja-JP" altLang="en-US" dirty="0"/>
              <a:t>の</a:t>
            </a:r>
            <a:r>
              <a:rPr lang="ja" dirty="0"/>
              <a:t>回復性</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1773155629"/>
              </p:ext>
            </p:extLst>
          </p:nvPr>
        </p:nvGraphicFramePr>
        <p:xfrm>
          <a:off x="289560" y="1272541"/>
          <a:ext cx="11612880" cy="4732020"/>
        </p:xfrm>
        <a:graphic>
          <a:graphicData uri="http://schemas.openxmlformats.org/drawingml/2006/table">
            <a:tbl>
              <a:tblPr firstRow="1">
                <a:tableStyleId>{21E4AEA4-8DFA-4A89-87EB-49C32662AFE0}</a:tableStyleId>
              </a:tblPr>
              <a:tblGrid>
                <a:gridCol w="2011680">
                  <a:extLst>
                    <a:ext uri="{9D8B030D-6E8A-4147-A177-3AD203B41FA5}">
                      <a16:colId xmlns:a16="http://schemas.microsoft.com/office/drawing/2014/main" val="2018168186"/>
                    </a:ext>
                  </a:extLst>
                </a:gridCol>
                <a:gridCol w="1920240">
                  <a:extLst>
                    <a:ext uri="{9D8B030D-6E8A-4147-A177-3AD203B41FA5}">
                      <a16:colId xmlns:a16="http://schemas.microsoft.com/office/drawing/2014/main" val="4023836002"/>
                    </a:ext>
                  </a:extLst>
                </a:gridCol>
                <a:gridCol w="1920240">
                  <a:extLst>
                    <a:ext uri="{9D8B030D-6E8A-4147-A177-3AD203B41FA5}">
                      <a16:colId xmlns:a16="http://schemas.microsoft.com/office/drawing/2014/main" val="1229423019"/>
                    </a:ext>
                  </a:extLst>
                </a:gridCol>
                <a:gridCol w="1920240">
                  <a:extLst>
                    <a:ext uri="{9D8B030D-6E8A-4147-A177-3AD203B41FA5}">
                      <a16:colId xmlns:a16="http://schemas.microsoft.com/office/drawing/2014/main" val="450747844"/>
                    </a:ext>
                  </a:extLst>
                </a:gridCol>
                <a:gridCol w="1920240">
                  <a:extLst>
                    <a:ext uri="{9D8B030D-6E8A-4147-A177-3AD203B41FA5}">
                      <a16:colId xmlns:a16="http://schemas.microsoft.com/office/drawing/2014/main" val="2552373973"/>
                    </a:ext>
                  </a:extLst>
                </a:gridCol>
                <a:gridCol w="1920240">
                  <a:extLst>
                    <a:ext uri="{9D8B030D-6E8A-4147-A177-3AD203B41FA5}">
                      <a16:colId xmlns:a16="http://schemas.microsoft.com/office/drawing/2014/main" val="4288647603"/>
                    </a:ext>
                  </a:extLst>
                </a:gridCol>
              </a:tblGrid>
              <a:tr h="0">
                <a:tc>
                  <a:txBody>
                    <a:bodyPr/>
                    <a:lstStyle/>
                    <a:p>
                      <a:pPr algn="ctr"/>
                      <a:r>
                        <a:rPr lang="ja" sz="1050" dirty="0"/>
                        <a:t>サービス</a:t>
                      </a:r>
                    </a:p>
                  </a:txBody>
                  <a:tcPr marT="91440" marB="9144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gridSpan="5">
                  <a:txBody>
                    <a:bodyPr/>
                    <a:lstStyle/>
                    <a:p>
                      <a:pPr algn="ctr"/>
                      <a:r>
                        <a:rPr lang="ja" sz="1050" dirty="0"/>
                        <a:t>推奨事項</a:t>
                      </a:r>
                    </a:p>
                  </a:txBody>
                  <a:tcPr marT="91440" marB="91440"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extLst>
                  <a:ext uri="{0D108BD9-81ED-4DB2-BD59-A6C34878D82A}">
                    <a16:rowId xmlns:a16="http://schemas.microsoft.com/office/drawing/2014/main" val="2079067677"/>
                  </a:ext>
                </a:extLst>
              </a:tr>
              <a:tr h="0">
                <a:tc>
                  <a:txBody>
                    <a:bodyPr/>
                    <a:lstStyle/>
                    <a:p>
                      <a:pPr algn="l"/>
                      <a:r>
                        <a:rPr lang="ja" sz="1000" b="1" dirty="0"/>
                        <a:t>ExpressRoute ゲートウェイ</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ExpressRoute ゲートウェイは、回復性を高めるために、異なるピアリングの場所から 2 つ以上の回線に接続されていますか</a:t>
                      </a:r>
                      <a:r>
                        <a:rPr lang="ja-JP" altLang="en-US" sz="1000" b="1" dirty="0"/>
                        <a:t>？</a:t>
                      </a:r>
                      <a:endParaRPr lang="ja" sz="1000" b="1" dirty="0"/>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ゾーン冗長ゲートウェイ SKU を使用していますか</a:t>
                      </a:r>
                      <a:r>
                        <a:rPr lang="ja-JP" altLang="en-US" sz="1000" b="1" dirty="0"/>
                        <a:t>？</a:t>
                      </a:r>
                      <a:endParaRPr lang="ja" sz="1000" b="1" dirty="0"/>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ExpressRoute ゲートウェイのすべてのゲートウェイ メトリックとログ</a:t>
                      </a:r>
                      <a:r>
                        <a:rPr lang="ja-JP" altLang="en-US" sz="1000" b="1" dirty="0"/>
                        <a:t>について</a:t>
                      </a:r>
                      <a:r>
                        <a:rPr lang="ja" sz="1000" b="1" dirty="0"/>
                        <a:t>監視とアラートが構成されていますか</a:t>
                      </a:r>
                      <a:r>
                        <a:rPr lang="ja-JP" altLang="en-US" sz="1000" b="1" dirty="0"/>
                        <a:t>？</a:t>
                      </a:r>
                      <a:endParaRPr lang="ja" sz="1000" b="1" dirty="0"/>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必要なすべてのログを含む診断ログと、ExpressRoute ゲートウェイ用に構成されたアラートはありますか</a:t>
                      </a:r>
                      <a:r>
                        <a:rPr lang="ja-JP" altLang="en-US" sz="1000" b="1" dirty="0"/>
                        <a:t>？</a:t>
                      </a:r>
                      <a:endParaRPr lang="ja" sz="1000" b="1" dirty="0"/>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顧客制御のゲートウェイ メンテナンス (プレビュー) が構成されていますか</a:t>
                      </a:r>
                      <a:r>
                        <a:rPr lang="ja-JP" altLang="en-US" sz="1000" b="1" dirty="0"/>
                        <a:t>？</a:t>
                      </a:r>
                      <a:endParaRPr lang="ja" sz="1000" b="1" dirty="0"/>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CBCBCF"/>
                    </a:solidFill>
                  </a:tcPr>
                </a:tc>
                <a:extLst>
                  <a:ext uri="{0D108BD9-81ED-4DB2-BD59-A6C34878D82A}">
                    <a16:rowId xmlns:a16="http://schemas.microsoft.com/office/drawing/2014/main" val="3176836022"/>
                  </a:ext>
                </a:extLst>
              </a:tr>
              <a:tr h="0">
                <a:tc>
                  <a:txBody>
                    <a:bodyPr/>
                    <a:lstStyle/>
                    <a:p>
                      <a:pPr marL="0" lvl="2" algn="l" defTabSz="932746" rtl="0" eaLnBrk="1" latinLnBrk="0" hangingPunct="1"/>
                      <a:r>
                        <a:rPr lang="ja" sz="1000" b="0" kern="1200" dirty="0">
                          <a:solidFill>
                            <a:schemeClr val="dk1"/>
                          </a:solidFill>
                        </a:rPr>
                        <a:t>ExpressRouteGateway</a:t>
                      </a:r>
                      <a:r>
                        <a:rPr lang="en-US" altLang="ja" sz="1000" b="0" kern="1200" dirty="0">
                          <a:solidFill>
                            <a:schemeClr val="dk1"/>
                          </a:solidFill>
                        </a:rPr>
                        <a:t> </a:t>
                      </a:r>
                      <a:r>
                        <a:rPr lang="ja-JP" altLang="en-US" sz="1000" b="0" kern="1200" dirty="0">
                          <a:solidFill>
                            <a:schemeClr val="dk1"/>
                          </a:solidFill>
                        </a:rPr>
                        <a:t>の名前 </a:t>
                      </a:r>
                      <a:r>
                        <a:rPr lang="en-US" altLang="ja-JP" sz="1000" b="0" kern="1200" dirty="0">
                          <a:solidFill>
                            <a:schemeClr val="dk1"/>
                          </a:solidFill>
                        </a:rPr>
                        <a:t>1</a:t>
                      </a:r>
                      <a:endParaRPr lang="en-US"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b="1" dirty="0">
                          <a:solidFill>
                            <a:srgbClr val="C00000"/>
                          </a:solidFill>
                        </a:rPr>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b="1" dirty="0">
                          <a:solidFill>
                            <a:srgbClr val="C00000"/>
                          </a:solidFill>
                        </a:rPr>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b="1" dirty="0">
                          <a:solidFill>
                            <a:srgbClr val="C00000"/>
                          </a:solidFill>
                        </a:rPr>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6576174"/>
                  </a:ext>
                </a:extLst>
              </a:tr>
              <a:tr h="0">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1" dirty="0">
                        <a:solidFill>
                          <a:srgbClr val="C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1" dirty="0">
                        <a:solidFill>
                          <a:srgbClr val="C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1" dirty="0">
                        <a:solidFill>
                          <a:srgbClr val="C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52049813"/>
                  </a:ext>
                </a:extLst>
              </a:tr>
              <a:tr h="0">
                <a:tc>
                  <a:txBody>
                    <a:bodyPr/>
                    <a:lstStyle/>
                    <a:p>
                      <a:pPr marL="0" lvl="2" algn="l" defTabSz="932746" rtl="0" eaLnBrk="1" latinLnBrk="0" hangingPunct="1"/>
                      <a:r>
                        <a:rPr lang="ja" sz="1000" b="1" kern="1200" dirty="0">
                          <a:solidFill>
                            <a:schemeClr val="dk1"/>
                          </a:solidFill>
                        </a:rPr>
                        <a:t>ExpressRoute 回線</a:t>
                      </a:r>
                      <a:endParaRPr lang="en-US" sz="1000" b="1"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現在の ExpressRoute </a:t>
                      </a:r>
                      <a:r>
                        <a:rPr lang="ja-JP" altLang="en-US" sz="1000" b="1" dirty="0"/>
                        <a:t>の</a:t>
                      </a:r>
                      <a:r>
                        <a:rPr lang="ja" sz="1000" b="1" dirty="0"/>
                        <a:t>ピアリングの場所はどこですか?</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ExpressRoute 回線の 2 つの物理リンクは、ネットワーク内の 2 つの異なるエッジ デバイス (ルーター/ファイアウォール) に接続されていますか</a:t>
                      </a:r>
                      <a:r>
                        <a:rPr lang="ja-JP" altLang="en-US" sz="1000" b="1" dirty="0"/>
                        <a:t>？</a:t>
                      </a:r>
                      <a:endParaRPr lang="ja" sz="1000" b="1"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ExpressRoute 回線の両方の接続がアクティブ/アクティブ モードで構成されていますか</a:t>
                      </a:r>
                      <a:r>
                        <a:rPr lang="ja-JP" altLang="en-US" sz="1000" b="1" dirty="0"/>
                        <a:t>？</a:t>
                      </a:r>
                      <a:endParaRPr lang="ja" sz="1000" b="1"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(BFD)</a:t>
                      </a:r>
                      <a:r>
                        <a:rPr lang="en-US" altLang="ja" sz="1000" b="1" dirty="0"/>
                        <a:t> </a:t>
                      </a:r>
                      <a:r>
                        <a:rPr lang="ja" sz="1000" b="1" dirty="0"/>
                        <a:t>双方向フォワーディング検出は、</a:t>
                      </a:r>
                      <a:r>
                        <a:rPr lang="ja-JP" altLang="en-US" sz="1000" b="1" dirty="0"/>
                        <a:t>お客様や</a:t>
                      </a:r>
                      <a:r>
                        <a:rPr lang="ja" sz="1000" b="1" dirty="0"/>
                        <a:t>サービス プロバイダーのエッジ ルーター デバイスで有効</a:t>
                      </a:r>
                      <a:r>
                        <a:rPr lang="ja-JP" altLang="en-US" sz="1000" b="1" dirty="0"/>
                        <a:t>に</a:t>
                      </a:r>
                      <a:r>
                        <a:rPr lang="ja" sz="1000" b="1" dirty="0"/>
                        <a:t>設定されていますか</a:t>
                      </a:r>
                      <a:r>
                        <a:rPr lang="ja-JP" altLang="en-US" sz="1000" b="1" dirty="0"/>
                        <a:t>？</a:t>
                      </a:r>
                      <a:endParaRPr lang="ja" sz="1000" b="1"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endParaRPr lang="en-US" sz="1000" b="1"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extLst>
                  <a:ext uri="{0D108BD9-81ED-4DB2-BD59-A6C34878D82A}">
                    <a16:rowId xmlns:a16="http://schemas.microsoft.com/office/drawing/2014/main" val="3087896313"/>
                  </a:ext>
                </a:extLst>
              </a:tr>
              <a:tr h="0">
                <a:tc>
                  <a:txBody>
                    <a:bodyPr/>
                    <a:lstStyle/>
                    <a:p>
                      <a:pPr marL="0" lvl="2" algn="l" defTabSz="932746" rtl="0" eaLnBrk="1" latinLnBrk="0" hangingPunct="1"/>
                      <a:r>
                        <a:rPr lang="ja-JP" altLang="en-US" sz="1000" b="0" kern="1200" dirty="0">
                          <a:solidFill>
                            <a:schemeClr val="dk1"/>
                          </a:solidFill>
                          <a:latin typeface="+mn-lt"/>
                          <a:ea typeface="+mn-ea"/>
                          <a:cs typeface="+mn-cs"/>
                        </a:rPr>
                        <a:t>回線名 </a:t>
                      </a:r>
                      <a:r>
                        <a:rPr lang="en-US" altLang="ja-JP" sz="1000" b="0" kern="1200" dirty="0">
                          <a:solidFill>
                            <a:schemeClr val="dk1"/>
                          </a:solidFill>
                          <a:latin typeface="+mn-lt"/>
                          <a:ea typeface="+mn-ea"/>
                          <a:cs typeface="+mn-cs"/>
                        </a:rPr>
                        <a:t>1</a:t>
                      </a:r>
                      <a:endParaRPr lang="en-US"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altLang="ja" sz="1000" dirty="0"/>
                        <a:t>Ashburn</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b="1" dirty="0">
                          <a:solidFill>
                            <a:srgbClr val="C00000"/>
                          </a:solidFill>
                        </a:rPr>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4539754"/>
                  </a:ext>
                </a:extLst>
              </a:tr>
              <a:tr h="0">
                <a:tc>
                  <a:txBody>
                    <a:bodyPr/>
                    <a:lstStyle/>
                    <a:p>
                      <a:pPr marL="0" lvl="2" algn="l" defTabSz="932746" rtl="0" eaLnBrk="1" latinLnBrk="0" hangingPunct="1"/>
                      <a:endParaRPr lang="en-US"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5013441"/>
                  </a:ext>
                </a:extLst>
              </a:tr>
              <a:tr h="0">
                <a:tc>
                  <a:txBody>
                    <a:bodyPr/>
                    <a:lstStyle/>
                    <a:p>
                      <a:pPr marL="0" lvl="2" algn="l" defTabSz="932746" rtl="0" eaLnBrk="1" latinLnBrk="0" hangingPunct="1"/>
                      <a:r>
                        <a:rPr lang="ja" sz="1000" b="1" kern="1200" dirty="0">
                          <a:solidFill>
                            <a:schemeClr val="dk1"/>
                          </a:solidFill>
                        </a:rPr>
                        <a:t>ExpressRoute Direct</a:t>
                      </a:r>
                      <a:endParaRPr lang="en-US" sz="1000" b="1"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ExpressRoute Direct の両方のリンクの "管理状態" は "有効" 状態ですか</a:t>
                      </a:r>
                      <a:r>
                        <a:rPr lang="ja-JP" altLang="en-US" sz="1000" b="1" dirty="0"/>
                        <a:t>？</a:t>
                      </a:r>
                      <a:endParaRPr lang="ja" sz="1000" b="1"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r>
                        <a:rPr lang="ja" sz="1000" b="1" dirty="0"/>
                        <a:t>ExpressRoute Direct が</a:t>
                      </a:r>
                      <a:r>
                        <a:rPr lang="ja-JP" altLang="en-US" sz="1000" b="1" dirty="0"/>
                        <a:t>過剰</a:t>
                      </a:r>
                      <a:r>
                        <a:rPr lang="ja" sz="1000" b="1" dirty="0"/>
                        <a:t>サブスクライブされていませんか</a:t>
                      </a:r>
                      <a:r>
                        <a:rPr lang="ja-JP" altLang="en-US" sz="1000" b="1" dirty="0"/>
                        <a:t>？</a:t>
                      </a:r>
                      <a:endParaRPr lang="ja" sz="1000" b="1"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CBCBCF"/>
                    </a:solidFill>
                  </a:tcPr>
                </a:tc>
                <a:extLst>
                  <a:ext uri="{0D108BD9-81ED-4DB2-BD59-A6C34878D82A}">
                    <a16:rowId xmlns:a16="http://schemas.microsoft.com/office/drawing/2014/main" val="1488158130"/>
                  </a:ext>
                </a:extLst>
              </a:tr>
              <a:tr h="0">
                <a:tc>
                  <a:txBody>
                    <a:bodyPr/>
                    <a:lstStyle/>
                    <a:p>
                      <a:pPr marL="0" lvl="2" algn="l" defTabSz="932746" rtl="0" eaLnBrk="1" latinLnBrk="0" hangingPunct="1"/>
                      <a:r>
                        <a:rPr lang="en-US" altLang="ja" sz="1000" b="0" kern="1200" dirty="0">
                          <a:solidFill>
                            <a:schemeClr val="dk1"/>
                          </a:solidFill>
                        </a:rPr>
                        <a:t>ExpressRoute Direct</a:t>
                      </a:r>
                      <a:r>
                        <a:rPr lang="ja-JP" altLang="en-US" sz="1000" b="0" kern="1200" dirty="0">
                          <a:solidFill>
                            <a:schemeClr val="dk1"/>
                          </a:solidFill>
                        </a:rPr>
                        <a:t> の名前</a:t>
                      </a:r>
                      <a:endParaRPr lang="en-US" altLang="ja" sz="1000" b="0" kern="1200" dirty="0">
                        <a:solidFill>
                          <a:schemeClr val="dk1"/>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dirty="0"/>
                        <a:t>はい</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000" b="0" dirty="0">
                          <a:solidFill>
                            <a:srgbClr val="000000"/>
                          </a:solidFill>
                        </a:rPr>
                        <a:t>いいえ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20993052"/>
                  </a:ext>
                </a:extLst>
              </a:tr>
              <a:tr h="0">
                <a:tc>
                  <a:txBody>
                    <a:bodyPr/>
                    <a:lstStyle/>
                    <a:p>
                      <a:pPr marL="466372" lvl="3" algn="l" defTabSz="932746" rtl="0" eaLnBrk="1" latinLnBrk="0" hangingPunct="1"/>
                      <a:endParaRPr lang="en-US" sz="10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48979663"/>
                  </a:ext>
                </a:extLst>
              </a:tr>
            </a:tbl>
          </a:graphicData>
        </a:graphic>
      </p:graphicFrame>
    </p:spTree>
    <p:extLst>
      <p:ext uri="{BB962C8B-B14F-4D97-AF65-F5344CB8AC3E}">
        <p14:creationId xmlns:p14="http://schemas.microsoft.com/office/powerpoint/2010/main" val="3603340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 dirty="0"/>
              <a:t>回復性のためのサービス正常性アラート</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80606971"/>
              </p:ext>
            </p:extLst>
          </p:nvPr>
        </p:nvGraphicFramePr>
        <p:xfrm>
          <a:off x="243840" y="1180674"/>
          <a:ext cx="11704320" cy="5311140"/>
        </p:xfrm>
        <a:graphic>
          <a:graphicData uri="http://schemas.openxmlformats.org/drawingml/2006/table">
            <a:tbl>
              <a:tblPr firstRow="1" bandRow="1">
                <a:tableStyleId>{00A15C55-8517-42AA-B614-E9B94910E393}</a:tableStyleId>
              </a:tblPr>
              <a:tblGrid>
                <a:gridCol w="2651760">
                  <a:extLst>
                    <a:ext uri="{9D8B030D-6E8A-4147-A177-3AD203B41FA5}">
                      <a16:colId xmlns:a16="http://schemas.microsoft.com/office/drawing/2014/main" val="216684026"/>
                    </a:ext>
                  </a:extLst>
                </a:gridCol>
                <a:gridCol w="2651760">
                  <a:extLst>
                    <a:ext uri="{9D8B030D-6E8A-4147-A177-3AD203B41FA5}">
                      <a16:colId xmlns:a16="http://schemas.microsoft.com/office/drawing/2014/main" val="3875941315"/>
                    </a:ext>
                  </a:extLst>
                </a:gridCol>
                <a:gridCol w="914400">
                  <a:extLst>
                    <a:ext uri="{9D8B030D-6E8A-4147-A177-3AD203B41FA5}">
                      <a16:colId xmlns:a16="http://schemas.microsoft.com/office/drawing/2014/main" val="4023836002"/>
                    </a:ext>
                  </a:extLst>
                </a:gridCol>
                <a:gridCol w="914400">
                  <a:extLst>
                    <a:ext uri="{9D8B030D-6E8A-4147-A177-3AD203B41FA5}">
                      <a16:colId xmlns:a16="http://schemas.microsoft.com/office/drawing/2014/main" val="1229423019"/>
                    </a:ext>
                  </a:extLst>
                </a:gridCol>
                <a:gridCol w="914400">
                  <a:extLst>
                    <a:ext uri="{9D8B030D-6E8A-4147-A177-3AD203B41FA5}">
                      <a16:colId xmlns:a16="http://schemas.microsoft.com/office/drawing/2014/main" val="450747844"/>
                    </a:ext>
                  </a:extLst>
                </a:gridCol>
                <a:gridCol w="914400">
                  <a:extLst>
                    <a:ext uri="{9D8B030D-6E8A-4147-A177-3AD203B41FA5}">
                      <a16:colId xmlns:a16="http://schemas.microsoft.com/office/drawing/2014/main" val="2552373973"/>
                    </a:ext>
                  </a:extLst>
                </a:gridCol>
                <a:gridCol w="914400">
                  <a:extLst>
                    <a:ext uri="{9D8B030D-6E8A-4147-A177-3AD203B41FA5}">
                      <a16:colId xmlns:a16="http://schemas.microsoft.com/office/drawing/2014/main" val="4288647603"/>
                    </a:ext>
                  </a:extLst>
                </a:gridCol>
                <a:gridCol w="914400">
                  <a:extLst>
                    <a:ext uri="{9D8B030D-6E8A-4147-A177-3AD203B41FA5}">
                      <a16:colId xmlns:a16="http://schemas.microsoft.com/office/drawing/2014/main" val="2574389261"/>
                    </a:ext>
                  </a:extLst>
                </a:gridCol>
                <a:gridCol w="914400">
                  <a:extLst>
                    <a:ext uri="{9D8B030D-6E8A-4147-A177-3AD203B41FA5}">
                      <a16:colId xmlns:a16="http://schemas.microsoft.com/office/drawing/2014/main" val="3033138154"/>
                    </a:ext>
                  </a:extLst>
                </a:gridCol>
              </a:tblGrid>
              <a:tr h="0">
                <a:tc rowSpan="2">
                  <a:txBody>
                    <a:bodyPr/>
                    <a:lstStyle/>
                    <a:p>
                      <a:pPr algn="ctr"/>
                      <a:r>
                        <a:rPr lang="ja" altLang="en-US" sz="1000" b="1" dirty="0">
                          <a:solidFill>
                            <a:schemeClr val="bg1"/>
                          </a:solidFill>
                        </a:rPr>
                        <a:t>サブスクリプション名</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rowSpan="2">
                  <a:txBody>
                    <a:bodyPr/>
                    <a:lstStyle/>
                    <a:p>
                      <a:pPr algn="ctr"/>
                      <a:r>
                        <a:rPr lang="ja" altLang="en-US" sz="1000" b="1" dirty="0">
                          <a:solidFill>
                            <a:schemeClr val="bg1"/>
                          </a:solidFill>
                        </a:rPr>
                        <a:t>アラート名</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7">
                  <a:txBody>
                    <a:bodyPr/>
                    <a:lstStyle/>
                    <a:p>
                      <a:pPr algn="ctr"/>
                      <a:r>
                        <a:rPr lang="ja" sz="1050" dirty="0"/>
                        <a:t>監視するように構成されたサービス正常性アラート</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endParaRPr lang="en-US" sz="800" dirty="0"/>
                    </a:p>
                  </a:txBody>
                  <a:tcPr anchor="ctr"/>
                </a:tc>
                <a:tc hMerge="1">
                  <a:txBody>
                    <a:bodyPr/>
                    <a:lstStyle/>
                    <a:p>
                      <a:pPr algn="ctr"/>
                      <a:endParaRPr lang="en-US" sz="1050" dirty="0"/>
                    </a:p>
                  </a:txBody>
                  <a:tcPr anchor="ctr"/>
                </a:tc>
                <a:tc hMerge="1">
                  <a:txBody>
                    <a:bodyPr/>
                    <a:lstStyle/>
                    <a:p>
                      <a:pPr algn="ctr"/>
                      <a:endParaRPr lang="en-US" sz="1050" dirty="0"/>
                    </a:p>
                  </a:txBody>
                  <a:tcPr anchor="ctr"/>
                </a:tc>
                <a:extLst>
                  <a:ext uri="{0D108BD9-81ED-4DB2-BD59-A6C34878D82A}">
                    <a16:rowId xmlns:a16="http://schemas.microsoft.com/office/drawing/2014/main" val="2079067677"/>
                  </a:ext>
                </a:extLst>
              </a:tr>
              <a:tr h="0">
                <a:tc vMerge="1">
                  <a:txBody>
                    <a:bodyPr/>
                    <a:lstStyle/>
                    <a:p>
                      <a:endParaRPr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8000"/>
                    </a:solidFill>
                  </a:tcPr>
                </a:tc>
                <a:tc vMerge="1">
                  <a:txBody>
                    <a:bodyPr/>
                    <a:lstStyle/>
                    <a:p>
                      <a:endParaRPr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8000"/>
                    </a:solidFill>
                  </a:tcPr>
                </a:tc>
                <a:tc>
                  <a:txBody>
                    <a:bodyPr/>
                    <a:lstStyle/>
                    <a:p>
                      <a:pPr algn="ctr"/>
                      <a:r>
                        <a:rPr lang="ja" sz="900" b="1" dirty="0">
                          <a:solidFill>
                            <a:schemeClr val="bg1"/>
                          </a:solidFill>
                        </a:rPr>
                        <a:t>すべての Azure サービス</a:t>
                      </a:r>
                      <a:r>
                        <a:rPr lang="ja-JP" altLang="en-US" sz="900" b="1" dirty="0">
                          <a:solidFill>
                            <a:schemeClr val="bg1"/>
                          </a:solidFill>
                        </a:rPr>
                        <a:t>に対してですか？</a:t>
                      </a:r>
                      <a:endParaRPr lang="ja" sz="900" b="1" dirty="0">
                        <a:solidFill>
                          <a:schemeClr val="bg1"/>
                        </a:solidFill>
                      </a:endParaRPr>
                    </a:p>
                  </a:txBody>
                  <a:tcPr marL="45720" marR="4572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8000"/>
                    </a:solidFill>
                  </a:tcPr>
                </a:tc>
                <a:tc>
                  <a:txBody>
                    <a:bodyPr/>
                    <a:lstStyle/>
                    <a:p>
                      <a:pPr algn="ctr"/>
                      <a:r>
                        <a:rPr lang="ja" sz="900" b="1" dirty="0">
                          <a:solidFill>
                            <a:schemeClr val="bg1"/>
                          </a:solidFill>
                        </a:rPr>
                        <a:t>すべての</a:t>
                      </a:r>
                      <a:r>
                        <a:rPr lang="ja-JP" altLang="en-US" sz="900" b="1" dirty="0">
                          <a:solidFill>
                            <a:schemeClr val="bg1"/>
                          </a:solidFill>
                        </a:rPr>
                        <a:t>リージョンに対してですか？</a:t>
                      </a:r>
                      <a:endParaRPr lang="ja" sz="900" b="1" dirty="0">
                        <a:solidFill>
                          <a:schemeClr val="bg1"/>
                        </a:solidFill>
                      </a:endParaRPr>
                    </a:p>
                  </a:txBody>
                  <a:tcPr marL="45720" marR="4572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8000"/>
                    </a:solidFill>
                  </a:tcPr>
                </a:tc>
                <a:tc>
                  <a:txBody>
                    <a:bodyPr/>
                    <a:lstStyle/>
                    <a:p>
                      <a:pPr algn="ctr"/>
                      <a:r>
                        <a:rPr lang="ja" sz="900" b="1" dirty="0">
                          <a:solidFill>
                            <a:schemeClr val="bg1"/>
                          </a:solidFill>
                        </a:rPr>
                        <a:t>イベント</a:t>
                      </a:r>
                      <a:r>
                        <a:rPr lang="ja-JP" altLang="en-US" sz="900" b="1" dirty="0">
                          <a:solidFill>
                            <a:schemeClr val="bg1"/>
                          </a:solidFill>
                        </a:rPr>
                        <a:t>の種類</a:t>
                      </a:r>
                      <a:r>
                        <a:rPr lang="ja" sz="900" b="1" dirty="0">
                          <a:solidFill>
                            <a:schemeClr val="bg1"/>
                          </a:solidFill>
                        </a:rPr>
                        <a:t>:</a:t>
                      </a:r>
                    </a:p>
                    <a:p>
                      <a:pPr algn="ctr"/>
                      <a:r>
                        <a:rPr lang="ja" sz="900" b="1" dirty="0">
                          <a:solidFill>
                            <a:schemeClr val="bg1"/>
                          </a:solidFill>
                        </a:rPr>
                        <a:t>サービスの問題</a:t>
                      </a:r>
                    </a:p>
                  </a:txBody>
                  <a:tcPr marL="45720" marR="4572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8000"/>
                    </a:solidFill>
                  </a:tcPr>
                </a:tc>
                <a:tc>
                  <a:txBody>
                    <a:bodyPr/>
                    <a:lstStyle/>
                    <a:p>
                      <a:pPr algn="ctr"/>
                      <a:r>
                        <a:rPr lang="ja" sz="900" b="1" dirty="0">
                          <a:solidFill>
                            <a:schemeClr val="bg1"/>
                          </a:solidFill>
                        </a:rPr>
                        <a:t>イベント</a:t>
                      </a:r>
                      <a:r>
                        <a:rPr lang="ja-JP" altLang="en-US" sz="900" b="1" dirty="0">
                          <a:solidFill>
                            <a:schemeClr val="bg1"/>
                          </a:solidFill>
                        </a:rPr>
                        <a:t>の種類</a:t>
                      </a:r>
                      <a:r>
                        <a:rPr lang="ja" sz="900" b="1" dirty="0">
                          <a:solidFill>
                            <a:schemeClr val="bg1"/>
                          </a:solidFill>
                        </a:rPr>
                        <a:t>:</a:t>
                      </a:r>
                    </a:p>
                    <a:p>
                      <a:pPr algn="ctr"/>
                      <a:r>
                        <a:rPr lang="ja" sz="900" b="1" dirty="0">
                          <a:solidFill>
                            <a:schemeClr val="bg1"/>
                          </a:solidFill>
                        </a:rPr>
                        <a:t>計画メンテナンス</a:t>
                      </a:r>
                    </a:p>
                  </a:txBody>
                  <a:tcPr marL="45720" marR="4572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8000"/>
                    </a:solidFill>
                  </a:tcPr>
                </a:tc>
                <a:tc>
                  <a:txBody>
                    <a:bodyPr/>
                    <a:lstStyle/>
                    <a:p>
                      <a:pPr algn="ctr"/>
                      <a:r>
                        <a:rPr lang="ja" sz="900" b="1" dirty="0">
                          <a:solidFill>
                            <a:schemeClr val="bg1"/>
                          </a:solidFill>
                        </a:rPr>
                        <a:t>イベント</a:t>
                      </a:r>
                      <a:r>
                        <a:rPr lang="ja-JP" altLang="en-US" sz="900" b="1" dirty="0">
                          <a:solidFill>
                            <a:schemeClr val="bg1"/>
                          </a:solidFill>
                        </a:rPr>
                        <a:t>の種類</a:t>
                      </a:r>
                      <a:r>
                        <a:rPr lang="ja" sz="900" b="1" dirty="0">
                          <a:solidFill>
                            <a:schemeClr val="bg1"/>
                          </a:solidFill>
                        </a:rPr>
                        <a:t>:</a:t>
                      </a:r>
                    </a:p>
                    <a:p>
                      <a:pPr algn="ctr"/>
                      <a:r>
                        <a:rPr lang="ja" sz="900" b="1" dirty="0">
                          <a:solidFill>
                            <a:schemeClr val="bg1"/>
                          </a:solidFill>
                        </a:rPr>
                        <a:t>正常性の勧告</a:t>
                      </a:r>
                      <a:endParaRPr lang="en-US" sz="900" b="1" dirty="0">
                        <a:solidFill>
                          <a:schemeClr val="bg1"/>
                        </a:solidFill>
                      </a:endParaRPr>
                    </a:p>
                  </a:txBody>
                  <a:tcPr marL="45720" marR="4572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8000"/>
                    </a:solidFill>
                  </a:tcPr>
                </a:tc>
                <a:tc>
                  <a:txBody>
                    <a:bodyPr/>
                    <a:lstStyle/>
                    <a:p>
                      <a:pPr algn="ctr"/>
                      <a:r>
                        <a:rPr lang="ja" sz="900" b="1" dirty="0">
                          <a:solidFill>
                            <a:schemeClr val="bg1"/>
                          </a:solidFill>
                        </a:rPr>
                        <a:t>イベント</a:t>
                      </a:r>
                      <a:r>
                        <a:rPr lang="ja-JP" altLang="en-US" sz="900" b="1" dirty="0">
                          <a:solidFill>
                            <a:schemeClr val="bg1"/>
                          </a:solidFill>
                        </a:rPr>
                        <a:t>の種類</a:t>
                      </a:r>
                      <a:r>
                        <a:rPr lang="ja" sz="900" b="1" dirty="0">
                          <a:solidFill>
                            <a:schemeClr val="bg1"/>
                          </a:solidFill>
                        </a:rPr>
                        <a:t>:</a:t>
                      </a:r>
                    </a:p>
                    <a:p>
                      <a:pPr algn="ctr"/>
                      <a:r>
                        <a:rPr lang="ja" sz="900" b="1" dirty="0">
                          <a:solidFill>
                            <a:schemeClr val="bg1"/>
                          </a:solidFill>
                        </a:rPr>
                        <a:t>セキュリティ アドバイザリ</a:t>
                      </a:r>
                      <a:endParaRPr lang="en-US" sz="900" b="1" dirty="0">
                        <a:solidFill>
                          <a:schemeClr val="bg1"/>
                        </a:solidFill>
                      </a:endParaRPr>
                    </a:p>
                  </a:txBody>
                  <a:tcPr marL="45720" marR="4572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8000"/>
                    </a:solidFill>
                  </a:tcPr>
                </a:tc>
                <a:tc>
                  <a:txBody>
                    <a:bodyPr/>
                    <a:lstStyle/>
                    <a:p>
                      <a:pPr algn="ctr"/>
                      <a:r>
                        <a:rPr lang="ja" sz="900" b="1" dirty="0">
                          <a:solidFill>
                            <a:schemeClr val="bg1"/>
                          </a:solidFill>
                        </a:rPr>
                        <a:t>チームに対してアクションを自動的にトリガーしますか</a:t>
                      </a:r>
                      <a:r>
                        <a:rPr lang="ja-JP" altLang="en-US" sz="900" b="1" dirty="0">
                          <a:solidFill>
                            <a:schemeClr val="bg1"/>
                          </a:solidFill>
                        </a:rPr>
                        <a:t>？</a:t>
                      </a:r>
                      <a:endParaRPr lang="ja" sz="900" b="1" dirty="0">
                        <a:solidFill>
                          <a:schemeClr val="bg1"/>
                        </a:solidFill>
                      </a:endParaRPr>
                    </a:p>
                  </a:txBody>
                  <a:tcPr marL="45720" marR="45720"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8000"/>
                    </a:solidFill>
                  </a:tcPr>
                </a:tc>
                <a:extLst>
                  <a:ext uri="{0D108BD9-81ED-4DB2-BD59-A6C34878D82A}">
                    <a16:rowId xmlns:a16="http://schemas.microsoft.com/office/drawing/2014/main" val="3176836022"/>
                  </a:ext>
                </a:extLst>
              </a:tr>
              <a:tr h="0">
                <a:tc>
                  <a:txBody>
                    <a:bodyPr/>
                    <a:lstStyle/>
                    <a:p>
                      <a:pPr algn="ctr"/>
                      <a:r>
                        <a:rPr lang="ja-JP" altLang="en-US" sz="1000" b="0" dirty="0">
                          <a:solidFill>
                            <a:srgbClr val="000000"/>
                          </a:solidFill>
                        </a:rPr>
                        <a:t>サブスクリプション名 </a:t>
                      </a:r>
                      <a:r>
                        <a:rPr lang="ja" sz="1000" b="0" dirty="0">
                          <a:solidFill>
                            <a:srgbClr val="000000"/>
                          </a:solidFill>
                        </a:rPr>
                        <a:t>1</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JP" altLang="en-US" sz="1000" b="0" dirty="0">
                          <a:solidFill>
                            <a:srgbClr val="000000"/>
                          </a:solidFill>
                        </a:rPr>
                        <a:t>アラート名 </a:t>
                      </a:r>
                      <a:r>
                        <a:rPr lang="en-US" altLang="ja-JP" sz="1000" b="0" dirty="0">
                          <a:solidFill>
                            <a:srgbClr val="000000"/>
                          </a:solidFill>
                        </a:rPr>
                        <a:t>1</a:t>
                      </a:r>
                      <a:endParaRPr lang="ja"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b="1" dirty="0">
                          <a:solidFill>
                            <a:srgbClr val="000000"/>
                          </a:solidFill>
                        </a:rPr>
                        <a:t>はい</a:t>
                      </a: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b="1" dirty="0">
                          <a:solidFill>
                            <a:srgbClr val="000000"/>
                          </a:solidFill>
                        </a:rPr>
                        <a:t>はい</a:t>
                      </a: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b="1" dirty="0">
                          <a:solidFill>
                            <a:srgbClr val="000000"/>
                          </a:solidFill>
                        </a:rPr>
                        <a:t>はい</a:t>
                      </a: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b="1" dirty="0">
                          <a:solidFill>
                            <a:srgbClr val="000000"/>
                          </a:solidFill>
                        </a:rPr>
                        <a:t>はい</a:t>
                      </a: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b="1" dirty="0">
                          <a:solidFill>
                            <a:srgbClr val="000000"/>
                          </a:solidFill>
                        </a:rPr>
                        <a:t>はい</a:t>
                      </a: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 sz="1100" b="1" dirty="0">
                          <a:solidFill>
                            <a:srgbClr val="000000"/>
                          </a:solidFill>
                        </a:rPr>
                        <a:t>はい</a:t>
                      </a: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b="1" dirty="0">
                          <a:solidFill>
                            <a:srgbClr val="000000"/>
                          </a:solidFill>
                        </a:rPr>
                        <a:t>はい</a:t>
                      </a: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6576174"/>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52049813"/>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20993052"/>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48979663"/>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79755149"/>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4618283"/>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61435791"/>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98767275"/>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09256665"/>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25047"/>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3658132"/>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81882284"/>
                  </a:ext>
                </a:extLst>
              </a:tr>
              <a:tr h="0">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000" b="0" dirty="0">
                        <a:solidFill>
                          <a:srgbClr val="000000"/>
                        </a:solidFill>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b="1" dirty="0">
                        <a:solidFill>
                          <a:srgbClr val="000000"/>
                        </a:solidFill>
                      </a:endParaRPr>
                    </a:p>
                  </a:txBody>
                  <a:tcPr marL="45720" marR="45720"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52019536"/>
                  </a:ext>
                </a:extLst>
              </a:tr>
            </a:tbl>
          </a:graphicData>
        </a:graphic>
      </p:graphicFrame>
    </p:spTree>
    <p:extLst>
      <p:ext uri="{BB962C8B-B14F-4D97-AF65-F5344CB8AC3E}">
        <p14:creationId xmlns:p14="http://schemas.microsoft.com/office/powerpoint/2010/main" val="73091519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D2B20C-EB27-D306-D42F-947094D4ED29}"/>
              </a:ext>
            </a:extLst>
          </p:cNvPr>
          <p:cNvSpPr>
            <a:spLocks noGrp="1"/>
          </p:cNvSpPr>
          <p:nvPr>
            <p:ph type="title"/>
          </p:nvPr>
        </p:nvSpPr>
        <p:spPr/>
        <p:txBody>
          <a:bodyPr/>
          <a:lstStyle/>
          <a:p>
            <a:r>
              <a:rPr lang="ja" dirty="0"/>
              <a:t>正常性とリスクに関する推奨事項</a:t>
            </a:r>
          </a:p>
        </p:txBody>
      </p:sp>
      <p:sp>
        <p:nvSpPr>
          <p:cNvPr id="5" name="Text Placeholder 4">
            <a:extLst>
              <a:ext uri="{FF2B5EF4-FFF2-40B4-BE49-F238E27FC236}">
                <a16:creationId xmlns:a16="http://schemas.microsoft.com/office/drawing/2014/main" id="{344B4E56-806C-89E4-E5E4-EEAC490E0D25}"/>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4999853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 b="1" dirty="0"/>
              <a:t>影響</a:t>
            </a:r>
            <a:r>
              <a:rPr lang="ja-JP" altLang="en-US" b="1" dirty="0"/>
              <a:t>度 </a:t>
            </a:r>
            <a:r>
              <a:rPr lang="ja-JP" altLang="en-US" b="1" dirty="0">
                <a:solidFill>
                  <a:srgbClr val="C00000"/>
                </a:solidFill>
              </a:rPr>
              <a:t>高</a:t>
            </a:r>
            <a:r>
              <a:rPr lang="ja" dirty="0"/>
              <a:t> </a:t>
            </a:r>
            <a:r>
              <a:rPr lang="ja-JP" altLang="en-US" dirty="0"/>
              <a:t>の</a:t>
            </a:r>
            <a:r>
              <a:rPr lang="ja" dirty="0"/>
              <a:t>推奨事項</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487171932"/>
              </p:ext>
            </p:extLst>
          </p:nvPr>
        </p:nvGraphicFramePr>
        <p:xfrm>
          <a:off x="152400" y="1321635"/>
          <a:ext cx="11887200" cy="4968240"/>
        </p:xfrm>
        <a:graphic>
          <a:graphicData uri="http://schemas.openxmlformats.org/drawingml/2006/table">
            <a:tbl>
              <a:tblPr firstRow="1" bandRow="1">
                <a:tableStyleId>{F5AB1C69-6EDB-4FF4-983F-18BD219EF322}</a:tableStyleId>
              </a:tblPr>
              <a:tblGrid>
                <a:gridCol w="457200">
                  <a:extLst>
                    <a:ext uri="{9D8B030D-6E8A-4147-A177-3AD203B41FA5}">
                      <a16:colId xmlns:a16="http://schemas.microsoft.com/office/drawing/2014/main" val="3093542262"/>
                    </a:ext>
                  </a:extLst>
                </a:gridCol>
                <a:gridCol w="7955280">
                  <a:extLst>
                    <a:ext uri="{9D8B030D-6E8A-4147-A177-3AD203B41FA5}">
                      <a16:colId xmlns:a16="http://schemas.microsoft.com/office/drawing/2014/main" val="2018168186"/>
                    </a:ext>
                  </a:extLst>
                </a:gridCol>
                <a:gridCol w="2560320">
                  <a:extLst>
                    <a:ext uri="{9D8B030D-6E8A-4147-A177-3AD203B41FA5}">
                      <a16:colId xmlns:a16="http://schemas.microsoft.com/office/drawing/2014/main" val="4023836002"/>
                    </a:ext>
                  </a:extLst>
                </a:gridCol>
                <a:gridCol w="914400">
                  <a:extLst>
                    <a:ext uri="{9D8B030D-6E8A-4147-A177-3AD203B41FA5}">
                      <a16:colId xmlns:a16="http://schemas.microsoft.com/office/drawing/2014/main" val="1229423019"/>
                    </a:ext>
                  </a:extLst>
                </a:gridCol>
              </a:tblGrid>
              <a:tr h="0">
                <a:tc>
                  <a:txBody>
                    <a:bodyPr/>
                    <a:lstStyle/>
                    <a:p>
                      <a:pPr algn="ctr"/>
                      <a:r>
                        <a:rPr lang="ja" sz="1050" b="1" dirty="0"/>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C3300"/>
                    </a:solidFill>
                  </a:tcPr>
                </a:tc>
                <a:tc>
                  <a:txBody>
                    <a:bodyPr/>
                    <a:lstStyle/>
                    <a:p>
                      <a:pPr algn="ctr"/>
                      <a:r>
                        <a:rPr lang="ja" sz="1050" dirty="0"/>
                        <a:t>推奨事項</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C3300"/>
                    </a:solidFill>
                  </a:tcPr>
                </a:tc>
                <a:tc>
                  <a:txBody>
                    <a:bodyPr/>
                    <a:lstStyle/>
                    <a:p>
                      <a:pPr algn="ctr"/>
                      <a:r>
                        <a:rPr lang="ja" sz="1050" dirty="0"/>
                        <a:t>Azure</a:t>
                      </a:r>
                      <a:r>
                        <a:rPr lang="en-US" altLang="ja" sz="1050" dirty="0"/>
                        <a:t> </a:t>
                      </a:r>
                      <a:r>
                        <a:rPr lang="ja" sz="1050" dirty="0"/>
                        <a:t>サービス</a:t>
                      </a:r>
                      <a:r>
                        <a:rPr lang="en-US" altLang="ja" sz="1050" dirty="0"/>
                        <a:t> </a:t>
                      </a:r>
                      <a:r>
                        <a:rPr lang="ja" sz="1050" dirty="0"/>
                        <a:t>/</a:t>
                      </a:r>
                      <a:r>
                        <a:rPr lang="en-US" altLang="ja" sz="1050" dirty="0"/>
                        <a:t> </a:t>
                      </a:r>
                      <a:r>
                        <a:rPr lang="ja" sz="1050" dirty="0"/>
                        <a:t>WAF</a:t>
                      </a:r>
                      <a:r>
                        <a:rPr lang="en-US" altLang="ja" sz="1050" dirty="0"/>
                        <a:t> </a:t>
                      </a:r>
                      <a:r>
                        <a:rPr lang="ja" sz="1050" dirty="0"/>
                        <a:t>/</a:t>
                      </a:r>
                      <a:r>
                        <a:rPr lang="en-US" altLang="ja" sz="1050" dirty="0"/>
                        <a:t> </a:t>
                      </a:r>
                      <a:r>
                        <a:rPr lang="ja" sz="1050" dirty="0"/>
                        <a:t>アーキテクチャ設計</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C33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 sz="1050" dirty="0"/>
                        <a:t>影響を受けるリソース数</a:t>
                      </a:r>
                      <a:endParaRPr lang="en-US" sz="105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CC3300"/>
                    </a:solidFill>
                  </a:tcPr>
                </a:tc>
                <a:extLst>
                  <a:ext uri="{0D108BD9-81ED-4DB2-BD59-A6C34878D82A}">
                    <a16:rowId xmlns:a16="http://schemas.microsoft.com/office/drawing/2014/main" val="2079067677"/>
                  </a:ext>
                </a:extLst>
              </a:tr>
              <a:tr h="0">
                <a:tc>
                  <a:txBody>
                    <a:bodyPr/>
                    <a:lstStyle/>
                    <a:p>
                      <a:pPr algn="ctr"/>
                      <a:r>
                        <a:rPr lang="ja" sz="1100" b="0" dirty="0"/>
                        <a:t>1</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l"/>
                      <a:r>
                        <a:rPr lang="ja" sz="1100" b="0" dirty="0"/>
                        <a:t>ゾーン冗長ゲートウェイ SKU を使用する</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100" dirty="0"/>
                        <a:t>ExpressRoute ゲートウェイ</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100" dirty="0"/>
                        <a:t>2</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6836022"/>
                  </a:ext>
                </a:extLst>
              </a:tr>
              <a:tr h="0">
                <a:tc>
                  <a:txBody>
                    <a:bodyPr/>
                    <a:lstStyle/>
                    <a:p>
                      <a:pPr lvl="0" algn="ctr"/>
                      <a:r>
                        <a:rPr lang="ja" sz="1100" b="0" dirty="0"/>
                        <a:t>2</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l"/>
                      <a:r>
                        <a:rPr lang="ja" sz="1100" b="0" dirty="0"/>
                        <a:t>可用性目標が明確に定義され、ワークロードに取り組むチーム間で伝達されていることを確認</a:t>
                      </a:r>
                      <a:r>
                        <a:rPr lang="ja-JP" altLang="en-US" sz="1100" b="0" dirty="0"/>
                        <a:t>する</a:t>
                      </a:r>
                      <a:endParaRPr lang="ja" sz="1100" b="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WAF - 1.</a:t>
                      </a:r>
                      <a:r>
                        <a:rPr lang="en-US" altLang="ja" sz="1100" dirty="0"/>
                        <a:t> </a:t>
                      </a:r>
                      <a:r>
                        <a:rPr lang="ja" sz="1100" dirty="0"/>
                        <a:t>定義</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ワークロード</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7884556"/>
                  </a:ext>
                </a:extLst>
              </a:tr>
              <a:tr h="0">
                <a:tc>
                  <a:txBody>
                    <a:bodyPr/>
                    <a:lstStyle/>
                    <a:p>
                      <a:pPr lvl="0" algn="ctr"/>
                      <a:r>
                        <a:rPr lang="ja" sz="1100" b="0" dirty="0"/>
                        <a:t>3</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l"/>
                      <a:r>
                        <a:rPr lang="ja" sz="1100" b="0" dirty="0"/>
                        <a:t>運用 VM は SSD ディスクを使用する必要がある</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仮想マシン</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40</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6576174"/>
                  </a:ext>
                </a:extLst>
              </a:tr>
              <a:tr h="0">
                <a:tc>
                  <a:txBody>
                    <a:bodyPr/>
                    <a:lstStyle/>
                    <a:p>
                      <a:pPr lvl="0" algn="ctr"/>
                      <a:r>
                        <a:rPr lang="ja" sz="1100" b="0" dirty="0"/>
                        <a:t>4</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l"/>
                      <a:r>
                        <a:rPr lang="ja" sz="1100" b="0" dirty="0"/>
                        <a:t>トラフィック検査が不要な場合は、V</a:t>
                      </a:r>
                      <a:r>
                        <a:rPr lang="en-US" altLang="ja" sz="1100" b="0" dirty="0"/>
                        <a:t>N</a:t>
                      </a:r>
                      <a:r>
                        <a:rPr lang="ja" sz="1100" b="0" dirty="0"/>
                        <a:t>et ピアリングを使用して V</a:t>
                      </a:r>
                      <a:r>
                        <a:rPr lang="en-US" altLang="ja" sz="1100" b="0" dirty="0"/>
                        <a:t>N</a:t>
                      </a:r>
                      <a:r>
                        <a:rPr lang="ja" sz="1100" b="0" dirty="0"/>
                        <a:t>et を直接接続</a:t>
                      </a:r>
                      <a:r>
                        <a:rPr lang="ja-JP" altLang="en-US" sz="1100" b="0" dirty="0"/>
                        <a:t>する</a:t>
                      </a:r>
                      <a:endParaRPr lang="ja" sz="1100" b="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アーキテクチャ設計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2</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52049813"/>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68463326"/>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9424855"/>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61907888"/>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7896313"/>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6067091"/>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4539754"/>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10008677"/>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5013441"/>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303063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 dirty="0"/>
              <a:t>影響</a:t>
            </a:r>
            <a:r>
              <a:rPr lang="ja-JP" altLang="en-US" dirty="0"/>
              <a:t>度 </a:t>
            </a:r>
            <a:r>
              <a:rPr lang="ja" dirty="0">
                <a:solidFill>
                  <a:srgbClr val="EB9100"/>
                </a:solidFill>
              </a:rPr>
              <a:t>中</a:t>
            </a:r>
            <a:r>
              <a:rPr lang="en-US" altLang="ja" dirty="0"/>
              <a:t> </a:t>
            </a:r>
            <a:r>
              <a:rPr lang="ja" dirty="0"/>
              <a:t>の推奨事項</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3482204210"/>
              </p:ext>
            </p:extLst>
          </p:nvPr>
        </p:nvGraphicFramePr>
        <p:xfrm>
          <a:off x="152400" y="1321635"/>
          <a:ext cx="11887200" cy="4968240"/>
        </p:xfrm>
        <a:graphic>
          <a:graphicData uri="http://schemas.openxmlformats.org/drawingml/2006/table">
            <a:tbl>
              <a:tblPr firstRow="1" bandRow="1">
                <a:tableStyleId>{F5AB1C69-6EDB-4FF4-983F-18BD219EF322}</a:tableStyleId>
              </a:tblPr>
              <a:tblGrid>
                <a:gridCol w="457200">
                  <a:extLst>
                    <a:ext uri="{9D8B030D-6E8A-4147-A177-3AD203B41FA5}">
                      <a16:colId xmlns:a16="http://schemas.microsoft.com/office/drawing/2014/main" val="876465614"/>
                    </a:ext>
                  </a:extLst>
                </a:gridCol>
                <a:gridCol w="7955280">
                  <a:extLst>
                    <a:ext uri="{9D8B030D-6E8A-4147-A177-3AD203B41FA5}">
                      <a16:colId xmlns:a16="http://schemas.microsoft.com/office/drawing/2014/main" val="2018168186"/>
                    </a:ext>
                  </a:extLst>
                </a:gridCol>
                <a:gridCol w="2560320">
                  <a:extLst>
                    <a:ext uri="{9D8B030D-6E8A-4147-A177-3AD203B41FA5}">
                      <a16:colId xmlns:a16="http://schemas.microsoft.com/office/drawing/2014/main" val="4023836002"/>
                    </a:ext>
                  </a:extLst>
                </a:gridCol>
                <a:gridCol w="914400">
                  <a:extLst>
                    <a:ext uri="{9D8B030D-6E8A-4147-A177-3AD203B41FA5}">
                      <a16:colId xmlns:a16="http://schemas.microsoft.com/office/drawing/2014/main" val="1229423019"/>
                    </a:ext>
                  </a:extLst>
                </a:gridCol>
              </a:tblGrid>
              <a:tr h="0">
                <a:tc>
                  <a:txBody>
                    <a:bodyPr/>
                    <a:lstStyle/>
                    <a:p>
                      <a:pPr algn="ctr"/>
                      <a:r>
                        <a:rPr lang="ja" sz="1050" dirty="0">
                          <a:solidFill>
                            <a:srgbClr val="000000"/>
                          </a:solidFill>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00"/>
                    </a:solidFill>
                  </a:tcPr>
                </a:tc>
                <a:tc>
                  <a:txBody>
                    <a:bodyPr/>
                    <a:lstStyle/>
                    <a:p>
                      <a:pPr algn="ctr"/>
                      <a:r>
                        <a:rPr lang="ja" sz="1050" dirty="0">
                          <a:solidFill>
                            <a:srgbClr val="000000"/>
                          </a:solidFill>
                        </a:rPr>
                        <a:t>推奨事項</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00"/>
                    </a:solidFill>
                  </a:tcPr>
                </a:tc>
                <a:tc>
                  <a:txBody>
                    <a:bodyPr/>
                    <a:lstStyle/>
                    <a:p>
                      <a:pPr algn="ctr"/>
                      <a:r>
                        <a:rPr lang="ja" sz="1050" dirty="0">
                          <a:solidFill>
                            <a:srgbClr val="000000"/>
                          </a:solidFill>
                        </a:rPr>
                        <a:t>Azure</a:t>
                      </a:r>
                      <a:r>
                        <a:rPr lang="en-US" altLang="ja" sz="1050" dirty="0">
                          <a:solidFill>
                            <a:srgbClr val="000000"/>
                          </a:solidFill>
                        </a:rPr>
                        <a:t> </a:t>
                      </a:r>
                      <a:r>
                        <a:rPr lang="ja" sz="1050" dirty="0">
                          <a:solidFill>
                            <a:srgbClr val="000000"/>
                          </a:solidFill>
                        </a:rPr>
                        <a:t>サービス</a:t>
                      </a:r>
                      <a:r>
                        <a:rPr lang="en-US" altLang="ja" sz="1050" dirty="0">
                          <a:solidFill>
                            <a:srgbClr val="000000"/>
                          </a:solidFill>
                        </a:rPr>
                        <a:t> </a:t>
                      </a:r>
                      <a:r>
                        <a:rPr lang="ja" sz="1050" dirty="0">
                          <a:solidFill>
                            <a:srgbClr val="000000"/>
                          </a:solidFill>
                        </a:rPr>
                        <a:t>/</a:t>
                      </a:r>
                      <a:r>
                        <a:rPr lang="en-US" altLang="ja" sz="1050" dirty="0">
                          <a:solidFill>
                            <a:srgbClr val="000000"/>
                          </a:solidFill>
                        </a:rPr>
                        <a:t> </a:t>
                      </a:r>
                      <a:r>
                        <a:rPr lang="ja" sz="1050" dirty="0">
                          <a:solidFill>
                            <a:srgbClr val="000000"/>
                          </a:solidFill>
                        </a:rPr>
                        <a:t>WAF</a:t>
                      </a:r>
                      <a:r>
                        <a:rPr lang="en-US" altLang="ja" sz="1050" dirty="0">
                          <a:solidFill>
                            <a:srgbClr val="000000"/>
                          </a:solidFill>
                        </a:rPr>
                        <a:t> </a:t>
                      </a:r>
                      <a:r>
                        <a:rPr lang="ja" sz="1050" dirty="0">
                          <a:solidFill>
                            <a:srgbClr val="000000"/>
                          </a:solidFill>
                        </a:rPr>
                        <a:t>/</a:t>
                      </a:r>
                      <a:r>
                        <a:rPr lang="en-US" altLang="ja" sz="1050" dirty="0">
                          <a:solidFill>
                            <a:srgbClr val="000000"/>
                          </a:solidFill>
                        </a:rPr>
                        <a:t> </a:t>
                      </a:r>
                      <a:r>
                        <a:rPr lang="ja" sz="1050" dirty="0">
                          <a:solidFill>
                            <a:srgbClr val="000000"/>
                          </a:solidFill>
                        </a:rPr>
                        <a:t>アーキテクチャ設計</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0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 sz="1050" dirty="0">
                          <a:solidFill>
                            <a:srgbClr val="000000"/>
                          </a:solidFill>
                        </a:rPr>
                        <a:t>影響を受けるリソース数</a:t>
                      </a:r>
                      <a:endParaRPr lang="en-US" sz="1050" dirty="0">
                        <a:solidFill>
                          <a:srgbClr val="000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FFCC00"/>
                    </a:solidFill>
                  </a:tcPr>
                </a:tc>
                <a:extLst>
                  <a:ext uri="{0D108BD9-81ED-4DB2-BD59-A6C34878D82A}">
                    <a16:rowId xmlns:a16="http://schemas.microsoft.com/office/drawing/2014/main" val="2079067677"/>
                  </a:ext>
                </a:extLst>
              </a:tr>
              <a:tr h="0">
                <a:tc>
                  <a:txBody>
                    <a:bodyPr/>
                    <a:lstStyle/>
                    <a:p>
                      <a:pPr algn="ctr"/>
                      <a:r>
                        <a:rPr lang="ja" sz="1100" b="0" dirty="0"/>
                        <a:t>1</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l"/>
                      <a:r>
                        <a:rPr lang="ja" sz="1100" b="0" dirty="0"/>
                        <a:t>ゾーン冗長ゲートウェイ SKU を使用する</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100" dirty="0"/>
                        <a:t>ExpressRoute ゲートウェイ</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100" dirty="0"/>
                        <a:t>2</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6836022"/>
                  </a:ext>
                </a:extLst>
              </a:tr>
              <a:tr h="0">
                <a:tc>
                  <a:txBody>
                    <a:bodyPr/>
                    <a:lstStyle/>
                    <a:p>
                      <a:pPr lvl="0" algn="ctr"/>
                      <a:r>
                        <a:rPr lang="ja" sz="1100" b="0" dirty="0"/>
                        <a:t>2</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l"/>
                      <a:r>
                        <a:rPr lang="ja" sz="1100" b="0" dirty="0"/>
                        <a:t>可用性目標が明確に定義され、ワークロードに取り組むチーム間で伝達されていることを確認</a:t>
                      </a:r>
                      <a:r>
                        <a:rPr lang="ja-JP" altLang="en-US" sz="1100" b="0" dirty="0"/>
                        <a:t>する</a:t>
                      </a:r>
                      <a:endParaRPr lang="ja" sz="1100" b="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WAF - 1.</a:t>
                      </a:r>
                      <a:r>
                        <a:rPr lang="en-US" altLang="ja" sz="1100" dirty="0"/>
                        <a:t> </a:t>
                      </a:r>
                      <a:r>
                        <a:rPr lang="ja" sz="1100" dirty="0"/>
                        <a:t>定義</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ワークロード</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7884556"/>
                  </a:ext>
                </a:extLst>
              </a:tr>
              <a:tr h="0">
                <a:tc>
                  <a:txBody>
                    <a:bodyPr/>
                    <a:lstStyle/>
                    <a:p>
                      <a:pPr lvl="0" algn="ctr"/>
                      <a:r>
                        <a:rPr lang="ja" sz="1100" b="0" dirty="0"/>
                        <a:t>3</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l"/>
                      <a:r>
                        <a:rPr lang="ja" sz="1100" b="0" dirty="0"/>
                        <a:t>運用 VM は SSD ディスクを使用する必要がある</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仮想マシン</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40</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6576174"/>
                  </a:ext>
                </a:extLst>
              </a:tr>
              <a:tr h="0">
                <a:tc>
                  <a:txBody>
                    <a:bodyPr/>
                    <a:lstStyle/>
                    <a:p>
                      <a:pPr lvl="0" algn="ctr"/>
                      <a:r>
                        <a:rPr lang="ja" sz="1100" b="0" dirty="0"/>
                        <a:t>4</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l"/>
                      <a:r>
                        <a:rPr lang="ja" sz="1100" b="0" dirty="0"/>
                        <a:t>トラフィック検査が不要な場合は、V</a:t>
                      </a:r>
                      <a:r>
                        <a:rPr lang="en-US" altLang="ja" sz="1100" b="0" dirty="0"/>
                        <a:t>N</a:t>
                      </a:r>
                      <a:r>
                        <a:rPr lang="ja" sz="1100" b="0" dirty="0"/>
                        <a:t>et ピアリングを使用して V</a:t>
                      </a:r>
                      <a:r>
                        <a:rPr lang="en-US" altLang="ja" sz="1100" b="0" dirty="0"/>
                        <a:t>N</a:t>
                      </a:r>
                      <a:r>
                        <a:rPr lang="ja" sz="1100" b="0" dirty="0"/>
                        <a:t>et を直接接続</a:t>
                      </a:r>
                      <a:r>
                        <a:rPr lang="ja-JP" altLang="en-US" sz="1100" b="0" dirty="0"/>
                        <a:t>する</a:t>
                      </a:r>
                      <a:endParaRPr lang="ja" sz="1100" b="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アーキテクチャ設計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2</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52049813"/>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68463326"/>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9424855"/>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61907888"/>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7896313"/>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6067091"/>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4539754"/>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10008677"/>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5013441"/>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112638259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p:txBody>
          <a:bodyPr/>
          <a:lstStyle/>
          <a:p>
            <a:r>
              <a:rPr lang="ja" b="1" dirty="0"/>
              <a:t>影響</a:t>
            </a:r>
            <a:r>
              <a:rPr lang="ja-JP" altLang="en-US" b="1" dirty="0"/>
              <a:t>度 </a:t>
            </a:r>
            <a:r>
              <a:rPr lang="ja-JP" altLang="en-US" b="1" dirty="0">
                <a:solidFill>
                  <a:srgbClr val="0070C0"/>
                </a:solidFill>
              </a:rPr>
              <a:t>低</a:t>
            </a:r>
            <a:r>
              <a:rPr lang="ja-JP" altLang="en-US" b="1" dirty="0"/>
              <a:t> </a:t>
            </a:r>
            <a:r>
              <a:rPr lang="ja" b="1" dirty="0"/>
              <a:t>の</a:t>
            </a:r>
            <a:r>
              <a:rPr lang="ja" dirty="0"/>
              <a:t>推奨事項</a:t>
            </a:r>
          </a:p>
        </p:txBody>
      </p:sp>
      <p:sp>
        <p:nvSpPr>
          <p:cNvPr id="41" name="TextBox 1">
            <a:extLst>
              <a:ext uri="{FF2B5EF4-FFF2-40B4-BE49-F238E27FC236}">
                <a16:creationId xmlns:a16="http://schemas.microsoft.com/office/drawing/2014/main" id="{5E8731C0-2A27-F155-1AB1-9EC4634D3822}"/>
              </a:ext>
            </a:extLst>
          </p:cNvPr>
          <p:cNvSpPr txBox="1"/>
          <p:nvPr/>
        </p:nvSpPr>
        <p:spPr>
          <a:xfrm>
            <a:off x="0" y="-11428"/>
            <a:ext cx="704088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6" name="Table 6">
            <a:extLst>
              <a:ext uri="{FF2B5EF4-FFF2-40B4-BE49-F238E27FC236}">
                <a16:creationId xmlns:a16="http://schemas.microsoft.com/office/drawing/2014/main" id="{04FA224F-A273-A4AF-35E8-EDCA7D6A7072}"/>
              </a:ext>
            </a:extLst>
          </p:cNvPr>
          <p:cNvGraphicFramePr>
            <a:graphicFrameLocks noGrp="1"/>
          </p:cNvGraphicFramePr>
          <p:nvPr>
            <p:extLst>
              <p:ext uri="{D42A27DB-BD31-4B8C-83A1-F6EECF244321}">
                <p14:modId xmlns:p14="http://schemas.microsoft.com/office/powerpoint/2010/main" val="2977818939"/>
              </p:ext>
            </p:extLst>
          </p:nvPr>
        </p:nvGraphicFramePr>
        <p:xfrm>
          <a:off x="152400" y="1321635"/>
          <a:ext cx="11887200" cy="4968240"/>
        </p:xfrm>
        <a:graphic>
          <a:graphicData uri="http://schemas.openxmlformats.org/drawingml/2006/table">
            <a:tbl>
              <a:tblPr firstRow="1" bandRow="1">
                <a:tableStyleId>{7DF18680-E054-41AD-8BC1-D1AEF772440D}</a:tableStyleId>
              </a:tblPr>
              <a:tblGrid>
                <a:gridCol w="457200">
                  <a:extLst>
                    <a:ext uri="{9D8B030D-6E8A-4147-A177-3AD203B41FA5}">
                      <a16:colId xmlns:a16="http://schemas.microsoft.com/office/drawing/2014/main" val="2684924245"/>
                    </a:ext>
                  </a:extLst>
                </a:gridCol>
                <a:gridCol w="7955280">
                  <a:extLst>
                    <a:ext uri="{9D8B030D-6E8A-4147-A177-3AD203B41FA5}">
                      <a16:colId xmlns:a16="http://schemas.microsoft.com/office/drawing/2014/main" val="2018168186"/>
                    </a:ext>
                  </a:extLst>
                </a:gridCol>
                <a:gridCol w="2560320">
                  <a:extLst>
                    <a:ext uri="{9D8B030D-6E8A-4147-A177-3AD203B41FA5}">
                      <a16:colId xmlns:a16="http://schemas.microsoft.com/office/drawing/2014/main" val="4023836002"/>
                    </a:ext>
                  </a:extLst>
                </a:gridCol>
                <a:gridCol w="914400">
                  <a:extLst>
                    <a:ext uri="{9D8B030D-6E8A-4147-A177-3AD203B41FA5}">
                      <a16:colId xmlns:a16="http://schemas.microsoft.com/office/drawing/2014/main" val="1229423019"/>
                    </a:ext>
                  </a:extLst>
                </a:gridCol>
              </a:tblGrid>
              <a:tr h="0">
                <a:tc>
                  <a:txBody>
                    <a:bodyPr/>
                    <a:lstStyle/>
                    <a:p>
                      <a:pPr algn="ctr"/>
                      <a:r>
                        <a:rPr lang="ja" sz="1050" dirty="0"/>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a:txBody>
                    <a:bodyPr/>
                    <a:lstStyle/>
                    <a:p>
                      <a:pPr algn="ctr"/>
                      <a:r>
                        <a:rPr lang="ja" sz="1050" dirty="0"/>
                        <a:t>推奨事項</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a:txBody>
                    <a:bodyPr/>
                    <a:lstStyle/>
                    <a:p>
                      <a:pPr algn="ctr"/>
                      <a:r>
                        <a:rPr lang="ja" sz="1050" dirty="0"/>
                        <a:t>Azure</a:t>
                      </a:r>
                      <a:r>
                        <a:rPr lang="en-US" altLang="ja" sz="1050" dirty="0"/>
                        <a:t> </a:t>
                      </a:r>
                      <a:r>
                        <a:rPr lang="ja" sz="1050" dirty="0"/>
                        <a:t>サービス</a:t>
                      </a:r>
                      <a:r>
                        <a:rPr lang="en-US" altLang="ja" sz="1050" dirty="0"/>
                        <a:t> </a:t>
                      </a:r>
                      <a:r>
                        <a:rPr lang="ja" sz="1050" dirty="0"/>
                        <a:t>/</a:t>
                      </a:r>
                      <a:r>
                        <a:rPr lang="en-US" altLang="ja" sz="1050" dirty="0"/>
                        <a:t> </a:t>
                      </a:r>
                      <a:r>
                        <a:rPr lang="ja" sz="1050" dirty="0"/>
                        <a:t>WAF</a:t>
                      </a:r>
                      <a:r>
                        <a:rPr lang="en-US" altLang="ja" sz="1050" dirty="0"/>
                        <a:t> </a:t>
                      </a:r>
                      <a:r>
                        <a:rPr lang="ja" sz="1050" dirty="0"/>
                        <a:t>/</a:t>
                      </a:r>
                      <a:r>
                        <a:rPr lang="en-US" altLang="ja" sz="1050" dirty="0"/>
                        <a:t> </a:t>
                      </a:r>
                      <a:r>
                        <a:rPr lang="ja" sz="1050" dirty="0"/>
                        <a:t>アーキテクチャ設計</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tc>
                  <a:txBody>
                    <a:bodyPr/>
                    <a:lstStyle/>
                    <a:p>
                      <a:pPr marL="0" marR="0" lvl="0" indent="0" algn="ctr" defTabSz="932746" rtl="0" eaLnBrk="1" fontAlgn="auto" latinLnBrk="0" hangingPunct="1">
                        <a:lnSpc>
                          <a:spcPct val="100000"/>
                        </a:lnSpc>
                        <a:spcBef>
                          <a:spcPts val="0"/>
                        </a:spcBef>
                        <a:spcAft>
                          <a:spcPts val="0"/>
                        </a:spcAft>
                        <a:buClrTx/>
                        <a:buSzTx/>
                        <a:buFontTx/>
                        <a:buNone/>
                        <a:tabLst/>
                        <a:defRPr/>
                      </a:pPr>
                      <a:r>
                        <a:rPr lang="ja" sz="1050" dirty="0"/>
                        <a:t>影響を受けるリソース数</a:t>
                      </a:r>
                      <a:endParaRPr lang="en-US" sz="105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079067677"/>
                  </a:ext>
                </a:extLst>
              </a:tr>
              <a:tr h="0">
                <a:tc>
                  <a:txBody>
                    <a:bodyPr/>
                    <a:lstStyle/>
                    <a:p>
                      <a:pPr algn="ctr"/>
                      <a:r>
                        <a:rPr lang="ja" sz="1100" b="0" dirty="0"/>
                        <a:t>1</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l"/>
                      <a:r>
                        <a:rPr lang="ja" sz="1100" b="0" dirty="0"/>
                        <a:t>ゾーン冗長ゲートウェイ SKU を使用する</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100" dirty="0"/>
                        <a:t>ExpressRoute ゲートウェイ</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ja" sz="1100" dirty="0"/>
                        <a:t>2</a:t>
                      </a:r>
                    </a:p>
                  </a:txBody>
                  <a:tcPr marT="91440" marB="91440" anchor="ct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6836022"/>
                  </a:ext>
                </a:extLst>
              </a:tr>
              <a:tr h="0">
                <a:tc>
                  <a:txBody>
                    <a:bodyPr/>
                    <a:lstStyle/>
                    <a:p>
                      <a:pPr lvl="0" algn="ctr"/>
                      <a:r>
                        <a:rPr lang="ja" sz="1100" b="0" dirty="0"/>
                        <a:t>2</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l"/>
                      <a:r>
                        <a:rPr lang="ja" sz="1100" b="0" dirty="0"/>
                        <a:t>可用性目標が明確に定義され、ワークロードに取り組むチーム間で伝達されていることを確認</a:t>
                      </a:r>
                      <a:r>
                        <a:rPr lang="ja-JP" altLang="en-US" sz="1100" b="0" dirty="0"/>
                        <a:t>する</a:t>
                      </a:r>
                      <a:endParaRPr lang="ja" sz="1100" b="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WAF - 1.</a:t>
                      </a:r>
                      <a:r>
                        <a:rPr lang="en-US" altLang="ja" sz="1100" dirty="0"/>
                        <a:t> </a:t>
                      </a:r>
                      <a:r>
                        <a:rPr lang="ja" sz="1100" dirty="0"/>
                        <a:t>定義</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ワークロード</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7884556"/>
                  </a:ext>
                </a:extLst>
              </a:tr>
              <a:tr h="0">
                <a:tc>
                  <a:txBody>
                    <a:bodyPr/>
                    <a:lstStyle/>
                    <a:p>
                      <a:pPr lvl="0" algn="ctr"/>
                      <a:r>
                        <a:rPr lang="ja" sz="1100" b="0" dirty="0"/>
                        <a:t>3</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l"/>
                      <a:r>
                        <a:rPr lang="ja" sz="1100" b="0" dirty="0"/>
                        <a:t>運用 VM は SSD ディスクを使用する必要がある</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仮想マシン</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40</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6576174"/>
                  </a:ext>
                </a:extLst>
              </a:tr>
              <a:tr h="0">
                <a:tc>
                  <a:txBody>
                    <a:bodyPr/>
                    <a:lstStyle/>
                    <a:p>
                      <a:pPr lvl="0" algn="ctr"/>
                      <a:r>
                        <a:rPr lang="ja" sz="1100" b="0" dirty="0"/>
                        <a:t>4</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vl="0" algn="l"/>
                      <a:r>
                        <a:rPr lang="ja" sz="1100" b="0" dirty="0"/>
                        <a:t>トラフィック検査が不要な場合は、V</a:t>
                      </a:r>
                      <a:r>
                        <a:rPr lang="en-US" altLang="ja" sz="1100" b="0" dirty="0"/>
                        <a:t>N</a:t>
                      </a:r>
                      <a:r>
                        <a:rPr lang="ja" sz="1100" b="0" dirty="0"/>
                        <a:t>et ピアリングを使用して V</a:t>
                      </a:r>
                      <a:r>
                        <a:rPr lang="en-US" altLang="ja" sz="1100" b="0" dirty="0"/>
                        <a:t>N</a:t>
                      </a:r>
                      <a:r>
                        <a:rPr lang="ja" sz="1100" b="0" dirty="0"/>
                        <a:t>et を直接接続</a:t>
                      </a:r>
                      <a:r>
                        <a:rPr lang="ja-JP" altLang="en-US" sz="1100" b="0" dirty="0"/>
                        <a:t>する</a:t>
                      </a:r>
                      <a:endParaRPr lang="ja" sz="1100" b="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アーキテクチャ設計</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ja" sz="1100" dirty="0"/>
                        <a:t>2</a:t>
                      </a: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52049813"/>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68463326"/>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9424855"/>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61907888"/>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7896313"/>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6067091"/>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4539754"/>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10008677"/>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75013441"/>
                  </a:ext>
                </a:extLst>
              </a:tr>
              <a:tr h="0">
                <a:tc>
                  <a:txBody>
                    <a:bodyPr/>
                    <a:lstStyle/>
                    <a:p>
                      <a:pPr marL="0" lvl="0" algn="ctr"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lvl="0" algn="l" defTabSz="932746" rtl="0" eaLnBrk="1" latinLnBrk="0" hangingPunct="1"/>
                      <a:endParaRPr lang="en-US" sz="1100" b="0" kern="1200" dirty="0">
                        <a:solidFill>
                          <a:schemeClr val="dk1"/>
                        </a:solidFill>
                        <a:latin typeface="+mn-lt"/>
                        <a:ea typeface="+mn-ea"/>
                        <a:cs typeface="+mn-cs"/>
                      </a:endParaRPr>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sz="1100" dirty="0"/>
                    </a:p>
                  </a:txBody>
                  <a:tcPr marT="91440" marB="9144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88158130"/>
                  </a:ext>
                </a:extLst>
              </a:tr>
            </a:tbl>
          </a:graphicData>
        </a:graphic>
      </p:graphicFrame>
    </p:spTree>
    <p:extLst>
      <p:ext uri="{BB962C8B-B14F-4D97-AF65-F5344CB8AC3E}">
        <p14:creationId xmlns:p14="http://schemas.microsoft.com/office/powerpoint/2010/main" val="32504363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0EC650-2495-A6C6-B1D0-D5F0A79B5CD9}"/>
              </a:ext>
            </a:extLst>
          </p:cNvPr>
          <p:cNvSpPr>
            <a:spLocks noGrp="1"/>
          </p:cNvSpPr>
          <p:nvPr>
            <p:ph type="title"/>
          </p:nvPr>
        </p:nvSpPr>
        <p:spPr>
          <a:xfrm>
            <a:off x="359016" y="2931082"/>
            <a:ext cx="11473970" cy="1514261"/>
          </a:xfrm>
        </p:spPr>
        <p:txBody>
          <a:bodyPr/>
          <a:lstStyle/>
          <a:p>
            <a:r>
              <a:rPr lang="ja" dirty="0"/>
              <a:t>設計、プラットフォーム、サポートに関する推奨事項</a:t>
            </a:r>
          </a:p>
        </p:txBody>
      </p:sp>
      <p:sp>
        <p:nvSpPr>
          <p:cNvPr id="4" name="Text Placeholder 3">
            <a:extLst>
              <a:ext uri="{FF2B5EF4-FFF2-40B4-BE49-F238E27FC236}">
                <a16:creationId xmlns:a16="http://schemas.microsoft.com/office/drawing/2014/main" id="{A541840A-6CFB-759C-1B1F-5851F042DBBF}"/>
              </a:ext>
            </a:extLst>
          </p:cNvPr>
          <p:cNvSpPr>
            <a:spLocks noGrp="1"/>
          </p:cNvSpPr>
          <p:nvPr>
            <p:ph type="body" sz="quarter" idx="11"/>
          </p:nvPr>
        </p:nvSpPr>
        <p:spPr/>
        <p:txBody>
          <a:bodyPr/>
          <a:lstStyle/>
          <a:p>
            <a:r>
              <a:rPr lang="ja" dirty="0"/>
              <a:t>アーキテクチャ設計、Microsoft の停止、サポート インシデント、サービスの廃止</a:t>
            </a:r>
          </a:p>
        </p:txBody>
      </p:sp>
    </p:spTree>
    <p:extLst>
      <p:ext uri="{BB962C8B-B14F-4D97-AF65-F5344CB8AC3E}">
        <p14:creationId xmlns:p14="http://schemas.microsoft.com/office/powerpoint/2010/main" val="65598894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93976" y="561036"/>
            <a:ext cx="468489" cy="46848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ja" dirty="0"/>
              <a:t>アーキテクチャの推奨事項</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4" name="TextBox 1">
            <a:extLst>
              <a:ext uri="{FF2B5EF4-FFF2-40B4-BE49-F238E27FC236}">
                <a16:creationId xmlns:a16="http://schemas.microsoft.com/office/drawing/2014/main" id="{90FF70AD-2D17-874B-7A26-ED9BE6EC123D}"/>
              </a:ext>
            </a:extLst>
          </p:cNvPr>
          <p:cNvSpPr txBox="1"/>
          <p:nvPr/>
        </p:nvSpPr>
        <p:spPr>
          <a:xfrm>
            <a:off x="-69574" y="-11428"/>
            <a:ext cx="12261574" cy="7386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16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ワークロードの結果に基づいてカスタマイズする – 回復性の向上に役立つ可能性のある変更をアーキテクチャに追加</a:t>
            </a:r>
            <a:r>
              <a:rPr lang="ja-JP" altLang="en-US" sz="1600" dirty="0">
                <a:solidFill>
                  <a:schemeClr val="bg1"/>
                </a:solidFill>
                <a:latin typeface="Segoe UI"/>
              </a:rPr>
              <a:t>する</a:t>
            </a:r>
            <a:r>
              <a:rPr kumimoji="0" lang="ja" sz="1600" b="0" i="0" u="none" strike="noStrike" kern="1200" cap="none" spc="0" normalizeH="0" baseline="0" noProof="0" dirty="0">
                <a:ln>
                  <a:noFill/>
                </a:ln>
                <a:solidFill>
                  <a:schemeClr val="bg1"/>
                </a:solidFill>
                <a:effectLst/>
                <a:uLnTx/>
                <a:uFillTx/>
                <a:latin typeface="Segoe UI"/>
                <a:ea typeface="+mn-ea"/>
                <a:cs typeface="+mn-cs"/>
              </a:rPr>
              <a:t>。推奨事項が</a:t>
            </a:r>
            <a:r>
              <a:rPr kumimoji="0" lang="en-US" altLang="ja" sz="1600" b="0" i="0" u="none" strike="noStrike" kern="1200" cap="none" spc="0" normalizeH="0" baseline="0" noProof="0" dirty="0">
                <a:ln>
                  <a:noFill/>
                </a:ln>
                <a:solidFill>
                  <a:schemeClr val="bg1"/>
                </a:solidFill>
                <a:effectLst/>
                <a:uLnTx/>
                <a:uFillTx/>
                <a:latin typeface="Segoe UI"/>
                <a:ea typeface="+mn-ea"/>
                <a:cs typeface="+mn-cs"/>
              </a:rPr>
              <a:t> </a:t>
            </a:r>
            <a:r>
              <a:rPr kumimoji="0" lang="ja" sz="1600" b="0" i="0" u="none" strike="noStrike" kern="1200" cap="none" spc="0" normalizeH="0" baseline="0" noProof="0" dirty="0">
                <a:ln>
                  <a:noFill/>
                </a:ln>
                <a:solidFill>
                  <a:schemeClr val="bg1"/>
                </a:solidFill>
                <a:effectLst/>
                <a:uLnTx/>
                <a:uFillTx/>
                <a:latin typeface="Segoe UI"/>
                <a:ea typeface="+mn-ea"/>
                <a:cs typeface="+mn-cs"/>
              </a:rPr>
              <a:t>Excel</a:t>
            </a:r>
            <a:r>
              <a:rPr kumimoji="0" lang="en-US" altLang="ja" sz="1600" b="0" i="0" u="none" strike="noStrike" kern="1200" cap="none" spc="0" normalizeH="0" baseline="0" noProof="0" dirty="0">
                <a:ln>
                  <a:noFill/>
                </a:ln>
                <a:solidFill>
                  <a:schemeClr val="bg1"/>
                </a:solidFill>
                <a:effectLst/>
                <a:uLnTx/>
                <a:uFillTx/>
                <a:latin typeface="Segoe UI"/>
                <a:ea typeface="+mn-ea"/>
                <a:cs typeface="+mn-cs"/>
              </a:rPr>
              <a:t> </a:t>
            </a:r>
            <a:r>
              <a:rPr kumimoji="0" lang="ja" sz="1600" b="0" i="0" u="none" strike="noStrike" kern="1200" cap="none" spc="0" normalizeH="0" baseline="0" noProof="0" dirty="0">
                <a:ln>
                  <a:noFill/>
                </a:ln>
                <a:solidFill>
                  <a:schemeClr val="bg1"/>
                </a:solidFill>
                <a:effectLst/>
                <a:uLnTx/>
                <a:uFillTx/>
                <a:latin typeface="Segoe UI"/>
                <a:ea typeface="+mn-ea"/>
                <a:cs typeface="+mn-cs"/>
              </a:rPr>
              <a:t>の</a:t>
            </a:r>
            <a:r>
              <a:rPr kumimoji="0" lang="en-US" altLang="ja" sz="1600" b="0" i="0" u="none" strike="noStrike" kern="1200" cap="none" spc="0" normalizeH="0" baseline="0" noProof="0" dirty="0">
                <a:ln>
                  <a:noFill/>
                </a:ln>
                <a:solidFill>
                  <a:schemeClr val="bg1"/>
                </a:solidFill>
                <a:effectLst/>
                <a:uLnTx/>
                <a:uFillTx/>
                <a:latin typeface="Segoe UI"/>
                <a:ea typeface="+mn-ea"/>
                <a:cs typeface="+mn-cs"/>
              </a:rPr>
              <a:t>Action Plan </a:t>
            </a:r>
            <a:r>
              <a:rPr kumimoji="0" lang="ja" sz="1600" b="0" i="0" u="none" strike="noStrike" kern="1200" cap="none" spc="0" normalizeH="0" baseline="0" noProof="0" dirty="0">
                <a:ln>
                  <a:noFill/>
                </a:ln>
                <a:solidFill>
                  <a:schemeClr val="bg1"/>
                </a:solidFill>
                <a:effectLst/>
                <a:uLnTx/>
                <a:uFillTx/>
                <a:latin typeface="Segoe UI"/>
                <a:ea typeface="+mn-ea"/>
                <a:cs typeface="+mn-cs"/>
              </a:rPr>
              <a:t>に追加され、CxObserve</a:t>
            </a:r>
            <a:r>
              <a:rPr kumimoji="0" lang="en-US" altLang="ja" sz="1600" b="0" i="0" u="none" strike="noStrike" kern="1200" cap="none" spc="0" normalizeH="0" baseline="0" noProof="0" dirty="0">
                <a:ln>
                  <a:noFill/>
                </a:ln>
                <a:solidFill>
                  <a:schemeClr val="bg1"/>
                </a:solidFill>
                <a:effectLst/>
                <a:uLnTx/>
                <a:uFillTx/>
                <a:latin typeface="Segoe UI"/>
                <a:ea typeface="+mn-ea"/>
                <a:cs typeface="+mn-cs"/>
              </a:rPr>
              <a:t> </a:t>
            </a:r>
            <a:r>
              <a:rPr kumimoji="0" lang="ja" sz="1600" b="0" i="0" u="none" strike="noStrike" kern="1200" cap="none" spc="0" normalizeH="0" baseline="0" noProof="0" dirty="0">
                <a:ln>
                  <a:noFill/>
                </a:ln>
                <a:solidFill>
                  <a:schemeClr val="bg1"/>
                </a:solidFill>
                <a:effectLst/>
                <a:uLnTx/>
                <a:uFillTx/>
                <a:latin typeface="Segoe UI"/>
                <a:ea typeface="+mn-ea"/>
                <a:cs typeface="+mn-cs"/>
              </a:rPr>
              <a:t>に入力されていることを確認</a:t>
            </a:r>
            <a:r>
              <a:rPr kumimoji="0" lang="ja-JP" altLang="en-US" sz="16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1600" b="0" i="0" u="none" strike="noStrike" kern="1200" cap="none" spc="0" normalizeH="0" baseline="0" noProof="0" dirty="0">
              <a:ln>
                <a:noFill/>
              </a:ln>
              <a:solidFill>
                <a:schemeClr val="bg1"/>
              </a:solidFill>
              <a:effectLst/>
              <a:uLnTx/>
              <a:uFillTx/>
              <a:latin typeface="Segoe UI"/>
              <a:ea typeface="+mn-ea"/>
              <a:cs typeface="+mn-cs"/>
            </a:endParaRP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69852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ja" sz="1400" b="1"/>
              <a:t>観察または推奨事項</a:t>
            </a:r>
          </a:p>
          <a:p>
            <a:pPr marL="285750" indent="-285750" rtl="0">
              <a:lnSpc>
                <a:spcPct val="150000"/>
              </a:lnSpc>
              <a:buFont typeface="Arial" panose="020B0604020202020204" pitchFamily="34" charset="0"/>
              <a:buChar char="•"/>
            </a:pPr>
            <a:r>
              <a:rPr lang="ja" sz="1400" b="1"/>
              <a:t>観察または推奨事項</a:t>
            </a:r>
          </a:p>
        </p:txBody>
      </p:sp>
    </p:spTree>
    <p:extLst>
      <p:ext uri="{BB962C8B-B14F-4D97-AF65-F5344CB8AC3E}">
        <p14:creationId xmlns:p14="http://schemas.microsoft.com/office/powerpoint/2010/main" val="375869897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ja" dirty="0"/>
              <a:t>最近の Microsoft の停止 (過去 3 か月</a:t>
            </a:r>
            <a:r>
              <a:rPr lang="ja-JP" altLang="en-US" dirty="0"/>
              <a:t>間</a:t>
            </a:r>
            <a:r>
              <a:rPr lang="ja" dirty="0"/>
              <a:t>)</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3607013"/>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ja" sz="1400" b="1" dirty="0"/>
              <a:t>VKBN-P80 - 断続的な接続の問題 - 米国東部 2</a:t>
            </a:r>
          </a:p>
          <a:p>
            <a:pPr lvl="1">
              <a:lnSpc>
                <a:spcPct val="150000"/>
              </a:lnSpc>
            </a:pPr>
            <a:r>
              <a:rPr lang="ja" sz="1400" b="1" i="0" dirty="0">
                <a:solidFill>
                  <a:srgbClr val="323130"/>
                </a:solidFill>
                <a:effectLst/>
                <a:latin typeface="Segoe UI" panose="020B0502040204020203" pitchFamily="34" charset="0"/>
              </a:rPr>
              <a:t>推奨事項</a:t>
            </a:r>
            <a:r>
              <a:rPr lang="ja" sz="1400" b="0" i="0" dirty="0">
                <a:solidFill>
                  <a:srgbClr val="323130"/>
                </a:solidFill>
                <a:effectLst/>
                <a:latin typeface="Segoe UI" panose="020B0502040204020203" pitchFamily="34" charset="0"/>
              </a:rPr>
              <a:t>:</a:t>
            </a:r>
            <a:endParaRPr lang="en-US" sz="1400" dirty="0"/>
          </a:p>
          <a:p>
            <a:pPr marL="742950" lvl="1" indent="-285750">
              <a:lnSpc>
                <a:spcPct val="150000"/>
              </a:lnSpc>
              <a:buFont typeface="Arial" panose="020B0604020202020204" pitchFamily="34" charset="0"/>
              <a:buChar char="•"/>
            </a:pPr>
            <a:r>
              <a:rPr lang="ja" sz="1400" b="0" i="0" dirty="0">
                <a:solidFill>
                  <a:srgbClr val="323130"/>
                </a:solidFill>
                <a:effectLst/>
                <a:latin typeface="Segoe UI" panose="020B0502040204020203" pitchFamily="34" charset="0"/>
              </a:rPr>
              <a:t>このクラスのインシデントによる影響を軽減するために、要求を再試行したり、失敗または低速の接続を再開したりするロジックをサービスまたはアプリケーションに組み込むことを検討してください</a:t>
            </a:r>
          </a:p>
          <a:p>
            <a:pPr marL="742950" lvl="1" indent="-285750">
              <a:lnSpc>
                <a:spcPct val="150000"/>
              </a:lnSpc>
              <a:buFont typeface="Arial" panose="020B0604020202020204" pitchFamily="34" charset="0"/>
              <a:buChar char="•"/>
            </a:pPr>
            <a:r>
              <a:rPr lang="ja" sz="1400" dirty="0"/>
              <a:t>負荷分散ソリューションが、異常な状態のバックエンド エンドポイントを検出するように適切に構成されていることを確認します</a:t>
            </a:r>
            <a:endParaRPr lang="en-US" sz="1400" b="0" i="0" dirty="0">
              <a:solidFill>
                <a:srgbClr val="323130"/>
              </a:solidFill>
              <a:effectLst/>
              <a:latin typeface="Segoe UI" panose="020B0502040204020203" pitchFamily="34" charset="0"/>
            </a:endParaRPr>
          </a:p>
          <a:p>
            <a:pPr marL="742950" lvl="1" indent="-285750">
              <a:lnSpc>
                <a:spcPct val="150000"/>
              </a:lnSpc>
              <a:buFont typeface="Arial" panose="020B0604020202020204" pitchFamily="34" charset="0"/>
              <a:buChar char="•"/>
            </a:pPr>
            <a:r>
              <a:rPr lang="ja" sz="1400" dirty="0"/>
              <a:t>このインシデントは、リージョン内の 1 つの</a:t>
            </a:r>
            <a:r>
              <a:rPr lang="ja-JP" altLang="en-US" sz="1400" dirty="0"/>
              <a:t>可用性</a:t>
            </a:r>
            <a:r>
              <a:rPr lang="ja" sz="1400" dirty="0"/>
              <a:t>ゾーン内の 1 つのデータセンターに影響を与えました。複数の可用性ゾーンと複数のリージョンを使用するようにサービスとアプリケーションを設計することを検討してください</a:t>
            </a:r>
          </a:p>
          <a:p>
            <a:pPr marL="742950" lvl="1" indent="-285750">
              <a:lnSpc>
                <a:spcPct val="150000"/>
              </a:lnSpc>
              <a:buFont typeface="Arial" panose="020B0604020202020204" pitchFamily="34" charset="0"/>
              <a:buChar char="•"/>
            </a:pPr>
            <a:r>
              <a:rPr lang="ja" sz="1400" dirty="0"/>
              <a:t>プロアクティブな監視とインシデント自動対応を実装して、Azure の停止が解決されるまで異常なサービスを分離します</a:t>
            </a:r>
          </a:p>
          <a:p>
            <a:pPr marL="285750" indent="-285750" rtl="0">
              <a:lnSpc>
                <a:spcPct val="150000"/>
              </a:lnSpc>
              <a:buFont typeface="Arial" panose="020B0604020202020204" pitchFamily="34" charset="0"/>
              <a:buChar char="•"/>
            </a:pPr>
            <a:r>
              <a:rPr lang="ja" sz="1400" b="1" dirty="0"/>
              <a:t>停電 2</a:t>
            </a:r>
          </a:p>
          <a:p>
            <a:pPr lvl="1">
              <a:lnSpc>
                <a:spcPct val="150000"/>
              </a:lnSpc>
            </a:pPr>
            <a:r>
              <a:rPr lang="ja" sz="1400" b="1" i="0" dirty="0">
                <a:solidFill>
                  <a:srgbClr val="323130"/>
                </a:solidFill>
                <a:effectLst/>
                <a:latin typeface="Segoe UI" panose="020B0502040204020203" pitchFamily="34" charset="0"/>
              </a:rPr>
              <a:t>推奨事項</a:t>
            </a:r>
            <a:r>
              <a:rPr lang="en-US" altLang="ja" sz="1400" b="1" i="0" dirty="0">
                <a:solidFill>
                  <a:srgbClr val="323130"/>
                </a:solidFill>
                <a:effectLst/>
                <a:latin typeface="Segoe UI" panose="020B0502040204020203" pitchFamily="34" charset="0"/>
              </a:rPr>
              <a:t>:</a:t>
            </a:r>
            <a:endParaRPr lang="ja" sz="1400" b="1" i="0" dirty="0">
              <a:solidFill>
                <a:srgbClr val="323130"/>
              </a:solidFill>
              <a:effectLst/>
              <a:latin typeface="Segoe UI" panose="020B0502040204020203" pitchFamily="34" charset="0"/>
            </a:endParaRPr>
          </a:p>
          <a:p>
            <a:pPr marL="742950" lvl="1" indent="-285750">
              <a:lnSpc>
                <a:spcPct val="150000"/>
              </a:lnSpc>
              <a:buFont typeface="Arial" panose="020B0604020202020204" pitchFamily="34" charset="0"/>
              <a:buChar char="•"/>
            </a:pPr>
            <a:r>
              <a:rPr lang="ja" sz="1400" dirty="0">
                <a:solidFill>
                  <a:srgbClr val="323130"/>
                </a:solidFill>
                <a:latin typeface="Segoe UI" panose="020B0502040204020203" pitchFamily="34" charset="0"/>
              </a:rPr>
              <a:t>…</a:t>
            </a:r>
            <a:endParaRPr lang="en-US" sz="1400" dirty="0"/>
          </a:p>
        </p:txBody>
      </p:sp>
      <p:pic>
        <p:nvPicPr>
          <p:cNvPr id="31" name="Graphic 30">
            <a:extLst>
              <a:ext uri="{FF2B5EF4-FFF2-40B4-BE49-F238E27FC236}">
                <a16:creationId xmlns:a16="http://schemas.microsoft.com/office/drawing/2014/main" id="{581CE0EE-0E78-2DA8-2F9E-BE0B732D4D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9"/>
            <a:ext cx="410369" cy="410369"/>
          </a:xfrm>
          <a:prstGeom prst="rect">
            <a:avLst/>
          </a:prstGeom>
        </p:spPr>
      </p:pic>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必須 </a:t>
            </a:r>
            <a:r>
              <a:rPr kumimoji="0" lang="ja" sz="2000" b="0" i="0" u="none" strike="noStrike" kern="1200" cap="none" spc="0" normalizeH="0" baseline="0" noProof="0" dirty="0">
                <a:ln>
                  <a:noFill/>
                </a:ln>
                <a:solidFill>
                  <a:schemeClr val="bg1"/>
                </a:solidFill>
                <a:effectLst/>
                <a:uLnTx/>
                <a:uFillTx/>
                <a:latin typeface="Segoe UI"/>
                <a:ea typeface="+mn-ea"/>
                <a:cs typeface="+mn-cs"/>
              </a:rPr>
              <a:t>- ワークロードに影響を与えた停止を追加</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r>
              <a:rPr kumimoji="0" lang="ja" sz="2000" b="0" i="0" u="none" strike="noStrike" kern="1200" cap="none" spc="0" normalizeH="0" baseline="0" noProof="0" dirty="0">
                <a:ln>
                  <a:noFill/>
                </a:ln>
                <a:solidFill>
                  <a:schemeClr val="bg1"/>
                </a:solidFill>
                <a:effectLst/>
                <a:uLnTx/>
                <a:uFillTx/>
                <a:latin typeface="Segoe UI"/>
                <a:ea typeface="+mn-ea"/>
                <a:cs typeface="+mn-cs"/>
              </a:rPr>
              <a:t>。推奨事項が</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t>
            </a:r>
            <a:r>
              <a:rPr kumimoji="0" lang="ja" sz="2000" b="0" i="0" u="none" strike="noStrike" kern="1200" cap="none" spc="0" normalizeH="0" baseline="0" noProof="0" dirty="0">
                <a:ln>
                  <a:noFill/>
                </a:ln>
                <a:solidFill>
                  <a:schemeClr val="bg1"/>
                </a:solidFill>
                <a:effectLst/>
                <a:uLnTx/>
                <a:uFillTx/>
                <a:latin typeface="Segoe UI"/>
                <a:ea typeface="+mn-ea"/>
                <a:cs typeface="+mn-cs"/>
              </a:rPr>
              <a:t>Excel</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t>
            </a:r>
            <a:r>
              <a:rPr kumimoji="0" lang="ja" sz="2000" b="0" i="0" u="none" strike="noStrike" kern="1200" cap="none" spc="0" normalizeH="0" baseline="0" noProof="0" dirty="0">
                <a:ln>
                  <a:noFill/>
                </a:ln>
                <a:solidFill>
                  <a:schemeClr val="bg1"/>
                </a:solidFill>
                <a:effectLst/>
                <a:uLnTx/>
                <a:uFillTx/>
                <a:latin typeface="Segoe UI"/>
                <a:ea typeface="+mn-ea"/>
                <a:cs typeface="+mn-cs"/>
              </a:rPr>
              <a:t>の</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Action Plan </a:t>
            </a:r>
            <a:r>
              <a:rPr kumimoji="0" lang="ja" sz="2000" b="0" i="0" u="none" strike="noStrike" kern="1200" cap="none" spc="0" normalizeH="0" baseline="0" noProof="0" dirty="0">
                <a:ln>
                  <a:noFill/>
                </a:ln>
                <a:solidFill>
                  <a:schemeClr val="bg1"/>
                </a:solidFill>
                <a:effectLst/>
                <a:uLnTx/>
                <a:uFillTx/>
                <a:latin typeface="Segoe UI"/>
                <a:ea typeface="+mn-ea"/>
                <a:cs typeface="+mn-cs"/>
              </a:rPr>
              <a:t>に追加され、CxObserve</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t>
            </a:r>
            <a:r>
              <a:rPr kumimoji="0" lang="ja" sz="2000" b="0" i="0" u="none" strike="noStrike" kern="1200" cap="none" spc="0" normalizeH="0" baseline="0" noProof="0" dirty="0">
                <a:ln>
                  <a:noFill/>
                </a:ln>
                <a:solidFill>
                  <a:schemeClr val="bg1"/>
                </a:solidFill>
                <a:effectLst/>
                <a:uLnTx/>
                <a:uFillTx/>
                <a:latin typeface="Segoe UI"/>
                <a:ea typeface="+mn-ea"/>
                <a:cs typeface="+mn-cs"/>
              </a:rPr>
              <a:t>に入力されていることを確認</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spTree>
    <p:extLst>
      <p:ext uri="{BB962C8B-B14F-4D97-AF65-F5344CB8AC3E}">
        <p14:creationId xmlns:p14="http://schemas.microsoft.com/office/powerpoint/2010/main" val="18762238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ja-JP" altLang="en-US" dirty="0"/>
              <a:t>目次</a:t>
            </a:r>
            <a:endParaRPr lang="ja" dirty="0"/>
          </a:p>
        </p:txBody>
      </p:sp>
      <p:sp>
        <p:nvSpPr>
          <p:cNvPr id="5" name="Text Placeholder 4">
            <a:extLst>
              <a:ext uri="{FF2B5EF4-FFF2-40B4-BE49-F238E27FC236}">
                <a16:creationId xmlns:a16="http://schemas.microsoft.com/office/drawing/2014/main" id="{142FB392-E81A-4684-A870-3DF8C29C78AB}"/>
              </a:ext>
            </a:extLst>
          </p:cNvPr>
          <p:cNvSpPr>
            <a:spLocks noGrp="1"/>
          </p:cNvSpPr>
          <p:nvPr>
            <p:ph type="body" sz="quarter" idx="10"/>
          </p:nvPr>
        </p:nvSpPr>
        <p:spPr>
          <a:xfrm>
            <a:off x="4646104" y="2447038"/>
            <a:ext cx="6961188" cy="3262432"/>
          </a:xfrm>
        </p:spPr>
        <p:txBody>
          <a:bodyPr/>
          <a:lstStyle/>
          <a:p>
            <a:pPr marL="342900" indent="-342900">
              <a:buFont typeface="Arial" panose="020B0604020202020204" pitchFamily="34" charset="0"/>
              <a:buChar char="•"/>
            </a:pPr>
            <a:r>
              <a:rPr lang="ja" sz="2000" dirty="0"/>
              <a:t>はじめに</a:t>
            </a:r>
          </a:p>
          <a:p>
            <a:pPr marL="342900" indent="-342900">
              <a:buFont typeface="Arial" panose="020B0604020202020204" pitchFamily="34" charset="0"/>
              <a:buChar char="•"/>
            </a:pPr>
            <a:r>
              <a:rPr lang="ja" sz="2000" dirty="0"/>
              <a:t>エグゼクティブ サマリー</a:t>
            </a:r>
          </a:p>
          <a:p>
            <a:pPr marL="342900" indent="-342900">
              <a:buFont typeface="Arial" panose="020B0604020202020204" pitchFamily="34" charset="0"/>
              <a:buChar char="•"/>
            </a:pPr>
            <a:r>
              <a:rPr lang="ja" sz="2000" dirty="0"/>
              <a:t>ベースライン</a:t>
            </a:r>
            <a:r>
              <a:rPr lang="en-US" altLang="ja" sz="2000" dirty="0"/>
              <a:t> </a:t>
            </a:r>
            <a:r>
              <a:rPr lang="ja-JP" altLang="en-US" sz="2000" dirty="0"/>
              <a:t>メトリック </a:t>
            </a:r>
            <a:r>
              <a:rPr lang="ja" sz="2000" dirty="0"/>
              <a:t>&amp;</a:t>
            </a:r>
            <a:r>
              <a:rPr lang="en-US" altLang="ja" sz="2000" dirty="0"/>
              <a:t> </a:t>
            </a:r>
            <a:r>
              <a:rPr lang="ja" sz="2000" dirty="0"/>
              <a:t>インサイトの詳細</a:t>
            </a:r>
          </a:p>
          <a:p>
            <a:pPr marL="342900" indent="-342900">
              <a:buFont typeface="Arial" panose="020B0604020202020204" pitchFamily="34" charset="0"/>
              <a:buChar char="•"/>
            </a:pPr>
            <a:r>
              <a:rPr lang="ja" sz="2000" dirty="0"/>
              <a:t>正常性とリスクに関する推奨事項</a:t>
            </a:r>
          </a:p>
          <a:p>
            <a:pPr marL="342900" indent="-342900">
              <a:buFont typeface="Arial" panose="020B0604020202020204" pitchFamily="34" charset="0"/>
              <a:buChar char="•"/>
            </a:pPr>
            <a:r>
              <a:rPr lang="ja" sz="2000" dirty="0"/>
              <a:t>設計、プラットフォーム、サポートの推奨事項</a:t>
            </a:r>
          </a:p>
          <a:p>
            <a:pPr marL="342900" indent="-342900">
              <a:buFont typeface="Arial" panose="020B0604020202020204" pitchFamily="34" charset="0"/>
              <a:buChar char="•"/>
            </a:pPr>
            <a:r>
              <a:rPr lang="ja" sz="2000" dirty="0"/>
              <a:t>次のステップ</a:t>
            </a:r>
          </a:p>
          <a:p>
            <a:pPr marL="342900" indent="-342900">
              <a:buFont typeface="Arial" panose="020B0604020202020204" pitchFamily="34" charset="0"/>
              <a:buChar char="•"/>
            </a:pPr>
            <a:r>
              <a:rPr lang="ja" sz="2000" dirty="0"/>
              <a:t>質問とフィードバック</a:t>
            </a:r>
          </a:p>
        </p:txBody>
      </p:sp>
    </p:spTree>
    <p:extLst>
      <p:ext uri="{BB962C8B-B14F-4D97-AF65-F5344CB8AC3E}">
        <p14:creationId xmlns:p14="http://schemas.microsoft.com/office/powerpoint/2010/main" val="38151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ja" dirty="0"/>
              <a:t>Sev-A サポート</a:t>
            </a:r>
            <a:r>
              <a:rPr lang="ja-JP" altLang="en-US" dirty="0"/>
              <a:t> </a:t>
            </a:r>
            <a:r>
              <a:rPr lang="ja" dirty="0"/>
              <a:t>リクエスト (過去 3 か月</a:t>
            </a:r>
            <a:r>
              <a:rPr lang="ja-JP" altLang="en-US" dirty="0"/>
              <a:t>間</a:t>
            </a:r>
            <a:r>
              <a:rPr lang="ja" dirty="0"/>
              <a:t>)</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991186"/>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ja" sz="1400" b="1" dirty="0"/>
              <a:t>2302180060000160 - </a:t>
            </a:r>
            <a:r>
              <a:rPr lang="en-US" altLang="ja" sz="1400" b="1" dirty="0"/>
              <a:t>Pod </a:t>
            </a:r>
            <a:r>
              <a:rPr lang="ja" sz="1400" b="1" dirty="0"/>
              <a:t>に接続していない</a:t>
            </a:r>
          </a:p>
          <a:p>
            <a:pPr marL="742950" lvl="1" indent="-285750">
              <a:lnSpc>
                <a:spcPct val="150000"/>
              </a:lnSpc>
              <a:buFont typeface="Arial" panose="020B0604020202020204" pitchFamily="34" charset="0"/>
              <a:buChar char="•"/>
            </a:pPr>
            <a:r>
              <a:rPr lang="ja" sz="1400" dirty="0"/>
              <a:t>原因: YAML 設定ファイルにパラメータがありません</a:t>
            </a:r>
          </a:p>
          <a:p>
            <a:pPr marL="742950" lvl="1" indent="-285750">
              <a:lnSpc>
                <a:spcPct val="150000"/>
              </a:lnSpc>
              <a:buFont typeface="Arial" panose="020B0604020202020204" pitchFamily="34" charset="0"/>
              <a:buChar char="•"/>
            </a:pPr>
            <a:r>
              <a:rPr lang="ja" sz="1400" dirty="0"/>
              <a:t>推奨事項: すべての変更が開発環境で検証されていることを確認してから、運用環境に適用してください</a:t>
            </a:r>
          </a:p>
          <a:p>
            <a:pPr marL="285750" indent="-285750" rtl="0">
              <a:lnSpc>
                <a:spcPct val="150000"/>
              </a:lnSpc>
              <a:buFont typeface="Arial" panose="020B0604020202020204" pitchFamily="34" charset="0"/>
              <a:buChar char="•"/>
            </a:pPr>
            <a:r>
              <a:rPr lang="ja" sz="1400" b="1" dirty="0"/>
              <a:t>インシデント</a:t>
            </a:r>
            <a:r>
              <a:rPr lang="en-US" altLang="ja" sz="1400" b="1" dirty="0"/>
              <a:t> </a:t>
            </a:r>
            <a:r>
              <a:rPr lang="ja" sz="1400" b="1" dirty="0"/>
              <a:t>2</a:t>
            </a:r>
          </a:p>
          <a:p>
            <a:pPr marL="742950" lvl="1" indent="-285750">
              <a:lnSpc>
                <a:spcPct val="150000"/>
              </a:lnSpc>
              <a:buFont typeface="Arial" panose="020B0604020202020204" pitchFamily="34" charset="0"/>
              <a:buChar char="•"/>
            </a:pPr>
            <a:r>
              <a:rPr lang="ja" sz="1400" b="0" i="0" dirty="0">
                <a:solidFill>
                  <a:srgbClr val="323130"/>
                </a:solidFill>
                <a:effectLst/>
                <a:latin typeface="Segoe UI" panose="020B0502040204020203" pitchFamily="34" charset="0"/>
              </a:rPr>
              <a:t>原因</a:t>
            </a:r>
            <a:r>
              <a:rPr lang="en-US" altLang="ja" sz="1400" dirty="0">
                <a:solidFill>
                  <a:srgbClr val="323130"/>
                </a:solidFill>
                <a:latin typeface="Segoe UI" panose="020B0502040204020203" pitchFamily="34" charset="0"/>
              </a:rPr>
              <a:t>:</a:t>
            </a:r>
            <a:endParaRPr lang="ja" sz="1400" b="0" i="0" dirty="0">
              <a:solidFill>
                <a:srgbClr val="323130"/>
              </a:solidFill>
              <a:effectLst/>
              <a:latin typeface="Segoe UI" panose="020B0502040204020203" pitchFamily="34" charset="0"/>
            </a:endParaRPr>
          </a:p>
          <a:p>
            <a:pPr marL="742950" lvl="1" indent="-285750">
              <a:lnSpc>
                <a:spcPct val="150000"/>
              </a:lnSpc>
              <a:buFont typeface="Arial" panose="020B0604020202020204" pitchFamily="34" charset="0"/>
              <a:buChar char="•"/>
            </a:pPr>
            <a:r>
              <a:rPr lang="ja" sz="1400" b="0" i="0" dirty="0">
                <a:solidFill>
                  <a:srgbClr val="323130"/>
                </a:solidFill>
                <a:effectLst/>
                <a:latin typeface="Segoe UI" panose="020B0502040204020203" pitchFamily="34" charset="0"/>
              </a:rPr>
              <a:t>推奨事項</a:t>
            </a:r>
            <a:r>
              <a:rPr lang="en-US" altLang="ja" sz="1400" b="0" i="0" dirty="0">
                <a:solidFill>
                  <a:srgbClr val="323130"/>
                </a:solidFill>
                <a:effectLst/>
                <a:latin typeface="Segoe UI" panose="020B0502040204020203" pitchFamily="34" charset="0"/>
              </a:rPr>
              <a:t>:</a:t>
            </a:r>
            <a:endParaRPr lang="en-US" sz="1400" dirty="0"/>
          </a:p>
        </p:txBody>
      </p:sp>
      <p:grpSp>
        <p:nvGrpSpPr>
          <p:cNvPr id="2" name="Group 1">
            <a:extLst>
              <a:ext uri="{FF2B5EF4-FFF2-40B4-BE49-F238E27FC236}">
                <a16:creationId xmlns:a16="http://schemas.microsoft.com/office/drawing/2014/main" id="{6B58869F-7322-3D34-60EA-DEC5180C389C}"/>
              </a:ext>
            </a:extLst>
          </p:cNvPr>
          <p:cNvGrpSpPr/>
          <p:nvPr/>
        </p:nvGrpSpPr>
        <p:grpSpPr>
          <a:xfrm>
            <a:off x="11374396" y="620429"/>
            <a:ext cx="314212" cy="410369"/>
            <a:chOff x="4748633" y="4552830"/>
            <a:chExt cx="1059293" cy="1263665"/>
          </a:xfrm>
        </p:grpSpPr>
        <p:pic>
          <p:nvPicPr>
            <p:cNvPr id="5" name="Graphic 4">
              <a:extLst>
                <a:ext uri="{FF2B5EF4-FFF2-40B4-BE49-F238E27FC236}">
                  <a16:creationId xmlns:a16="http://schemas.microsoft.com/office/drawing/2014/main" id="{52CB0F37-A72C-8717-96C9-95DAE91DD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48633" y="4552830"/>
              <a:ext cx="812035" cy="812035"/>
            </a:xfrm>
            <a:prstGeom prst="rect">
              <a:avLst/>
            </a:prstGeom>
          </p:spPr>
        </p:pic>
        <p:grpSp>
          <p:nvGrpSpPr>
            <p:cNvPr id="8" name="Group 7">
              <a:extLst>
                <a:ext uri="{FF2B5EF4-FFF2-40B4-BE49-F238E27FC236}">
                  <a16:creationId xmlns:a16="http://schemas.microsoft.com/office/drawing/2014/main" id="{0F4C5213-0990-8551-D571-F4E9057379C3}"/>
                </a:ext>
              </a:extLst>
            </p:cNvPr>
            <p:cNvGrpSpPr/>
            <p:nvPr/>
          </p:nvGrpSpPr>
          <p:grpSpPr>
            <a:xfrm>
              <a:off x="5048250" y="5060638"/>
              <a:ext cx="759676" cy="755857"/>
              <a:chOff x="5048250" y="5060638"/>
              <a:chExt cx="759676" cy="755857"/>
            </a:xfrm>
          </p:grpSpPr>
          <p:sp>
            <p:nvSpPr>
              <p:cNvPr id="9" name="Oval 8">
                <a:extLst>
                  <a:ext uri="{FF2B5EF4-FFF2-40B4-BE49-F238E27FC236}">
                    <a16:creationId xmlns:a16="http://schemas.microsoft.com/office/drawing/2014/main" id="{20733738-798A-691B-BCBC-568BB7725D52}"/>
                  </a:ext>
                </a:extLst>
              </p:cNvPr>
              <p:cNvSpPr/>
              <p:nvPr/>
            </p:nvSpPr>
            <p:spPr bwMode="auto">
              <a:xfrm>
                <a:off x="5048250" y="5060638"/>
                <a:ext cx="487680" cy="48768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0" name="Graphic 9">
                <a:extLst>
                  <a:ext uri="{FF2B5EF4-FFF2-40B4-BE49-F238E27FC236}">
                    <a16:creationId xmlns:a16="http://schemas.microsoft.com/office/drawing/2014/main" id="{95257230-9F28-8CCF-451B-FE438A826E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88120" y="5096689"/>
                <a:ext cx="719806" cy="719806"/>
              </a:xfrm>
              <a:prstGeom prst="rect">
                <a:avLst/>
              </a:prstGeom>
            </p:spPr>
          </p:pic>
        </p:grpSp>
      </p:gr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ワークロードに影響を与えたサポート インシデントを追加</a:t>
            </a:r>
            <a:r>
              <a:rPr lang="ja-JP" altLang="en-US" sz="2000" dirty="0">
                <a:solidFill>
                  <a:schemeClr val="bg1"/>
                </a:solidFill>
                <a:latin typeface="Segoe UI"/>
              </a:rPr>
              <a:t>する</a:t>
            </a:r>
            <a:r>
              <a:rPr kumimoji="0" lang="ja" sz="2000" b="0" i="0" u="none" strike="noStrike" kern="1200" cap="none" spc="0" normalizeH="0" baseline="0" noProof="0" dirty="0">
                <a:ln>
                  <a:noFill/>
                </a:ln>
                <a:solidFill>
                  <a:schemeClr val="bg1"/>
                </a:solidFill>
                <a:effectLst/>
                <a:uLnTx/>
                <a:uFillTx/>
                <a:latin typeface="Segoe UI"/>
                <a:ea typeface="+mn-ea"/>
                <a:cs typeface="+mn-cs"/>
              </a:rPr>
              <a:t>。推奨事項が</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t>
            </a:r>
            <a:r>
              <a:rPr kumimoji="0" lang="ja" sz="2000" b="0" i="0" u="none" strike="noStrike" kern="1200" cap="none" spc="0" normalizeH="0" baseline="0" noProof="0" dirty="0">
                <a:ln>
                  <a:noFill/>
                </a:ln>
                <a:solidFill>
                  <a:schemeClr val="bg1"/>
                </a:solidFill>
                <a:effectLst/>
                <a:uLnTx/>
                <a:uFillTx/>
                <a:latin typeface="Segoe UI"/>
                <a:ea typeface="+mn-ea"/>
                <a:cs typeface="+mn-cs"/>
              </a:rPr>
              <a:t>Excel</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t>
            </a:r>
            <a:r>
              <a:rPr kumimoji="0" lang="ja" sz="2000" b="0" i="0" u="none" strike="noStrike" kern="1200" cap="none" spc="0" normalizeH="0" baseline="0" noProof="0" dirty="0">
                <a:ln>
                  <a:noFill/>
                </a:ln>
                <a:solidFill>
                  <a:schemeClr val="bg1"/>
                </a:solidFill>
                <a:effectLst/>
                <a:uLnTx/>
                <a:uFillTx/>
                <a:latin typeface="Segoe UI"/>
                <a:ea typeface="+mn-ea"/>
                <a:cs typeface="+mn-cs"/>
              </a:rPr>
              <a:t>の</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Action Plan </a:t>
            </a:r>
            <a:r>
              <a:rPr kumimoji="0" lang="ja" sz="2000" b="0" i="0" u="none" strike="noStrike" kern="1200" cap="none" spc="0" normalizeH="0" baseline="0" noProof="0" dirty="0">
                <a:ln>
                  <a:noFill/>
                </a:ln>
                <a:solidFill>
                  <a:schemeClr val="bg1"/>
                </a:solidFill>
                <a:effectLst/>
                <a:uLnTx/>
                <a:uFillTx/>
                <a:latin typeface="Segoe UI"/>
                <a:ea typeface="+mn-ea"/>
                <a:cs typeface="+mn-cs"/>
              </a:rPr>
              <a:t>に追加され、CxObserve</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t>
            </a:r>
            <a:r>
              <a:rPr kumimoji="0" lang="ja" sz="2000" b="0" i="0" u="none" strike="noStrike" kern="1200" cap="none" spc="0" normalizeH="0" baseline="0" noProof="0" dirty="0">
                <a:ln>
                  <a:noFill/>
                </a:ln>
                <a:solidFill>
                  <a:schemeClr val="bg1"/>
                </a:solidFill>
                <a:effectLst/>
                <a:uLnTx/>
                <a:uFillTx/>
                <a:latin typeface="Segoe UI"/>
                <a:ea typeface="+mn-ea"/>
                <a:cs typeface="+mn-cs"/>
              </a:rPr>
              <a:t>に入力されていることを確認</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spTree>
    <p:extLst>
      <p:ext uri="{BB962C8B-B14F-4D97-AF65-F5344CB8AC3E}">
        <p14:creationId xmlns:p14="http://schemas.microsoft.com/office/powerpoint/2010/main" val="7096945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8B90794-ECB5-C470-F8F0-9FCDDDB04A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8239" y="620428"/>
            <a:ext cx="410369" cy="410369"/>
          </a:xfrm>
          <a:prstGeom prst="rect">
            <a:avLst/>
          </a:prstGeom>
        </p:spPr>
      </p:pic>
      <p:sp>
        <p:nvSpPr>
          <p:cNvPr id="6" name="Title 1">
            <a:extLst>
              <a:ext uri="{FF2B5EF4-FFF2-40B4-BE49-F238E27FC236}">
                <a16:creationId xmlns:a16="http://schemas.microsoft.com/office/drawing/2014/main" id="{537E1AB2-EA66-474B-8D29-6CAF14792D26}"/>
              </a:ext>
            </a:extLst>
          </p:cNvPr>
          <p:cNvSpPr>
            <a:spLocks noGrp="1"/>
          </p:cNvSpPr>
          <p:nvPr>
            <p:ph type="title"/>
          </p:nvPr>
        </p:nvSpPr>
        <p:spPr>
          <a:xfrm>
            <a:off x="455996" y="620429"/>
            <a:ext cx="11306469" cy="410369"/>
          </a:xfrm>
        </p:spPr>
        <p:txBody>
          <a:bodyPr>
            <a:normAutofit/>
          </a:bodyPr>
          <a:lstStyle/>
          <a:p>
            <a:r>
              <a:rPr lang="ja"/>
              <a:t>サービス終了通知</a:t>
            </a:r>
          </a:p>
        </p:txBody>
      </p:sp>
      <p:sp>
        <p:nvSpPr>
          <p:cNvPr id="3" name="Slide Number Placeholder 2">
            <a:extLst>
              <a:ext uri="{FF2B5EF4-FFF2-40B4-BE49-F238E27FC236}">
                <a16:creationId xmlns:a16="http://schemas.microsoft.com/office/drawing/2014/main" id="{84289285-9CDC-41E4-8C1B-17C76578AD24}"/>
              </a:ext>
            </a:extLst>
          </p:cNvPr>
          <p:cNvSpPr>
            <a:spLocks noGrp="1"/>
          </p:cNvSpPr>
          <p:nvPr>
            <p:ph type="sldNum" sz="quarter" idx="4294967295"/>
          </p:nvPr>
        </p:nvSpPr>
        <p:spPr>
          <a:xfrm>
            <a:off x="9448800" y="6537325"/>
            <a:ext cx="2743200" cy="192088"/>
          </a:xfrm>
          <a:prstGeom prst="rect">
            <a:avLst/>
          </a:prstGeom>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181750B2-C378-4896-80E6-341FDC8E0FED}" type="slidenum">
              <a:rPr kumimoji="0" lang="en-IN" sz="1176" b="0" i="0" u="none" strike="noStrike" kern="1200" cap="none" spc="0" normalizeH="0" baseline="0" noProof="0" smtClean="0">
                <a:ln>
                  <a:noFill/>
                </a:ln>
                <a:solidFill>
                  <a:srgbClr val="1A1A1A"/>
                </a:solidFill>
                <a:effectLst/>
                <a:uLnTx/>
                <a:uFillTx/>
                <a:latin typeface="Segoe UI"/>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IN" sz="1176" b="0" i="0" u="none" strike="noStrike" kern="1200" cap="none" spc="0" normalizeH="0" baseline="0" noProof="0">
              <a:ln>
                <a:noFill/>
              </a:ln>
              <a:solidFill>
                <a:srgbClr val="1A1A1A"/>
              </a:solidFill>
              <a:effectLst/>
              <a:uLnTx/>
              <a:uFillTx/>
              <a:latin typeface="Segoe UI"/>
              <a:ea typeface="+mn-ea"/>
              <a:cs typeface="+mn-cs"/>
            </a:endParaRPr>
          </a:p>
        </p:txBody>
      </p:sp>
      <p:sp>
        <p:nvSpPr>
          <p:cNvPr id="7" name="TextBox 6">
            <a:extLst>
              <a:ext uri="{FF2B5EF4-FFF2-40B4-BE49-F238E27FC236}">
                <a16:creationId xmlns:a16="http://schemas.microsoft.com/office/drawing/2014/main" id="{452C90FF-4CF7-695C-4AC7-3FE227E87C8D}"/>
              </a:ext>
            </a:extLst>
          </p:cNvPr>
          <p:cNvSpPr txBox="1"/>
          <p:nvPr/>
        </p:nvSpPr>
        <p:spPr>
          <a:xfrm>
            <a:off x="382139" y="1297272"/>
            <a:ext cx="11306469" cy="1344855"/>
          </a:xfrm>
          <a:prstGeom prst="rect">
            <a:avLst/>
          </a:prstGeom>
          <a:noFill/>
        </p:spPr>
        <p:txBody>
          <a:bodyPr wrap="square">
            <a:spAutoFit/>
          </a:bodyPr>
          <a:lstStyle/>
          <a:p>
            <a:pPr marL="285750" indent="-285750" rtl="0">
              <a:lnSpc>
                <a:spcPct val="150000"/>
              </a:lnSpc>
              <a:buFont typeface="Arial" panose="020B0604020202020204" pitchFamily="34" charset="0"/>
              <a:buChar char="•"/>
            </a:pPr>
            <a:r>
              <a:rPr lang="ja" sz="1400" b="1" dirty="0"/>
              <a:t>RV9Y-TP0 - アクティブ : 最終通知: 2023 年 4 月 30 日に廃止された Windows コンテナー仮想マシン イメージ</a:t>
            </a:r>
          </a:p>
          <a:p>
            <a:pPr marL="285750" indent="-285750" rtl="0">
              <a:lnSpc>
                <a:spcPct val="150000"/>
              </a:lnSpc>
              <a:buFont typeface="Arial" panose="020B0604020202020204" pitchFamily="34" charset="0"/>
              <a:buChar char="•"/>
            </a:pPr>
            <a:r>
              <a:rPr lang="ja-JP" altLang="en-US" sz="1400" b="1" dirty="0"/>
              <a:t>リタイア</a:t>
            </a:r>
            <a:r>
              <a:rPr lang="ja" sz="1400" b="1" dirty="0"/>
              <a:t>通知タイトル 2</a:t>
            </a:r>
          </a:p>
          <a:p>
            <a:pPr marL="285750" indent="-285750">
              <a:lnSpc>
                <a:spcPct val="150000"/>
              </a:lnSpc>
              <a:buFont typeface="Arial" panose="020B0604020202020204" pitchFamily="34" charset="0"/>
              <a:buChar char="•"/>
            </a:pPr>
            <a:r>
              <a:rPr lang="ja-JP" altLang="en-US" sz="1400" b="1" dirty="0"/>
              <a:t>リタイア</a:t>
            </a:r>
            <a:r>
              <a:rPr lang="ja" sz="1400" b="1" dirty="0"/>
              <a:t>通知タイトル</a:t>
            </a:r>
            <a:r>
              <a:rPr lang="ja-JP" altLang="en-US" sz="1400" b="1" dirty="0"/>
              <a:t> </a:t>
            </a:r>
            <a:r>
              <a:rPr lang="ja" sz="1400" b="1" dirty="0"/>
              <a:t>3</a:t>
            </a:r>
          </a:p>
          <a:p>
            <a:pPr marL="285750" indent="-285750" rtl="0">
              <a:lnSpc>
                <a:spcPct val="150000"/>
              </a:lnSpc>
              <a:buFont typeface="Arial" panose="020B0604020202020204" pitchFamily="34" charset="0"/>
              <a:buChar char="•"/>
            </a:pPr>
            <a:r>
              <a:rPr lang="ja" sz="1400" b="1" dirty="0"/>
              <a:t>…</a:t>
            </a:r>
          </a:p>
        </p:txBody>
      </p:sp>
      <p:sp>
        <p:nvSpPr>
          <p:cNvPr id="4" name="TextBox 1">
            <a:extLst>
              <a:ext uri="{FF2B5EF4-FFF2-40B4-BE49-F238E27FC236}">
                <a16:creationId xmlns:a16="http://schemas.microsoft.com/office/drawing/2014/main" id="{90FF70AD-2D17-874B-7A26-ED9BE6EC123D}"/>
              </a:ext>
            </a:extLst>
          </p:cNvPr>
          <p:cNvSpPr txBox="1"/>
          <p:nvPr/>
        </p:nvSpPr>
        <p:spPr>
          <a:xfrm>
            <a:off x="0" y="-11428"/>
            <a:ext cx="12192000" cy="849463"/>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r>
              <a:rPr kumimoji="0" lang="ja" sz="2000" b="0" i="0" u="none" strike="noStrike" kern="1200" cap="none" spc="0" normalizeH="0" baseline="0" noProof="0" dirty="0">
                <a:ln>
                  <a:noFill/>
                </a:ln>
                <a:solidFill>
                  <a:schemeClr val="bg1"/>
                </a:solidFill>
                <a:effectLst/>
                <a:uLnTx/>
                <a:uFillTx/>
                <a:latin typeface="Segoe UI"/>
                <a:ea typeface="+mn-ea"/>
                <a:cs typeface="+mn-cs"/>
              </a:rPr>
              <a:t>。推奨事項が</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t>
            </a:r>
            <a:r>
              <a:rPr kumimoji="0" lang="ja" sz="2000" b="0" i="0" u="none" strike="noStrike" kern="1200" cap="none" spc="0" normalizeH="0" baseline="0" noProof="0" dirty="0">
                <a:ln>
                  <a:noFill/>
                </a:ln>
                <a:solidFill>
                  <a:schemeClr val="bg1"/>
                </a:solidFill>
                <a:effectLst/>
                <a:uLnTx/>
                <a:uFillTx/>
                <a:latin typeface="Segoe UI"/>
                <a:ea typeface="+mn-ea"/>
                <a:cs typeface="+mn-cs"/>
              </a:rPr>
              <a:t>Excel</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t>
            </a:r>
            <a:r>
              <a:rPr kumimoji="0" lang="ja" sz="2000" b="0" i="0" u="none" strike="noStrike" kern="1200" cap="none" spc="0" normalizeH="0" baseline="0" noProof="0" dirty="0">
                <a:ln>
                  <a:noFill/>
                </a:ln>
                <a:solidFill>
                  <a:schemeClr val="bg1"/>
                </a:solidFill>
                <a:effectLst/>
                <a:uLnTx/>
                <a:uFillTx/>
                <a:latin typeface="Segoe UI"/>
                <a:ea typeface="+mn-ea"/>
                <a:cs typeface="+mn-cs"/>
              </a:rPr>
              <a:t>の</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Action Plan </a:t>
            </a:r>
            <a:r>
              <a:rPr kumimoji="0" lang="ja" sz="2000" b="0" i="0" u="none" strike="noStrike" kern="1200" cap="none" spc="0" normalizeH="0" baseline="0" noProof="0" dirty="0">
                <a:ln>
                  <a:noFill/>
                </a:ln>
                <a:solidFill>
                  <a:schemeClr val="bg1"/>
                </a:solidFill>
                <a:effectLst/>
                <a:uLnTx/>
                <a:uFillTx/>
                <a:latin typeface="Segoe UI"/>
                <a:ea typeface="+mn-ea"/>
                <a:cs typeface="+mn-cs"/>
              </a:rPr>
              <a:t>に追加され、CxObserve</a:t>
            </a:r>
            <a:r>
              <a:rPr kumimoji="0" lang="en-US" altLang="ja" sz="2000" b="0" i="0" u="none" strike="noStrike" kern="1200" cap="none" spc="0" normalizeH="0" baseline="0" noProof="0" dirty="0">
                <a:ln>
                  <a:noFill/>
                </a:ln>
                <a:solidFill>
                  <a:schemeClr val="bg1"/>
                </a:solidFill>
                <a:effectLst/>
                <a:uLnTx/>
                <a:uFillTx/>
                <a:latin typeface="Segoe UI"/>
                <a:ea typeface="+mn-ea"/>
                <a:cs typeface="+mn-cs"/>
              </a:rPr>
              <a:t> </a:t>
            </a:r>
            <a:r>
              <a:rPr kumimoji="0" lang="ja" sz="2000" b="0" i="0" u="none" strike="noStrike" kern="1200" cap="none" spc="0" normalizeH="0" baseline="0" noProof="0" dirty="0">
                <a:ln>
                  <a:noFill/>
                </a:ln>
                <a:solidFill>
                  <a:schemeClr val="bg1"/>
                </a:solidFill>
                <a:effectLst/>
                <a:uLnTx/>
                <a:uFillTx/>
                <a:latin typeface="Segoe UI"/>
                <a:ea typeface="+mn-ea"/>
                <a:cs typeface="+mn-cs"/>
              </a:rPr>
              <a:t>に入力されていることを確認</a:t>
            </a:r>
            <a:r>
              <a:rPr kumimoji="0" lang="ja-JP" altLang="en-US" sz="2000" b="0" i="0" u="none" strike="noStrike" kern="1200" cap="none" spc="0" normalizeH="0" baseline="0" noProof="0" dirty="0">
                <a:ln>
                  <a:noFill/>
                </a:ln>
                <a:solidFill>
                  <a:schemeClr val="bg1"/>
                </a:solidFill>
                <a:effectLst/>
                <a:uLnTx/>
                <a:uFillTx/>
                <a:latin typeface="Segoe UI"/>
                <a:ea typeface="+mn-ea"/>
                <a:cs typeface="+mn-cs"/>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spTree>
    <p:extLst>
      <p:ext uri="{BB962C8B-B14F-4D97-AF65-F5344CB8AC3E}">
        <p14:creationId xmlns:p14="http://schemas.microsoft.com/office/powerpoint/2010/main" val="401927800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463569-8562-0B57-572E-A34B17DEB00A}"/>
              </a:ext>
            </a:extLst>
          </p:cNvPr>
          <p:cNvSpPr>
            <a:spLocks noGrp="1"/>
          </p:cNvSpPr>
          <p:nvPr>
            <p:ph type="title"/>
          </p:nvPr>
        </p:nvSpPr>
        <p:spPr/>
        <p:txBody>
          <a:bodyPr/>
          <a:lstStyle/>
          <a:p>
            <a:r>
              <a:rPr lang="ja" dirty="0"/>
              <a:t>次のステップ</a:t>
            </a:r>
          </a:p>
        </p:txBody>
      </p:sp>
      <p:sp>
        <p:nvSpPr>
          <p:cNvPr id="4" name="Text Placeholder 3">
            <a:extLst>
              <a:ext uri="{FF2B5EF4-FFF2-40B4-BE49-F238E27FC236}">
                <a16:creationId xmlns:a16="http://schemas.microsoft.com/office/drawing/2014/main" id="{4EF50DD2-13CC-1A6C-A345-03BCCA8D760A}"/>
              </a:ext>
            </a:extLst>
          </p:cNvPr>
          <p:cNvSpPr>
            <a:spLocks noGrp="1"/>
          </p:cNvSpPr>
          <p:nvPr>
            <p:ph type="body" sz="quarter" idx="11"/>
          </p:nvPr>
        </p:nvSpPr>
        <p:spPr/>
        <p:txBody>
          <a:bodyPr/>
          <a:lstStyle/>
          <a:p>
            <a:r>
              <a:rPr lang="ja" dirty="0"/>
              <a:t>改善計画、レベルアップ、プラットフォーム品質の更新 </a:t>
            </a:r>
          </a:p>
        </p:txBody>
      </p:sp>
    </p:spTree>
    <p:extLst>
      <p:ext uri="{BB962C8B-B14F-4D97-AF65-F5344CB8AC3E}">
        <p14:creationId xmlns:p14="http://schemas.microsoft.com/office/powerpoint/2010/main" val="364680228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3DE7EA4-1E0A-47F0-8B57-890385CF1D95}"/>
              </a:ext>
            </a:extLst>
          </p:cNvPr>
          <p:cNvSpPr>
            <a:spLocks noGrp="1"/>
          </p:cNvSpPr>
          <p:nvPr>
            <p:ph type="title"/>
          </p:nvPr>
        </p:nvSpPr>
        <p:spPr>
          <a:xfrm>
            <a:off x="455996" y="620429"/>
            <a:ext cx="10588521" cy="820738"/>
          </a:xfrm>
        </p:spPr>
        <p:txBody>
          <a:bodyPr/>
          <a:lstStyle/>
          <a:p>
            <a:r>
              <a:rPr lang="ja"/>
              <a:t>推奨されるトレーニング、設計や実装のための Microsoft サービス</a:t>
            </a:r>
          </a:p>
        </p:txBody>
      </p:sp>
      <p:sp>
        <p:nvSpPr>
          <p:cNvPr id="11" name="TextBox 1">
            <a:extLst>
              <a:ext uri="{FF2B5EF4-FFF2-40B4-BE49-F238E27FC236}">
                <a16:creationId xmlns:a16="http://schemas.microsoft.com/office/drawing/2014/main" id="{0B1AAB4F-7D2B-C20E-1214-6EE83AFE78E6}"/>
              </a:ext>
            </a:extLst>
          </p:cNvPr>
          <p:cNvSpPr txBox="1"/>
          <p:nvPr/>
        </p:nvSpPr>
        <p:spPr>
          <a:xfrm>
            <a:off x="2633470" y="-11428"/>
            <a:ext cx="6154310" cy="572464"/>
          </a:xfrm>
          <a:prstGeom prst="rect">
            <a:avLst/>
          </a:prstGeom>
          <a:solidFill>
            <a:srgbClr val="C00000"/>
          </a:solidFill>
        </p:spPr>
        <p:txBody>
          <a:bodyPr wrap="square" lIns="182880" tIns="146304" rIns="182880" bIns="146304"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ja" sz="2000" b="0" i="0" u="none" strike="noStrike" kern="1200" cap="none" spc="0" normalizeH="0" baseline="0" noProof="0" dirty="0">
                <a:ln>
                  <a:noFill/>
                </a:ln>
                <a:solidFill>
                  <a:schemeClr val="bg1"/>
                </a:solidFill>
                <a:effectLst/>
                <a:uLnTx/>
                <a:uFillTx/>
                <a:latin typeface="Segoe UI"/>
                <a:ea typeface="+mn-ea"/>
                <a:cs typeface="+mn-cs"/>
              </a:rPr>
              <a:t>必須 - ワークロードの結果に基づいてカスタマイズ</a:t>
            </a:r>
            <a:r>
              <a:rPr lang="ja-JP" altLang="en-US" sz="2000" dirty="0">
                <a:solidFill>
                  <a:schemeClr val="bg1"/>
                </a:solidFill>
                <a:latin typeface="Segoe UI"/>
              </a:rPr>
              <a:t>する</a:t>
            </a:r>
            <a:endParaRPr kumimoji="0" lang="ja" sz="2000" b="0" i="0" u="none" strike="noStrike" kern="1200" cap="none" spc="0" normalizeH="0" baseline="0" noProof="0" dirty="0">
              <a:ln>
                <a:noFill/>
              </a:ln>
              <a:solidFill>
                <a:schemeClr val="bg1"/>
              </a:solidFill>
              <a:effectLst/>
              <a:uLnTx/>
              <a:uFillTx/>
              <a:latin typeface="Segoe UI"/>
              <a:ea typeface="+mn-ea"/>
              <a:cs typeface="+mn-cs"/>
            </a:endParaRPr>
          </a:p>
        </p:txBody>
      </p:sp>
      <p:graphicFrame>
        <p:nvGraphicFramePr>
          <p:cNvPr id="17" name="Table 16">
            <a:extLst>
              <a:ext uri="{FF2B5EF4-FFF2-40B4-BE49-F238E27FC236}">
                <a16:creationId xmlns:a16="http://schemas.microsoft.com/office/drawing/2014/main" id="{998743F0-3A4B-775D-1B74-FE001EFC0A83}"/>
              </a:ext>
            </a:extLst>
          </p:cNvPr>
          <p:cNvGraphicFramePr>
            <a:graphicFrameLocks noGrp="1"/>
          </p:cNvGraphicFramePr>
          <p:nvPr>
            <p:extLst>
              <p:ext uri="{D42A27DB-BD31-4B8C-83A1-F6EECF244321}">
                <p14:modId xmlns:p14="http://schemas.microsoft.com/office/powerpoint/2010/main" val="2525975792"/>
              </p:ext>
            </p:extLst>
          </p:nvPr>
        </p:nvGraphicFramePr>
        <p:xfrm>
          <a:off x="393141" y="1544442"/>
          <a:ext cx="11405718" cy="3149219"/>
        </p:xfrm>
        <a:graphic>
          <a:graphicData uri="http://schemas.openxmlformats.org/drawingml/2006/table">
            <a:tbl>
              <a:tblPr firstRow="1" firstCol="1" bandRow="1"/>
              <a:tblGrid>
                <a:gridCol w="1034732">
                  <a:extLst>
                    <a:ext uri="{9D8B030D-6E8A-4147-A177-3AD203B41FA5}">
                      <a16:colId xmlns:a16="http://schemas.microsoft.com/office/drawing/2014/main" val="2299017355"/>
                    </a:ext>
                  </a:extLst>
                </a:gridCol>
                <a:gridCol w="4452731">
                  <a:extLst>
                    <a:ext uri="{9D8B030D-6E8A-4147-A177-3AD203B41FA5}">
                      <a16:colId xmlns:a16="http://schemas.microsoft.com/office/drawing/2014/main" val="2511606086"/>
                    </a:ext>
                  </a:extLst>
                </a:gridCol>
                <a:gridCol w="5918255">
                  <a:extLst>
                    <a:ext uri="{9D8B030D-6E8A-4147-A177-3AD203B41FA5}">
                      <a16:colId xmlns:a16="http://schemas.microsoft.com/office/drawing/2014/main" val="822495665"/>
                    </a:ext>
                  </a:extLst>
                </a:gridCol>
              </a:tblGrid>
              <a:tr h="0">
                <a:tc>
                  <a:txBody>
                    <a:bodyPr/>
                    <a:lstStyle/>
                    <a:p>
                      <a:pPr marL="0" marR="0" algn="ctr">
                        <a:lnSpc>
                          <a:spcPct val="115000"/>
                        </a:lnSpc>
                        <a:spcBef>
                          <a:spcPts val="600"/>
                        </a:spcBef>
                        <a:spcAft>
                          <a:spcPts val="600"/>
                        </a:spcAft>
                      </a:pPr>
                      <a:r>
                        <a:rPr lang="ja-JP" altLang="en-US" sz="1400" b="1" dirty="0">
                          <a:solidFill>
                            <a:srgbClr val="FFFFFF"/>
                          </a:solidFill>
                          <a:effectLst/>
                          <a:latin typeface="+mn-ea"/>
                          <a:ea typeface="+mn-ea"/>
                          <a:cs typeface="Arial" panose="020B0604020202020204" pitchFamily="34" charset="0"/>
                        </a:rPr>
                        <a:t>優先順位</a:t>
                      </a:r>
                      <a:endParaRPr lang="en-US" sz="1400" dirty="0">
                        <a:effectLst/>
                        <a:latin typeface="+mn-ea"/>
                        <a:ea typeface="+mn-ea"/>
                        <a:cs typeface="Arial" panose="020B0604020202020204" pitchFamily="34" charset="0"/>
                      </a:endParaRPr>
                    </a:p>
                  </a:txBody>
                  <a:tcPr marL="137160" marR="137160" marT="91440" marB="91440" anchor="ctr">
                    <a:lnL>
                      <a:noFill/>
                    </a:lnL>
                    <a:lnR w="12700" cap="flat" cmpd="sng" algn="ctr">
                      <a:noFill/>
                      <a:prstDash val="solid"/>
                      <a:round/>
                      <a:headEnd type="none" w="med" len="med"/>
                      <a:tailEnd type="none" w="med" len="med"/>
                    </a:lnR>
                    <a:lnT>
                      <a:noFill/>
                    </a:lnT>
                    <a:lnB>
                      <a:noFill/>
                    </a:lnB>
                    <a:solidFill>
                      <a:srgbClr val="525251"/>
                    </a:solidFill>
                  </a:tcPr>
                </a:tc>
                <a:tc>
                  <a:txBody>
                    <a:bodyPr/>
                    <a:lstStyle/>
                    <a:p>
                      <a:pPr marL="0" marR="0" algn="ctr">
                        <a:lnSpc>
                          <a:spcPct val="115000"/>
                        </a:lnSpc>
                        <a:spcBef>
                          <a:spcPts val="600"/>
                        </a:spcBef>
                        <a:spcAft>
                          <a:spcPts val="600"/>
                        </a:spcAft>
                      </a:pPr>
                      <a:r>
                        <a:rPr lang="ja" sz="1400" b="1" dirty="0">
                          <a:solidFill>
                            <a:srgbClr val="FFFFFF"/>
                          </a:solidFill>
                          <a:effectLst/>
                          <a:latin typeface="+mn-ea"/>
                          <a:ea typeface="+mn-ea"/>
                          <a:cs typeface="Arial" panose="020B0604020202020204" pitchFamily="34" charset="0"/>
                        </a:rPr>
                        <a:t>Microsoft サービス</a:t>
                      </a:r>
                      <a:endParaRPr lang="en-US" sz="1400" dirty="0">
                        <a:effectLst/>
                        <a:latin typeface="+mn-ea"/>
                        <a:ea typeface="+mn-ea"/>
                        <a:cs typeface="Arial" panose="020B0604020202020204" pitchFamily="34" charset="0"/>
                      </a:endParaRPr>
                    </a:p>
                  </a:txBody>
                  <a:tcPr marL="137160" marR="137160"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525251"/>
                    </a:solidFill>
                  </a:tcPr>
                </a:tc>
                <a:tc>
                  <a:txBody>
                    <a:bodyPr/>
                    <a:lstStyle/>
                    <a:p>
                      <a:pPr marL="0" marR="0" algn="ctr">
                        <a:lnSpc>
                          <a:spcPct val="115000"/>
                        </a:lnSpc>
                        <a:spcBef>
                          <a:spcPts val="600"/>
                        </a:spcBef>
                        <a:spcAft>
                          <a:spcPts val="600"/>
                        </a:spcAft>
                      </a:pPr>
                      <a:r>
                        <a:rPr lang="ja" sz="1400" b="1" dirty="0">
                          <a:solidFill>
                            <a:srgbClr val="FFFFFF"/>
                          </a:solidFill>
                          <a:effectLst/>
                          <a:latin typeface="+mn-ea"/>
                          <a:ea typeface="+mn-ea"/>
                          <a:cs typeface="Arial" panose="020B0604020202020204" pitchFamily="34" charset="0"/>
                        </a:rPr>
                        <a:t>価値</a:t>
                      </a:r>
                      <a:r>
                        <a:rPr lang="ja-JP" altLang="en-US" sz="1400" b="1" dirty="0">
                          <a:solidFill>
                            <a:srgbClr val="FFFFFF"/>
                          </a:solidFill>
                          <a:effectLst/>
                          <a:latin typeface="+mn-ea"/>
                          <a:ea typeface="+mn-ea"/>
                          <a:cs typeface="Arial" panose="020B0604020202020204" pitchFamily="34" charset="0"/>
                        </a:rPr>
                        <a:t> </a:t>
                      </a:r>
                      <a:r>
                        <a:rPr lang="ja" sz="1400" b="1" dirty="0">
                          <a:solidFill>
                            <a:srgbClr val="FFFFFF"/>
                          </a:solidFill>
                          <a:effectLst/>
                          <a:latin typeface="+mn-ea"/>
                          <a:ea typeface="+mn-ea"/>
                          <a:cs typeface="Arial" panose="020B0604020202020204" pitchFamily="34" charset="0"/>
                        </a:rPr>
                        <a:t>(成果)</a:t>
                      </a:r>
                      <a:endParaRPr lang="en-US" sz="1400" dirty="0">
                        <a:effectLst/>
                        <a:latin typeface="+mn-ea"/>
                        <a:ea typeface="+mn-ea"/>
                        <a:cs typeface="Arial" panose="020B0604020202020204" pitchFamily="34" charset="0"/>
                      </a:endParaRPr>
                    </a:p>
                  </a:txBody>
                  <a:tcPr marL="137160" marR="137160" marT="91440" marB="91440" anchor="ctr">
                    <a:lnL w="12700" cap="flat" cmpd="sng" algn="ctr">
                      <a:noFill/>
                      <a:prstDash val="solid"/>
                      <a:round/>
                      <a:headEnd type="none" w="med" len="med"/>
                      <a:tailEnd type="none" w="med" len="med"/>
                    </a:lnL>
                    <a:lnR>
                      <a:noFill/>
                    </a:lnR>
                    <a:lnT>
                      <a:noFill/>
                    </a:lnT>
                    <a:lnB>
                      <a:noFill/>
                    </a:lnB>
                    <a:solidFill>
                      <a:srgbClr val="525251"/>
                    </a:solidFill>
                  </a:tcPr>
                </a:tc>
                <a:extLst>
                  <a:ext uri="{0D108BD9-81ED-4DB2-BD59-A6C34878D82A}">
                    <a16:rowId xmlns:a16="http://schemas.microsoft.com/office/drawing/2014/main" val="2131798019"/>
                  </a:ext>
                </a:extLst>
              </a:tr>
              <a:tr h="0">
                <a:tc>
                  <a:txBody>
                    <a:bodyPr/>
                    <a:lstStyle/>
                    <a:p>
                      <a:pPr marL="0" marR="0" algn="ctr" defTabSz="932746" rtl="0" eaLnBrk="1" latinLnBrk="0" hangingPunct="1">
                        <a:lnSpc>
                          <a:spcPct val="115000"/>
                        </a:lnSpc>
                        <a:spcBef>
                          <a:spcPts val="600"/>
                        </a:spcBef>
                        <a:spcAft>
                          <a:spcPts val="600"/>
                        </a:spcAft>
                      </a:pPr>
                      <a:r>
                        <a:rPr lang="ja-JP" altLang="en-US" sz="1400" kern="1200" dirty="0">
                          <a:solidFill>
                            <a:schemeClr val="tx1"/>
                          </a:solidFill>
                          <a:effectLst/>
                          <a:latin typeface="+mn-ea"/>
                          <a:ea typeface="+mn-ea"/>
                          <a:cs typeface="Arial" panose="020B0604020202020204" pitchFamily="34" charset="0"/>
                        </a:rPr>
                        <a:t>必須</a:t>
                      </a:r>
                      <a:endParaRPr lang="en-US" sz="1400" kern="1200" dirty="0">
                        <a:solidFill>
                          <a:schemeClr val="tx1"/>
                        </a:solidFill>
                        <a:effectLst/>
                        <a:latin typeface="+mn-ea"/>
                        <a:ea typeface="+mn-ea"/>
                        <a:cs typeface="Arial" panose="020B0604020202020204" pitchFamily="34" charset="0"/>
                      </a:endParaRPr>
                    </a:p>
                  </a:txBody>
                  <a:tcPr marL="137160" marR="137160" marT="91440" marB="91440" anchor="ctr">
                    <a:lnL>
                      <a:noFill/>
                    </a:lnL>
                    <a:lnR w="12700" cap="flat" cmpd="sng" algn="ctr">
                      <a:noFill/>
                      <a:prstDash val="solid"/>
                      <a:round/>
                      <a:headEnd type="none" w="med" len="med"/>
                      <a:tailEnd type="none" w="med" len="med"/>
                    </a:lnR>
                    <a:lnT>
                      <a:noFill/>
                    </a:lnT>
                    <a:lnB>
                      <a:noFill/>
                    </a:lnB>
                    <a:solidFill>
                      <a:srgbClr val="F0F0F0"/>
                    </a:solidFill>
                  </a:tcPr>
                </a:tc>
                <a:tc>
                  <a:txBody>
                    <a:bodyPr/>
                    <a:lstStyle/>
                    <a:p>
                      <a:pPr marL="0" marR="0" algn="l" defTabSz="932746" rtl="0" eaLnBrk="1" latinLnBrk="0" hangingPunct="1">
                        <a:lnSpc>
                          <a:spcPct val="115000"/>
                        </a:lnSpc>
                        <a:spcBef>
                          <a:spcPts val="600"/>
                        </a:spcBef>
                        <a:spcAft>
                          <a:spcPts val="600"/>
                        </a:spcAft>
                      </a:pPr>
                      <a:r>
                        <a:rPr lang="ja" sz="1400" kern="1200" dirty="0">
                          <a:solidFill>
                            <a:schemeClr val="tx1"/>
                          </a:solidFill>
                          <a:effectLst/>
                          <a:latin typeface="+mn-ea"/>
                          <a:ea typeface="+mn-ea"/>
                          <a:cs typeface="Arial" panose="020B0604020202020204" pitchFamily="34" charset="0"/>
                        </a:rPr>
                        <a:t>Azure ネットワークの設計と実装 </a:t>
                      </a:r>
                      <a:r>
                        <a:rPr lang="en-US" altLang="ja" sz="1400" kern="1200" dirty="0">
                          <a:solidFill>
                            <a:schemeClr val="tx1"/>
                          </a:solidFill>
                          <a:effectLst/>
                          <a:latin typeface="+mn-ea"/>
                          <a:ea typeface="+mn-ea"/>
                          <a:cs typeface="Arial" panose="020B0604020202020204" pitchFamily="34" charset="0"/>
                        </a:rPr>
                        <a:t>-</a:t>
                      </a:r>
                      <a:r>
                        <a:rPr lang="ja" sz="1400" kern="1200" dirty="0">
                          <a:solidFill>
                            <a:schemeClr val="tx1"/>
                          </a:solidFill>
                          <a:effectLst/>
                          <a:latin typeface="+mn-ea"/>
                          <a:ea typeface="+mn-ea"/>
                          <a:cs typeface="Arial" panose="020B0604020202020204" pitchFamily="34" charset="0"/>
                        </a:rPr>
                        <a:t> Azure ネットワーク トポロジ シナリオ (ExpressRoute モジュール)</a:t>
                      </a:r>
                    </a:p>
                  </a:txBody>
                  <a:tcPr marL="137160" marR="137160"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0F0F0"/>
                    </a:solidFill>
                  </a:tcPr>
                </a:tc>
                <a:tc>
                  <a:txBody>
                    <a:bodyPr/>
                    <a:lstStyle/>
                    <a:p>
                      <a:pPr marL="0" marR="0" algn="l" defTabSz="932746" rtl="0" eaLnBrk="1" latinLnBrk="0" hangingPunct="1">
                        <a:lnSpc>
                          <a:spcPct val="115000"/>
                        </a:lnSpc>
                        <a:spcBef>
                          <a:spcPts val="600"/>
                        </a:spcBef>
                        <a:spcAft>
                          <a:spcPts val="600"/>
                        </a:spcAft>
                      </a:pPr>
                      <a:r>
                        <a:rPr lang="ja" sz="1400" kern="1200" dirty="0">
                          <a:solidFill>
                            <a:schemeClr val="tx1"/>
                          </a:solidFill>
                          <a:effectLst/>
                          <a:latin typeface="+mn-ea"/>
                          <a:ea typeface="+mn-ea"/>
                          <a:cs typeface="Arial" panose="020B0604020202020204" pitchFamily="34" charset="0"/>
                        </a:rPr>
                        <a:t>Azure ネットワークの回復性とセキュリティを強化し、信頼性、回復性、オペレーショナル エクセレンス、パフォーマンス効率、セキュリティに関する主要な推奨事項に準拠します</a:t>
                      </a:r>
                    </a:p>
                  </a:txBody>
                  <a:tcPr marL="137160" marR="137160" marT="91440" marB="91440" anchor="ctr">
                    <a:lnL w="12700" cap="flat" cmpd="sng" algn="ctr">
                      <a:no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2849631648"/>
                  </a:ext>
                </a:extLst>
              </a:tr>
              <a:tr h="0">
                <a:tc>
                  <a:txBody>
                    <a:bodyPr/>
                    <a:lstStyle/>
                    <a:p>
                      <a:pPr marL="0" marR="0" algn="ctr">
                        <a:lnSpc>
                          <a:spcPct val="115000"/>
                        </a:lnSpc>
                        <a:spcBef>
                          <a:spcPts val="600"/>
                        </a:spcBef>
                        <a:spcAft>
                          <a:spcPts val="600"/>
                        </a:spcAft>
                      </a:pPr>
                      <a:r>
                        <a:rPr lang="ja" sz="1400" dirty="0">
                          <a:effectLst/>
                          <a:latin typeface="+mn-ea"/>
                          <a:ea typeface="+mn-ea"/>
                          <a:cs typeface="Arial" panose="020B0604020202020204" pitchFamily="34" charset="0"/>
                        </a:rPr>
                        <a:t>中</a:t>
                      </a:r>
                    </a:p>
                  </a:txBody>
                  <a:tcPr marL="137160" marR="137160" marT="91440" marB="91440" anchor="ctr">
                    <a:lnL>
                      <a:noFill/>
                    </a:lnL>
                    <a:lnR w="12700" cap="flat" cmpd="sng" algn="ctr">
                      <a:noFill/>
                      <a:prstDash val="solid"/>
                      <a:round/>
                      <a:headEnd type="none" w="med" len="med"/>
                      <a:tailEnd type="none" w="med" len="med"/>
                    </a:lnR>
                    <a:lnT>
                      <a:noFill/>
                    </a:lnT>
                    <a:lnB>
                      <a:noFill/>
                    </a:lnB>
                    <a:solidFill>
                      <a:srgbClr val="D4D4D4"/>
                    </a:solidFill>
                  </a:tcPr>
                </a:tc>
                <a:tc>
                  <a:txBody>
                    <a:bodyPr/>
                    <a:lstStyle/>
                    <a:p>
                      <a:pPr marL="0" marR="0" algn="l">
                        <a:lnSpc>
                          <a:spcPct val="115000"/>
                        </a:lnSpc>
                        <a:spcBef>
                          <a:spcPts val="600"/>
                        </a:spcBef>
                        <a:spcAft>
                          <a:spcPts val="600"/>
                        </a:spcAft>
                      </a:pPr>
                      <a:r>
                        <a:rPr lang="ja" sz="1400" dirty="0">
                          <a:effectLst/>
                          <a:latin typeface="+mn-ea"/>
                          <a:ea typeface="+mn-ea"/>
                          <a:cs typeface="Arial" panose="020B0604020202020204" pitchFamily="34" charset="0"/>
                        </a:rPr>
                        <a:t>Well-Architected </a:t>
                      </a:r>
                      <a:r>
                        <a:rPr lang="ja-JP" altLang="en-US" sz="1400" dirty="0">
                          <a:effectLst/>
                          <a:latin typeface="+mn-ea"/>
                          <a:ea typeface="+mn-ea"/>
                          <a:cs typeface="Arial" panose="020B0604020202020204" pitchFamily="34" charset="0"/>
                        </a:rPr>
                        <a:t>信頼性の</a:t>
                      </a:r>
                      <a:r>
                        <a:rPr lang="ja" sz="1400" dirty="0">
                          <a:effectLst/>
                          <a:latin typeface="+mn-ea"/>
                          <a:ea typeface="+mn-ea"/>
                          <a:cs typeface="Arial" panose="020B0604020202020204" pitchFamily="34" charset="0"/>
                        </a:rPr>
                        <a:t>回復設計</a:t>
                      </a:r>
                      <a:r>
                        <a:rPr lang="ja-JP" altLang="en-US" sz="1400" dirty="0">
                          <a:effectLst/>
                          <a:latin typeface="+mn-ea"/>
                          <a:ea typeface="+mn-ea"/>
                          <a:cs typeface="Arial" panose="020B0604020202020204" pitchFamily="34" charset="0"/>
                        </a:rPr>
                        <a:t>と</a:t>
                      </a:r>
                      <a:r>
                        <a:rPr lang="ja" sz="1400" dirty="0">
                          <a:effectLst/>
                          <a:latin typeface="+mn-ea"/>
                          <a:ea typeface="+mn-ea"/>
                          <a:cs typeface="Arial" panose="020B0604020202020204" pitchFamily="34" charset="0"/>
                        </a:rPr>
                        <a:t>実装</a:t>
                      </a:r>
                    </a:p>
                  </a:txBody>
                  <a:tcPr marL="137160" marR="137160"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4D4D4"/>
                    </a:solidFill>
                  </a:tcPr>
                </a:tc>
                <a:tc>
                  <a:txBody>
                    <a:bodyPr/>
                    <a:lstStyle/>
                    <a:p>
                      <a:pPr marL="0" marR="0" algn="l">
                        <a:lnSpc>
                          <a:spcPct val="115000"/>
                        </a:lnSpc>
                        <a:spcBef>
                          <a:spcPts val="600"/>
                        </a:spcBef>
                        <a:spcAft>
                          <a:spcPts val="600"/>
                        </a:spcAft>
                      </a:pPr>
                      <a:r>
                        <a:rPr lang="ja-JP" altLang="en-US" sz="1400" dirty="0">
                          <a:effectLst/>
                          <a:latin typeface="+mn-ea"/>
                          <a:ea typeface="+mn-ea"/>
                          <a:cs typeface="Arial" panose="020B0604020202020204" pitchFamily="34" charset="0"/>
                        </a:rPr>
                        <a:t>ディザスター リカバリー</a:t>
                      </a:r>
                      <a:r>
                        <a:rPr lang="ja" sz="1400" dirty="0">
                          <a:effectLst/>
                          <a:latin typeface="+mn-ea"/>
                          <a:ea typeface="+mn-ea"/>
                          <a:cs typeface="Arial" panose="020B0604020202020204" pitchFamily="34" charset="0"/>
                        </a:rPr>
                        <a:t>計画を作成して実行し、ビジネスの継続性を確保します</a:t>
                      </a:r>
                    </a:p>
                  </a:txBody>
                  <a:tcPr marL="137160" marR="137160" marT="91440" marB="91440" anchor="ctr">
                    <a:lnL w="12700" cap="flat" cmpd="sng" algn="ctr">
                      <a:no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93249270"/>
                  </a:ext>
                </a:extLst>
              </a:tr>
              <a:tr h="0">
                <a:tc>
                  <a:txBody>
                    <a:bodyPr/>
                    <a:lstStyle/>
                    <a:p>
                      <a:pPr marL="0" marR="0" algn="ctr">
                        <a:lnSpc>
                          <a:spcPct val="115000"/>
                        </a:lnSpc>
                        <a:spcBef>
                          <a:spcPts val="600"/>
                        </a:spcBef>
                        <a:spcAft>
                          <a:spcPts val="600"/>
                        </a:spcAft>
                      </a:pPr>
                      <a:r>
                        <a:rPr lang="ja" sz="1400" dirty="0">
                          <a:effectLst/>
                          <a:latin typeface="+mn-ea"/>
                          <a:ea typeface="+mn-ea"/>
                          <a:cs typeface="Arial" panose="020B0604020202020204" pitchFamily="34" charset="0"/>
                        </a:rPr>
                        <a:t>低</a:t>
                      </a:r>
                    </a:p>
                  </a:txBody>
                  <a:tcPr marL="137160" marR="137160" marT="91440" marB="91440" anchor="ctr">
                    <a:lnL>
                      <a:noFill/>
                    </a:lnL>
                    <a:lnR w="12700" cap="flat" cmpd="sng" algn="ctr">
                      <a:noFill/>
                      <a:prstDash val="solid"/>
                      <a:round/>
                      <a:headEnd type="none" w="med" len="med"/>
                      <a:tailEnd type="none" w="med" len="med"/>
                    </a:lnR>
                    <a:lnT>
                      <a:noFill/>
                    </a:lnT>
                    <a:lnB>
                      <a:noFill/>
                    </a:lnB>
                    <a:solidFill>
                      <a:srgbClr val="F0F0F0"/>
                    </a:solidFill>
                  </a:tcPr>
                </a:tc>
                <a:tc>
                  <a:txBody>
                    <a:bodyPr/>
                    <a:lstStyle/>
                    <a:p>
                      <a:pPr marL="0" marR="0" algn="l">
                        <a:lnSpc>
                          <a:spcPct val="115000"/>
                        </a:lnSpc>
                        <a:spcBef>
                          <a:spcPts val="600"/>
                        </a:spcBef>
                        <a:spcAft>
                          <a:spcPts val="600"/>
                        </a:spcAft>
                      </a:pPr>
                      <a:r>
                        <a:rPr lang="en-US" altLang="ja" sz="1400" dirty="0">
                          <a:effectLst/>
                          <a:latin typeface="+mn-ea"/>
                          <a:ea typeface="+mn-ea"/>
                          <a:cs typeface="Arial" panose="020B0604020202020204" pitchFamily="34" charset="0"/>
                        </a:rPr>
                        <a:t>Well-Architected </a:t>
                      </a:r>
                      <a:r>
                        <a:rPr lang="ja-JP" altLang="en-US" sz="1400" dirty="0">
                          <a:effectLst/>
                          <a:latin typeface="+mn-ea"/>
                          <a:ea typeface="+mn-ea"/>
                          <a:cs typeface="Arial" panose="020B0604020202020204" pitchFamily="34" charset="0"/>
                        </a:rPr>
                        <a:t>信頼性の改善</a:t>
                      </a:r>
                      <a:r>
                        <a:rPr lang="en-US" altLang="ja" sz="1400" dirty="0">
                          <a:effectLst/>
                          <a:latin typeface="+mn-ea"/>
                          <a:ea typeface="+mn-ea"/>
                          <a:cs typeface="Arial" panose="020B0604020202020204" pitchFamily="34" charset="0"/>
                        </a:rPr>
                        <a:t> - </a:t>
                      </a:r>
                      <a:r>
                        <a:rPr lang="ja-JP" altLang="en-US" sz="1400" dirty="0">
                          <a:effectLst/>
                          <a:latin typeface="+mn-ea"/>
                          <a:ea typeface="+mn-ea"/>
                          <a:cs typeface="Arial" panose="020B0604020202020204" pitchFamily="34" charset="0"/>
                        </a:rPr>
                        <a:t>インフラ サービス</a:t>
                      </a:r>
                      <a:endParaRPr lang="ja" sz="1400" dirty="0">
                        <a:effectLst/>
                        <a:latin typeface="+mn-ea"/>
                        <a:ea typeface="+mn-ea"/>
                        <a:cs typeface="Arial" panose="020B0604020202020204" pitchFamily="34" charset="0"/>
                      </a:endParaRPr>
                    </a:p>
                  </a:txBody>
                  <a:tcPr marL="137160" marR="137160"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0F0F0"/>
                    </a:solidFill>
                  </a:tcPr>
                </a:tc>
                <a:tc>
                  <a:txBody>
                    <a:bodyPr/>
                    <a:lstStyle/>
                    <a:p>
                      <a:pPr marL="0" marR="0" lvl="0" indent="0" algn="l" defTabSz="932746" rtl="0" eaLnBrk="1" fontAlgn="auto" latinLnBrk="0" hangingPunct="1">
                        <a:lnSpc>
                          <a:spcPct val="115000"/>
                        </a:lnSpc>
                        <a:spcBef>
                          <a:spcPts val="600"/>
                        </a:spcBef>
                        <a:spcAft>
                          <a:spcPts val="600"/>
                        </a:spcAft>
                        <a:buClrTx/>
                        <a:buSzTx/>
                        <a:buFontTx/>
                        <a:buNone/>
                        <a:tabLst/>
                        <a:defRPr/>
                      </a:pPr>
                      <a:r>
                        <a:rPr lang="ja" sz="1400" dirty="0">
                          <a:effectLst/>
                          <a:latin typeface="+mn-ea"/>
                          <a:ea typeface="+mn-ea"/>
                          <a:cs typeface="Arial" panose="020B0604020202020204" pitchFamily="34" charset="0"/>
                        </a:rPr>
                        <a:t>インフラストラクチャの主要な問題</a:t>
                      </a:r>
                      <a:r>
                        <a:rPr lang="ja-JP" altLang="en-US" sz="1400" dirty="0">
                          <a:effectLst/>
                          <a:latin typeface="+mn-ea"/>
                          <a:ea typeface="+mn-ea"/>
                          <a:cs typeface="Arial" panose="020B0604020202020204" pitchFamily="34" charset="0"/>
                        </a:rPr>
                        <a:t>を改善し</a:t>
                      </a:r>
                      <a:r>
                        <a:rPr lang="ja" sz="1400" dirty="0">
                          <a:effectLst/>
                          <a:latin typeface="+mn-ea"/>
                          <a:ea typeface="+mn-ea"/>
                          <a:cs typeface="Arial" panose="020B0604020202020204" pitchFamily="34" charset="0"/>
                        </a:rPr>
                        <a:t>、システムの信頼性を高めます</a:t>
                      </a:r>
                    </a:p>
                  </a:txBody>
                  <a:tcPr marL="137160" marR="137160" marT="91440" marB="91440" anchor="ctr">
                    <a:lnL w="12700" cap="flat" cmpd="sng" algn="ctr">
                      <a:no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197113515"/>
                  </a:ext>
                </a:extLst>
              </a:tr>
              <a:tr h="0">
                <a:tc>
                  <a:txBody>
                    <a:bodyPr/>
                    <a:lstStyle/>
                    <a:p>
                      <a:pPr marL="0" marR="0" algn="ctr">
                        <a:lnSpc>
                          <a:spcPct val="115000"/>
                        </a:lnSpc>
                        <a:spcBef>
                          <a:spcPts val="600"/>
                        </a:spcBef>
                        <a:spcAft>
                          <a:spcPts val="600"/>
                        </a:spcAft>
                      </a:pPr>
                      <a:r>
                        <a:rPr lang="ja" sz="1400" dirty="0">
                          <a:effectLst/>
                          <a:latin typeface="+mn-ea"/>
                          <a:ea typeface="+mn-ea"/>
                          <a:cs typeface="Arial" panose="020B0604020202020204" pitchFamily="34" charset="0"/>
                        </a:rPr>
                        <a:t>高</a:t>
                      </a:r>
                    </a:p>
                  </a:txBody>
                  <a:tcPr marL="137160" marR="137160" marT="91440" marB="91440" anchor="ctr">
                    <a:lnL>
                      <a:noFill/>
                    </a:lnL>
                    <a:lnR w="12700" cap="flat" cmpd="sng" algn="ctr">
                      <a:noFill/>
                      <a:prstDash val="solid"/>
                      <a:round/>
                      <a:headEnd type="none" w="med" len="med"/>
                      <a:tailEnd type="none" w="med" len="med"/>
                    </a:lnR>
                    <a:lnT>
                      <a:noFill/>
                    </a:lnT>
                    <a:lnB>
                      <a:noFill/>
                    </a:lnB>
                    <a:solidFill>
                      <a:srgbClr val="D4D4D4"/>
                    </a:solidFill>
                  </a:tcPr>
                </a:tc>
                <a:tc>
                  <a:txBody>
                    <a:bodyPr/>
                    <a:lstStyle/>
                    <a:p>
                      <a:pPr marL="0" marR="0" algn="l">
                        <a:lnSpc>
                          <a:spcPct val="107000"/>
                        </a:lnSpc>
                        <a:spcBef>
                          <a:spcPts val="0"/>
                        </a:spcBef>
                        <a:spcAft>
                          <a:spcPts val="1500"/>
                        </a:spcAft>
                      </a:pPr>
                      <a:r>
                        <a:rPr lang="en-US" altLang="ja" sz="1400" dirty="0">
                          <a:effectLst/>
                          <a:latin typeface="+mn-ea"/>
                          <a:ea typeface="+mn-ea"/>
                          <a:cs typeface="Arial" panose="020B0604020202020204" pitchFamily="34" charset="0"/>
                        </a:rPr>
                        <a:t>Well-Architected </a:t>
                      </a:r>
                      <a:r>
                        <a:rPr lang="ja-JP" altLang="en-US" sz="1400" dirty="0">
                          <a:effectLst/>
                          <a:latin typeface="+mn-ea"/>
                          <a:ea typeface="+mn-ea"/>
                          <a:cs typeface="Arial" panose="020B0604020202020204" pitchFamily="34" charset="0"/>
                        </a:rPr>
                        <a:t>信頼性</a:t>
                      </a:r>
                      <a:r>
                        <a:rPr lang="en-US" altLang="ja" sz="1400" dirty="0">
                          <a:effectLst/>
                          <a:latin typeface="+mn-ea"/>
                          <a:ea typeface="+mn-ea"/>
                          <a:cs typeface="Arial" panose="020B0604020202020204" pitchFamily="34" charset="0"/>
                        </a:rPr>
                        <a:t> - </a:t>
                      </a:r>
                      <a:r>
                        <a:rPr lang="ja-JP" altLang="en-US" sz="1400" dirty="0">
                          <a:effectLst/>
                          <a:latin typeface="+mn-ea"/>
                          <a:ea typeface="+mn-ea"/>
                          <a:cs typeface="Arial" panose="020B0604020202020204" pitchFamily="34" charset="0"/>
                        </a:rPr>
                        <a:t>可用性ゾーンとマルチリージョンの設計と実装</a:t>
                      </a:r>
                      <a:endParaRPr lang="ja" sz="1400" dirty="0">
                        <a:effectLst/>
                        <a:latin typeface="+mn-ea"/>
                        <a:ea typeface="+mn-ea"/>
                        <a:cs typeface="Arial" panose="020B0604020202020204" pitchFamily="34" charset="0"/>
                      </a:endParaRPr>
                    </a:p>
                  </a:txBody>
                  <a:tcPr marL="137160" marR="137160"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4D4D4"/>
                    </a:solidFill>
                  </a:tcPr>
                </a:tc>
                <a:tc>
                  <a:txBody>
                    <a:bodyPr/>
                    <a:lstStyle/>
                    <a:p>
                      <a:pPr marL="0" marR="0" algn="l">
                        <a:lnSpc>
                          <a:spcPct val="107000"/>
                        </a:lnSpc>
                        <a:spcBef>
                          <a:spcPts val="0"/>
                        </a:spcBef>
                        <a:spcAft>
                          <a:spcPts val="1500"/>
                        </a:spcAft>
                      </a:pPr>
                      <a:r>
                        <a:rPr lang="ja" sz="1400" dirty="0">
                          <a:effectLst/>
                          <a:latin typeface="+mn-ea"/>
                          <a:ea typeface="+mn-ea"/>
                          <a:cs typeface="Arial" panose="020B0604020202020204" pitchFamily="34" charset="0"/>
                        </a:rPr>
                        <a:t>複数ゾーン</a:t>
                      </a:r>
                      <a:r>
                        <a:rPr lang="ja-JP" altLang="en-US" sz="1400" dirty="0">
                          <a:effectLst/>
                          <a:latin typeface="+mn-ea"/>
                          <a:ea typeface="+mn-ea"/>
                          <a:cs typeface="Arial" panose="020B0604020202020204" pitchFamily="34" charset="0"/>
                        </a:rPr>
                        <a:t>や</a:t>
                      </a:r>
                      <a:r>
                        <a:rPr lang="ja" sz="1400" dirty="0">
                          <a:effectLst/>
                          <a:latin typeface="+mn-ea"/>
                          <a:ea typeface="+mn-ea"/>
                          <a:cs typeface="Arial" panose="020B0604020202020204" pitchFamily="34" charset="0"/>
                        </a:rPr>
                        <a:t>リージョン間で高可用性とディザスター リカバリー計画を策定して、</a:t>
                      </a:r>
                      <a:r>
                        <a:rPr lang="ja-JP" altLang="en-US" sz="1400" dirty="0">
                          <a:effectLst/>
                          <a:latin typeface="+mn-ea"/>
                          <a:ea typeface="+mn-ea"/>
                          <a:cs typeface="Arial" panose="020B0604020202020204" pitchFamily="34" charset="0"/>
                        </a:rPr>
                        <a:t>回復性</a:t>
                      </a:r>
                      <a:r>
                        <a:rPr lang="ja" sz="1400" dirty="0">
                          <a:effectLst/>
                          <a:latin typeface="+mn-ea"/>
                          <a:ea typeface="+mn-ea"/>
                          <a:cs typeface="Arial" panose="020B0604020202020204" pitchFamily="34" charset="0"/>
                        </a:rPr>
                        <a:t>を高めます</a:t>
                      </a:r>
                    </a:p>
                  </a:txBody>
                  <a:tcPr marL="137160" marR="137160" marT="91440" marB="91440" anchor="ctr">
                    <a:lnL w="12700" cap="flat" cmpd="sng" algn="ctr">
                      <a:noFill/>
                      <a:prstDash val="solid"/>
                      <a:round/>
                      <a:headEnd type="none" w="med" len="med"/>
                      <a:tailEnd type="none" w="med" len="med"/>
                    </a:lnL>
                    <a:lnR>
                      <a:noFill/>
                    </a:lnR>
                    <a:lnT>
                      <a:noFill/>
                    </a:lnT>
                    <a:lnB>
                      <a:noFill/>
                    </a:lnB>
                    <a:solidFill>
                      <a:srgbClr val="D4D4D4"/>
                    </a:solidFill>
                  </a:tcPr>
                </a:tc>
                <a:extLst>
                  <a:ext uri="{0D108BD9-81ED-4DB2-BD59-A6C34878D82A}">
                    <a16:rowId xmlns:a16="http://schemas.microsoft.com/office/drawing/2014/main" val="2844776379"/>
                  </a:ext>
                </a:extLst>
              </a:tr>
              <a:tr h="0">
                <a:tc>
                  <a:txBody>
                    <a:bodyPr/>
                    <a:lstStyle/>
                    <a:p>
                      <a:pPr marL="0" marR="0" algn="ctr">
                        <a:lnSpc>
                          <a:spcPct val="115000"/>
                        </a:lnSpc>
                        <a:spcBef>
                          <a:spcPts val="600"/>
                        </a:spcBef>
                        <a:spcAft>
                          <a:spcPts val="600"/>
                        </a:spcAft>
                      </a:pPr>
                      <a:r>
                        <a:rPr lang="nl-NL" sz="1400" dirty="0">
                          <a:effectLst/>
                          <a:latin typeface="+mn-ea"/>
                          <a:ea typeface="+mn-ea"/>
                          <a:cs typeface="Arial" panose="020B0604020202020204" pitchFamily="34" charset="0"/>
                        </a:rPr>
                        <a:t> </a:t>
                      </a:r>
                      <a:endParaRPr lang="en-US" sz="1400" dirty="0">
                        <a:effectLst/>
                        <a:latin typeface="+mn-ea"/>
                        <a:ea typeface="+mn-ea"/>
                        <a:cs typeface="Arial" panose="020B0604020202020204" pitchFamily="34" charset="0"/>
                      </a:endParaRPr>
                    </a:p>
                  </a:txBody>
                  <a:tcPr marL="137160" marR="137160" marT="91440" marB="91440" anchor="ctr">
                    <a:lnL>
                      <a:noFill/>
                    </a:lnL>
                    <a:lnR w="12700" cap="flat" cmpd="sng" algn="ctr">
                      <a:noFill/>
                      <a:prstDash val="solid"/>
                      <a:round/>
                      <a:headEnd type="none" w="med" len="med"/>
                      <a:tailEnd type="none" w="med" len="med"/>
                    </a:lnR>
                    <a:lnT>
                      <a:noFill/>
                    </a:lnT>
                    <a:lnB>
                      <a:noFill/>
                    </a:lnB>
                    <a:solidFill>
                      <a:srgbClr val="F0F0F0"/>
                    </a:solidFill>
                  </a:tcPr>
                </a:tc>
                <a:tc>
                  <a:txBody>
                    <a:bodyPr/>
                    <a:lstStyle/>
                    <a:p>
                      <a:pPr marL="0" marR="0" algn="l">
                        <a:lnSpc>
                          <a:spcPct val="107000"/>
                        </a:lnSpc>
                        <a:spcBef>
                          <a:spcPts val="0"/>
                        </a:spcBef>
                        <a:spcAft>
                          <a:spcPts val="1500"/>
                        </a:spcAft>
                      </a:pPr>
                      <a:endParaRPr lang="en-US" sz="1400" dirty="0">
                        <a:effectLst/>
                        <a:latin typeface="+mn-ea"/>
                        <a:ea typeface="+mn-ea"/>
                        <a:cs typeface="Arial" panose="020B0604020202020204" pitchFamily="34" charset="0"/>
                      </a:endParaRPr>
                    </a:p>
                  </a:txBody>
                  <a:tcPr marL="137160" marR="137160" marT="91440" marB="914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0F0F0"/>
                    </a:solidFill>
                  </a:tcPr>
                </a:tc>
                <a:tc>
                  <a:txBody>
                    <a:bodyPr/>
                    <a:lstStyle/>
                    <a:p>
                      <a:pPr marL="0" marR="0">
                        <a:lnSpc>
                          <a:spcPct val="107000"/>
                        </a:lnSpc>
                        <a:spcBef>
                          <a:spcPts val="0"/>
                        </a:spcBef>
                        <a:spcAft>
                          <a:spcPts val="1500"/>
                        </a:spcAft>
                      </a:pPr>
                      <a:r>
                        <a:rPr lang="nl-NL" sz="1400" dirty="0">
                          <a:effectLst/>
                          <a:latin typeface="+mn-ea"/>
                          <a:ea typeface="+mn-ea"/>
                          <a:cs typeface="Arial" panose="020B0604020202020204" pitchFamily="34" charset="0"/>
                        </a:rPr>
                        <a:t> </a:t>
                      </a:r>
                      <a:endParaRPr lang="en-US" sz="1400" dirty="0">
                        <a:effectLst/>
                        <a:latin typeface="+mn-ea"/>
                        <a:ea typeface="+mn-ea"/>
                        <a:cs typeface="Arial" panose="020B0604020202020204" pitchFamily="34" charset="0"/>
                      </a:endParaRPr>
                    </a:p>
                  </a:txBody>
                  <a:tcPr marL="137160" marR="137160" marT="91440" marB="91440" anchor="ctr">
                    <a:lnL w="12700" cap="flat" cmpd="sng" algn="ctr">
                      <a:noFill/>
                      <a:prstDash val="solid"/>
                      <a:round/>
                      <a:headEnd type="none" w="med" len="med"/>
                      <a:tailEnd type="none" w="med" len="med"/>
                    </a:lnL>
                    <a:lnR>
                      <a:noFill/>
                    </a:lnR>
                    <a:lnT>
                      <a:noFill/>
                    </a:lnT>
                    <a:lnB>
                      <a:noFill/>
                    </a:lnB>
                    <a:solidFill>
                      <a:srgbClr val="F0F0F0"/>
                    </a:solidFill>
                  </a:tcPr>
                </a:tc>
                <a:extLst>
                  <a:ext uri="{0D108BD9-81ED-4DB2-BD59-A6C34878D82A}">
                    <a16:rowId xmlns:a16="http://schemas.microsoft.com/office/drawing/2014/main" val="802159690"/>
                  </a:ext>
                </a:extLst>
              </a:tr>
            </a:tbl>
          </a:graphicData>
        </a:graphic>
      </p:graphicFrame>
      <p:pic>
        <p:nvPicPr>
          <p:cNvPr id="7" name="Graphic 6">
            <a:extLst>
              <a:ext uri="{FF2B5EF4-FFF2-40B4-BE49-F238E27FC236}">
                <a16:creationId xmlns:a16="http://schemas.microsoft.com/office/drawing/2014/main" id="{CAD47A53-DC0D-C5C9-B62C-6F954368EF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75728" y="620429"/>
            <a:ext cx="386736" cy="386736"/>
          </a:xfrm>
          <a:prstGeom prst="rect">
            <a:avLst/>
          </a:prstGeom>
        </p:spPr>
      </p:pic>
    </p:spTree>
    <p:extLst>
      <p:ext uri="{BB962C8B-B14F-4D97-AF65-F5344CB8AC3E}">
        <p14:creationId xmlns:p14="http://schemas.microsoft.com/office/powerpoint/2010/main" val="302796172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69B2A-56F6-4755-BC66-7D0FB703ED5F}"/>
              </a:ext>
            </a:extLst>
          </p:cNvPr>
          <p:cNvSpPr>
            <a:spLocks noGrp="1"/>
          </p:cNvSpPr>
          <p:nvPr>
            <p:ph type="title"/>
          </p:nvPr>
        </p:nvSpPr>
        <p:spPr/>
        <p:txBody>
          <a:bodyPr/>
          <a:lstStyle/>
          <a:p>
            <a:r>
              <a:rPr lang="ja" dirty="0"/>
              <a:t>Q&amp;A</a:t>
            </a:r>
            <a:r>
              <a:rPr lang="en-US" altLang="ja" dirty="0"/>
              <a:t> </a:t>
            </a:r>
            <a:r>
              <a:rPr lang="ja" dirty="0"/>
              <a:t>とリソース</a:t>
            </a:r>
          </a:p>
        </p:txBody>
      </p:sp>
      <p:pic>
        <p:nvPicPr>
          <p:cNvPr id="7" name="Picture Placeholder 6" descr="テーブルに座っている人々のグループ&#10;&#10;説明が自動的に生成される">
            <a:extLst>
              <a:ext uri="{FF2B5EF4-FFF2-40B4-BE49-F238E27FC236}">
                <a16:creationId xmlns:a16="http://schemas.microsoft.com/office/drawing/2014/main" id="{79651E74-79D1-2641-ADC4-5919BD49981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l="54" r="6528"/>
          <a:stretch/>
        </p:blipFill>
        <p:spPr>
          <a:xfrm>
            <a:off x="5785338" y="0"/>
            <a:ext cx="6406662" cy="6858000"/>
          </a:xfrm>
          <a:prstGeom prst="rect">
            <a:avLst/>
          </a:prstGeom>
        </p:spPr>
      </p:pic>
      <p:sp>
        <p:nvSpPr>
          <p:cNvPr id="11" name="Text Placeholder 10">
            <a:extLst>
              <a:ext uri="{FF2B5EF4-FFF2-40B4-BE49-F238E27FC236}">
                <a16:creationId xmlns:a16="http://schemas.microsoft.com/office/drawing/2014/main" id="{71DC64C9-1A86-1D93-D5DB-85B43B06CBA6}"/>
              </a:ext>
            </a:extLst>
          </p:cNvPr>
          <p:cNvSpPr>
            <a:spLocks noGrp="1"/>
          </p:cNvSpPr>
          <p:nvPr>
            <p:ph type="body" sz="quarter" idx="13"/>
          </p:nvPr>
        </p:nvSpPr>
        <p:spPr>
          <a:xfrm>
            <a:off x="455994" y="2431582"/>
            <a:ext cx="5152326" cy="4185761"/>
          </a:xfrm>
        </p:spPr>
        <p:txBody>
          <a:bodyPr/>
          <a:lstStyle/>
          <a:p>
            <a:pPr>
              <a:lnSpc>
                <a:spcPct val="100000"/>
              </a:lnSpc>
            </a:pPr>
            <a:r>
              <a:rPr kumimoji="0" lang="ja-JP" altLang="en-US" sz="1800" b="1"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t>信頼性の高いアプリケーションの設計</a:t>
            </a:r>
            <a:br>
              <a:rPr kumimoji="0" lang="en-US" sz="1800" b="1"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lang="ja-JP" altLang="en-US" sz="1800" dirty="0">
                <a:ln w="3175">
                  <a:noFill/>
                </a:ln>
                <a:gradFill>
                  <a:gsLst>
                    <a:gs pos="1250">
                      <a:srgbClr val="000000"/>
                    </a:gs>
                    <a:gs pos="100000">
                      <a:srgbClr val="000000"/>
                    </a:gs>
                  </a:gsLst>
                  <a:lin ang="5400000" scaled="0"/>
                </a:gradFill>
                <a:latin typeface="+mn-ea"/>
                <a:ea typeface="+mn-ea"/>
                <a:cs typeface="Segoe UI Semilight" panose="020B0402040204020203" pitchFamily="34" charset="0"/>
                <a:hlinkClick r:id="rId4"/>
              </a:rPr>
              <a:t>回復力がある信頼性の高い</a:t>
            </a:r>
            <a:r>
              <a:rPr lang="en-US" altLang="ja-JP" sz="1800" dirty="0">
                <a:ln w="3175">
                  <a:noFill/>
                </a:ln>
                <a:gradFill>
                  <a:gsLst>
                    <a:gs pos="1250">
                      <a:srgbClr val="000000"/>
                    </a:gs>
                    <a:gs pos="100000">
                      <a:srgbClr val="000000"/>
                    </a:gs>
                  </a:gsLst>
                  <a:lin ang="5400000" scaled="0"/>
                </a:gradFill>
                <a:latin typeface="+mn-ea"/>
                <a:ea typeface="+mn-ea"/>
                <a:cs typeface="Segoe UI Semilight" panose="020B0402040204020203" pitchFamily="34" charset="0"/>
                <a:hlinkClick r:id="rId4"/>
              </a:rPr>
              <a:t>Azure</a:t>
            </a:r>
            <a:r>
              <a:rPr lang="ja-JP" altLang="en-US" sz="1800" dirty="0">
                <a:ln w="3175">
                  <a:noFill/>
                </a:ln>
                <a:gradFill>
                  <a:gsLst>
                    <a:gs pos="1250">
                      <a:srgbClr val="000000"/>
                    </a:gs>
                    <a:gs pos="100000">
                      <a:srgbClr val="000000"/>
                    </a:gs>
                  </a:gsLst>
                  <a:lin ang="5400000" scaled="0"/>
                </a:gradFill>
                <a:latin typeface="+mn-ea"/>
                <a:ea typeface="+mn-ea"/>
                <a:cs typeface="Segoe UI Semilight" panose="020B0402040204020203" pitchFamily="34" charset="0"/>
                <a:hlinkClick r:id="rId4"/>
              </a:rPr>
              <a:t>アプリケーションの構築</a:t>
            </a:r>
            <a:br>
              <a:rPr kumimoji="0" lang="en-US" sz="1800" b="1"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kumimoji="0" lang="ja-JP" altLang="en-US" sz="1800" i="0" u="sng" strike="noStrike" kern="1200" cap="none" spc="0" normalizeH="0" baseline="0" noProof="0" dirty="0">
                <a:ln w="3175">
                  <a:noFill/>
                </a:ln>
                <a:gradFill>
                  <a:gsLst>
                    <a:gs pos="1250">
                      <a:srgbClr val="000000"/>
                    </a:gs>
                    <a:gs pos="100000">
                      <a:srgbClr val="000000"/>
                    </a:gs>
                  </a:gsLst>
                  <a:lin ang="5400000" scaled="0"/>
                </a:gradFill>
                <a:effectLst/>
                <a:uLnTx/>
                <a:uFillTx/>
                <a:latin typeface="+mn-ea"/>
                <a:ea typeface="+mn-ea"/>
                <a:cs typeface="Segoe UI Semilight" panose="020B0402040204020203" pitchFamily="34" charset="0"/>
                <a:hlinkClick r:id="rId5"/>
              </a:rPr>
              <a:t>回復力のあるクラウド アプリケーションのためのエラー処理</a:t>
            </a:r>
            <a:br>
              <a:rPr kumimoji="0" lang="en-US" sz="1800" i="0" u="sng" strike="noStrike" kern="1200" cap="none" spc="0" normalizeH="0" baseline="0" noProof="0" dirty="0">
                <a:ln w="3175">
                  <a:noFill/>
                </a:ln>
                <a:gradFill>
                  <a:gsLst>
                    <a:gs pos="1250">
                      <a:srgbClr val="000000"/>
                    </a:gs>
                    <a:gs pos="100000">
                      <a:srgbClr val="000000"/>
                    </a:gs>
                  </a:gsLst>
                  <a:lin ang="5400000" scaled="0"/>
                </a:gradFill>
                <a:effectLst/>
                <a:uLnTx/>
                <a:uFillTx/>
                <a:latin typeface="+mn-ea"/>
                <a:ea typeface="+mn-ea"/>
                <a:cs typeface="Segoe UI Semilight" panose="020B0402040204020203" pitchFamily="34" charset="0"/>
              </a:rPr>
            </a:br>
            <a:r>
              <a:rPr kumimoji="0" lang="ja-JP" altLang="en-US" sz="1800" i="0" u="sng" strike="noStrike" kern="1200" cap="none" spc="0" normalizeH="0" baseline="0" noProof="0" dirty="0">
                <a:ln w="3175">
                  <a:noFill/>
                </a:ln>
                <a:gradFill>
                  <a:gsLst>
                    <a:gs pos="1250">
                      <a:srgbClr val="000000"/>
                    </a:gs>
                    <a:gs pos="100000">
                      <a:srgbClr val="000000"/>
                    </a:gs>
                  </a:gsLst>
                  <a:lin ang="5400000" scaled="0"/>
                </a:gradFill>
                <a:effectLst/>
                <a:uLnTx/>
                <a:uFillTx/>
                <a:latin typeface="+mn-ea"/>
                <a:ea typeface="+mn-ea"/>
                <a:cs typeface="Segoe UI Semilight" panose="020B0402040204020203" pitchFamily="34" charset="0"/>
                <a:hlinkClick r:id="rId6"/>
              </a:rPr>
              <a:t>クラウド アプリケーションの回復性パターン</a:t>
            </a:r>
            <a:br>
              <a:rPr kumimoji="0" lang="en-US" sz="180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ea typeface="+mn-ea"/>
                <a:cs typeface="Segoe UI Semilight" panose="020B0402040204020203" pitchFamily="34" charset="0"/>
              </a:rPr>
            </a:br>
            <a:r>
              <a:rPr kumimoji="0" lang="ja-JP" altLang="en-US" sz="1800" i="0" u="sng" strike="noStrike" kern="1200" cap="none" spc="0" normalizeH="0" baseline="0" noProof="0" dirty="0">
                <a:ln w="3175">
                  <a:noFill/>
                </a:ln>
                <a:gradFill>
                  <a:gsLst>
                    <a:gs pos="1250">
                      <a:srgbClr val="000000"/>
                    </a:gs>
                    <a:gs pos="100000">
                      <a:srgbClr val="000000"/>
                    </a:gs>
                  </a:gsLst>
                  <a:lin ang="5400000" scaled="0"/>
                </a:gradFill>
                <a:effectLst/>
                <a:uLnTx/>
                <a:uFillTx/>
                <a:latin typeface="+mn-ea"/>
                <a:ea typeface="+mn-ea"/>
                <a:cs typeface="Segoe UI Semilight" panose="020B0402040204020203" pitchFamily="34" charset="0"/>
                <a:hlinkClick r:id="rId7"/>
              </a:rPr>
              <a:t>クラウド アプリケーションの</a:t>
            </a:r>
            <a:r>
              <a:rPr lang="ja-JP" altLang="en-US" sz="1800" u="sng" dirty="0">
                <a:ln w="3175">
                  <a:noFill/>
                </a:ln>
                <a:gradFill>
                  <a:gsLst>
                    <a:gs pos="1250">
                      <a:srgbClr val="000000"/>
                    </a:gs>
                    <a:gs pos="100000">
                      <a:srgbClr val="000000"/>
                    </a:gs>
                  </a:gsLst>
                  <a:lin ang="5400000" scaled="0"/>
                </a:gradFill>
                <a:latin typeface="+mn-ea"/>
                <a:ea typeface="+mn-ea"/>
                <a:cs typeface="Segoe UI Semilight" panose="020B0402040204020203" pitchFamily="34" charset="0"/>
                <a:hlinkClick r:id="rId7"/>
              </a:rPr>
              <a:t>可用性パターン</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endPar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endParaRPr>
          </a:p>
          <a:p>
            <a:pPr>
              <a:lnSpc>
                <a:spcPct val="100000"/>
              </a:lnSpc>
            </a:pPr>
            <a:r>
              <a:rPr kumimoji="0" lang="ja-JP" alt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t>ミッションクリティカルなワークロード</a:t>
            </a:r>
            <a:br>
              <a:rPr kumimoji="0" lang="en-US" altLang="ja-JP"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kumimoji="0" lang="ja-JP" alt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ea typeface="+mn-ea"/>
                <a:cs typeface="Segoe UI Semilight" panose="020B0402040204020203" pitchFamily="34" charset="0"/>
                <a:hlinkClick r:id="rId8"/>
              </a:rPr>
              <a:t>ミッション クリティカルなワークロードとは？</a:t>
            </a:r>
            <a:endParaRPr kumimoji="0" lang="en-US" altLang="ja-JP"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ea typeface="+mn-ea"/>
              <a:cs typeface="Segoe UI Semilight" panose="020B0402040204020203" pitchFamily="34" charset="0"/>
            </a:endParaRPr>
          </a:p>
          <a:p>
            <a:pPr>
              <a:lnSpc>
                <a:spcPct val="100000"/>
              </a:lnSpc>
            </a:pP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kumimoji="0" lang="ja-JP" altLang="en-US" sz="1800" b="1"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t>信頼性の高いアプリケーションの運用</a:t>
            </a:r>
            <a:br>
              <a:rPr kumimoji="0" lang="ja-JP" altLang="en-US" sz="1800" b="1"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kumimoji="0" lang="ja-JP" alt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ea typeface="+mn-ea"/>
                <a:cs typeface="Segoe UI Semilight" panose="020B0402040204020203" pitchFamily="34" charset="0"/>
                <a:hlinkClick r:id="rId9"/>
              </a:rPr>
              <a:t>サイト信頼性エンジニアリングのリソース</a:t>
            </a:r>
            <a:b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kumimoji="0" lang="ja-JP" altLang="en-US" sz="1800" b="1"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t>理論</a:t>
            </a:r>
            <a:br>
              <a:rPr kumimoji="0" lang="en-US" sz="1800" b="0" i="0" u="none" strike="noStrike" kern="1200" cap="none" spc="0" normalizeH="0" baseline="0" noProof="0" dirty="0">
                <a:ln w="3175">
                  <a:noFill/>
                </a:ln>
                <a:gradFill>
                  <a:gsLst>
                    <a:gs pos="1250">
                      <a:srgbClr val="000000"/>
                    </a:gs>
                    <a:gs pos="100000">
                      <a:srgbClr val="000000"/>
                    </a:gs>
                  </a:gsLst>
                  <a:lin ang="5400000" scaled="0"/>
                </a:gradFill>
                <a:effectLst/>
                <a:uLnTx/>
                <a:uFillTx/>
                <a:latin typeface="+mn-ea"/>
                <a:cs typeface="Segoe UI Semilight" panose="020B0402040204020203" pitchFamily="34" charset="0"/>
              </a:rPr>
            </a:br>
            <a:r>
              <a:rPr kumimoji="0" lang="en-US" sz="1800" b="0" i="0" u="sng" strike="noStrike" kern="1200" cap="none" spc="0" normalizeH="0" baseline="0" noProof="0" dirty="0">
                <a:ln w="3175">
                  <a:noFill/>
                </a:ln>
                <a:gradFill>
                  <a:gsLst>
                    <a:gs pos="1250">
                      <a:srgbClr val="000000"/>
                    </a:gs>
                    <a:gs pos="100000">
                      <a:srgbClr val="000000"/>
                    </a:gs>
                  </a:gsLst>
                  <a:lin ang="5400000" scaled="0"/>
                </a:gradFill>
                <a:effectLst/>
                <a:uLnTx/>
                <a:uFillTx/>
                <a:latin typeface="+mn-ea"/>
                <a:ea typeface="+mn-ea"/>
                <a:cs typeface="Segoe UI Semilight" panose="020B0402040204020203" pitchFamily="34" charset="0"/>
                <a:hlinkClick r:id="rId10"/>
              </a:rPr>
              <a:t>Reliability and Availability Engineering</a:t>
            </a:r>
            <a:endParaRPr lang="en-US" sz="1200" dirty="0">
              <a:latin typeface="+mn-ea"/>
              <a:ea typeface="+mn-ea"/>
            </a:endParaRPr>
          </a:p>
        </p:txBody>
      </p:sp>
      <p:sp>
        <p:nvSpPr>
          <p:cNvPr id="13" name="Text Placeholder 12">
            <a:extLst>
              <a:ext uri="{FF2B5EF4-FFF2-40B4-BE49-F238E27FC236}">
                <a16:creationId xmlns:a16="http://schemas.microsoft.com/office/drawing/2014/main" id="{402B8D1A-1676-6F8C-6A48-B93715A57DD7}"/>
              </a:ext>
            </a:extLst>
          </p:cNvPr>
          <p:cNvSpPr>
            <a:spLocks noGrp="1"/>
          </p:cNvSpPr>
          <p:nvPr>
            <p:ph type="body" sz="quarter" idx="14"/>
          </p:nvPr>
        </p:nvSpPr>
        <p:spPr>
          <a:xfrm>
            <a:off x="455996" y="1651226"/>
            <a:ext cx="4822951" cy="800219"/>
          </a:xfrm>
        </p:spPr>
        <p:txBody>
          <a:bodyPr/>
          <a:lstStyle/>
          <a:p>
            <a:pPr>
              <a:lnSpc>
                <a:spcPct val="100000"/>
              </a:lnSpc>
            </a:pPr>
            <a:r>
              <a:rPr kumimoji="0" lang="ja" sz="2600" b="0" i="0" u="none" strike="noStrike" kern="1200" cap="none" spc="0" normalizeH="0" baseline="0" noProof="0">
                <a:ln w="3175">
                  <a:noFill/>
                </a:ln>
                <a:solidFill>
                  <a:schemeClr val="tx2"/>
                </a:solidFill>
                <a:effectLst/>
                <a:uLnTx/>
                <a:uFillTx/>
                <a:latin typeface="Segoe UI Semilight" panose="020B0402040204020203" pitchFamily="34" charset="0"/>
                <a:ea typeface="+mn-ea"/>
                <a:cs typeface="Segoe UI Semilight" panose="020B0402040204020203" pitchFamily="34" charset="0"/>
              </a:rPr>
              <a:t>回復性と</a:t>
            </a:r>
            <a:r>
              <a:rPr kumimoji="0" lang="ja" sz="2600" b="0" i="0" u="none" strike="noStrike" kern="1200" cap="none" spc="0" normalizeH="0" baseline="0" noProof="0">
                <a:ln w="3175">
                  <a:noFill/>
                </a:ln>
                <a:solidFill>
                  <a:srgbClr val="92D050"/>
                </a:solidFill>
                <a:effectLst/>
                <a:uLnTx/>
                <a:uFillTx/>
                <a:latin typeface="Segoe UI Semilight" panose="020B0402040204020203" pitchFamily="34" charset="0"/>
                <a:ea typeface="+mn-ea"/>
                <a:cs typeface="Segoe UI Semilight" panose="020B0402040204020203" pitchFamily="34" charset="0"/>
              </a:rPr>
              <a:t>信頼性</a:t>
            </a:r>
            <a:r>
              <a:rPr kumimoji="0" lang="ja" sz="2600" b="0" i="0" u="none" strike="noStrike" kern="1200" cap="none" spc="0" normalizeH="0" baseline="0" noProof="0">
                <a:ln w="3175">
                  <a:noFill/>
                </a:ln>
                <a:gradFill>
                  <a:gsLst>
                    <a:gs pos="1250">
                      <a:srgbClr val="000000"/>
                    </a:gs>
                    <a:gs pos="100000">
                      <a:srgbClr val="000000"/>
                    </a:gs>
                  </a:gsLst>
                  <a:lin ang="5400000" scaled="0"/>
                </a:gradFill>
                <a:effectLst/>
                <a:uLnTx/>
                <a:uFillTx/>
                <a:latin typeface="Segoe UI Semilight" panose="020B0402040204020203" pitchFamily="34" charset="0"/>
                <a:ea typeface="+mn-ea"/>
                <a:cs typeface="Segoe UI Semilight" panose="020B0402040204020203" pitchFamily="34" charset="0"/>
              </a:rPr>
              <a:t>のリソース</a:t>
            </a:r>
            <a:endParaRPr lang="en-US" sz="2600"/>
          </a:p>
        </p:txBody>
      </p:sp>
    </p:spTree>
    <p:extLst>
      <p:ext uri="{BB962C8B-B14F-4D97-AF65-F5344CB8AC3E}">
        <p14:creationId xmlns:p14="http://schemas.microsoft.com/office/powerpoint/2010/main" val="221760402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6165F4BE-4A9E-46B8-9565-E9D0368214CC}"/>
              </a:ext>
            </a:extLst>
          </p:cNvPr>
          <p:cNvSpPr>
            <a:spLocks noGrp="1"/>
          </p:cNvSpPr>
          <p:nvPr>
            <p:ph type="title"/>
          </p:nvPr>
        </p:nvSpPr>
        <p:spPr/>
        <p:txBody>
          <a:bodyPr/>
          <a:lstStyle/>
          <a:p>
            <a:r>
              <a:rPr lang="ja" sz="2800"/>
              <a:t>ありがとうございます。</a:t>
            </a:r>
          </a:p>
        </p:txBody>
      </p:sp>
    </p:spTree>
    <p:extLst>
      <p:ext uri="{BB962C8B-B14F-4D97-AF65-F5344CB8AC3E}">
        <p14:creationId xmlns:p14="http://schemas.microsoft.com/office/powerpoint/2010/main" val="348633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a16="http://schemas.microsoft.com/office/drawing/2014/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A6AA1C-9C39-5CB0-8242-AC071627F663}"/>
              </a:ext>
            </a:extLst>
          </p:cNvPr>
          <p:cNvSpPr>
            <a:spLocks noGrp="1"/>
          </p:cNvSpPr>
          <p:nvPr>
            <p:ph type="title"/>
          </p:nvPr>
        </p:nvSpPr>
        <p:spPr/>
        <p:txBody>
          <a:bodyPr/>
          <a:lstStyle/>
          <a:p>
            <a:r>
              <a:rPr lang="ja" dirty="0"/>
              <a:t>Well-Architected Framework - 信頼性</a:t>
            </a:r>
          </a:p>
        </p:txBody>
      </p:sp>
      <p:sp>
        <p:nvSpPr>
          <p:cNvPr id="4" name="Text Placeholder 3">
            <a:extLst>
              <a:ext uri="{FF2B5EF4-FFF2-40B4-BE49-F238E27FC236}">
                <a16:creationId xmlns:a16="http://schemas.microsoft.com/office/drawing/2014/main" id="{16A1C4C4-40F8-E07A-E41D-76A591AA08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4618887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F4C64-52CC-4141-9DCE-979132CE46C2}"/>
              </a:ext>
              <a:ext uri="{C183D7F6-B498-43B3-948B-1728B52AA6E4}">
                <adec:decorative xmlns:adec="http://schemas.microsoft.com/office/drawing/2017/decorative" val="0"/>
              </a:ext>
            </a:extLst>
          </p:cNvPr>
          <p:cNvSpPr>
            <a:spLocks noGrp="1"/>
          </p:cNvSpPr>
          <p:nvPr>
            <p:ph type="title"/>
          </p:nvPr>
        </p:nvSpPr>
        <p:spPr>
          <a:xfrm>
            <a:off x="588263" y="457200"/>
            <a:ext cx="11018520" cy="553998"/>
          </a:xfrm>
        </p:spPr>
        <p:txBody>
          <a:bodyPr/>
          <a:lstStyle/>
          <a:p>
            <a:r>
              <a:rPr lang="ja-JP" altLang="en-US" dirty="0"/>
              <a:t>なぜ良くないことが起こるのか？</a:t>
            </a:r>
            <a:endParaRPr lang="ja" dirty="0"/>
          </a:p>
        </p:txBody>
      </p:sp>
      <p:sp>
        <p:nvSpPr>
          <p:cNvPr id="92" name="Freeform: Shape 91">
            <a:extLst>
              <a:ext uri="{FF2B5EF4-FFF2-40B4-BE49-F238E27FC236}">
                <a16:creationId xmlns:a16="http://schemas.microsoft.com/office/drawing/2014/main" id="{D52414A0-CE96-45EB-B254-951D3DDAA258}"/>
              </a:ext>
              <a:ext uri="{C183D7F6-B498-43B3-948B-1728B52AA6E4}">
                <adec:decorative xmlns:adec="http://schemas.microsoft.com/office/drawing/2017/decorative" val="1"/>
              </a:ext>
            </a:extLst>
          </p:cNvPr>
          <p:cNvSpPr/>
          <p:nvPr/>
        </p:nvSpPr>
        <p:spPr bwMode="auto">
          <a:xfrm>
            <a:off x="1293192" y="4123870"/>
            <a:ext cx="987768" cy="1367350"/>
          </a:xfrm>
          <a:custGeom>
            <a:avLst/>
            <a:gdLst>
              <a:gd name="connsiteX0" fmla="*/ 38100 w 762000"/>
              <a:gd name="connsiteY0" fmla="*/ 0 h 1314450"/>
              <a:gd name="connsiteX1" fmla="*/ 762000 w 762000"/>
              <a:gd name="connsiteY1" fmla="*/ 619125 h 1314450"/>
              <a:gd name="connsiteX2" fmla="*/ 0 w 762000"/>
              <a:gd name="connsiteY2" fmla="*/ 1314450 h 1314450"/>
              <a:gd name="connsiteX0" fmla="*/ 38100 w 922042"/>
              <a:gd name="connsiteY0" fmla="*/ 0 h 1314450"/>
              <a:gd name="connsiteX1" fmla="*/ 922042 w 922042"/>
              <a:gd name="connsiteY1" fmla="*/ 573343 h 1314450"/>
              <a:gd name="connsiteX2" fmla="*/ 0 w 922042"/>
              <a:gd name="connsiteY2" fmla="*/ 1314450 h 1314450"/>
            </a:gdLst>
            <a:ahLst/>
            <a:cxnLst>
              <a:cxn ang="0">
                <a:pos x="connsiteX0" y="connsiteY0"/>
              </a:cxn>
              <a:cxn ang="0">
                <a:pos x="connsiteX1" y="connsiteY1"/>
              </a:cxn>
              <a:cxn ang="0">
                <a:pos x="connsiteX2" y="connsiteY2"/>
              </a:cxn>
            </a:cxnLst>
            <a:rect l="l" t="t" r="r" b="b"/>
            <a:pathLst>
              <a:path w="922042" h="1314450">
                <a:moveTo>
                  <a:pt x="38100" y="0"/>
                </a:moveTo>
                <a:lnTo>
                  <a:pt x="922042" y="573343"/>
                </a:lnTo>
                <a:lnTo>
                  <a:pt x="0" y="1314450"/>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9" name="TextBox 18">
            <a:extLst>
              <a:ext uri="{FF2B5EF4-FFF2-40B4-BE49-F238E27FC236}">
                <a16:creationId xmlns:a16="http://schemas.microsoft.com/office/drawing/2014/main" id="{66070124-3096-4D4E-A2D1-FE007E7D8004}"/>
              </a:ext>
              <a:ext uri="{C183D7F6-B498-43B3-948B-1728B52AA6E4}">
                <adec:decorative xmlns:adec="http://schemas.microsoft.com/office/drawing/2017/decorative" val="1"/>
              </a:ext>
            </a:extLst>
          </p:cNvPr>
          <p:cNvSpPr txBox="1"/>
          <p:nvPr/>
        </p:nvSpPr>
        <p:spPr>
          <a:xfrm>
            <a:off x="1935575" y="6027037"/>
            <a:ext cx="8320850" cy="307777"/>
          </a:xfrm>
          <a:prstGeom prst="rect">
            <a:avLst/>
          </a:prstGeom>
          <a:noFill/>
        </p:spPr>
        <p:txBody>
          <a:bodyPr wrap="square" lIns="0" tIns="0" rIns="0" bIns="0" rtlCol="0">
            <a:spAutoFit/>
          </a:bodyPr>
          <a:lstStyle/>
          <a:p>
            <a:pPr lvl="0" algn="ctr">
              <a:defRPr/>
            </a:pPr>
            <a:r>
              <a:rPr lang="ja-JP" altLang="en-US" sz="2000" b="1" dirty="0">
                <a:solidFill>
                  <a:srgbClr val="0078D4"/>
                </a:solidFill>
                <a:latin typeface="Segoe UI Semibold"/>
              </a:rPr>
              <a:t>防御の層</a:t>
            </a:r>
          </a:p>
        </p:txBody>
      </p:sp>
      <p:grpSp>
        <p:nvGrpSpPr>
          <p:cNvPr id="41" name="Group 40">
            <a:extLst>
              <a:ext uri="{FF2B5EF4-FFF2-40B4-BE49-F238E27FC236}">
                <a16:creationId xmlns:a16="http://schemas.microsoft.com/office/drawing/2014/main" id="{16E7ED83-BFA4-4990-A3C3-C14B558B1CBC}"/>
              </a:ext>
              <a:ext uri="{C183D7F6-B498-43B3-948B-1728B52AA6E4}">
                <adec:decorative xmlns:adec="http://schemas.microsoft.com/office/drawing/2017/decorative" val="1"/>
              </a:ext>
            </a:extLst>
          </p:cNvPr>
          <p:cNvGrpSpPr/>
          <p:nvPr/>
        </p:nvGrpSpPr>
        <p:grpSpPr>
          <a:xfrm>
            <a:off x="1879983" y="2734295"/>
            <a:ext cx="1983711" cy="3087883"/>
            <a:chOff x="1879983" y="2734295"/>
            <a:chExt cx="1983711" cy="3087883"/>
          </a:xfrm>
        </p:grpSpPr>
        <p:sp>
          <p:nvSpPr>
            <p:cNvPr id="95" name="Freeform: Shape 94" descr="機関の防御形状">
              <a:extLst>
                <a:ext uri="{FF2B5EF4-FFF2-40B4-BE49-F238E27FC236}">
                  <a16:creationId xmlns:a16="http://schemas.microsoft.com/office/drawing/2014/main" id="{E5367A2C-C80B-4BB6-8D13-710E4254B2C9}"/>
                </a:ext>
              </a:extLst>
            </p:cNvPr>
            <p:cNvSpPr/>
            <p:nvPr/>
          </p:nvSpPr>
          <p:spPr bwMode="auto">
            <a:xfrm>
              <a:off x="1879983" y="2734295"/>
              <a:ext cx="1983711" cy="2581275"/>
            </a:xfrm>
            <a:custGeom>
              <a:avLst/>
              <a:gdLst>
                <a:gd name="connsiteX0" fmla="*/ 1444579 w 1983711"/>
                <a:gd name="connsiteY0" fmla="*/ 1585697 h 2581275"/>
                <a:gd name="connsiteX1" fmla="*/ 1079356 w 1983711"/>
                <a:gd name="connsiteY1" fmla="*/ 1950920 h 2581275"/>
                <a:gd name="connsiteX2" fmla="*/ 1444579 w 1983711"/>
                <a:gd name="connsiteY2" fmla="*/ 2316143 h 2581275"/>
                <a:gd name="connsiteX3" fmla="*/ 1809802 w 1983711"/>
                <a:gd name="connsiteY3" fmla="*/ 1950920 h 2581275"/>
                <a:gd name="connsiteX4" fmla="*/ 1444579 w 1983711"/>
                <a:gd name="connsiteY4" fmla="*/ 1585697 h 2581275"/>
                <a:gd name="connsiteX5" fmla="*/ 496820 w 1983711"/>
                <a:gd name="connsiteY5" fmla="*/ 1078294 h 2581275"/>
                <a:gd name="connsiteX6" fmla="*/ 228128 w 1983711"/>
                <a:gd name="connsiteY6" fmla="*/ 1346986 h 2581275"/>
                <a:gd name="connsiteX7" fmla="*/ 496820 w 1983711"/>
                <a:gd name="connsiteY7" fmla="*/ 1615678 h 2581275"/>
                <a:gd name="connsiteX8" fmla="*/ 765512 w 1983711"/>
                <a:gd name="connsiteY8" fmla="*/ 1346986 h 2581275"/>
                <a:gd name="connsiteX9" fmla="*/ 496820 w 1983711"/>
                <a:gd name="connsiteY9" fmla="*/ 1078294 h 2581275"/>
                <a:gd name="connsiteX10" fmla="*/ 1023580 w 1983711"/>
                <a:gd name="connsiteY10" fmla="*/ 881575 h 2581275"/>
                <a:gd name="connsiteX11" fmla="*/ 845495 w 1983711"/>
                <a:gd name="connsiteY11" fmla="*/ 1059660 h 2581275"/>
                <a:gd name="connsiteX12" fmla="*/ 1023580 w 1983711"/>
                <a:gd name="connsiteY12" fmla="*/ 1237745 h 2581275"/>
                <a:gd name="connsiteX13" fmla="*/ 1201665 w 1983711"/>
                <a:gd name="connsiteY13" fmla="*/ 1059660 h 2581275"/>
                <a:gd name="connsiteX14" fmla="*/ 1023580 w 1983711"/>
                <a:gd name="connsiteY14" fmla="*/ 881575 h 2581275"/>
                <a:gd name="connsiteX15" fmla="*/ 1437089 w 1983711"/>
                <a:gd name="connsiteY15" fmla="*/ 337558 h 2581275"/>
                <a:gd name="connsiteX16" fmla="*/ 1168397 w 1983711"/>
                <a:gd name="connsiteY16" fmla="*/ 606250 h 2581275"/>
                <a:gd name="connsiteX17" fmla="*/ 1437089 w 1983711"/>
                <a:gd name="connsiteY17" fmla="*/ 874942 h 2581275"/>
                <a:gd name="connsiteX18" fmla="*/ 1705781 w 1983711"/>
                <a:gd name="connsiteY18" fmla="*/ 606250 h 2581275"/>
                <a:gd name="connsiteX19" fmla="*/ 1437089 w 1983711"/>
                <a:gd name="connsiteY19" fmla="*/ 337558 h 2581275"/>
                <a:gd name="connsiteX20" fmla="*/ 589219 w 1983711"/>
                <a:gd name="connsiteY20" fmla="*/ 294534 h 2581275"/>
                <a:gd name="connsiteX21" fmla="*/ 386043 w 1983711"/>
                <a:gd name="connsiteY21" fmla="*/ 497710 h 2581275"/>
                <a:gd name="connsiteX22" fmla="*/ 589219 w 1983711"/>
                <a:gd name="connsiteY22" fmla="*/ 700886 h 2581275"/>
                <a:gd name="connsiteX23" fmla="*/ 792395 w 1983711"/>
                <a:gd name="connsiteY23" fmla="*/ 497710 h 2581275"/>
                <a:gd name="connsiteX24" fmla="*/ 589219 w 1983711"/>
                <a:gd name="connsiteY24" fmla="*/ 294534 h 2581275"/>
                <a:gd name="connsiteX25" fmla="*/ 0 w 1983711"/>
                <a:gd name="connsiteY25" fmla="*/ 0 h 2581275"/>
                <a:gd name="connsiteX26" fmla="*/ 1983711 w 1983711"/>
                <a:gd name="connsiteY26" fmla="*/ 0 h 2581275"/>
                <a:gd name="connsiteX27" fmla="*/ 1983711 w 1983711"/>
                <a:gd name="connsiteY27" fmla="*/ 2581275 h 2581275"/>
                <a:gd name="connsiteX28" fmla="*/ 0 w 1983711"/>
                <a:gd name="connsiteY28"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983711" h="2581275">
                  <a:moveTo>
                    <a:pt x="1444579" y="1585697"/>
                  </a:moveTo>
                  <a:cubicBezTo>
                    <a:pt x="1242872" y="1585697"/>
                    <a:pt x="1079356" y="1749213"/>
                    <a:pt x="1079356" y="1950920"/>
                  </a:cubicBezTo>
                  <a:cubicBezTo>
                    <a:pt x="1079356" y="2152627"/>
                    <a:pt x="1242872" y="2316143"/>
                    <a:pt x="1444579" y="2316143"/>
                  </a:cubicBezTo>
                  <a:cubicBezTo>
                    <a:pt x="1646286" y="2316143"/>
                    <a:pt x="1809802" y="2152627"/>
                    <a:pt x="1809802" y="1950920"/>
                  </a:cubicBezTo>
                  <a:cubicBezTo>
                    <a:pt x="1809802" y="1749213"/>
                    <a:pt x="1646286" y="1585697"/>
                    <a:pt x="1444579" y="1585697"/>
                  </a:cubicBezTo>
                  <a:close/>
                  <a:moveTo>
                    <a:pt x="496820" y="1078294"/>
                  </a:moveTo>
                  <a:cubicBezTo>
                    <a:pt x="348426" y="1078294"/>
                    <a:pt x="228128" y="1198592"/>
                    <a:pt x="228128" y="1346986"/>
                  </a:cubicBezTo>
                  <a:cubicBezTo>
                    <a:pt x="228128" y="1495380"/>
                    <a:pt x="348426" y="1615678"/>
                    <a:pt x="496820" y="1615678"/>
                  </a:cubicBezTo>
                  <a:cubicBezTo>
                    <a:pt x="645214" y="1615678"/>
                    <a:pt x="765512" y="1495380"/>
                    <a:pt x="765512" y="1346986"/>
                  </a:cubicBezTo>
                  <a:cubicBezTo>
                    <a:pt x="765512" y="1198592"/>
                    <a:pt x="645214" y="1078294"/>
                    <a:pt x="496820" y="1078294"/>
                  </a:cubicBezTo>
                  <a:close/>
                  <a:moveTo>
                    <a:pt x="1023580" y="881575"/>
                  </a:moveTo>
                  <a:cubicBezTo>
                    <a:pt x="925226" y="881575"/>
                    <a:pt x="845495" y="961306"/>
                    <a:pt x="845495" y="1059660"/>
                  </a:cubicBezTo>
                  <a:cubicBezTo>
                    <a:pt x="845495" y="1158014"/>
                    <a:pt x="925226" y="1237745"/>
                    <a:pt x="1023580" y="1237745"/>
                  </a:cubicBezTo>
                  <a:cubicBezTo>
                    <a:pt x="1121934" y="1237745"/>
                    <a:pt x="1201665" y="1158014"/>
                    <a:pt x="1201665" y="1059660"/>
                  </a:cubicBezTo>
                  <a:cubicBezTo>
                    <a:pt x="1201665" y="961306"/>
                    <a:pt x="1121934" y="881575"/>
                    <a:pt x="1023580" y="881575"/>
                  </a:cubicBezTo>
                  <a:close/>
                  <a:moveTo>
                    <a:pt x="1437089" y="337558"/>
                  </a:moveTo>
                  <a:cubicBezTo>
                    <a:pt x="1288695" y="337558"/>
                    <a:pt x="1168397" y="457856"/>
                    <a:pt x="1168397" y="606250"/>
                  </a:cubicBezTo>
                  <a:cubicBezTo>
                    <a:pt x="1168397" y="754644"/>
                    <a:pt x="1288695" y="874942"/>
                    <a:pt x="1437089" y="874942"/>
                  </a:cubicBezTo>
                  <a:cubicBezTo>
                    <a:pt x="1585483" y="874942"/>
                    <a:pt x="1705781" y="754644"/>
                    <a:pt x="1705781" y="606250"/>
                  </a:cubicBezTo>
                  <a:cubicBezTo>
                    <a:pt x="1705781" y="457856"/>
                    <a:pt x="1585483" y="337558"/>
                    <a:pt x="1437089" y="337558"/>
                  </a:cubicBezTo>
                  <a:close/>
                  <a:moveTo>
                    <a:pt x="589219" y="294534"/>
                  </a:moveTo>
                  <a:cubicBezTo>
                    <a:pt x="477008" y="294534"/>
                    <a:pt x="386043" y="385499"/>
                    <a:pt x="386043" y="497710"/>
                  </a:cubicBezTo>
                  <a:cubicBezTo>
                    <a:pt x="386043" y="609921"/>
                    <a:pt x="477008" y="700886"/>
                    <a:pt x="589219" y="700886"/>
                  </a:cubicBezTo>
                  <a:cubicBezTo>
                    <a:pt x="701430" y="700886"/>
                    <a:pt x="792395" y="609921"/>
                    <a:pt x="792395" y="497710"/>
                  </a:cubicBezTo>
                  <a:cubicBezTo>
                    <a:pt x="792395" y="385499"/>
                    <a:pt x="701430" y="294534"/>
                    <a:pt x="589219" y="294534"/>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sp>
          <p:nvSpPr>
            <p:cNvPr id="20" name="TextBox 19">
              <a:extLst>
                <a:ext uri="{FF2B5EF4-FFF2-40B4-BE49-F238E27FC236}">
                  <a16:creationId xmlns:a16="http://schemas.microsoft.com/office/drawing/2014/main" id="{B8E6CCF0-0A7B-46CD-AEFC-7EAA07ACF41B}"/>
                </a:ext>
              </a:extLst>
            </p:cNvPr>
            <p:cNvSpPr txBox="1"/>
            <p:nvPr/>
          </p:nvSpPr>
          <p:spPr>
            <a:xfrm>
              <a:off x="2081864" y="5575957"/>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srgbClr val="FFFFFF"/>
                  </a:solidFill>
                  <a:effectLst/>
                  <a:uLnTx/>
                  <a:uFillTx/>
                  <a:latin typeface="Segoe UI"/>
                  <a:ea typeface="+mn-ea"/>
                  <a:cs typeface="+mn-cs"/>
                </a:rPr>
                <a:t>制度</a:t>
              </a:r>
            </a:p>
          </p:txBody>
        </p:sp>
      </p:grpSp>
      <p:grpSp>
        <p:nvGrpSpPr>
          <p:cNvPr id="48" name="Group 47">
            <a:extLst>
              <a:ext uri="{FF2B5EF4-FFF2-40B4-BE49-F238E27FC236}">
                <a16:creationId xmlns:a16="http://schemas.microsoft.com/office/drawing/2014/main" id="{3130041C-A171-454B-91B8-5C777AA0F485}"/>
              </a:ext>
              <a:ext uri="{C183D7F6-B498-43B3-948B-1728B52AA6E4}">
                <adec:decorative xmlns:adec="http://schemas.microsoft.com/office/drawing/2017/decorative" val="1"/>
              </a:ext>
            </a:extLst>
          </p:cNvPr>
          <p:cNvGrpSpPr/>
          <p:nvPr/>
        </p:nvGrpSpPr>
        <p:grpSpPr>
          <a:xfrm>
            <a:off x="10839270" y="3251457"/>
            <a:ext cx="756366" cy="1028167"/>
            <a:chOff x="10839270" y="3251457"/>
            <a:chExt cx="756366" cy="1028167"/>
          </a:xfrm>
        </p:grpSpPr>
        <p:sp>
          <p:nvSpPr>
            <p:cNvPr id="18" name="TextBox 17">
              <a:extLst>
                <a:ext uri="{FF2B5EF4-FFF2-40B4-BE49-F238E27FC236}">
                  <a16:creationId xmlns:a16="http://schemas.microsoft.com/office/drawing/2014/main" id="{051DB06E-1B1B-452D-BA18-958FF67D7208}"/>
                </a:ext>
              </a:extLst>
            </p:cNvPr>
            <p:cNvSpPr txBox="1"/>
            <p:nvPr/>
          </p:nvSpPr>
          <p:spPr>
            <a:xfrm>
              <a:off x="11044769" y="4064180"/>
              <a:ext cx="359073" cy="215444"/>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 sz="1400" b="1" i="0" u="none" strike="noStrike" kern="1200" cap="none" spc="0" normalizeH="0" baseline="0" noProof="0" dirty="0">
                  <a:ln>
                    <a:noFill/>
                  </a:ln>
                  <a:solidFill>
                    <a:srgbClr val="D83B01"/>
                  </a:solidFill>
                  <a:effectLst/>
                  <a:uLnTx/>
                  <a:uFillTx/>
                  <a:latin typeface="Segoe UI Semibold"/>
                  <a:ea typeface="+mn-ea"/>
                  <a:cs typeface="+mn-cs"/>
                </a:rPr>
                <a:t>事故</a:t>
              </a:r>
            </a:p>
          </p:txBody>
        </p:sp>
        <p:sp>
          <p:nvSpPr>
            <p:cNvPr id="42" name="Isosceles Triangle 41">
              <a:extLst>
                <a:ext uri="{FF2B5EF4-FFF2-40B4-BE49-F238E27FC236}">
                  <a16:creationId xmlns:a16="http://schemas.microsoft.com/office/drawing/2014/main" id="{C534E25E-0C44-48DF-B193-8D04ABFA811A}"/>
                </a:ext>
              </a:extLst>
            </p:cNvPr>
            <p:cNvSpPr/>
            <p:nvPr/>
          </p:nvSpPr>
          <p:spPr bwMode="auto">
            <a:xfrm>
              <a:off x="10839270" y="3251457"/>
              <a:ext cx="756366" cy="652038"/>
            </a:xfrm>
            <a:prstGeom prst="triangle">
              <a:avLst/>
            </a:prstGeom>
            <a:noFill/>
            <a:ln w="76200" cap="sq">
              <a:solidFill>
                <a:srgbClr val="D83B0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err="1">
                <a:ln>
                  <a:noFill/>
                </a:ln>
                <a:solidFill>
                  <a:srgbClr val="D83B01"/>
                </a:solidFill>
                <a:effectLst/>
                <a:uLnTx/>
                <a:uFillTx/>
                <a:latin typeface="Segoe UI"/>
                <a:ea typeface="+mn-ea"/>
                <a:cs typeface="+mn-cs"/>
              </a:endParaRPr>
            </a:p>
          </p:txBody>
        </p:sp>
        <p:sp>
          <p:nvSpPr>
            <p:cNvPr id="43" name="TextBox 42">
              <a:extLst>
                <a:ext uri="{FF2B5EF4-FFF2-40B4-BE49-F238E27FC236}">
                  <a16:creationId xmlns:a16="http://schemas.microsoft.com/office/drawing/2014/main" id="{1A3A6AA7-2863-4B2A-8875-41306C76EE7B}"/>
                </a:ext>
              </a:extLst>
            </p:cNvPr>
            <p:cNvSpPr txBox="1"/>
            <p:nvPr/>
          </p:nvSpPr>
          <p:spPr>
            <a:xfrm>
              <a:off x="11151680" y="3399908"/>
              <a:ext cx="117020" cy="492444"/>
            </a:xfrm>
            <a:prstGeom prst="rect">
              <a:avLst/>
            </a:prstGeom>
            <a:noFill/>
            <a:ln>
              <a:noFill/>
            </a:ln>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 sz="3200" b="0" i="0" u="none" strike="noStrike" kern="1200" cap="none" spc="0" normalizeH="0" baseline="0" noProof="0">
                  <a:ln>
                    <a:noFill/>
                  </a:ln>
                  <a:solidFill>
                    <a:srgbClr val="D83B01"/>
                  </a:solidFill>
                  <a:effectLst/>
                  <a:uLnTx/>
                  <a:uFillTx/>
                  <a:latin typeface="Segoe UI"/>
                  <a:ea typeface="+mn-ea"/>
                  <a:cs typeface="+mn-cs"/>
                </a:rPr>
                <a:t>!</a:t>
              </a:r>
            </a:p>
          </p:txBody>
        </p:sp>
      </p:grpSp>
      <p:grpSp>
        <p:nvGrpSpPr>
          <p:cNvPr id="39" name="Group 38">
            <a:extLst>
              <a:ext uri="{FF2B5EF4-FFF2-40B4-BE49-F238E27FC236}">
                <a16:creationId xmlns:a16="http://schemas.microsoft.com/office/drawing/2014/main" id="{0AEA55D6-7810-4884-983C-83AEE1A8587D}"/>
              </a:ext>
              <a:ext uri="{C183D7F6-B498-43B3-948B-1728B52AA6E4}">
                <adec:decorative xmlns:adec="http://schemas.microsoft.com/office/drawing/2017/decorative" val="1"/>
              </a:ext>
            </a:extLst>
          </p:cNvPr>
          <p:cNvGrpSpPr/>
          <p:nvPr/>
        </p:nvGrpSpPr>
        <p:grpSpPr>
          <a:xfrm>
            <a:off x="3138798" y="2734295"/>
            <a:ext cx="1983711" cy="3087883"/>
            <a:chOff x="3138798" y="2734295"/>
            <a:chExt cx="1983711" cy="3087883"/>
          </a:xfrm>
        </p:grpSpPr>
        <p:sp>
          <p:nvSpPr>
            <p:cNvPr id="21" name="TextBox 20">
              <a:extLst>
                <a:ext uri="{FF2B5EF4-FFF2-40B4-BE49-F238E27FC236}">
                  <a16:creationId xmlns:a16="http://schemas.microsoft.com/office/drawing/2014/main" id="{B536CA03-F668-4A4E-ABC0-5A30FE095FF1}"/>
                </a:ext>
              </a:extLst>
            </p:cNvPr>
            <p:cNvSpPr txBox="1"/>
            <p:nvPr/>
          </p:nvSpPr>
          <p:spPr>
            <a:xfrm>
              <a:off x="3250615" y="5575957"/>
              <a:ext cx="1165897"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 sz="1600" b="0" i="0" u="none" strike="noStrike" kern="1200" cap="none" spc="0" normalizeH="0" baseline="0" noProof="0" dirty="0">
                  <a:ln>
                    <a:noFill/>
                  </a:ln>
                  <a:solidFill>
                    <a:srgbClr val="FFFFFF"/>
                  </a:solidFill>
                  <a:effectLst/>
                  <a:uLnTx/>
                  <a:uFillTx/>
                  <a:latin typeface="Segoe UI"/>
                  <a:ea typeface="+mn-ea"/>
                  <a:cs typeface="+mn-cs"/>
                </a:rPr>
                <a:t>組織</a:t>
              </a:r>
            </a:p>
          </p:txBody>
        </p:sp>
        <p:sp>
          <p:nvSpPr>
            <p:cNvPr id="80" name="Freeform: Shape 79" descr="組織防御形状">
              <a:extLst>
                <a:ext uri="{FF2B5EF4-FFF2-40B4-BE49-F238E27FC236}">
                  <a16:creationId xmlns:a16="http://schemas.microsoft.com/office/drawing/2014/main" id="{AF924D87-A191-4B61-9452-147C38B1607E}"/>
                </a:ext>
              </a:extLst>
            </p:cNvPr>
            <p:cNvSpPr/>
            <p:nvPr/>
          </p:nvSpPr>
          <p:spPr bwMode="auto">
            <a:xfrm>
              <a:off x="3138798" y="2734295"/>
              <a:ext cx="1983711" cy="2581275"/>
            </a:xfrm>
            <a:custGeom>
              <a:avLst/>
              <a:gdLst>
                <a:gd name="connsiteX0" fmla="*/ 1184923 w 1983711"/>
                <a:gd name="connsiteY0" fmla="*/ 1876130 h 2581275"/>
                <a:gd name="connsiteX1" fmla="*/ 1184923 w 1983711"/>
                <a:gd name="connsiteY1" fmla="*/ 2420678 h 2581275"/>
                <a:gd name="connsiteX2" fmla="*/ 1729471 w 1983711"/>
                <a:gd name="connsiteY2" fmla="*/ 2420678 h 2581275"/>
                <a:gd name="connsiteX3" fmla="*/ 1729471 w 1983711"/>
                <a:gd name="connsiteY3" fmla="*/ 1876130 h 2581275"/>
                <a:gd name="connsiteX4" fmla="*/ 269819 w 1983711"/>
                <a:gd name="connsiteY4" fmla="*/ 1119700 h 2581275"/>
                <a:gd name="connsiteX5" fmla="*/ 269819 w 1983711"/>
                <a:gd name="connsiteY5" fmla="*/ 1664248 h 2581275"/>
                <a:gd name="connsiteX6" fmla="*/ 814367 w 1983711"/>
                <a:gd name="connsiteY6" fmla="*/ 1664248 h 2581275"/>
                <a:gd name="connsiteX7" fmla="*/ 814367 w 1983711"/>
                <a:gd name="connsiteY7" fmla="*/ 1119700 h 2581275"/>
                <a:gd name="connsiteX8" fmla="*/ 1407182 w 1983711"/>
                <a:gd name="connsiteY8" fmla="*/ 778352 h 2581275"/>
                <a:gd name="connsiteX9" fmla="*/ 1134908 w 1983711"/>
                <a:gd name="connsiteY9" fmla="*/ 1050626 h 2581275"/>
                <a:gd name="connsiteX10" fmla="*/ 1407182 w 1983711"/>
                <a:gd name="connsiteY10" fmla="*/ 1322900 h 2581275"/>
                <a:gd name="connsiteX11" fmla="*/ 1679456 w 1983711"/>
                <a:gd name="connsiteY11" fmla="*/ 1050626 h 2581275"/>
                <a:gd name="connsiteX12" fmla="*/ 1407182 w 1983711"/>
                <a:gd name="connsiteY12" fmla="*/ 778352 h 2581275"/>
                <a:gd name="connsiteX13" fmla="*/ 788227 w 1983711"/>
                <a:gd name="connsiteY13" fmla="*/ 143269 h 2581275"/>
                <a:gd name="connsiteX14" fmla="*/ 515953 w 1983711"/>
                <a:gd name="connsiteY14" fmla="*/ 687817 h 2581275"/>
                <a:gd name="connsiteX15" fmla="*/ 1060501 w 1983711"/>
                <a:gd name="connsiteY15" fmla="*/ 687817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184923" y="1876130"/>
                  </a:moveTo>
                  <a:lnTo>
                    <a:pt x="1184923" y="2420678"/>
                  </a:lnTo>
                  <a:lnTo>
                    <a:pt x="1729471" y="2420678"/>
                  </a:lnTo>
                  <a:lnTo>
                    <a:pt x="1729471" y="1876130"/>
                  </a:lnTo>
                  <a:close/>
                  <a:moveTo>
                    <a:pt x="269819" y="1119700"/>
                  </a:moveTo>
                  <a:lnTo>
                    <a:pt x="269819" y="1664248"/>
                  </a:lnTo>
                  <a:lnTo>
                    <a:pt x="814367" y="1664248"/>
                  </a:lnTo>
                  <a:lnTo>
                    <a:pt x="814367" y="1119700"/>
                  </a:lnTo>
                  <a:close/>
                  <a:moveTo>
                    <a:pt x="1407182" y="778352"/>
                  </a:moveTo>
                  <a:cubicBezTo>
                    <a:pt x="1256809" y="778352"/>
                    <a:pt x="1134908" y="900253"/>
                    <a:pt x="1134908" y="1050626"/>
                  </a:cubicBezTo>
                  <a:cubicBezTo>
                    <a:pt x="1134908" y="1200999"/>
                    <a:pt x="1256809" y="1322900"/>
                    <a:pt x="1407182" y="1322900"/>
                  </a:cubicBezTo>
                  <a:cubicBezTo>
                    <a:pt x="1557555" y="1322900"/>
                    <a:pt x="1679456" y="1200999"/>
                    <a:pt x="1679456" y="1050626"/>
                  </a:cubicBezTo>
                  <a:cubicBezTo>
                    <a:pt x="1679456" y="900253"/>
                    <a:pt x="1557555" y="778352"/>
                    <a:pt x="1407182" y="778352"/>
                  </a:cubicBezTo>
                  <a:close/>
                  <a:moveTo>
                    <a:pt x="788227" y="143269"/>
                  </a:moveTo>
                  <a:lnTo>
                    <a:pt x="515953" y="687817"/>
                  </a:lnTo>
                  <a:lnTo>
                    <a:pt x="1060501" y="687817"/>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Segoe UI"/>
                <a:ea typeface="+mn-ea"/>
                <a:cs typeface="Segoe UI" pitchFamily="34" charset="0"/>
              </a:endParaRPr>
            </a:p>
          </p:txBody>
        </p:sp>
      </p:grpSp>
      <p:grpSp>
        <p:nvGrpSpPr>
          <p:cNvPr id="36" name="Group 35">
            <a:extLst>
              <a:ext uri="{FF2B5EF4-FFF2-40B4-BE49-F238E27FC236}">
                <a16:creationId xmlns:a16="http://schemas.microsoft.com/office/drawing/2014/main" id="{D64A73E1-DB81-47AB-8FFE-0F26AE816EE4}"/>
              </a:ext>
              <a:ext uri="{C183D7F6-B498-43B3-948B-1728B52AA6E4}">
                <adec:decorative xmlns:adec="http://schemas.microsoft.com/office/drawing/2017/decorative" val="1"/>
              </a:ext>
            </a:extLst>
          </p:cNvPr>
          <p:cNvGrpSpPr/>
          <p:nvPr/>
        </p:nvGrpSpPr>
        <p:grpSpPr>
          <a:xfrm>
            <a:off x="7566856" y="2734295"/>
            <a:ext cx="1983711" cy="3087883"/>
            <a:chOff x="7566856" y="2734295"/>
            <a:chExt cx="1983711" cy="3087883"/>
          </a:xfrm>
        </p:grpSpPr>
        <p:sp>
          <p:nvSpPr>
            <p:cNvPr id="24" name="TextBox 23">
              <a:extLst>
                <a:ext uri="{FF2B5EF4-FFF2-40B4-BE49-F238E27FC236}">
                  <a16:creationId xmlns:a16="http://schemas.microsoft.com/office/drawing/2014/main" id="{C3F2CD7E-FEDD-4FC4-90F9-56877F0D2FAA}"/>
                </a:ext>
              </a:extLst>
            </p:cNvPr>
            <p:cNvSpPr txBox="1"/>
            <p:nvPr/>
          </p:nvSpPr>
          <p:spPr>
            <a:xfrm>
              <a:off x="7761496" y="5575957"/>
              <a:ext cx="4103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srgbClr val="FFFFFF"/>
                  </a:solidFill>
                  <a:effectLst/>
                  <a:uLnTx/>
                  <a:uFillTx/>
                  <a:latin typeface="Segoe UI"/>
                  <a:ea typeface="+mn-ea"/>
                  <a:cs typeface="+mn-cs"/>
                </a:rPr>
                <a:t>個人</a:t>
              </a:r>
            </a:p>
          </p:txBody>
        </p:sp>
        <p:sp>
          <p:nvSpPr>
            <p:cNvPr id="128" name="Freeform: Shape 127" descr="個々の防御形状">
              <a:extLst>
                <a:ext uri="{FF2B5EF4-FFF2-40B4-BE49-F238E27FC236}">
                  <a16:creationId xmlns:a16="http://schemas.microsoft.com/office/drawing/2014/main" id="{D4892232-73A1-4CDA-A754-13E474B001B4}"/>
                </a:ext>
              </a:extLst>
            </p:cNvPr>
            <p:cNvSpPr/>
            <p:nvPr/>
          </p:nvSpPr>
          <p:spPr bwMode="auto">
            <a:xfrm>
              <a:off x="7566856" y="2734295"/>
              <a:ext cx="1983711" cy="2581275"/>
            </a:xfrm>
            <a:custGeom>
              <a:avLst/>
              <a:gdLst>
                <a:gd name="connsiteX0" fmla="*/ 494565 w 1983711"/>
                <a:gd name="connsiteY0" fmla="*/ 1865218 h 2581275"/>
                <a:gd name="connsiteX1" fmla="*/ 215662 w 1983711"/>
                <a:gd name="connsiteY1" fmla="*/ 2144121 h 2581275"/>
                <a:gd name="connsiteX2" fmla="*/ 494565 w 1983711"/>
                <a:gd name="connsiteY2" fmla="*/ 2423024 h 2581275"/>
                <a:gd name="connsiteX3" fmla="*/ 773468 w 1983711"/>
                <a:gd name="connsiteY3" fmla="*/ 2144121 h 2581275"/>
                <a:gd name="connsiteX4" fmla="*/ 494565 w 1983711"/>
                <a:gd name="connsiteY4" fmla="*/ 1865218 h 2581275"/>
                <a:gd name="connsiteX5" fmla="*/ 1258815 w 1983711"/>
                <a:gd name="connsiteY5" fmla="*/ 1400395 h 2581275"/>
                <a:gd name="connsiteX6" fmla="*/ 1006073 w 1983711"/>
                <a:gd name="connsiteY6" fmla="*/ 1653137 h 2581275"/>
                <a:gd name="connsiteX7" fmla="*/ 1258815 w 1983711"/>
                <a:gd name="connsiteY7" fmla="*/ 1905878 h 2581275"/>
                <a:gd name="connsiteX8" fmla="*/ 1511556 w 1983711"/>
                <a:gd name="connsiteY8" fmla="*/ 1653137 h 2581275"/>
                <a:gd name="connsiteX9" fmla="*/ 912464 w 1983711"/>
                <a:gd name="connsiteY9" fmla="*/ 583861 h 2581275"/>
                <a:gd name="connsiteX10" fmla="*/ 607202 w 1983711"/>
                <a:gd name="connsiteY10" fmla="*/ 1110175 h 2581275"/>
                <a:gd name="connsiteX11" fmla="*/ 1217726 w 1983711"/>
                <a:gd name="connsiteY11" fmla="*/ 1110175 h 2581275"/>
                <a:gd name="connsiteX12" fmla="*/ 1343842 w 1983711"/>
                <a:gd name="connsiteY12" fmla="*/ 214825 h 2581275"/>
                <a:gd name="connsiteX13" fmla="*/ 1258814 w 1983711"/>
                <a:gd name="connsiteY13" fmla="*/ 384881 h 2581275"/>
                <a:gd name="connsiteX14" fmla="*/ 1343842 w 1983711"/>
                <a:gd name="connsiteY14" fmla="*/ 554937 h 2581275"/>
                <a:gd name="connsiteX15" fmla="*/ 1568316 w 1983711"/>
                <a:gd name="connsiteY15" fmla="*/ 554937 h 2581275"/>
                <a:gd name="connsiteX16" fmla="*/ 1653344 w 1983711"/>
                <a:gd name="connsiteY16" fmla="*/ 384881 h 2581275"/>
                <a:gd name="connsiteX17" fmla="*/ 1568316 w 1983711"/>
                <a:gd name="connsiteY17" fmla="*/ 214825 h 2581275"/>
                <a:gd name="connsiteX18" fmla="*/ 384782 w 1983711"/>
                <a:gd name="connsiteY18" fmla="*/ 160266 h 2581275"/>
                <a:gd name="connsiteX19" fmla="*/ 237859 w 1983711"/>
                <a:gd name="connsiteY19" fmla="*/ 307189 h 2581275"/>
                <a:gd name="connsiteX20" fmla="*/ 384782 w 1983711"/>
                <a:gd name="connsiteY20" fmla="*/ 454112 h 2581275"/>
                <a:gd name="connsiteX21" fmla="*/ 531705 w 1983711"/>
                <a:gd name="connsiteY21" fmla="*/ 307189 h 2581275"/>
                <a:gd name="connsiteX22" fmla="*/ 384782 w 1983711"/>
                <a:gd name="connsiteY22" fmla="*/ 160266 h 2581275"/>
                <a:gd name="connsiteX23" fmla="*/ 0 w 1983711"/>
                <a:gd name="connsiteY23" fmla="*/ 0 h 2581275"/>
                <a:gd name="connsiteX24" fmla="*/ 1983711 w 1983711"/>
                <a:gd name="connsiteY24" fmla="*/ 0 h 2581275"/>
                <a:gd name="connsiteX25" fmla="*/ 1983711 w 1983711"/>
                <a:gd name="connsiteY25" fmla="*/ 2581275 h 2581275"/>
                <a:gd name="connsiteX26" fmla="*/ 0 w 1983711"/>
                <a:gd name="connsiteY26"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83711" h="2581275">
                  <a:moveTo>
                    <a:pt x="494565" y="1865218"/>
                  </a:moveTo>
                  <a:cubicBezTo>
                    <a:pt x="340531" y="1865218"/>
                    <a:pt x="215662" y="1990087"/>
                    <a:pt x="215662" y="2144121"/>
                  </a:cubicBezTo>
                  <a:cubicBezTo>
                    <a:pt x="215662" y="2298155"/>
                    <a:pt x="340531" y="2423024"/>
                    <a:pt x="494565" y="2423024"/>
                  </a:cubicBezTo>
                  <a:cubicBezTo>
                    <a:pt x="648599" y="2423024"/>
                    <a:pt x="773468" y="2298155"/>
                    <a:pt x="773468" y="2144121"/>
                  </a:cubicBezTo>
                  <a:cubicBezTo>
                    <a:pt x="773468" y="1990087"/>
                    <a:pt x="648599" y="1865218"/>
                    <a:pt x="494565" y="1865218"/>
                  </a:cubicBezTo>
                  <a:close/>
                  <a:moveTo>
                    <a:pt x="1258815" y="1400395"/>
                  </a:moveTo>
                  <a:lnTo>
                    <a:pt x="1006073" y="1653137"/>
                  </a:lnTo>
                  <a:lnTo>
                    <a:pt x="1258815" y="1905878"/>
                  </a:lnTo>
                  <a:lnTo>
                    <a:pt x="1511556" y="1653137"/>
                  </a:lnTo>
                  <a:close/>
                  <a:moveTo>
                    <a:pt x="912464" y="583861"/>
                  </a:moveTo>
                  <a:lnTo>
                    <a:pt x="607202" y="1110175"/>
                  </a:lnTo>
                  <a:lnTo>
                    <a:pt x="1217726" y="1110175"/>
                  </a:lnTo>
                  <a:close/>
                  <a:moveTo>
                    <a:pt x="1343842" y="214825"/>
                  </a:moveTo>
                  <a:lnTo>
                    <a:pt x="1258814" y="384881"/>
                  </a:lnTo>
                  <a:lnTo>
                    <a:pt x="1343842" y="554937"/>
                  </a:lnTo>
                  <a:lnTo>
                    <a:pt x="1568316" y="554937"/>
                  </a:lnTo>
                  <a:lnTo>
                    <a:pt x="1653344" y="384881"/>
                  </a:lnTo>
                  <a:lnTo>
                    <a:pt x="1568316" y="214825"/>
                  </a:lnTo>
                  <a:close/>
                  <a:moveTo>
                    <a:pt x="384782" y="160266"/>
                  </a:moveTo>
                  <a:cubicBezTo>
                    <a:pt x="303639" y="160266"/>
                    <a:pt x="237859" y="226046"/>
                    <a:pt x="237859" y="307189"/>
                  </a:cubicBezTo>
                  <a:cubicBezTo>
                    <a:pt x="237859" y="388332"/>
                    <a:pt x="303639" y="454112"/>
                    <a:pt x="384782" y="454112"/>
                  </a:cubicBezTo>
                  <a:cubicBezTo>
                    <a:pt x="465925" y="454112"/>
                    <a:pt x="531705" y="388332"/>
                    <a:pt x="531705" y="307189"/>
                  </a:cubicBezTo>
                  <a:cubicBezTo>
                    <a:pt x="531705" y="226046"/>
                    <a:pt x="465925" y="160266"/>
                    <a:pt x="384782" y="160266"/>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5" name="Group 34">
            <a:extLst>
              <a:ext uri="{FF2B5EF4-FFF2-40B4-BE49-F238E27FC236}">
                <a16:creationId xmlns:a16="http://schemas.microsoft.com/office/drawing/2014/main" id="{45220F29-31C3-42B7-ACEB-DE8E592D62FD}"/>
              </a:ext>
              <a:ext uri="{C183D7F6-B498-43B3-948B-1728B52AA6E4}">
                <adec:decorative xmlns:adec="http://schemas.microsoft.com/office/drawing/2017/decorative" val="1"/>
              </a:ext>
            </a:extLst>
          </p:cNvPr>
          <p:cNvGrpSpPr/>
          <p:nvPr/>
        </p:nvGrpSpPr>
        <p:grpSpPr>
          <a:xfrm>
            <a:off x="8698003" y="2734295"/>
            <a:ext cx="1983711" cy="3087883"/>
            <a:chOff x="8698003" y="2734295"/>
            <a:chExt cx="1983711" cy="3087883"/>
          </a:xfrm>
        </p:grpSpPr>
        <p:sp>
          <p:nvSpPr>
            <p:cNvPr id="25" name="TextBox 24">
              <a:extLst>
                <a:ext uri="{FF2B5EF4-FFF2-40B4-BE49-F238E27FC236}">
                  <a16:creationId xmlns:a16="http://schemas.microsoft.com/office/drawing/2014/main" id="{BBA8B925-A121-4F3F-B199-95787F731AE4}"/>
                </a:ext>
              </a:extLst>
            </p:cNvPr>
            <p:cNvSpPr txBox="1"/>
            <p:nvPr/>
          </p:nvSpPr>
          <p:spPr>
            <a:xfrm>
              <a:off x="8914742" y="5575957"/>
              <a:ext cx="1070806"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srgbClr val="FFFFFF"/>
                  </a:solidFill>
                  <a:effectLst/>
                  <a:uLnTx/>
                  <a:uFillTx/>
                  <a:latin typeface="Segoe UI"/>
                  <a:ea typeface="+mn-ea"/>
                  <a:cs typeface="+mn-cs"/>
                </a:rPr>
                <a:t>技術的なこと</a:t>
              </a:r>
            </a:p>
          </p:txBody>
        </p:sp>
        <p:sp>
          <p:nvSpPr>
            <p:cNvPr id="139" name="Freeform: Shape 138" descr="テクニカルディフェンス形状">
              <a:extLst>
                <a:ext uri="{FF2B5EF4-FFF2-40B4-BE49-F238E27FC236}">
                  <a16:creationId xmlns:a16="http://schemas.microsoft.com/office/drawing/2014/main" id="{467FCE14-6A38-4243-BEA1-E4153D2A3050}"/>
                </a:ext>
              </a:extLst>
            </p:cNvPr>
            <p:cNvSpPr/>
            <p:nvPr/>
          </p:nvSpPr>
          <p:spPr bwMode="auto">
            <a:xfrm>
              <a:off x="8698003" y="2734295"/>
              <a:ext cx="1983711" cy="2581275"/>
            </a:xfrm>
            <a:custGeom>
              <a:avLst/>
              <a:gdLst>
                <a:gd name="connsiteX0" fmla="*/ 1301453 w 1983711"/>
                <a:gd name="connsiteY0" fmla="*/ 1840438 h 2581275"/>
                <a:gd name="connsiteX1" fmla="*/ 1204878 w 1983711"/>
                <a:gd name="connsiteY1" fmla="*/ 2226736 h 2581275"/>
                <a:gd name="connsiteX2" fmla="*/ 1622080 w 1983711"/>
                <a:gd name="connsiteY2" fmla="*/ 2226736 h 2581275"/>
                <a:gd name="connsiteX3" fmla="*/ 1718654 w 1983711"/>
                <a:gd name="connsiteY3" fmla="*/ 1840438 h 2581275"/>
                <a:gd name="connsiteX4" fmla="*/ 596893 w 1983711"/>
                <a:gd name="connsiteY4" fmla="*/ 1290637 h 2581275"/>
                <a:gd name="connsiteX5" fmla="*/ 341222 w 1983711"/>
                <a:gd name="connsiteY5" fmla="*/ 1731449 h 2581275"/>
                <a:gd name="connsiteX6" fmla="*/ 852564 w 1983711"/>
                <a:gd name="connsiteY6" fmla="*/ 1731449 h 2581275"/>
                <a:gd name="connsiteX7" fmla="*/ 1039847 w 1983711"/>
                <a:gd name="connsiteY7" fmla="*/ 580700 h 2581275"/>
                <a:gd name="connsiteX8" fmla="*/ 741772 w 1983711"/>
                <a:gd name="connsiteY8" fmla="*/ 878775 h 2581275"/>
                <a:gd name="connsiteX9" fmla="*/ 1039847 w 1983711"/>
                <a:gd name="connsiteY9" fmla="*/ 1176850 h 2581275"/>
                <a:gd name="connsiteX10" fmla="*/ 1337922 w 1983711"/>
                <a:gd name="connsiteY10" fmla="*/ 878775 h 2581275"/>
                <a:gd name="connsiteX11" fmla="*/ 1039847 w 1983711"/>
                <a:gd name="connsiteY11" fmla="*/ 580700 h 2581275"/>
                <a:gd name="connsiteX12" fmla="*/ 1498975 w 1983711"/>
                <a:gd name="connsiteY12" fmla="*/ 143269 h 2581275"/>
                <a:gd name="connsiteX13" fmla="*/ 1498975 w 1983711"/>
                <a:gd name="connsiteY13" fmla="*/ 434851 h 2581275"/>
                <a:gd name="connsiteX14" fmla="*/ 1790557 w 1983711"/>
                <a:gd name="connsiteY14" fmla="*/ 434851 h 2581275"/>
                <a:gd name="connsiteX15" fmla="*/ 1790557 w 1983711"/>
                <a:gd name="connsiteY15" fmla="*/ 143269 h 2581275"/>
                <a:gd name="connsiteX16" fmla="*/ 0 w 1983711"/>
                <a:gd name="connsiteY16" fmla="*/ 0 h 2581275"/>
                <a:gd name="connsiteX17" fmla="*/ 1983711 w 1983711"/>
                <a:gd name="connsiteY17" fmla="*/ 0 h 2581275"/>
                <a:gd name="connsiteX18" fmla="*/ 1983711 w 1983711"/>
                <a:gd name="connsiteY18" fmla="*/ 2581275 h 2581275"/>
                <a:gd name="connsiteX19" fmla="*/ 0 w 1983711"/>
                <a:gd name="connsiteY19"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983711" h="2581275">
                  <a:moveTo>
                    <a:pt x="1301453" y="1840438"/>
                  </a:moveTo>
                  <a:lnTo>
                    <a:pt x="1204878" y="2226736"/>
                  </a:lnTo>
                  <a:lnTo>
                    <a:pt x="1622080" y="2226736"/>
                  </a:lnTo>
                  <a:lnTo>
                    <a:pt x="1718654" y="1840438"/>
                  </a:lnTo>
                  <a:close/>
                  <a:moveTo>
                    <a:pt x="596893" y="1290637"/>
                  </a:moveTo>
                  <a:lnTo>
                    <a:pt x="341222" y="1731449"/>
                  </a:lnTo>
                  <a:lnTo>
                    <a:pt x="852564" y="1731449"/>
                  </a:lnTo>
                  <a:close/>
                  <a:moveTo>
                    <a:pt x="1039847" y="580700"/>
                  </a:moveTo>
                  <a:cubicBezTo>
                    <a:pt x="875225" y="580700"/>
                    <a:pt x="741772" y="714153"/>
                    <a:pt x="741772" y="878775"/>
                  </a:cubicBezTo>
                  <a:cubicBezTo>
                    <a:pt x="741772" y="1043397"/>
                    <a:pt x="875225" y="1176850"/>
                    <a:pt x="1039847" y="1176850"/>
                  </a:cubicBezTo>
                  <a:cubicBezTo>
                    <a:pt x="1204469" y="1176850"/>
                    <a:pt x="1337922" y="1043397"/>
                    <a:pt x="1337922" y="878775"/>
                  </a:cubicBezTo>
                  <a:cubicBezTo>
                    <a:pt x="1337922" y="714153"/>
                    <a:pt x="1204469" y="580700"/>
                    <a:pt x="1039847" y="580700"/>
                  </a:cubicBezTo>
                  <a:close/>
                  <a:moveTo>
                    <a:pt x="1498975" y="143269"/>
                  </a:moveTo>
                  <a:lnTo>
                    <a:pt x="1498975" y="434851"/>
                  </a:lnTo>
                  <a:lnTo>
                    <a:pt x="1790557" y="434851"/>
                  </a:lnTo>
                  <a:lnTo>
                    <a:pt x="1790557" y="143269"/>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7" name="Group 46">
            <a:extLst>
              <a:ext uri="{FF2B5EF4-FFF2-40B4-BE49-F238E27FC236}">
                <a16:creationId xmlns:a16="http://schemas.microsoft.com/office/drawing/2014/main" id="{12799B5F-DAA7-40B0-B486-FA2A60DB90C1}"/>
              </a:ext>
              <a:ext uri="{C183D7F6-B498-43B3-948B-1728B52AA6E4}">
                <adec:decorative xmlns:adec="http://schemas.microsoft.com/office/drawing/2017/decorative" val="1"/>
              </a:ext>
            </a:extLst>
          </p:cNvPr>
          <p:cNvGrpSpPr/>
          <p:nvPr/>
        </p:nvGrpSpPr>
        <p:grpSpPr>
          <a:xfrm>
            <a:off x="1390650" y="4054020"/>
            <a:ext cx="3552825" cy="1437200"/>
            <a:chOff x="1390650" y="4054020"/>
            <a:chExt cx="3552825" cy="1437200"/>
          </a:xfrm>
        </p:grpSpPr>
        <p:sp>
          <p:nvSpPr>
            <p:cNvPr id="88" name="Freeform: Shape 87" descr="赤い線">
              <a:extLst>
                <a:ext uri="{FF2B5EF4-FFF2-40B4-BE49-F238E27FC236}">
                  <a16:creationId xmlns:a16="http://schemas.microsoft.com/office/drawing/2014/main" id="{6DEE25C1-9031-449A-B7AA-C160C0BDC8C1}"/>
                </a:ext>
              </a:extLst>
            </p:cNvPr>
            <p:cNvSpPr/>
            <p:nvPr/>
          </p:nvSpPr>
          <p:spPr bwMode="auto">
            <a:xfrm>
              <a:off x="1390650" y="4054020"/>
              <a:ext cx="720497" cy="98425"/>
            </a:xfrm>
            <a:custGeom>
              <a:avLst/>
              <a:gdLst>
                <a:gd name="connsiteX0" fmla="*/ 0 w 374650"/>
                <a:gd name="connsiteY0" fmla="*/ 0 h 57150"/>
                <a:gd name="connsiteX1" fmla="*/ 374650 w 374650"/>
                <a:gd name="connsiteY1" fmla="*/ 57150 h 57150"/>
              </a:gdLst>
              <a:ahLst/>
              <a:cxnLst>
                <a:cxn ang="0">
                  <a:pos x="connsiteX0" y="connsiteY0"/>
                </a:cxn>
                <a:cxn ang="0">
                  <a:pos x="connsiteX1" y="connsiteY1"/>
                </a:cxn>
              </a:cxnLst>
              <a:rect l="l" t="t" r="r" b="b"/>
              <a:pathLst>
                <a:path w="374650" h="57150">
                  <a:moveTo>
                    <a:pt x="0" y="0"/>
                  </a:moveTo>
                  <a:lnTo>
                    <a:pt x="374650" y="5715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89" name="Freeform: Shape 88" descr="赤い線">
              <a:extLst>
                <a:ext uri="{FF2B5EF4-FFF2-40B4-BE49-F238E27FC236}">
                  <a16:creationId xmlns:a16="http://schemas.microsoft.com/office/drawing/2014/main" id="{A3820D83-42B9-4D49-B017-B2558321CD02}"/>
                </a:ext>
              </a:extLst>
            </p:cNvPr>
            <p:cNvSpPr/>
            <p:nvPr/>
          </p:nvSpPr>
          <p:spPr bwMode="auto">
            <a:xfrm>
              <a:off x="2317522" y="4177845"/>
              <a:ext cx="1053306" cy="147638"/>
            </a:xfrm>
            <a:custGeom>
              <a:avLst/>
              <a:gdLst>
                <a:gd name="connsiteX0" fmla="*/ 0 w 1041400"/>
                <a:gd name="connsiteY0" fmla="*/ 0 h 152400"/>
                <a:gd name="connsiteX1" fmla="*/ 1041400 w 1041400"/>
                <a:gd name="connsiteY1" fmla="*/ 152400 h 152400"/>
              </a:gdLst>
              <a:ahLst/>
              <a:cxnLst>
                <a:cxn ang="0">
                  <a:pos x="connsiteX0" y="connsiteY0"/>
                </a:cxn>
                <a:cxn ang="0">
                  <a:pos x="connsiteX1" y="connsiteY1"/>
                </a:cxn>
              </a:cxnLst>
              <a:rect l="l" t="t" r="r" b="b"/>
              <a:pathLst>
                <a:path w="1041400" h="152400">
                  <a:moveTo>
                    <a:pt x="0" y="0"/>
                  </a:moveTo>
                  <a:lnTo>
                    <a:pt x="1041400" y="152400"/>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90" name="Freeform: Shape 89" descr="赤い線">
              <a:extLst>
                <a:ext uri="{FF2B5EF4-FFF2-40B4-BE49-F238E27FC236}">
                  <a16:creationId xmlns:a16="http://schemas.microsoft.com/office/drawing/2014/main" id="{4AE87821-94D1-46F6-9A16-52FB387CEE4C}"/>
                </a:ext>
              </a:extLst>
            </p:cNvPr>
            <p:cNvSpPr/>
            <p:nvPr/>
          </p:nvSpPr>
          <p:spPr bwMode="auto">
            <a:xfrm>
              <a:off x="3575615" y="4346913"/>
              <a:ext cx="1265465" cy="183355"/>
            </a:xfrm>
            <a:custGeom>
              <a:avLst/>
              <a:gdLst>
                <a:gd name="connsiteX0" fmla="*/ 0 w 1003300"/>
                <a:gd name="connsiteY0" fmla="*/ 0 h 133350"/>
                <a:gd name="connsiteX1" fmla="*/ 1003300 w 1003300"/>
                <a:gd name="connsiteY1" fmla="*/ 133350 h 133350"/>
                <a:gd name="connsiteX0" fmla="*/ 0 w 1003300"/>
                <a:gd name="connsiteY0" fmla="*/ 0 h 120799"/>
                <a:gd name="connsiteX1" fmla="*/ 1003300 w 1003300"/>
                <a:gd name="connsiteY1" fmla="*/ 120799 h 120799"/>
              </a:gdLst>
              <a:ahLst/>
              <a:cxnLst>
                <a:cxn ang="0">
                  <a:pos x="connsiteX0" y="connsiteY0"/>
                </a:cxn>
                <a:cxn ang="0">
                  <a:pos x="connsiteX1" y="connsiteY1"/>
                </a:cxn>
              </a:cxnLst>
              <a:rect l="l" t="t" r="r" b="b"/>
              <a:pathLst>
                <a:path w="1003300" h="120799">
                  <a:moveTo>
                    <a:pt x="0" y="0"/>
                  </a:moveTo>
                  <a:lnTo>
                    <a:pt x="1003300" y="120799"/>
                  </a:lnTo>
                </a:path>
              </a:pathLst>
            </a:custGeom>
            <a:noFill/>
            <a:ln w="1905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9" name="Freeform: Shape 148" descr="赤い線">
              <a:extLst>
                <a:ext uri="{FF2B5EF4-FFF2-40B4-BE49-F238E27FC236}">
                  <a16:creationId xmlns:a16="http://schemas.microsoft.com/office/drawing/2014/main" id="{B80D7ED9-82B8-4972-9C4A-39E3C6F44848}"/>
                </a:ext>
              </a:extLst>
            </p:cNvPr>
            <p:cNvSpPr/>
            <p:nvPr/>
          </p:nvSpPr>
          <p:spPr bwMode="auto">
            <a:xfrm>
              <a:off x="3781425" y="4530270"/>
              <a:ext cx="1162050" cy="960950"/>
            </a:xfrm>
            <a:custGeom>
              <a:avLst/>
              <a:gdLst>
                <a:gd name="connsiteX0" fmla="*/ 1162050 w 1162050"/>
                <a:gd name="connsiteY0" fmla="*/ 0 h 866775"/>
                <a:gd name="connsiteX1" fmla="*/ 0 w 1162050"/>
                <a:gd name="connsiteY1" fmla="*/ 866775 h 866775"/>
              </a:gdLst>
              <a:ahLst/>
              <a:cxnLst>
                <a:cxn ang="0">
                  <a:pos x="connsiteX0" y="connsiteY0"/>
                </a:cxn>
                <a:cxn ang="0">
                  <a:pos x="connsiteX1" y="connsiteY1"/>
                </a:cxn>
              </a:cxnLst>
              <a:rect l="l" t="t" r="r" b="b"/>
              <a:pathLst>
                <a:path w="1162050" h="866775">
                  <a:moveTo>
                    <a:pt x="1162050" y="0"/>
                  </a:moveTo>
                  <a:lnTo>
                    <a:pt x="0" y="866775"/>
                  </a:lnTo>
                </a:path>
              </a:pathLst>
            </a:custGeom>
            <a:noFill/>
            <a:ln w="19050">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8" name="Group 37">
            <a:extLst>
              <a:ext uri="{FF2B5EF4-FFF2-40B4-BE49-F238E27FC236}">
                <a16:creationId xmlns:a16="http://schemas.microsoft.com/office/drawing/2014/main" id="{7820966B-979C-459B-9BF8-8779C9D04B3C}"/>
              </a:ext>
              <a:ext uri="{C183D7F6-B498-43B3-948B-1728B52AA6E4}">
                <adec:decorative xmlns:adec="http://schemas.microsoft.com/office/drawing/2017/decorative" val="1"/>
              </a:ext>
            </a:extLst>
          </p:cNvPr>
          <p:cNvGrpSpPr/>
          <p:nvPr/>
        </p:nvGrpSpPr>
        <p:grpSpPr>
          <a:xfrm>
            <a:off x="4397613" y="2734295"/>
            <a:ext cx="1983711" cy="3087883"/>
            <a:chOff x="4397613" y="2734295"/>
            <a:chExt cx="1983711" cy="3087883"/>
          </a:xfrm>
        </p:grpSpPr>
        <p:sp>
          <p:nvSpPr>
            <p:cNvPr id="22" name="TextBox 21">
              <a:extLst>
                <a:ext uri="{FF2B5EF4-FFF2-40B4-BE49-F238E27FC236}">
                  <a16:creationId xmlns:a16="http://schemas.microsoft.com/office/drawing/2014/main" id="{DF95E419-4C2C-48BE-A418-34D824E9C5F0}"/>
                </a:ext>
              </a:extLst>
            </p:cNvPr>
            <p:cNvSpPr txBox="1"/>
            <p:nvPr/>
          </p:nvSpPr>
          <p:spPr>
            <a:xfrm>
              <a:off x="4600844" y="5575957"/>
              <a:ext cx="931345"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 sz="1600" b="0" i="0" u="none" strike="noStrike" kern="1200" cap="none" spc="0" normalizeH="0" baseline="0" noProof="0" dirty="0">
                  <a:ln>
                    <a:noFill/>
                  </a:ln>
                  <a:solidFill>
                    <a:srgbClr val="FFFFFF"/>
                  </a:solidFill>
                  <a:effectLst/>
                  <a:uLnTx/>
                  <a:uFillTx/>
                  <a:latin typeface="Segoe UI"/>
                  <a:ea typeface="+mn-ea"/>
                  <a:cs typeface="+mn-cs"/>
                </a:rPr>
                <a:t>職業</a:t>
              </a:r>
            </a:p>
          </p:txBody>
        </p:sp>
        <p:sp>
          <p:nvSpPr>
            <p:cNvPr id="108" name="Freeform: Shape 107" descr="職業防衛形状">
              <a:extLst>
                <a:ext uri="{FF2B5EF4-FFF2-40B4-BE49-F238E27FC236}">
                  <a16:creationId xmlns:a16="http://schemas.microsoft.com/office/drawing/2014/main" id="{C14E8BC0-C5C4-46EC-B157-7E8222634AAE}"/>
                </a:ext>
              </a:extLst>
            </p:cNvPr>
            <p:cNvSpPr/>
            <p:nvPr/>
          </p:nvSpPr>
          <p:spPr bwMode="auto">
            <a:xfrm>
              <a:off x="4397613" y="2734295"/>
              <a:ext cx="1983711" cy="2581275"/>
            </a:xfrm>
            <a:custGeom>
              <a:avLst/>
              <a:gdLst>
                <a:gd name="connsiteX0" fmla="*/ 597281 w 1983711"/>
                <a:gd name="connsiteY0" fmla="*/ 1752619 h 2581275"/>
                <a:gd name="connsiteX1" fmla="*/ 387350 w 1983711"/>
                <a:gd name="connsiteY1" fmla="*/ 2114569 h 2581275"/>
                <a:gd name="connsiteX2" fmla="*/ 807212 w 1983711"/>
                <a:gd name="connsiteY2" fmla="*/ 2114569 h 2581275"/>
                <a:gd name="connsiteX3" fmla="*/ 1496786 w 1983711"/>
                <a:gd name="connsiteY3" fmla="*/ 1524000 h 2581275"/>
                <a:gd name="connsiteX4" fmla="*/ 1210811 w 1983711"/>
                <a:gd name="connsiteY4" fmla="*/ 1809975 h 2581275"/>
                <a:gd name="connsiteX5" fmla="*/ 1496786 w 1983711"/>
                <a:gd name="connsiteY5" fmla="*/ 2095950 h 2581275"/>
                <a:gd name="connsiteX6" fmla="*/ 1782761 w 1983711"/>
                <a:gd name="connsiteY6" fmla="*/ 1809975 h 2581275"/>
                <a:gd name="connsiteX7" fmla="*/ 1496786 w 1983711"/>
                <a:gd name="connsiteY7" fmla="*/ 1524000 h 2581275"/>
                <a:gd name="connsiteX8" fmla="*/ 785624 w 1983711"/>
                <a:gd name="connsiteY8" fmla="*/ 802200 h 2581275"/>
                <a:gd name="connsiteX9" fmla="*/ 785624 w 1983711"/>
                <a:gd name="connsiteY9" fmla="*/ 1305977 h 2581275"/>
                <a:gd name="connsiteX10" fmla="*/ 1289401 w 1983711"/>
                <a:gd name="connsiteY10" fmla="*/ 1305977 h 2581275"/>
                <a:gd name="connsiteX11" fmla="*/ 1289401 w 1983711"/>
                <a:gd name="connsiteY11" fmla="*/ 802200 h 2581275"/>
                <a:gd name="connsiteX12" fmla="*/ 1516685 w 1983711"/>
                <a:gd name="connsiteY12" fmla="*/ 143269 h 2581275"/>
                <a:gd name="connsiteX13" fmla="*/ 1516685 w 1983711"/>
                <a:gd name="connsiteY13" fmla="*/ 379131 h 2581275"/>
                <a:gd name="connsiteX14" fmla="*/ 1752547 w 1983711"/>
                <a:gd name="connsiteY14" fmla="*/ 379131 h 2581275"/>
                <a:gd name="connsiteX15" fmla="*/ 1752547 w 1983711"/>
                <a:gd name="connsiteY15" fmla="*/ 143269 h 2581275"/>
                <a:gd name="connsiteX16" fmla="*/ 413511 w 1983711"/>
                <a:gd name="connsiteY16" fmla="*/ 143269 h 2581275"/>
                <a:gd name="connsiteX17" fmla="*/ 229794 w 1983711"/>
                <a:gd name="connsiteY17" fmla="*/ 326986 h 2581275"/>
                <a:gd name="connsiteX18" fmla="*/ 413511 w 1983711"/>
                <a:gd name="connsiteY18" fmla="*/ 510703 h 2581275"/>
                <a:gd name="connsiteX19" fmla="*/ 597228 w 1983711"/>
                <a:gd name="connsiteY19" fmla="*/ 326986 h 2581275"/>
                <a:gd name="connsiteX20" fmla="*/ 413511 w 1983711"/>
                <a:gd name="connsiteY20" fmla="*/ 143269 h 2581275"/>
                <a:gd name="connsiteX21" fmla="*/ 0 w 1983711"/>
                <a:gd name="connsiteY21" fmla="*/ 0 h 2581275"/>
                <a:gd name="connsiteX22" fmla="*/ 1983711 w 1983711"/>
                <a:gd name="connsiteY22" fmla="*/ 0 h 2581275"/>
                <a:gd name="connsiteX23" fmla="*/ 1983711 w 1983711"/>
                <a:gd name="connsiteY23" fmla="*/ 2581275 h 2581275"/>
                <a:gd name="connsiteX24" fmla="*/ 0 w 1983711"/>
                <a:gd name="connsiteY24"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83711" h="2581275">
                  <a:moveTo>
                    <a:pt x="597281" y="1752619"/>
                  </a:moveTo>
                  <a:lnTo>
                    <a:pt x="387350" y="2114569"/>
                  </a:lnTo>
                  <a:lnTo>
                    <a:pt x="807212" y="2114569"/>
                  </a:lnTo>
                  <a:close/>
                  <a:moveTo>
                    <a:pt x="1496786" y="1524000"/>
                  </a:moveTo>
                  <a:cubicBezTo>
                    <a:pt x="1338846" y="1524000"/>
                    <a:pt x="1210811" y="1652035"/>
                    <a:pt x="1210811" y="1809975"/>
                  </a:cubicBezTo>
                  <a:cubicBezTo>
                    <a:pt x="1210811" y="1967915"/>
                    <a:pt x="1338846" y="2095950"/>
                    <a:pt x="1496786" y="2095950"/>
                  </a:cubicBezTo>
                  <a:cubicBezTo>
                    <a:pt x="1654726" y="2095950"/>
                    <a:pt x="1782761" y="1967915"/>
                    <a:pt x="1782761" y="1809975"/>
                  </a:cubicBezTo>
                  <a:cubicBezTo>
                    <a:pt x="1782761" y="1652035"/>
                    <a:pt x="1654726" y="1524000"/>
                    <a:pt x="1496786" y="1524000"/>
                  </a:cubicBezTo>
                  <a:close/>
                  <a:moveTo>
                    <a:pt x="785624" y="802200"/>
                  </a:moveTo>
                  <a:lnTo>
                    <a:pt x="785624" y="1305977"/>
                  </a:lnTo>
                  <a:lnTo>
                    <a:pt x="1289401" y="1305977"/>
                  </a:lnTo>
                  <a:lnTo>
                    <a:pt x="1289401" y="802200"/>
                  </a:lnTo>
                  <a:close/>
                  <a:moveTo>
                    <a:pt x="1516685" y="143269"/>
                  </a:moveTo>
                  <a:lnTo>
                    <a:pt x="1516685" y="379131"/>
                  </a:lnTo>
                  <a:lnTo>
                    <a:pt x="1752547" y="379131"/>
                  </a:lnTo>
                  <a:lnTo>
                    <a:pt x="1752547" y="143269"/>
                  </a:lnTo>
                  <a:close/>
                  <a:moveTo>
                    <a:pt x="413511" y="143269"/>
                  </a:moveTo>
                  <a:cubicBezTo>
                    <a:pt x="312047" y="143269"/>
                    <a:pt x="229794" y="225522"/>
                    <a:pt x="229794" y="326986"/>
                  </a:cubicBezTo>
                  <a:cubicBezTo>
                    <a:pt x="229794" y="428450"/>
                    <a:pt x="312047" y="510703"/>
                    <a:pt x="413511" y="510703"/>
                  </a:cubicBezTo>
                  <a:cubicBezTo>
                    <a:pt x="514975" y="510703"/>
                    <a:pt x="597228" y="428450"/>
                    <a:pt x="597228" y="326986"/>
                  </a:cubicBezTo>
                  <a:cubicBezTo>
                    <a:pt x="597228" y="225522"/>
                    <a:pt x="514975" y="143269"/>
                    <a:pt x="413511" y="143269"/>
                  </a:cubicBezTo>
                  <a:close/>
                  <a:moveTo>
                    <a:pt x="0" y="0"/>
                  </a:moveTo>
                  <a:lnTo>
                    <a:pt x="1983711" y="0"/>
                  </a:lnTo>
                  <a:lnTo>
                    <a:pt x="1983711" y="2581275"/>
                  </a:lnTo>
                  <a:lnTo>
                    <a:pt x="0" y="2581275"/>
                  </a:lnTo>
                  <a:close/>
                </a:path>
              </a:pathLst>
            </a:custGeom>
            <a:solidFill>
              <a:schemeClr val="accent2"/>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37" name="Group 36">
            <a:extLst>
              <a:ext uri="{FF2B5EF4-FFF2-40B4-BE49-F238E27FC236}">
                <a16:creationId xmlns:a16="http://schemas.microsoft.com/office/drawing/2014/main" id="{DCA30D0F-C197-47C6-A9D3-B7CCA2E55250}"/>
              </a:ext>
              <a:ext uri="{C183D7F6-B498-43B3-948B-1728B52AA6E4}">
                <adec:decorative xmlns:adec="http://schemas.microsoft.com/office/drawing/2017/decorative" val="1"/>
              </a:ext>
            </a:extLst>
          </p:cNvPr>
          <p:cNvGrpSpPr/>
          <p:nvPr/>
        </p:nvGrpSpPr>
        <p:grpSpPr>
          <a:xfrm>
            <a:off x="5656428" y="2734295"/>
            <a:ext cx="1983711" cy="3087883"/>
            <a:chOff x="5656428" y="2734295"/>
            <a:chExt cx="1983711" cy="3087883"/>
          </a:xfrm>
        </p:grpSpPr>
        <p:sp>
          <p:nvSpPr>
            <p:cNvPr id="23" name="TextBox 22">
              <a:extLst>
                <a:ext uri="{FF2B5EF4-FFF2-40B4-BE49-F238E27FC236}">
                  <a16:creationId xmlns:a16="http://schemas.microsoft.com/office/drawing/2014/main" id="{2EEAEE32-B9CC-4212-A6D0-A875BB088479}"/>
                </a:ext>
              </a:extLst>
            </p:cNvPr>
            <p:cNvSpPr txBox="1"/>
            <p:nvPr/>
          </p:nvSpPr>
          <p:spPr>
            <a:xfrm>
              <a:off x="5887620" y="5575957"/>
              <a:ext cx="474169" cy="24622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 sz="1600" b="0" i="0" u="none" strike="noStrike" kern="1200" cap="none" spc="0" normalizeH="0" baseline="0" noProof="0" dirty="0">
                  <a:ln>
                    <a:noFill/>
                  </a:ln>
                  <a:solidFill>
                    <a:srgbClr val="FFFFFF"/>
                  </a:solidFill>
                  <a:effectLst/>
                  <a:uLnTx/>
                  <a:uFillTx/>
                  <a:latin typeface="Segoe UI"/>
                  <a:ea typeface="+mn-ea"/>
                  <a:cs typeface="+mn-cs"/>
                </a:rPr>
                <a:t>チーム</a:t>
              </a:r>
            </a:p>
          </p:txBody>
        </p:sp>
        <p:sp>
          <p:nvSpPr>
            <p:cNvPr id="117" name="Freeform: Shape 116" descr="チームディフェンスの形">
              <a:extLst>
                <a:ext uri="{FF2B5EF4-FFF2-40B4-BE49-F238E27FC236}">
                  <a16:creationId xmlns:a16="http://schemas.microsoft.com/office/drawing/2014/main" id="{3B578F3A-31C4-4A59-8078-CEF3B577CD14}"/>
                </a:ext>
              </a:extLst>
            </p:cNvPr>
            <p:cNvSpPr/>
            <p:nvPr/>
          </p:nvSpPr>
          <p:spPr bwMode="auto">
            <a:xfrm>
              <a:off x="5656428" y="2734295"/>
              <a:ext cx="1983711" cy="2581275"/>
            </a:xfrm>
            <a:custGeom>
              <a:avLst/>
              <a:gdLst>
                <a:gd name="connsiteX0" fmla="*/ 425469 w 1983711"/>
                <a:gd name="connsiteY0" fmla="*/ 1623016 h 2581275"/>
                <a:gd name="connsiteX1" fmla="*/ 299400 w 1983711"/>
                <a:gd name="connsiteY1" fmla="*/ 2127290 h 2581275"/>
                <a:gd name="connsiteX2" fmla="*/ 677606 w 1983711"/>
                <a:gd name="connsiteY2" fmla="*/ 2127290 h 2581275"/>
                <a:gd name="connsiteX3" fmla="*/ 803674 w 1983711"/>
                <a:gd name="connsiteY3" fmla="*/ 1623016 h 2581275"/>
                <a:gd name="connsiteX4" fmla="*/ 1356255 w 1983711"/>
                <a:gd name="connsiteY4" fmla="*/ 1569544 h 2581275"/>
                <a:gd name="connsiteX5" fmla="*/ 1169244 w 1983711"/>
                <a:gd name="connsiteY5" fmla="*/ 1756555 h 2581275"/>
                <a:gd name="connsiteX6" fmla="*/ 1356255 w 1983711"/>
                <a:gd name="connsiteY6" fmla="*/ 1943566 h 2581275"/>
                <a:gd name="connsiteX7" fmla="*/ 1543266 w 1983711"/>
                <a:gd name="connsiteY7" fmla="*/ 1756555 h 2581275"/>
                <a:gd name="connsiteX8" fmla="*/ 1356255 w 1983711"/>
                <a:gd name="connsiteY8" fmla="*/ 1569544 h 2581275"/>
                <a:gd name="connsiteX9" fmla="*/ 1032704 w 1983711"/>
                <a:gd name="connsiteY9" fmla="*/ 771078 h 2581275"/>
                <a:gd name="connsiteX10" fmla="*/ 845693 w 1983711"/>
                <a:gd name="connsiteY10" fmla="*/ 958089 h 2581275"/>
                <a:gd name="connsiteX11" fmla="*/ 1032704 w 1983711"/>
                <a:gd name="connsiteY11" fmla="*/ 1145100 h 2581275"/>
                <a:gd name="connsiteX12" fmla="*/ 1219715 w 1983711"/>
                <a:gd name="connsiteY12" fmla="*/ 958089 h 2581275"/>
                <a:gd name="connsiteX13" fmla="*/ 1032704 w 1983711"/>
                <a:gd name="connsiteY13" fmla="*/ 771078 h 2581275"/>
                <a:gd name="connsiteX14" fmla="*/ 1226158 w 1983711"/>
                <a:gd name="connsiteY14" fmla="*/ 174178 h 2581275"/>
                <a:gd name="connsiteX15" fmla="*/ 1226158 w 1983711"/>
                <a:gd name="connsiteY15" fmla="*/ 548200 h 2581275"/>
                <a:gd name="connsiteX16" fmla="*/ 1600180 w 1983711"/>
                <a:gd name="connsiteY16" fmla="*/ 548200 h 2581275"/>
                <a:gd name="connsiteX17" fmla="*/ 1600180 w 1983711"/>
                <a:gd name="connsiteY17" fmla="*/ 174178 h 2581275"/>
                <a:gd name="connsiteX18" fmla="*/ 0 w 1983711"/>
                <a:gd name="connsiteY18" fmla="*/ 0 h 2581275"/>
                <a:gd name="connsiteX19" fmla="*/ 1983711 w 1983711"/>
                <a:gd name="connsiteY19" fmla="*/ 0 h 2581275"/>
                <a:gd name="connsiteX20" fmla="*/ 1983711 w 1983711"/>
                <a:gd name="connsiteY20" fmla="*/ 2581275 h 2581275"/>
                <a:gd name="connsiteX21" fmla="*/ 0 w 1983711"/>
                <a:gd name="connsiteY21" fmla="*/ 2581275 h 258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83711" h="2581275">
                  <a:moveTo>
                    <a:pt x="425469" y="1623016"/>
                  </a:moveTo>
                  <a:lnTo>
                    <a:pt x="299400" y="2127290"/>
                  </a:lnTo>
                  <a:lnTo>
                    <a:pt x="677606" y="2127290"/>
                  </a:lnTo>
                  <a:lnTo>
                    <a:pt x="803674" y="1623016"/>
                  </a:lnTo>
                  <a:close/>
                  <a:moveTo>
                    <a:pt x="1356255" y="1569544"/>
                  </a:moveTo>
                  <a:cubicBezTo>
                    <a:pt x="1252972" y="1569544"/>
                    <a:pt x="1169244" y="1653272"/>
                    <a:pt x="1169244" y="1756555"/>
                  </a:cubicBezTo>
                  <a:cubicBezTo>
                    <a:pt x="1169244" y="1859838"/>
                    <a:pt x="1252972" y="1943566"/>
                    <a:pt x="1356255" y="1943566"/>
                  </a:cubicBezTo>
                  <a:cubicBezTo>
                    <a:pt x="1459538" y="1943566"/>
                    <a:pt x="1543266" y="1859838"/>
                    <a:pt x="1543266" y="1756555"/>
                  </a:cubicBezTo>
                  <a:cubicBezTo>
                    <a:pt x="1543266" y="1653272"/>
                    <a:pt x="1459538" y="1569544"/>
                    <a:pt x="1356255" y="1569544"/>
                  </a:cubicBezTo>
                  <a:close/>
                  <a:moveTo>
                    <a:pt x="1032704" y="771078"/>
                  </a:moveTo>
                  <a:cubicBezTo>
                    <a:pt x="929421" y="771078"/>
                    <a:pt x="845693" y="854806"/>
                    <a:pt x="845693" y="958089"/>
                  </a:cubicBezTo>
                  <a:cubicBezTo>
                    <a:pt x="845693" y="1061372"/>
                    <a:pt x="929421" y="1145100"/>
                    <a:pt x="1032704" y="1145100"/>
                  </a:cubicBezTo>
                  <a:cubicBezTo>
                    <a:pt x="1135987" y="1145100"/>
                    <a:pt x="1219715" y="1061372"/>
                    <a:pt x="1219715" y="958089"/>
                  </a:cubicBezTo>
                  <a:cubicBezTo>
                    <a:pt x="1219715" y="854806"/>
                    <a:pt x="1135987" y="771078"/>
                    <a:pt x="1032704" y="771078"/>
                  </a:cubicBezTo>
                  <a:close/>
                  <a:moveTo>
                    <a:pt x="1226158" y="174178"/>
                  </a:moveTo>
                  <a:lnTo>
                    <a:pt x="1226158" y="548200"/>
                  </a:lnTo>
                  <a:lnTo>
                    <a:pt x="1600180" y="548200"/>
                  </a:lnTo>
                  <a:lnTo>
                    <a:pt x="1600180" y="174178"/>
                  </a:lnTo>
                  <a:close/>
                  <a:moveTo>
                    <a:pt x="0" y="0"/>
                  </a:moveTo>
                  <a:lnTo>
                    <a:pt x="1983711" y="0"/>
                  </a:lnTo>
                  <a:lnTo>
                    <a:pt x="1983711" y="2581275"/>
                  </a:lnTo>
                  <a:lnTo>
                    <a:pt x="0" y="2581275"/>
                  </a:lnTo>
                  <a:close/>
                </a:path>
              </a:pathLst>
            </a:custGeom>
            <a:solidFill>
              <a:schemeClr val="accent2">
                <a:lumMod val="50000"/>
              </a:schemeClr>
            </a:solidFill>
            <a:ln>
              <a:noFill/>
              <a:headEnd type="none" w="med" len="med"/>
              <a:tailEnd type="none" w="med" len="med"/>
            </a:ln>
            <a:effectLst/>
            <a:scene3d>
              <a:camera prst="isometricOffAxis1Right">
                <a:rot lat="1800000" lon="19200000" rev="0"/>
              </a:camera>
              <a:lightRig rig="threePt" dir="t"/>
            </a:scene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FFFFFF"/>
                </a:solidFill>
                <a:effectLst/>
                <a:uLnTx/>
                <a:uFillTx/>
                <a:latin typeface="Segoe UI"/>
                <a:ea typeface="+mn-ea"/>
                <a:cs typeface="Segoe UI" pitchFamily="34" charset="0"/>
              </a:endParaRPr>
            </a:p>
          </p:txBody>
        </p:sp>
      </p:grpSp>
      <p:grpSp>
        <p:nvGrpSpPr>
          <p:cNvPr id="44" name="Group 43">
            <a:extLst>
              <a:ext uri="{FF2B5EF4-FFF2-40B4-BE49-F238E27FC236}">
                <a16:creationId xmlns:a16="http://schemas.microsoft.com/office/drawing/2014/main" id="{F3E29FC7-67CF-4987-8A6C-96349288C42F}"/>
              </a:ext>
              <a:ext uri="{C183D7F6-B498-43B3-948B-1728B52AA6E4}">
                <adec:decorative xmlns:adec="http://schemas.microsoft.com/office/drawing/2017/decorative" val="1"/>
              </a:ext>
            </a:extLst>
          </p:cNvPr>
          <p:cNvGrpSpPr/>
          <p:nvPr/>
        </p:nvGrpSpPr>
        <p:grpSpPr>
          <a:xfrm>
            <a:off x="1404937" y="3578563"/>
            <a:ext cx="9434329" cy="349251"/>
            <a:chOff x="1404937" y="3578563"/>
            <a:chExt cx="9434329" cy="349251"/>
          </a:xfrm>
        </p:grpSpPr>
        <p:sp>
          <p:nvSpPr>
            <p:cNvPr id="142" name="Freeform: Shape 141" descr="赤い線">
              <a:extLst>
                <a:ext uri="{FF2B5EF4-FFF2-40B4-BE49-F238E27FC236}">
                  <a16:creationId xmlns:a16="http://schemas.microsoft.com/office/drawing/2014/main" id="{1BF88784-FC1B-4BAE-ABED-BEE60009ECC7}"/>
                </a:ext>
              </a:extLst>
            </p:cNvPr>
            <p:cNvSpPr/>
            <p:nvPr/>
          </p:nvSpPr>
          <p:spPr bwMode="auto">
            <a:xfrm>
              <a:off x="1404937" y="3904001"/>
              <a:ext cx="704088" cy="23813"/>
            </a:xfrm>
            <a:custGeom>
              <a:avLst/>
              <a:gdLst>
                <a:gd name="connsiteX0" fmla="*/ 0 w 700087"/>
                <a:gd name="connsiteY0" fmla="*/ 23813 h 23813"/>
                <a:gd name="connsiteX1" fmla="*/ 700087 w 700087"/>
                <a:gd name="connsiteY1" fmla="*/ 0 h 23813"/>
              </a:gdLst>
              <a:ahLst/>
              <a:cxnLst>
                <a:cxn ang="0">
                  <a:pos x="connsiteX0" y="connsiteY0"/>
                </a:cxn>
                <a:cxn ang="0">
                  <a:pos x="connsiteX1" y="connsiteY1"/>
                </a:cxn>
              </a:cxnLst>
              <a:rect l="l" t="t" r="r" b="b"/>
              <a:pathLst>
                <a:path w="700087" h="23813">
                  <a:moveTo>
                    <a:pt x="0" y="23813"/>
                  </a:moveTo>
                  <a:lnTo>
                    <a:pt x="7000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3" name="Freeform: Shape 142" descr="赤い線">
              <a:extLst>
                <a:ext uri="{FF2B5EF4-FFF2-40B4-BE49-F238E27FC236}">
                  <a16:creationId xmlns:a16="http://schemas.microsoft.com/office/drawing/2014/main" id="{2AAAF0B5-538D-4E3A-9A69-E18FD68D2553}"/>
                </a:ext>
              </a:extLst>
            </p:cNvPr>
            <p:cNvSpPr/>
            <p:nvPr/>
          </p:nvSpPr>
          <p:spPr bwMode="auto">
            <a:xfrm rot="153602">
              <a:off x="2756694" y="3844490"/>
              <a:ext cx="612648" cy="45719"/>
            </a:xfrm>
            <a:custGeom>
              <a:avLst/>
              <a:gdLst>
                <a:gd name="connsiteX0" fmla="*/ 0 w 604838"/>
                <a:gd name="connsiteY0" fmla="*/ 23812 h 23812"/>
                <a:gd name="connsiteX1" fmla="*/ 604838 w 604838"/>
                <a:gd name="connsiteY1" fmla="*/ 0 h 23812"/>
                <a:gd name="connsiteX0" fmla="*/ 0 w 602502"/>
                <a:gd name="connsiteY0" fmla="*/ 21332 h 21332"/>
                <a:gd name="connsiteX1" fmla="*/ 602502 w 602502"/>
                <a:gd name="connsiteY1" fmla="*/ 0 h 21332"/>
                <a:gd name="connsiteX0" fmla="*/ 0 w 602502"/>
                <a:gd name="connsiteY0" fmla="*/ 18851 h 18851"/>
                <a:gd name="connsiteX1" fmla="*/ 602502 w 602502"/>
                <a:gd name="connsiteY1" fmla="*/ 0 h 18851"/>
              </a:gdLst>
              <a:ahLst/>
              <a:cxnLst>
                <a:cxn ang="0">
                  <a:pos x="connsiteX0" y="connsiteY0"/>
                </a:cxn>
                <a:cxn ang="0">
                  <a:pos x="connsiteX1" y="connsiteY1"/>
                </a:cxn>
              </a:cxnLst>
              <a:rect l="l" t="t" r="r" b="b"/>
              <a:pathLst>
                <a:path w="602502" h="18851">
                  <a:moveTo>
                    <a:pt x="0" y="18851"/>
                  </a:moveTo>
                  <a:lnTo>
                    <a:pt x="60250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4" name="Freeform: Shape 143" descr="赤い線">
              <a:extLst>
                <a:ext uri="{FF2B5EF4-FFF2-40B4-BE49-F238E27FC236}">
                  <a16:creationId xmlns:a16="http://schemas.microsoft.com/office/drawing/2014/main" id="{002492C6-77AC-4A2B-8AAE-A67684253613}"/>
                </a:ext>
              </a:extLst>
            </p:cNvPr>
            <p:cNvSpPr/>
            <p:nvPr/>
          </p:nvSpPr>
          <p:spPr bwMode="auto">
            <a:xfrm>
              <a:off x="4238624" y="3803989"/>
              <a:ext cx="393192" cy="14287"/>
            </a:xfrm>
            <a:custGeom>
              <a:avLst/>
              <a:gdLst>
                <a:gd name="connsiteX0" fmla="*/ 0 w 385762"/>
                <a:gd name="connsiteY0" fmla="*/ 14287 h 14287"/>
                <a:gd name="connsiteX1" fmla="*/ 385762 w 385762"/>
                <a:gd name="connsiteY1" fmla="*/ 0 h 14287"/>
                <a:gd name="connsiteX0" fmla="*/ 0 w 383381"/>
                <a:gd name="connsiteY0" fmla="*/ 14287 h 14287"/>
                <a:gd name="connsiteX1" fmla="*/ 383381 w 383381"/>
                <a:gd name="connsiteY1" fmla="*/ 0 h 14287"/>
              </a:gdLst>
              <a:ahLst/>
              <a:cxnLst>
                <a:cxn ang="0">
                  <a:pos x="connsiteX0" y="connsiteY0"/>
                </a:cxn>
                <a:cxn ang="0">
                  <a:pos x="connsiteX1" y="connsiteY1"/>
                </a:cxn>
              </a:cxnLst>
              <a:rect l="l" t="t" r="r" b="b"/>
              <a:pathLst>
                <a:path w="383381" h="14287">
                  <a:moveTo>
                    <a:pt x="0" y="14287"/>
                  </a:moveTo>
                  <a:lnTo>
                    <a:pt x="383381"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5" name="Freeform: Shape 144" descr="赤い線">
              <a:extLst>
                <a:ext uri="{FF2B5EF4-FFF2-40B4-BE49-F238E27FC236}">
                  <a16:creationId xmlns:a16="http://schemas.microsoft.com/office/drawing/2014/main" id="{942C2C43-4CD6-4996-9111-A174B922FFEF}"/>
                </a:ext>
              </a:extLst>
            </p:cNvPr>
            <p:cNvSpPr/>
            <p:nvPr/>
          </p:nvSpPr>
          <p:spPr bwMode="auto">
            <a:xfrm>
              <a:off x="5227460" y="3756364"/>
              <a:ext cx="658368" cy="26193"/>
            </a:xfrm>
            <a:custGeom>
              <a:avLst/>
              <a:gdLst>
                <a:gd name="connsiteX0" fmla="*/ 0 w 661987"/>
                <a:gd name="connsiteY0" fmla="*/ 26193 h 26193"/>
                <a:gd name="connsiteX1" fmla="*/ 661987 w 661987"/>
                <a:gd name="connsiteY1" fmla="*/ 0 h 26193"/>
              </a:gdLst>
              <a:ahLst/>
              <a:cxnLst>
                <a:cxn ang="0">
                  <a:pos x="connsiteX0" y="connsiteY0"/>
                </a:cxn>
                <a:cxn ang="0">
                  <a:pos x="connsiteX1" y="connsiteY1"/>
                </a:cxn>
              </a:cxnLst>
              <a:rect l="l" t="t" r="r" b="b"/>
              <a:pathLst>
                <a:path w="661987" h="26193">
                  <a:moveTo>
                    <a:pt x="0" y="26193"/>
                  </a:moveTo>
                  <a:lnTo>
                    <a:pt x="66198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6" name="Freeform: Shape 145" descr="赤い線">
              <a:extLst>
                <a:ext uri="{FF2B5EF4-FFF2-40B4-BE49-F238E27FC236}">
                  <a16:creationId xmlns:a16="http://schemas.microsoft.com/office/drawing/2014/main" id="{863D4700-CB60-4B48-AA28-A071D7CACEC6}"/>
                </a:ext>
              </a:extLst>
            </p:cNvPr>
            <p:cNvSpPr/>
            <p:nvPr/>
          </p:nvSpPr>
          <p:spPr bwMode="auto">
            <a:xfrm>
              <a:off x="6538912" y="3684926"/>
              <a:ext cx="1261872" cy="47625"/>
            </a:xfrm>
            <a:custGeom>
              <a:avLst/>
              <a:gdLst>
                <a:gd name="connsiteX0" fmla="*/ 0 w 1259682"/>
                <a:gd name="connsiteY0" fmla="*/ 47625 h 47625"/>
                <a:gd name="connsiteX1" fmla="*/ 1259682 w 1259682"/>
                <a:gd name="connsiteY1" fmla="*/ 0 h 47625"/>
              </a:gdLst>
              <a:ahLst/>
              <a:cxnLst>
                <a:cxn ang="0">
                  <a:pos x="connsiteX0" y="connsiteY0"/>
                </a:cxn>
                <a:cxn ang="0">
                  <a:pos x="connsiteX1" y="connsiteY1"/>
                </a:cxn>
              </a:cxnLst>
              <a:rect l="l" t="t" r="r" b="b"/>
              <a:pathLst>
                <a:path w="1259682" h="47625">
                  <a:moveTo>
                    <a:pt x="0" y="47625"/>
                  </a:moveTo>
                  <a:lnTo>
                    <a:pt x="1259682"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7" name="Freeform: Shape 146" descr="赤い線">
              <a:extLst>
                <a:ext uri="{FF2B5EF4-FFF2-40B4-BE49-F238E27FC236}">
                  <a16:creationId xmlns:a16="http://schemas.microsoft.com/office/drawing/2014/main" id="{774F7599-E40B-4559-A3F7-D718DB423B5E}"/>
                </a:ext>
              </a:extLst>
            </p:cNvPr>
            <p:cNvSpPr/>
            <p:nvPr/>
          </p:nvSpPr>
          <p:spPr bwMode="auto">
            <a:xfrm>
              <a:off x="8382617" y="3647620"/>
              <a:ext cx="548640" cy="19050"/>
            </a:xfrm>
            <a:custGeom>
              <a:avLst/>
              <a:gdLst>
                <a:gd name="connsiteX0" fmla="*/ 0 w 526257"/>
                <a:gd name="connsiteY0" fmla="*/ 19050 h 19050"/>
                <a:gd name="connsiteX1" fmla="*/ 526257 w 526257"/>
                <a:gd name="connsiteY1" fmla="*/ 0 h 19050"/>
              </a:gdLst>
              <a:ahLst/>
              <a:cxnLst>
                <a:cxn ang="0">
                  <a:pos x="connsiteX0" y="connsiteY0"/>
                </a:cxn>
                <a:cxn ang="0">
                  <a:pos x="connsiteX1" y="connsiteY1"/>
                </a:cxn>
              </a:cxnLst>
              <a:rect l="l" t="t" r="r" b="b"/>
              <a:pathLst>
                <a:path w="526257" h="19050">
                  <a:moveTo>
                    <a:pt x="0" y="19050"/>
                  </a:moveTo>
                  <a:lnTo>
                    <a:pt x="526257" y="0"/>
                  </a:lnTo>
                </a:path>
              </a:pathLst>
            </a:custGeom>
            <a:noFill/>
            <a:ln w="76200" cap="flat">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48" name="Freeform: Shape 147" descr="赤い線">
              <a:extLst>
                <a:ext uri="{FF2B5EF4-FFF2-40B4-BE49-F238E27FC236}">
                  <a16:creationId xmlns:a16="http://schemas.microsoft.com/office/drawing/2014/main" id="{85FFAD53-72F6-466A-86FD-4D9A56485D2C}"/>
                </a:ext>
              </a:extLst>
            </p:cNvPr>
            <p:cNvSpPr/>
            <p:nvPr/>
          </p:nvSpPr>
          <p:spPr bwMode="auto">
            <a:xfrm>
              <a:off x="9504803" y="3578563"/>
              <a:ext cx="1334463" cy="47839"/>
            </a:xfrm>
            <a:custGeom>
              <a:avLst/>
              <a:gdLst>
                <a:gd name="connsiteX0" fmla="*/ 0 w 1262063"/>
                <a:gd name="connsiteY0" fmla="*/ 45244 h 45244"/>
                <a:gd name="connsiteX1" fmla="*/ 1262063 w 1262063"/>
                <a:gd name="connsiteY1" fmla="*/ 0 h 45244"/>
              </a:gdLst>
              <a:ahLst/>
              <a:cxnLst>
                <a:cxn ang="0">
                  <a:pos x="connsiteX0" y="connsiteY0"/>
                </a:cxn>
                <a:cxn ang="0">
                  <a:pos x="connsiteX1" y="connsiteY1"/>
                </a:cxn>
              </a:cxnLst>
              <a:rect l="l" t="t" r="r" b="b"/>
              <a:pathLst>
                <a:path w="1262063" h="45244">
                  <a:moveTo>
                    <a:pt x="0" y="45244"/>
                  </a:moveTo>
                  <a:lnTo>
                    <a:pt x="1262063" y="0"/>
                  </a:lnTo>
                </a:path>
              </a:pathLst>
            </a:custGeom>
            <a:noFill/>
            <a:ln w="76200" cap="flat">
              <a:solidFill>
                <a:srgbClr val="D83B0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6CF0EA44-F057-49FF-B427-0B851AE1BF17}"/>
              </a:ext>
              <a:ext uri="{C183D7F6-B498-43B3-948B-1728B52AA6E4}">
                <adec:decorative xmlns:adec="http://schemas.microsoft.com/office/drawing/2017/decorative" val="1"/>
              </a:ext>
            </a:extLst>
          </p:cNvPr>
          <p:cNvGrpSpPr/>
          <p:nvPr/>
        </p:nvGrpSpPr>
        <p:grpSpPr>
          <a:xfrm>
            <a:off x="2114473" y="1294392"/>
            <a:ext cx="900888" cy="2159553"/>
            <a:chOff x="2114473" y="1294392"/>
            <a:chExt cx="900888" cy="2159553"/>
          </a:xfrm>
        </p:grpSpPr>
        <p:sp>
          <p:nvSpPr>
            <p:cNvPr id="6" name="TextBox 5">
              <a:extLst>
                <a:ext uri="{FF2B5EF4-FFF2-40B4-BE49-F238E27FC236}">
                  <a16:creationId xmlns:a16="http://schemas.microsoft.com/office/drawing/2014/main" id="{62901D56-753D-4D55-9A1D-B4B09AC77A9C}"/>
                </a:ext>
              </a:extLst>
            </p:cNvPr>
            <p:cNvSpPr txBox="1"/>
            <p:nvPr/>
          </p:nvSpPr>
          <p:spPr>
            <a:xfrm>
              <a:off x="2114473" y="1294392"/>
              <a:ext cx="90088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b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不完全な手順</a:t>
              </a:r>
            </a:p>
          </p:txBody>
        </p:sp>
        <p:sp>
          <p:nvSpPr>
            <p:cNvPr id="150" name="Freeform: Shape 149" descr="垂直線">
              <a:extLst>
                <a:ext uri="{FF2B5EF4-FFF2-40B4-BE49-F238E27FC236}">
                  <a16:creationId xmlns:a16="http://schemas.microsoft.com/office/drawing/2014/main" id="{BD5A45EA-CAD7-4BBE-9089-FD8C659BD5C7}"/>
                </a:ext>
              </a:extLst>
            </p:cNvPr>
            <p:cNvSpPr/>
            <p:nvPr/>
          </p:nvSpPr>
          <p:spPr bwMode="auto">
            <a:xfrm>
              <a:off x="2562225" y="1720395"/>
              <a:ext cx="0" cy="173355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 name="Group 1">
            <a:extLst>
              <a:ext uri="{FF2B5EF4-FFF2-40B4-BE49-F238E27FC236}">
                <a16:creationId xmlns:a16="http://schemas.microsoft.com/office/drawing/2014/main" id="{914FFF8C-2199-4654-BC66-964AA48BCC47}"/>
              </a:ext>
              <a:ext uri="{C183D7F6-B498-43B3-948B-1728B52AA6E4}">
                <adec:decorative xmlns:adec="http://schemas.microsoft.com/office/drawing/2017/decorative" val="1"/>
              </a:ext>
            </a:extLst>
          </p:cNvPr>
          <p:cNvGrpSpPr/>
          <p:nvPr/>
        </p:nvGrpSpPr>
        <p:grpSpPr>
          <a:xfrm>
            <a:off x="2948670" y="2017409"/>
            <a:ext cx="537005" cy="1263621"/>
            <a:chOff x="2948670" y="2017409"/>
            <a:chExt cx="537005" cy="1263621"/>
          </a:xfrm>
        </p:grpSpPr>
        <p:sp>
          <p:nvSpPr>
            <p:cNvPr id="8" name="TextBox 7">
              <a:extLst>
                <a:ext uri="{FF2B5EF4-FFF2-40B4-BE49-F238E27FC236}">
                  <a16:creationId xmlns:a16="http://schemas.microsoft.com/office/drawing/2014/main" id="{13E04651-53D8-4321-89BA-C8E278374A2F}"/>
                </a:ext>
              </a:extLst>
            </p:cNvPr>
            <p:cNvSpPr txBox="1"/>
            <p:nvPr/>
          </p:nvSpPr>
          <p:spPr>
            <a:xfrm>
              <a:off x="2948670" y="2017409"/>
              <a:ext cx="53700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規制の</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幅の狭さ</a:t>
              </a:r>
            </a:p>
          </p:txBody>
        </p:sp>
        <p:sp>
          <p:nvSpPr>
            <p:cNvPr id="151" name="Freeform: Shape 150" descr="垂直線">
              <a:extLst>
                <a:ext uri="{FF2B5EF4-FFF2-40B4-BE49-F238E27FC236}">
                  <a16:creationId xmlns:a16="http://schemas.microsoft.com/office/drawing/2014/main" id="{D9F2F4A7-707A-4039-B642-4FA52B750EDF}"/>
                </a:ext>
              </a:extLst>
            </p:cNvPr>
            <p:cNvSpPr/>
            <p:nvPr/>
          </p:nvSpPr>
          <p:spPr bwMode="auto">
            <a:xfrm>
              <a:off x="3217172" y="2458070"/>
              <a:ext cx="0" cy="82296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5" name="Group 4">
            <a:extLst>
              <a:ext uri="{FF2B5EF4-FFF2-40B4-BE49-F238E27FC236}">
                <a16:creationId xmlns:a16="http://schemas.microsoft.com/office/drawing/2014/main" id="{3F16F240-6E81-4C9A-9959-DAF5E6691DCF}"/>
              </a:ext>
              <a:ext uri="{C183D7F6-B498-43B3-948B-1728B52AA6E4}">
                <adec:decorative xmlns:adec="http://schemas.microsoft.com/office/drawing/2017/decorative" val="1"/>
              </a:ext>
            </a:extLst>
          </p:cNvPr>
          <p:cNvGrpSpPr/>
          <p:nvPr/>
        </p:nvGrpSpPr>
        <p:grpSpPr>
          <a:xfrm>
            <a:off x="3703248" y="1590783"/>
            <a:ext cx="569067" cy="1814512"/>
            <a:chOff x="3703248" y="1590783"/>
            <a:chExt cx="569067" cy="1814512"/>
          </a:xfrm>
        </p:grpSpPr>
        <p:sp>
          <p:nvSpPr>
            <p:cNvPr id="7" name="TextBox 6">
              <a:extLst>
                <a:ext uri="{FF2B5EF4-FFF2-40B4-BE49-F238E27FC236}">
                  <a16:creationId xmlns:a16="http://schemas.microsoft.com/office/drawing/2014/main" id="{02026E44-50CA-49E6-B021-3E2721717742}"/>
                </a:ext>
              </a:extLst>
            </p:cNvPr>
            <p:cNvSpPr txBox="1"/>
            <p:nvPr/>
          </p:nvSpPr>
          <p:spPr>
            <a:xfrm>
              <a:off x="3703248" y="1590783"/>
              <a:ext cx="56906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混合した</a:t>
              </a:r>
              <a:b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b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メッセージ</a:t>
              </a:r>
            </a:p>
          </p:txBody>
        </p:sp>
        <p:sp>
          <p:nvSpPr>
            <p:cNvPr id="152" name="Freeform: Shape 151" descr="垂直線">
              <a:extLst>
                <a:ext uri="{FF2B5EF4-FFF2-40B4-BE49-F238E27FC236}">
                  <a16:creationId xmlns:a16="http://schemas.microsoft.com/office/drawing/2014/main" id="{86233019-419B-4691-B2A7-A28F40FED4AC}"/>
                </a:ext>
              </a:extLst>
            </p:cNvPr>
            <p:cNvSpPr/>
            <p:nvPr/>
          </p:nvSpPr>
          <p:spPr bwMode="auto">
            <a:xfrm>
              <a:off x="3968837" y="2033695"/>
              <a:ext cx="0" cy="13716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55CE662F-E15B-45D2-A96B-D72ADE0C0113}"/>
              </a:ext>
              <a:ext uri="{C183D7F6-B498-43B3-948B-1728B52AA6E4}">
                <adec:decorative xmlns:adec="http://schemas.microsoft.com/office/drawing/2017/decorative" val="1"/>
              </a:ext>
            </a:extLst>
          </p:cNvPr>
          <p:cNvGrpSpPr/>
          <p:nvPr/>
        </p:nvGrpSpPr>
        <p:grpSpPr>
          <a:xfrm>
            <a:off x="4791750" y="1810929"/>
            <a:ext cx="307777" cy="1560653"/>
            <a:chOff x="4791750" y="1810929"/>
            <a:chExt cx="307777" cy="1560653"/>
          </a:xfrm>
        </p:grpSpPr>
        <p:sp>
          <p:nvSpPr>
            <p:cNvPr id="9" name="TextBox 8">
              <a:extLst>
                <a:ext uri="{FF2B5EF4-FFF2-40B4-BE49-F238E27FC236}">
                  <a16:creationId xmlns:a16="http://schemas.microsoft.com/office/drawing/2014/main" id="{0AAEBD8F-B7C7-49F5-B052-73D0CFB31F0D}"/>
                </a:ext>
              </a:extLst>
            </p:cNvPr>
            <p:cNvSpPr txBox="1"/>
            <p:nvPr/>
          </p:nvSpPr>
          <p:spPr>
            <a:xfrm>
              <a:off x="4791750" y="1810929"/>
              <a:ext cx="30777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生産</a:t>
              </a:r>
              <a:b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b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圧力</a:t>
              </a:r>
            </a:p>
          </p:txBody>
        </p:sp>
        <p:sp>
          <p:nvSpPr>
            <p:cNvPr id="153" name="Freeform: Shape 152" descr="垂直線">
              <a:extLst>
                <a:ext uri="{FF2B5EF4-FFF2-40B4-BE49-F238E27FC236}">
                  <a16:creationId xmlns:a16="http://schemas.microsoft.com/office/drawing/2014/main" id="{B9499E42-F0A6-48E1-83E8-C5BAE3591BA8}"/>
                </a:ext>
              </a:extLst>
            </p:cNvPr>
            <p:cNvSpPr/>
            <p:nvPr/>
          </p:nvSpPr>
          <p:spPr bwMode="auto">
            <a:xfrm>
              <a:off x="4943475" y="2274302"/>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7E40CE0E-51E2-4FF6-A7DB-1D1D8F186D4A}"/>
              </a:ext>
              <a:ext uri="{C183D7F6-B498-43B3-948B-1728B52AA6E4}">
                <adec:decorative xmlns:adec="http://schemas.microsoft.com/office/drawing/2017/decorative" val="1"/>
              </a:ext>
            </a:extLst>
          </p:cNvPr>
          <p:cNvGrpSpPr/>
          <p:nvPr/>
        </p:nvGrpSpPr>
        <p:grpSpPr>
          <a:xfrm>
            <a:off x="5746120" y="2022878"/>
            <a:ext cx="307777" cy="909392"/>
            <a:chOff x="5746120" y="2022878"/>
            <a:chExt cx="307777" cy="909392"/>
          </a:xfrm>
        </p:grpSpPr>
        <p:sp>
          <p:nvSpPr>
            <p:cNvPr id="10" name="TextBox 9">
              <a:extLst>
                <a:ext uri="{FF2B5EF4-FFF2-40B4-BE49-F238E27FC236}">
                  <a16:creationId xmlns:a16="http://schemas.microsoft.com/office/drawing/2014/main" id="{996C0750-5CF0-4509-8170-B54DCA3B6873}"/>
                </a:ext>
              </a:extLst>
            </p:cNvPr>
            <p:cNvSpPr txBox="1"/>
            <p:nvPr/>
          </p:nvSpPr>
          <p:spPr>
            <a:xfrm>
              <a:off x="5746120" y="2022878"/>
              <a:ext cx="30777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責任</a:t>
              </a:r>
              <a:endParaRPr kumimoji="0" lang="en-US" altLang="ja-JP" sz="1200" b="0" i="0" u="none" strike="noStrike" kern="1200" cap="none" spc="0" normalizeH="0" baseline="0" noProof="0" dirty="0">
                <a:ln>
                  <a:noFill/>
                </a:ln>
                <a:solidFill>
                  <a:srgbClr val="FFFFFF"/>
                </a:solidFill>
                <a:effectLst/>
                <a:uLnTx/>
                <a:uFillTx/>
                <a:latin typeface="Segoe U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転嫁</a:t>
              </a:r>
            </a:p>
          </p:txBody>
        </p:sp>
        <p:sp>
          <p:nvSpPr>
            <p:cNvPr id="154" name="Freeform: Shape 153" descr="垂直線">
              <a:extLst>
                <a:ext uri="{FF2B5EF4-FFF2-40B4-BE49-F238E27FC236}">
                  <a16:creationId xmlns:a16="http://schemas.microsoft.com/office/drawing/2014/main" id="{9DCA426E-7F57-4B56-8143-61CE864C47AC}"/>
                </a:ext>
              </a:extLst>
            </p:cNvPr>
            <p:cNvSpPr/>
            <p:nvPr/>
          </p:nvSpPr>
          <p:spPr bwMode="auto">
            <a:xfrm>
              <a:off x="5888831" y="2475070"/>
              <a:ext cx="0" cy="45720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29" name="Group 28">
            <a:extLst>
              <a:ext uri="{FF2B5EF4-FFF2-40B4-BE49-F238E27FC236}">
                <a16:creationId xmlns:a16="http://schemas.microsoft.com/office/drawing/2014/main" id="{7CFBBC9A-C61C-4A97-B822-80C5A8FAEBE2}"/>
              </a:ext>
              <a:ext uri="{C183D7F6-B498-43B3-948B-1728B52AA6E4}">
                <adec:decorative xmlns:adec="http://schemas.microsoft.com/office/drawing/2017/decorative" val="1"/>
              </a:ext>
            </a:extLst>
          </p:cNvPr>
          <p:cNvGrpSpPr/>
          <p:nvPr/>
        </p:nvGrpSpPr>
        <p:grpSpPr>
          <a:xfrm>
            <a:off x="6636193" y="1664559"/>
            <a:ext cx="666849" cy="1440652"/>
            <a:chOff x="6636193" y="1664559"/>
            <a:chExt cx="666849" cy="1440652"/>
          </a:xfrm>
        </p:grpSpPr>
        <p:sp>
          <p:nvSpPr>
            <p:cNvPr id="11" name="TextBox 10">
              <a:extLst>
                <a:ext uri="{FF2B5EF4-FFF2-40B4-BE49-F238E27FC236}">
                  <a16:creationId xmlns:a16="http://schemas.microsoft.com/office/drawing/2014/main" id="{17D641E4-B497-411D-86C0-5AA7C1EEEA26}"/>
                </a:ext>
              </a:extLst>
            </p:cNvPr>
            <p:cNvSpPr txBox="1"/>
            <p:nvPr/>
          </p:nvSpPr>
          <p:spPr>
            <a:xfrm>
              <a:off x="6636193" y="1664559"/>
              <a:ext cx="666849"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不十分な</a:t>
              </a:r>
              <a:b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b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トレーニング</a:t>
              </a:r>
            </a:p>
          </p:txBody>
        </p:sp>
        <p:sp>
          <p:nvSpPr>
            <p:cNvPr id="155" name="Freeform: Shape 154" descr="垂直線">
              <a:extLst>
                <a:ext uri="{FF2B5EF4-FFF2-40B4-BE49-F238E27FC236}">
                  <a16:creationId xmlns:a16="http://schemas.microsoft.com/office/drawing/2014/main" id="{F1DDB65D-5184-45A0-B966-B4CAA6849ED1}"/>
                </a:ext>
              </a:extLst>
            </p:cNvPr>
            <p:cNvSpPr/>
            <p:nvPr/>
          </p:nvSpPr>
          <p:spPr bwMode="auto">
            <a:xfrm>
              <a:off x="6976055" y="2099371"/>
              <a:ext cx="0" cy="100584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2" name="Group 31">
            <a:extLst>
              <a:ext uri="{FF2B5EF4-FFF2-40B4-BE49-F238E27FC236}">
                <a16:creationId xmlns:a16="http://schemas.microsoft.com/office/drawing/2014/main" id="{B64B1E93-06A7-4124-A868-6BCC6E53A4D1}"/>
              </a:ext>
              <a:ext uri="{C183D7F6-B498-43B3-948B-1728B52AA6E4}">
                <adec:decorative xmlns:adec="http://schemas.microsoft.com/office/drawing/2017/decorative" val="1"/>
              </a:ext>
            </a:extLst>
          </p:cNvPr>
          <p:cNvGrpSpPr/>
          <p:nvPr/>
        </p:nvGrpSpPr>
        <p:grpSpPr>
          <a:xfrm>
            <a:off x="8628872" y="1539402"/>
            <a:ext cx="575478" cy="1544337"/>
            <a:chOff x="8628872" y="1539402"/>
            <a:chExt cx="575478" cy="1544337"/>
          </a:xfrm>
        </p:grpSpPr>
        <p:sp>
          <p:nvSpPr>
            <p:cNvPr id="13" name="TextBox 12">
              <a:extLst>
                <a:ext uri="{FF2B5EF4-FFF2-40B4-BE49-F238E27FC236}">
                  <a16:creationId xmlns:a16="http://schemas.microsoft.com/office/drawing/2014/main" id="{848C11AE-9C14-48BF-AE9C-7CDBBEA817C8}"/>
                </a:ext>
              </a:extLst>
            </p:cNvPr>
            <p:cNvSpPr txBox="1"/>
            <p:nvPr/>
          </p:nvSpPr>
          <p:spPr>
            <a:xfrm>
              <a:off x="8628872" y="1539402"/>
              <a:ext cx="575478"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dirty="0">
                  <a:solidFill>
                    <a:srgbClr val="FFFFFF"/>
                  </a:solidFill>
                  <a:latin typeface="Segoe UI"/>
                </a:rPr>
                <a:t>的外れな</a:t>
              </a:r>
              <a:b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b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技術</a:t>
              </a:r>
            </a:p>
          </p:txBody>
        </p:sp>
        <p:sp>
          <p:nvSpPr>
            <p:cNvPr id="156" name="Freeform: Shape 155" descr="垂直線">
              <a:extLst>
                <a:ext uri="{FF2B5EF4-FFF2-40B4-BE49-F238E27FC236}">
                  <a16:creationId xmlns:a16="http://schemas.microsoft.com/office/drawing/2014/main" id="{17B403D8-01DD-4979-9CB2-6001B84AE190}"/>
                </a:ext>
              </a:extLst>
            </p:cNvPr>
            <p:cNvSpPr/>
            <p:nvPr/>
          </p:nvSpPr>
          <p:spPr bwMode="auto">
            <a:xfrm>
              <a:off x="8916611" y="1986459"/>
              <a:ext cx="0" cy="10972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1" name="Group 30">
            <a:extLst>
              <a:ext uri="{FF2B5EF4-FFF2-40B4-BE49-F238E27FC236}">
                <a16:creationId xmlns:a16="http://schemas.microsoft.com/office/drawing/2014/main" id="{EAE981EF-2E07-4074-B58F-E92184EA4F5A}"/>
              </a:ext>
              <a:ext uri="{C183D7F6-B498-43B3-948B-1728B52AA6E4}">
                <adec:decorative xmlns:adec="http://schemas.microsoft.com/office/drawing/2017/decorative" val="1"/>
              </a:ext>
            </a:extLst>
          </p:cNvPr>
          <p:cNvGrpSpPr/>
          <p:nvPr/>
        </p:nvGrpSpPr>
        <p:grpSpPr>
          <a:xfrm>
            <a:off x="7936409" y="2265463"/>
            <a:ext cx="307777" cy="1105297"/>
            <a:chOff x="7936409" y="2265463"/>
            <a:chExt cx="307777" cy="1105297"/>
          </a:xfrm>
        </p:grpSpPr>
        <p:sp>
          <p:nvSpPr>
            <p:cNvPr id="12" name="TextBox 11">
              <a:extLst>
                <a:ext uri="{FF2B5EF4-FFF2-40B4-BE49-F238E27FC236}">
                  <a16:creationId xmlns:a16="http://schemas.microsoft.com/office/drawing/2014/main" id="{EF357A9F-614B-4B63-A797-1F272026A87E}"/>
                </a:ext>
              </a:extLst>
            </p:cNvPr>
            <p:cNvSpPr txBox="1"/>
            <p:nvPr/>
          </p:nvSpPr>
          <p:spPr>
            <a:xfrm>
              <a:off x="7936409" y="2265463"/>
              <a:ext cx="307777"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注意</a:t>
              </a:r>
              <a:b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b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散漫</a:t>
              </a:r>
            </a:p>
          </p:txBody>
        </p:sp>
        <p:sp>
          <p:nvSpPr>
            <p:cNvPr id="157" name="Freeform: Shape 156" descr="垂直線">
              <a:extLst>
                <a:ext uri="{FF2B5EF4-FFF2-40B4-BE49-F238E27FC236}">
                  <a16:creationId xmlns:a16="http://schemas.microsoft.com/office/drawing/2014/main" id="{6793C433-19A8-4604-90C7-34B391FEAEE5}"/>
                </a:ext>
              </a:extLst>
            </p:cNvPr>
            <p:cNvSpPr/>
            <p:nvPr/>
          </p:nvSpPr>
          <p:spPr bwMode="auto">
            <a:xfrm>
              <a:off x="8090298" y="2730680"/>
              <a:ext cx="0" cy="64008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4" name="Group 33">
            <a:extLst>
              <a:ext uri="{FF2B5EF4-FFF2-40B4-BE49-F238E27FC236}">
                <a16:creationId xmlns:a16="http://schemas.microsoft.com/office/drawing/2014/main" id="{7989BDAD-2670-4518-898B-00DB7C4F7EA2}"/>
              </a:ext>
              <a:ext uri="{C183D7F6-B498-43B3-948B-1728B52AA6E4}">
                <adec:decorative xmlns:adec="http://schemas.microsoft.com/office/drawing/2017/decorative" val="1"/>
              </a:ext>
            </a:extLst>
          </p:cNvPr>
          <p:cNvGrpSpPr/>
          <p:nvPr/>
        </p:nvGrpSpPr>
        <p:grpSpPr>
          <a:xfrm>
            <a:off x="9795699" y="1294392"/>
            <a:ext cx="814325" cy="1639091"/>
            <a:chOff x="9795699" y="1294392"/>
            <a:chExt cx="814325" cy="1639091"/>
          </a:xfrm>
        </p:grpSpPr>
        <p:sp>
          <p:nvSpPr>
            <p:cNvPr id="14" name="TextBox 13">
              <a:extLst>
                <a:ext uri="{FF2B5EF4-FFF2-40B4-BE49-F238E27FC236}">
                  <a16:creationId xmlns:a16="http://schemas.microsoft.com/office/drawing/2014/main" id="{F4FBAA0B-D54E-4D18-AEE9-1DC8B6308A89}"/>
                </a:ext>
              </a:extLst>
            </p:cNvPr>
            <p:cNvSpPr txBox="1"/>
            <p:nvPr/>
          </p:nvSpPr>
          <p:spPr>
            <a:xfrm>
              <a:off x="9795699" y="1294392"/>
              <a:ext cx="81432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メンテナンスの</a:t>
              </a:r>
              <a:b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b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遅延</a:t>
              </a:r>
            </a:p>
          </p:txBody>
        </p:sp>
        <p:sp>
          <p:nvSpPr>
            <p:cNvPr id="158" name="Freeform: Shape 157" descr="垂直線">
              <a:extLst>
                <a:ext uri="{FF2B5EF4-FFF2-40B4-BE49-F238E27FC236}">
                  <a16:creationId xmlns:a16="http://schemas.microsoft.com/office/drawing/2014/main" id="{3CF95122-981B-4E14-B1E3-B8D273ADB4DA}"/>
                </a:ext>
              </a:extLst>
            </p:cNvPr>
            <p:cNvSpPr/>
            <p:nvPr/>
          </p:nvSpPr>
          <p:spPr bwMode="auto">
            <a:xfrm>
              <a:off x="10202862" y="1744763"/>
              <a:ext cx="0" cy="1188720"/>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6" name="Group 45">
            <a:extLst>
              <a:ext uri="{FF2B5EF4-FFF2-40B4-BE49-F238E27FC236}">
                <a16:creationId xmlns:a16="http://schemas.microsoft.com/office/drawing/2014/main" id="{36473798-C381-4289-841C-ED98547F4138}"/>
              </a:ext>
              <a:ext uri="{C183D7F6-B498-43B3-948B-1728B52AA6E4}">
                <adec:decorative xmlns:adec="http://schemas.microsoft.com/office/drawing/2017/decorative" val="1"/>
              </a:ext>
            </a:extLst>
          </p:cNvPr>
          <p:cNvGrpSpPr/>
          <p:nvPr/>
        </p:nvGrpSpPr>
        <p:grpSpPr>
          <a:xfrm>
            <a:off x="2764409" y="3513651"/>
            <a:ext cx="6781679" cy="627497"/>
            <a:chOff x="2764409" y="3513651"/>
            <a:chExt cx="6781679" cy="627497"/>
          </a:xfrm>
        </p:grpSpPr>
        <p:sp>
          <p:nvSpPr>
            <p:cNvPr id="26" name="Arc 25">
              <a:extLst>
                <a:ext uri="{FF2B5EF4-FFF2-40B4-BE49-F238E27FC236}">
                  <a16:creationId xmlns:a16="http://schemas.microsoft.com/office/drawing/2014/main" id="{90FF3573-0564-4ECD-877E-B61E7F109536}"/>
                </a:ext>
              </a:extLst>
            </p:cNvPr>
            <p:cNvSpPr/>
            <p:nvPr/>
          </p:nvSpPr>
          <p:spPr>
            <a:xfrm rot="16434186">
              <a:off x="6325390" y="379906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cxnSp>
          <p:nvCxnSpPr>
            <p:cNvPr id="28" name="Straight Connector 27">
              <a:extLst>
                <a:ext uri="{FF2B5EF4-FFF2-40B4-BE49-F238E27FC236}">
                  <a16:creationId xmlns:a16="http://schemas.microsoft.com/office/drawing/2014/main" id="{1079D3E0-3FCF-421C-A15B-FCE90812724A}"/>
                </a:ext>
              </a:extLst>
            </p:cNvPr>
            <p:cNvCxnSpPr/>
            <p:nvPr/>
          </p:nvCxnSpPr>
          <p:spPr>
            <a:xfrm flipH="1">
              <a:off x="8293895" y="3538016"/>
              <a:ext cx="117922" cy="279483"/>
            </a:xfrm>
            <a:prstGeom prst="line">
              <a:avLst/>
            </a:prstGeom>
            <a:ln w="76200">
              <a:solidFill>
                <a:srgbClr val="0C89E8"/>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0" name="Arc 59">
              <a:extLst>
                <a:ext uri="{FF2B5EF4-FFF2-40B4-BE49-F238E27FC236}">
                  <a16:creationId xmlns:a16="http://schemas.microsoft.com/office/drawing/2014/main" id="{F9B22CC3-E807-4512-9EDD-D8F6197D8477}"/>
                </a:ext>
              </a:extLst>
            </p:cNvPr>
            <p:cNvSpPr/>
            <p:nvPr/>
          </p:nvSpPr>
          <p:spPr>
            <a:xfrm rot="16935797">
              <a:off x="9288612" y="3681095"/>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61" name="Arc 60">
              <a:extLst>
                <a:ext uri="{FF2B5EF4-FFF2-40B4-BE49-F238E27FC236}">
                  <a16:creationId xmlns:a16="http://schemas.microsoft.com/office/drawing/2014/main" id="{F5146320-29F3-4D4B-8729-9183EBF74EE3}"/>
                </a:ext>
              </a:extLst>
            </p:cNvPr>
            <p:cNvSpPr/>
            <p:nvPr/>
          </p:nvSpPr>
          <p:spPr>
            <a:xfrm rot="14868456">
              <a:off x="4080315" y="3883673"/>
              <a:ext cx="424919" cy="90032"/>
            </a:xfrm>
            <a:prstGeom prst="arc">
              <a:avLst>
                <a:gd name="adj1" fmla="val 19103933"/>
                <a:gd name="adj2" fmla="val 21469598"/>
              </a:avLst>
            </a:prstGeom>
            <a:ln w="76200">
              <a:solidFill>
                <a:srgbClr val="0C4A7A"/>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0" name="Freeform: Shape 29">
              <a:extLst>
                <a:ext uri="{FF2B5EF4-FFF2-40B4-BE49-F238E27FC236}">
                  <a16:creationId xmlns:a16="http://schemas.microsoft.com/office/drawing/2014/main" id="{8460957D-DE89-4B5B-9BFC-D7B7F008ED57}"/>
                </a:ext>
              </a:extLst>
            </p:cNvPr>
            <p:cNvSpPr/>
            <p:nvPr/>
          </p:nvSpPr>
          <p:spPr bwMode="auto">
            <a:xfrm rot="20437090">
              <a:off x="2764409" y="3768439"/>
              <a:ext cx="104275" cy="366725"/>
            </a:xfrm>
            <a:custGeom>
              <a:avLst/>
              <a:gdLst>
                <a:gd name="connsiteX0" fmla="*/ 35219 w 104275"/>
                <a:gd name="connsiteY0" fmla="*/ 0 h 293752"/>
                <a:gd name="connsiteX1" fmla="*/ 1881 w 104275"/>
                <a:gd name="connsiteY1" fmla="*/ 140494 h 293752"/>
                <a:gd name="connsiteX2" fmla="*/ 85225 w 104275"/>
                <a:gd name="connsiteY2" fmla="*/ 280988 h 293752"/>
                <a:gd name="connsiteX3" fmla="*/ 104275 w 104275"/>
                <a:gd name="connsiteY3" fmla="*/ 278606 h 293752"/>
              </a:gdLst>
              <a:ahLst/>
              <a:cxnLst>
                <a:cxn ang="0">
                  <a:pos x="connsiteX0" y="connsiteY0"/>
                </a:cxn>
                <a:cxn ang="0">
                  <a:pos x="connsiteX1" y="connsiteY1"/>
                </a:cxn>
                <a:cxn ang="0">
                  <a:pos x="connsiteX2" y="connsiteY2"/>
                </a:cxn>
                <a:cxn ang="0">
                  <a:pos x="connsiteX3" y="connsiteY3"/>
                </a:cxn>
              </a:cxnLst>
              <a:rect l="l" t="t" r="r" b="b"/>
              <a:pathLst>
                <a:path w="104275" h="293752">
                  <a:moveTo>
                    <a:pt x="35219" y="0"/>
                  </a:moveTo>
                  <a:cubicBezTo>
                    <a:pt x="14383" y="46831"/>
                    <a:pt x="-6453" y="93663"/>
                    <a:pt x="1881" y="140494"/>
                  </a:cubicBezTo>
                  <a:cubicBezTo>
                    <a:pt x="10215" y="187325"/>
                    <a:pt x="68159" y="257969"/>
                    <a:pt x="85225" y="280988"/>
                  </a:cubicBezTo>
                  <a:cubicBezTo>
                    <a:pt x="102291" y="304007"/>
                    <a:pt x="103283" y="291306"/>
                    <a:pt x="104275" y="278606"/>
                  </a:cubicBezTo>
                </a:path>
              </a:pathLst>
            </a:custGeom>
            <a:noFill/>
            <a:ln w="38100">
              <a:solidFill>
                <a:srgbClr val="0C89E8"/>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33" name="Group 32">
            <a:extLst>
              <a:ext uri="{FF2B5EF4-FFF2-40B4-BE49-F238E27FC236}">
                <a16:creationId xmlns:a16="http://schemas.microsoft.com/office/drawing/2014/main" id="{0FBF455D-38B5-4D2E-A82E-6D5D81038370}"/>
              </a:ext>
              <a:ext uri="{C183D7F6-B498-43B3-948B-1728B52AA6E4}">
                <adec:decorative xmlns:adec="http://schemas.microsoft.com/office/drawing/2017/decorative" val="1"/>
              </a:ext>
            </a:extLst>
          </p:cNvPr>
          <p:cNvGrpSpPr/>
          <p:nvPr/>
        </p:nvGrpSpPr>
        <p:grpSpPr>
          <a:xfrm>
            <a:off x="9416055" y="2060799"/>
            <a:ext cx="654025" cy="1430278"/>
            <a:chOff x="9416055" y="2060799"/>
            <a:chExt cx="654025" cy="1430278"/>
          </a:xfrm>
        </p:grpSpPr>
        <p:sp>
          <p:nvSpPr>
            <p:cNvPr id="59" name="TextBox 58">
              <a:extLst>
                <a:ext uri="{FF2B5EF4-FFF2-40B4-BE49-F238E27FC236}">
                  <a16:creationId xmlns:a16="http://schemas.microsoft.com/office/drawing/2014/main" id="{45050D06-6EC3-44B4-8BC9-B9C4655B15D7}"/>
                </a:ext>
              </a:extLst>
            </p:cNvPr>
            <p:cNvSpPr txBox="1"/>
            <p:nvPr/>
          </p:nvSpPr>
          <p:spPr>
            <a:xfrm>
              <a:off x="9416055" y="2060799"/>
              <a:ext cx="654025" cy="36933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コーディング</a:t>
              </a:r>
              <a:b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br>
              <a:r>
                <a:rPr kumimoji="0" lang="ja-JP" altLang="en-US" sz="1200" b="0" i="0" u="none" strike="noStrike" kern="1200" cap="none" spc="0" normalizeH="0" baseline="0" noProof="0" dirty="0">
                  <a:ln>
                    <a:noFill/>
                  </a:ln>
                  <a:solidFill>
                    <a:srgbClr val="FFFFFF"/>
                  </a:solidFill>
                  <a:effectLst/>
                  <a:uLnTx/>
                  <a:uFillTx/>
                  <a:latin typeface="Segoe UI"/>
                  <a:ea typeface="+mn-ea"/>
                  <a:cs typeface="+mn-cs"/>
                </a:rPr>
                <a:t>バグ</a:t>
              </a:r>
            </a:p>
          </p:txBody>
        </p:sp>
        <p:sp>
          <p:nvSpPr>
            <p:cNvPr id="62" name="Freeform: Shape 61" descr="垂直線">
              <a:extLst>
                <a:ext uri="{FF2B5EF4-FFF2-40B4-BE49-F238E27FC236}">
                  <a16:creationId xmlns:a16="http://schemas.microsoft.com/office/drawing/2014/main" id="{484C11A2-8CB4-4C01-978D-9004E99A5BB1}"/>
                </a:ext>
              </a:extLst>
            </p:cNvPr>
            <p:cNvSpPr/>
            <p:nvPr/>
          </p:nvSpPr>
          <p:spPr bwMode="auto">
            <a:xfrm>
              <a:off x="9762319" y="2516391"/>
              <a:ext cx="254549" cy="974686"/>
            </a:xfrm>
            <a:custGeom>
              <a:avLst/>
              <a:gdLst>
                <a:gd name="connsiteX0" fmla="*/ 0 w 0"/>
                <a:gd name="connsiteY0" fmla="*/ 1733550 h 1733550"/>
                <a:gd name="connsiteX1" fmla="*/ 0 w 0"/>
                <a:gd name="connsiteY1" fmla="*/ 0 h 1733550"/>
              </a:gdLst>
              <a:ahLst/>
              <a:cxnLst>
                <a:cxn ang="0">
                  <a:pos x="connsiteX0" y="connsiteY0"/>
                </a:cxn>
                <a:cxn ang="0">
                  <a:pos x="connsiteX1" y="connsiteY1"/>
                </a:cxn>
              </a:cxnLst>
              <a:rect l="l" t="t" r="r" b="b"/>
              <a:pathLst>
                <a:path h="1733550">
                  <a:moveTo>
                    <a:pt x="0" y="1733550"/>
                  </a:moveTo>
                  <a:lnTo>
                    <a:pt x="0" y="0"/>
                  </a:lnTo>
                </a:path>
              </a:pathLst>
            </a:custGeom>
            <a:noFill/>
            <a:ln w="15875">
              <a:solidFill>
                <a:schemeClr val="tx1"/>
              </a:solidFill>
              <a:headEnd type="oval"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EE2DDBBE-A80C-4205-9C50-07AF67DE5488}"/>
              </a:ext>
              <a:ext uri="{C183D7F6-B498-43B3-948B-1728B52AA6E4}">
                <adec:decorative xmlns:adec="http://schemas.microsoft.com/office/drawing/2017/decorative" val="1"/>
              </a:ext>
            </a:extLst>
          </p:cNvPr>
          <p:cNvGrpSpPr/>
          <p:nvPr/>
        </p:nvGrpSpPr>
        <p:grpSpPr>
          <a:xfrm>
            <a:off x="665159" y="3186235"/>
            <a:ext cx="768802" cy="1637885"/>
            <a:chOff x="665159" y="3186235"/>
            <a:chExt cx="768802" cy="1637885"/>
          </a:xfrm>
        </p:grpSpPr>
        <p:sp>
          <p:nvSpPr>
            <p:cNvPr id="15" name="TextBox 14">
              <a:extLst>
                <a:ext uri="{FF2B5EF4-FFF2-40B4-BE49-F238E27FC236}">
                  <a16:creationId xmlns:a16="http://schemas.microsoft.com/office/drawing/2014/main" id="{EBAEBD15-212B-45BB-AAD5-FB6DAA4CACE0}"/>
                </a:ext>
              </a:extLst>
            </p:cNvPr>
            <p:cNvSpPr txBox="1"/>
            <p:nvPr/>
          </p:nvSpPr>
          <p:spPr>
            <a:xfrm>
              <a:off x="758968" y="3186235"/>
              <a:ext cx="581890" cy="246221"/>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 sz="1600" b="0" i="0" u="none" strike="noStrike" kern="1200" cap="none" spc="0" normalizeH="0" baseline="0" noProof="0" dirty="0">
                  <a:ln>
                    <a:noFill/>
                  </a:ln>
                  <a:solidFill>
                    <a:srgbClr val="FFFFFF"/>
                  </a:solidFill>
                  <a:effectLst/>
                  <a:uLnTx/>
                  <a:uFillTx/>
                  <a:latin typeface="Segoe UI"/>
                  <a:ea typeface="+mn-ea"/>
                  <a:cs typeface="+mn-cs"/>
                </a:rPr>
                <a:t>トリガー</a:t>
              </a:r>
            </a:p>
          </p:txBody>
        </p:sp>
        <p:sp>
          <p:nvSpPr>
            <p:cNvPr id="16" name="TextBox 15">
              <a:extLst>
                <a:ext uri="{FF2B5EF4-FFF2-40B4-BE49-F238E27FC236}">
                  <a16:creationId xmlns:a16="http://schemas.microsoft.com/office/drawing/2014/main" id="{DD73567F-16C6-45A2-B84C-9D6457B65FC0}"/>
                </a:ext>
              </a:extLst>
            </p:cNvPr>
            <p:cNvSpPr txBox="1"/>
            <p:nvPr/>
          </p:nvSpPr>
          <p:spPr>
            <a:xfrm>
              <a:off x="870377" y="4608676"/>
              <a:ext cx="359073" cy="215444"/>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400" b="1" i="0" u="none" strike="noStrike" kern="1200" cap="none" spc="0" normalizeH="0" baseline="0" noProof="0" dirty="0">
                  <a:ln>
                    <a:noFill/>
                  </a:ln>
                  <a:solidFill>
                    <a:srgbClr val="FFFFFF"/>
                  </a:solidFill>
                  <a:effectLst/>
                  <a:uLnTx/>
                  <a:uFillTx/>
                  <a:latin typeface="Segoe UI Semibold"/>
                  <a:ea typeface="+mn-ea"/>
                  <a:cs typeface="+mn-cs"/>
                </a:rPr>
                <a:t>世界</a:t>
              </a:r>
            </a:p>
          </p:txBody>
        </p:sp>
        <p:grpSp>
          <p:nvGrpSpPr>
            <p:cNvPr id="64" name="Group 63" descr="地球、地球">
              <a:extLst>
                <a:ext uri="{FF2B5EF4-FFF2-40B4-BE49-F238E27FC236}">
                  <a16:creationId xmlns:a16="http://schemas.microsoft.com/office/drawing/2014/main" id="{DB4F2BDC-4227-4C2E-8BE4-6FB40FA0975D}"/>
                </a:ext>
              </a:extLst>
            </p:cNvPr>
            <p:cNvGrpSpPr/>
            <p:nvPr/>
          </p:nvGrpSpPr>
          <p:grpSpPr>
            <a:xfrm>
              <a:off x="665159" y="3641443"/>
              <a:ext cx="768802" cy="768798"/>
              <a:chOff x="8617744" y="2840833"/>
              <a:chExt cx="896936" cy="896934"/>
            </a:xfrm>
          </p:grpSpPr>
          <p:sp>
            <p:nvSpPr>
              <p:cNvPr id="65" name="Oval 64">
                <a:extLst>
                  <a:ext uri="{FF2B5EF4-FFF2-40B4-BE49-F238E27FC236}">
                    <a16:creationId xmlns:a16="http://schemas.microsoft.com/office/drawing/2014/main" id="{4573E96D-AC98-4CB3-94AC-13C35E74607C}"/>
                  </a:ext>
                </a:extLst>
              </p:cNvPr>
              <p:cNvSpPr/>
              <p:nvPr/>
            </p:nvSpPr>
            <p:spPr bwMode="auto">
              <a:xfrm>
                <a:off x="8618568" y="2840833"/>
                <a:ext cx="896112" cy="896111"/>
              </a:xfrm>
              <a:prstGeom prst="ellipse">
                <a:avLst/>
              </a:prstGeom>
              <a:solidFill>
                <a:srgbClr val="50E6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marL="0" marR="0" lvl="0" indent="0" algn="l" defTabSz="951009" rtl="0" eaLnBrk="1" fontAlgn="base" latinLnBrk="0" hangingPunct="1">
                  <a:lnSpc>
                    <a:spcPct val="100000"/>
                  </a:lnSpc>
                  <a:spcBef>
                    <a:spcPct val="0"/>
                  </a:spcBef>
                  <a:spcAft>
                    <a:spcPct val="0"/>
                  </a:spcAft>
                  <a:buClrTx/>
                  <a:buSzTx/>
                  <a:buFontTx/>
                  <a:buNone/>
                  <a:tabLst/>
                  <a:defRPr/>
                </a:pPr>
                <a:endParaRPr kumimoji="0" lang="en-US" sz="204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6" name="Group 4">
                <a:extLst>
                  <a:ext uri="{FF2B5EF4-FFF2-40B4-BE49-F238E27FC236}">
                    <a16:creationId xmlns:a16="http://schemas.microsoft.com/office/drawing/2014/main" id="{C3F5B974-975A-4088-87FA-67F9869229CB}"/>
                  </a:ext>
                </a:extLst>
              </p:cNvPr>
              <p:cNvGrpSpPr>
                <a:grpSpLocks noChangeAspect="1"/>
              </p:cNvGrpSpPr>
              <p:nvPr/>
            </p:nvGrpSpPr>
            <p:grpSpPr bwMode="auto">
              <a:xfrm>
                <a:off x="8617744" y="2840833"/>
                <a:ext cx="896936" cy="896934"/>
                <a:chOff x="2177" y="498"/>
                <a:chExt cx="3324" cy="3324"/>
              </a:xfrm>
              <a:solidFill>
                <a:srgbClr val="243A5E"/>
              </a:solidFill>
            </p:grpSpPr>
            <p:sp>
              <p:nvSpPr>
                <p:cNvPr id="67" name="Freeform 5">
                  <a:extLst>
                    <a:ext uri="{FF2B5EF4-FFF2-40B4-BE49-F238E27FC236}">
                      <a16:creationId xmlns:a16="http://schemas.microsoft.com/office/drawing/2014/main" id="{B45A3006-0CD9-4630-8369-58E46ECA3D8A}"/>
                    </a:ext>
                  </a:extLst>
                </p:cNvPr>
                <p:cNvSpPr>
                  <a:spLocks/>
                </p:cNvSpPr>
                <p:nvPr/>
              </p:nvSpPr>
              <p:spPr bwMode="auto">
                <a:xfrm>
                  <a:off x="2177" y="2063"/>
                  <a:ext cx="766" cy="1462"/>
                </a:xfrm>
                <a:custGeom>
                  <a:avLst/>
                  <a:gdLst>
                    <a:gd name="T0" fmla="*/ 429 w 435"/>
                    <a:gd name="T1" fmla="*/ 729 h 830"/>
                    <a:gd name="T2" fmla="*/ 404 w 435"/>
                    <a:gd name="T3" fmla="*/ 683 h 830"/>
                    <a:gd name="T4" fmla="*/ 411 w 435"/>
                    <a:gd name="T5" fmla="*/ 596 h 830"/>
                    <a:gd name="T6" fmla="*/ 315 w 435"/>
                    <a:gd name="T7" fmla="*/ 499 h 830"/>
                    <a:gd name="T8" fmla="*/ 255 w 435"/>
                    <a:gd name="T9" fmla="*/ 382 h 830"/>
                    <a:gd name="T10" fmla="*/ 271 w 435"/>
                    <a:gd name="T11" fmla="*/ 323 h 830"/>
                    <a:gd name="T12" fmla="*/ 266 w 435"/>
                    <a:gd name="T13" fmla="*/ 301 h 830"/>
                    <a:gd name="T14" fmla="*/ 285 w 435"/>
                    <a:gd name="T15" fmla="*/ 274 h 830"/>
                    <a:gd name="T16" fmla="*/ 313 w 435"/>
                    <a:gd name="T17" fmla="*/ 194 h 830"/>
                    <a:gd name="T18" fmla="*/ 290 w 435"/>
                    <a:gd name="T19" fmla="*/ 182 h 830"/>
                    <a:gd name="T20" fmla="*/ 263 w 435"/>
                    <a:gd name="T21" fmla="*/ 186 h 830"/>
                    <a:gd name="T22" fmla="*/ 213 w 435"/>
                    <a:gd name="T23" fmla="*/ 151 h 830"/>
                    <a:gd name="T24" fmla="*/ 177 w 435"/>
                    <a:gd name="T25" fmla="*/ 106 h 830"/>
                    <a:gd name="T26" fmla="*/ 107 w 435"/>
                    <a:gd name="T27" fmla="*/ 90 h 830"/>
                    <a:gd name="T28" fmla="*/ 35 w 435"/>
                    <a:gd name="T29" fmla="*/ 47 h 830"/>
                    <a:gd name="T30" fmla="*/ 1 w 435"/>
                    <a:gd name="T31" fmla="*/ 0 h 830"/>
                    <a:gd name="T32" fmla="*/ 0 w 435"/>
                    <a:gd name="T33" fmla="*/ 55 h 830"/>
                    <a:gd name="T34" fmla="*/ 404 w 435"/>
                    <a:gd name="T35" fmla="*/ 830 h 830"/>
                    <a:gd name="T36" fmla="*/ 429 w 435"/>
                    <a:gd name="T37" fmla="*/ 729 h 8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5" h="830">
                      <a:moveTo>
                        <a:pt x="429" y="729"/>
                      </a:moveTo>
                      <a:cubicBezTo>
                        <a:pt x="423" y="710"/>
                        <a:pt x="408" y="705"/>
                        <a:pt x="404" y="683"/>
                      </a:cubicBezTo>
                      <a:cubicBezTo>
                        <a:pt x="401" y="661"/>
                        <a:pt x="416" y="610"/>
                        <a:pt x="411" y="596"/>
                      </a:cubicBezTo>
                      <a:cubicBezTo>
                        <a:pt x="406" y="581"/>
                        <a:pt x="336" y="525"/>
                        <a:pt x="315" y="499"/>
                      </a:cubicBezTo>
                      <a:cubicBezTo>
                        <a:pt x="294" y="473"/>
                        <a:pt x="257" y="406"/>
                        <a:pt x="255" y="382"/>
                      </a:cubicBezTo>
                      <a:cubicBezTo>
                        <a:pt x="254" y="358"/>
                        <a:pt x="270" y="330"/>
                        <a:pt x="271" y="323"/>
                      </a:cubicBezTo>
                      <a:cubicBezTo>
                        <a:pt x="272" y="316"/>
                        <a:pt x="268" y="311"/>
                        <a:pt x="266" y="301"/>
                      </a:cubicBezTo>
                      <a:cubicBezTo>
                        <a:pt x="265" y="290"/>
                        <a:pt x="277" y="285"/>
                        <a:pt x="285" y="274"/>
                      </a:cubicBezTo>
                      <a:cubicBezTo>
                        <a:pt x="294" y="262"/>
                        <a:pt x="313" y="194"/>
                        <a:pt x="313" y="194"/>
                      </a:cubicBezTo>
                      <a:cubicBezTo>
                        <a:pt x="313" y="194"/>
                        <a:pt x="299" y="183"/>
                        <a:pt x="290" y="182"/>
                      </a:cubicBezTo>
                      <a:cubicBezTo>
                        <a:pt x="281" y="181"/>
                        <a:pt x="276" y="187"/>
                        <a:pt x="263" y="186"/>
                      </a:cubicBezTo>
                      <a:cubicBezTo>
                        <a:pt x="250" y="185"/>
                        <a:pt x="231" y="170"/>
                        <a:pt x="213" y="151"/>
                      </a:cubicBezTo>
                      <a:cubicBezTo>
                        <a:pt x="194" y="132"/>
                        <a:pt x="193" y="120"/>
                        <a:pt x="177" y="106"/>
                      </a:cubicBezTo>
                      <a:cubicBezTo>
                        <a:pt x="161" y="93"/>
                        <a:pt x="128" y="93"/>
                        <a:pt x="107" y="90"/>
                      </a:cubicBezTo>
                      <a:cubicBezTo>
                        <a:pt x="85" y="86"/>
                        <a:pt x="54" y="61"/>
                        <a:pt x="35" y="47"/>
                      </a:cubicBezTo>
                      <a:cubicBezTo>
                        <a:pt x="19" y="35"/>
                        <a:pt x="6" y="9"/>
                        <a:pt x="1" y="0"/>
                      </a:cubicBezTo>
                      <a:cubicBezTo>
                        <a:pt x="0" y="18"/>
                        <a:pt x="0" y="37"/>
                        <a:pt x="0" y="55"/>
                      </a:cubicBezTo>
                      <a:cubicBezTo>
                        <a:pt x="0" y="376"/>
                        <a:pt x="160" y="659"/>
                        <a:pt x="404" y="830"/>
                      </a:cubicBezTo>
                      <a:cubicBezTo>
                        <a:pt x="405" y="829"/>
                        <a:pt x="435" y="747"/>
                        <a:pt x="429" y="729"/>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8" name="Freeform 6">
                  <a:extLst>
                    <a:ext uri="{FF2B5EF4-FFF2-40B4-BE49-F238E27FC236}">
                      <a16:creationId xmlns:a16="http://schemas.microsoft.com/office/drawing/2014/main" id="{C9D945E2-4C61-40AD-A220-B42F94FB43A1}"/>
                    </a:ext>
                  </a:extLst>
                </p:cNvPr>
                <p:cNvSpPr>
                  <a:spLocks/>
                </p:cNvSpPr>
                <p:nvPr/>
              </p:nvSpPr>
              <p:spPr bwMode="auto">
                <a:xfrm>
                  <a:off x="2774" y="808"/>
                  <a:ext cx="98" cy="81"/>
                </a:xfrm>
                <a:custGeom>
                  <a:avLst/>
                  <a:gdLst>
                    <a:gd name="T0" fmla="*/ 41 w 56"/>
                    <a:gd name="T1" fmla="*/ 43 h 46"/>
                    <a:gd name="T2" fmla="*/ 56 w 56"/>
                    <a:gd name="T3" fmla="*/ 0 h 46"/>
                    <a:gd name="T4" fmla="*/ 0 w 56"/>
                    <a:gd name="T5" fmla="*/ 43 h 46"/>
                    <a:gd name="T6" fmla="*/ 41 w 56"/>
                    <a:gd name="T7" fmla="*/ 43 h 46"/>
                  </a:gdLst>
                  <a:ahLst/>
                  <a:cxnLst>
                    <a:cxn ang="0">
                      <a:pos x="T0" y="T1"/>
                    </a:cxn>
                    <a:cxn ang="0">
                      <a:pos x="T2" y="T3"/>
                    </a:cxn>
                    <a:cxn ang="0">
                      <a:pos x="T4" y="T5"/>
                    </a:cxn>
                    <a:cxn ang="0">
                      <a:pos x="T6" y="T7"/>
                    </a:cxn>
                  </a:cxnLst>
                  <a:rect l="0" t="0" r="r" b="b"/>
                  <a:pathLst>
                    <a:path w="56" h="46">
                      <a:moveTo>
                        <a:pt x="41" y="43"/>
                      </a:moveTo>
                      <a:cubicBezTo>
                        <a:pt x="46" y="40"/>
                        <a:pt x="49" y="5"/>
                        <a:pt x="56" y="0"/>
                      </a:cubicBezTo>
                      <a:cubicBezTo>
                        <a:pt x="37" y="13"/>
                        <a:pt x="18" y="28"/>
                        <a:pt x="0" y="43"/>
                      </a:cubicBezTo>
                      <a:cubicBezTo>
                        <a:pt x="1" y="43"/>
                        <a:pt x="35" y="46"/>
                        <a:pt x="4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9" name="Freeform 7">
                  <a:extLst>
                    <a:ext uri="{FF2B5EF4-FFF2-40B4-BE49-F238E27FC236}">
                      <a16:creationId xmlns:a16="http://schemas.microsoft.com/office/drawing/2014/main" id="{A5CF87F5-F55D-4186-862F-69DB2D237CF8}"/>
                    </a:ext>
                  </a:extLst>
                </p:cNvPr>
                <p:cNvSpPr>
                  <a:spLocks noEditPoints="1"/>
                </p:cNvSpPr>
                <p:nvPr/>
              </p:nvSpPr>
              <p:spPr bwMode="auto">
                <a:xfrm>
                  <a:off x="2333" y="498"/>
                  <a:ext cx="3168" cy="3324"/>
                </a:xfrm>
                <a:custGeom>
                  <a:avLst/>
                  <a:gdLst>
                    <a:gd name="T0" fmla="*/ 1630 w 1799"/>
                    <a:gd name="T1" fmla="*/ 741 h 1888"/>
                    <a:gd name="T2" fmla="*/ 1732 w 1799"/>
                    <a:gd name="T3" fmla="*/ 850 h 1888"/>
                    <a:gd name="T4" fmla="*/ 1574 w 1799"/>
                    <a:gd name="T5" fmla="*/ 975 h 1888"/>
                    <a:gd name="T6" fmla="*/ 1459 w 1799"/>
                    <a:gd name="T7" fmla="*/ 770 h 1888"/>
                    <a:gd name="T8" fmla="*/ 1663 w 1799"/>
                    <a:gd name="T9" fmla="*/ 1004 h 1888"/>
                    <a:gd name="T10" fmla="*/ 1551 w 1799"/>
                    <a:gd name="T11" fmla="*/ 1367 h 1888"/>
                    <a:gd name="T12" fmla="*/ 1456 w 1799"/>
                    <a:gd name="T13" fmla="*/ 1563 h 1888"/>
                    <a:gd name="T14" fmla="*/ 1278 w 1799"/>
                    <a:gd name="T15" fmla="*/ 1690 h 1888"/>
                    <a:gd name="T16" fmla="*/ 1229 w 1799"/>
                    <a:gd name="T17" fmla="*/ 1383 h 1888"/>
                    <a:gd name="T18" fmla="*/ 1203 w 1799"/>
                    <a:gd name="T19" fmla="*/ 1132 h 1888"/>
                    <a:gd name="T20" fmla="*/ 1052 w 1799"/>
                    <a:gd name="T21" fmla="*/ 1102 h 1888"/>
                    <a:gd name="T22" fmla="*/ 879 w 1799"/>
                    <a:gd name="T23" fmla="*/ 944 h 1888"/>
                    <a:gd name="T24" fmla="*/ 961 w 1799"/>
                    <a:gd name="T25" fmla="*/ 739 h 1888"/>
                    <a:gd name="T26" fmla="*/ 1272 w 1799"/>
                    <a:gd name="T27" fmla="*/ 723 h 1888"/>
                    <a:gd name="T28" fmla="*/ 1478 w 1799"/>
                    <a:gd name="T29" fmla="*/ 665 h 1888"/>
                    <a:gd name="T30" fmla="*/ 1325 w 1799"/>
                    <a:gd name="T31" fmla="*/ 607 h 1888"/>
                    <a:gd name="T32" fmla="*/ 1248 w 1799"/>
                    <a:gd name="T33" fmla="*/ 536 h 1888"/>
                    <a:gd name="T34" fmla="*/ 1256 w 1799"/>
                    <a:gd name="T35" fmla="*/ 590 h 1888"/>
                    <a:gd name="T36" fmla="*/ 1213 w 1799"/>
                    <a:gd name="T37" fmla="*/ 562 h 1888"/>
                    <a:gd name="T38" fmla="*/ 1073 w 1799"/>
                    <a:gd name="T39" fmla="*/ 627 h 1888"/>
                    <a:gd name="T40" fmla="*/ 984 w 1799"/>
                    <a:gd name="T41" fmla="*/ 599 h 1888"/>
                    <a:gd name="T42" fmla="*/ 1045 w 1799"/>
                    <a:gd name="T43" fmla="*/ 477 h 1888"/>
                    <a:gd name="T44" fmla="*/ 1164 w 1799"/>
                    <a:gd name="T45" fmla="*/ 361 h 1888"/>
                    <a:gd name="T46" fmla="*/ 1291 w 1799"/>
                    <a:gd name="T47" fmla="*/ 336 h 1888"/>
                    <a:gd name="T48" fmla="*/ 1290 w 1799"/>
                    <a:gd name="T49" fmla="*/ 233 h 1888"/>
                    <a:gd name="T50" fmla="*/ 1201 w 1799"/>
                    <a:gd name="T51" fmla="*/ 348 h 1888"/>
                    <a:gd name="T52" fmla="*/ 1178 w 1799"/>
                    <a:gd name="T53" fmla="*/ 245 h 1888"/>
                    <a:gd name="T54" fmla="*/ 1435 w 1799"/>
                    <a:gd name="T55" fmla="*/ 210 h 1888"/>
                    <a:gd name="T56" fmla="*/ 1438 w 1799"/>
                    <a:gd name="T57" fmla="*/ 251 h 1888"/>
                    <a:gd name="T58" fmla="*/ 353 w 1799"/>
                    <a:gd name="T59" fmla="*/ 191 h 1888"/>
                    <a:gd name="T60" fmla="*/ 302 w 1799"/>
                    <a:gd name="T61" fmla="*/ 387 h 1888"/>
                    <a:gd name="T62" fmla="*/ 429 w 1799"/>
                    <a:gd name="T63" fmla="*/ 286 h 1888"/>
                    <a:gd name="T64" fmla="*/ 536 w 1799"/>
                    <a:gd name="T65" fmla="*/ 389 h 1888"/>
                    <a:gd name="T66" fmla="*/ 389 w 1799"/>
                    <a:gd name="T67" fmla="*/ 475 h 1888"/>
                    <a:gd name="T68" fmla="*/ 307 w 1799"/>
                    <a:gd name="T69" fmla="*/ 603 h 1888"/>
                    <a:gd name="T70" fmla="*/ 114 w 1799"/>
                    <a:gd name="T71" fmla="*/ 740 h 1888"/>
                    <a:gd name="T72" fmla="*/ 39 w 1799"/>
                    <a:gd name="T73" fmla="*/ 912 h 1888"/>
                    <a:gd name="T74" fmla="*/ 140 w 1799"/>
                    <a:gd name="T75" fmla="*/ 955 h 1888"/>
                    <a:gd name="T76" fmla="*/ 291 w 1799"/>
                    <a:gd name="T77" fmla="*/ 988 h 1888"/>
                    <a:gd name="T78" fmla="*/ 530 w 1799"/>
                    <a:gd name="T79" fmla="*/ 1170 h 1888"/>
                    <a:gd name="T80" fmla="*/ 632 w 1799"/>
                    <a:gd name="T81" fmla="*/ 1521 h 1888"/>
                    <a:gd name="T82" fmla="*/ 486 w 1799"/>
                    <a:gd name="T83" fmla="*/ 1700 h 1888"/>
                    <a:gd name="T84" fmla="*/ 855 w 1799"/>
                    <a:gd name="T85" fmla="*/ 1888 h 1888"/>
                    <a:gd name="T86" fmla="*/ 1091 w 1799"/>
                    <a:gd name="T87" fmla="*/ 388 h 1888"/>
                    <a:gd name="T88" fmla="*/ 1058 w 1799"/>
                    <a:gd name="T89" fmla="*/ 363 h 1888"/>
                    <a:gd name="T90" fmla="*/ 1042 w 1799"/>
                    <a:gd name="T91" fmla="*/ 409 h 1888"/>
                    <a:gd name="T92" fmla="*/ 905 w 1799"/>
                    <a:gd name="T93" fmla="*/ 257 h 1888"/>
                    <a:gd name="T94" fmla="*/ 454 w 1799"/>
                    <a:gd name="T95" fmla="*/ 99 h 1888"/>
                    <a:gd name="T96" fmla="*/ 615 w 1799"/>
                    <a:gd name="T97" fmla="*/ 67 h 1888"/>
                    <a:gd name="T98" fmla="*/ 454 w 1799"/>
                    <a:gd name="T99" fmla="*/ 99 h 1888"/>
                    <a:gd name="T100" fmla="*/ 516 w 1799"/>
                    <a:gd name="T101" fmla="*/ 249 h 1888"/>
                    <a:gd name="T102" fmla="*/ 549 w 1799"/>
                    <a:gd name="T103" fmla="*/ 504 h 1888"/>
                    <a:gd name="T104" fmla="*/ 395 w 1799"/>
                    <a:gd name="T105" fmla="*/ 225 h 1888"/>
                    <a:gd name="T106" fmla="*/ 388 w 1799"/>
                    <a:gd name="T107" fmla="*/ 198 h 1888"/>
                    <a:gd name="T108" fmla="*/ 448 w 1799"/>
                    <a:gd name="T109" fmla="*/ 145 h 1888"/>
                    <a:gd name="T110" fmla="*/ 574 w 1799"/>
                    <a:gd name="T111" fmla="*/ 240 h 1888"/>
                    <a:gd name="T112" fmla="*/ 642 w 1799"/>
                    <a:gd name="T113" fmla="*/ 228 h 1888"/>
                    <a:gd name="T114" fmla="*/ 746 w 1799"/>
                    <a:gd name="T115" fmla="*/ 4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99" h="1888">
                      <a:moveTo>
                        <a:pt x="1787" y="791"/>
                      </a:moveTo>
                      <a:cubicBezTo>
                        <a:pt x="1786" y="792"/>
                        <a:pt x="1758" y="822"/>
                        <a:pt x="1754" y="822"/>
                      </a:cubicBezTo>
                      <a:cubicBezTo>
                        <a:pt x="1751" y="822"/>
                        <a:pt x="1718" y="784"/>
                        <a:pt x="1711" y="782"/>
                      </a:cubicBezTo>
                      <a:cubicBezTo>
                        <a:pt x="1703" y="779"/>
                        <a:pt x="1679" y="779"/>
                        <a:pt x="1669" y="775"/>
                      </a:cubicBezTo>
                      <a:cubicBezTo>
                        <a:pt x="1660" y="771"/>
                        <a:pt x="1632" y="743"/>
                        <a:pt x="1630" y="741"/>
                      </a:cubicBezTo>
                      <a:cubicBezTo>
                        <a:pt x="1628" y="739"/>
                        <a:pt x="1624" y="787"/>
                        <a:pt x="1628" y="793"/>
                      </a:cubicBezTo>
                      <a:cubicBezTo>
                        <a:pt x="1633" y="799"/>
                        <a:pt x="1648" y="807"/>
                        <a:pt x="1655" y="809"/>
                      </a:cubicBezTo>
                      <a:cubicBezTo>
                        <a:pt x="1663" y="812"/>
                        <a:pt x="1678" y="825"/>
                        <a:pt x="1684" y="828"/>
                      </a:cubicBezTo>
                      <a:cubicBezTo>
                        <a:pt x="1691" y="831"/>
                        <a:pt x="1707" y="814"/>
                        <a:pt x="1713" y="814"/>
                      </a:cubicBezTo>
                      <a:cubicBezTo>
                        <a:pt x="1719" y="814"/>
                        <a:pt x="1730" y="841"/>
                        <a:pt x="1732" y="850"/>
                      </a:cubicBezTo>
                      <a:cubicBezTo>
                        <a:pt x="1734" y="859"/>
                        <a:pt x="1735" y="872"/>
                        <a:pt x="1732" y="891"/>
                      </a:cubicBezTo>
                      <a:cubicBezTo>
                        <a:pt x="1729" y="909"/>
                        <a:pt x="1712" y="918"/>
                        <a:pt x="1700" y="928"/>
                      </a:cubicBezTo>
                      <a:cubicBezTo>
                        <a:pt x="1688" y="939"/>
                        <a:pt x="1659" y="956"/>
                        <a:pt x="1644" y="965"/>
                      </a:cubicBezTo>
                      <a:cubicBezTo>
                        <a:pt x="1630" y="974"/>
                        <a:pt x="1606" y="1009"/>
                        <a:pt x="1599" y="1009"/>
                      </a:cubicBezTo>
                      <a:cubicBezTo>
                        <a:pt x="1591" y="1009"/>
                        <a:pt x="1576" y="981"/>
                        <a:pt x="1574" y="975"/>
                      </a:cubicBezTo>
                      <a:cubicBezTo>
                        <a:pt x="1571" y="969"/>
                        <a:pt x="1586" y="951"/>
                        <a:pt x="1583" y="942"/>
                      </a:cubicBezTo>
                      <a:cubicBezTo>
                        <a:pt x="1579" y="932"/>
                        <a:pt x="1565" y="923"/>
                        <a:pt x="1555" y="908"/>
                      </a:cubicBezTo>
                      <a:cubicBezTo>
                        <a:pt x="1545" y="892"/>
                        <a:pt x="1522" y="821"/>
                        <a:pt x="1506" y="804"/>
                      </a:cubicBezTo>
                      <a:cubicBezTo>
                        <a:pt x="1490" y="786"/>
                        <a:pt x="1470" y="763"/>
                        <a:pt x="1466" y="762"/>
                      </a:cubicBezTo>
                      <a:cubicBezTo>
                        <a:pt x="1463" y="761"/>
                        <a:pt x="1459" y="764"/>
                        <a:pt x="1459" y="770"/>
                      </a:cubicBezTo>
                      <a:cubicBezTo>
                        <a:pt x="1458" y="775"/>
                        <a:pt x="1465" y="822"/>
                        <a:pt x="1471" y="833"/>
                      </a:cubicBezTo>
                      <a:cubicBezTo>
                        <a:pt x="1478" y="844"/>
                        <a:pt x="1491" y="849"/>
                        <a:pt x="1498" y="860"/>
                      </a:cubicBezTo>
                      <a:cubicBezTo>
                        <a:pt x="1505" y="871"/>
                        <a:pt x="1552" y="1007"/>
                        <a:pt x="1563" y="1011"/>
                      </a:cubicBezTo>
                      <a:cubicBezTo>
                        <a:pt x="1573" y="1015"/>
                        <a:pt x="1594" y="1012"/>
                        <a:pt x="1602" y="1012"/>
                      </a:cubicBezTo>
                      <a:cubicBezTo>
                        <a:pt x="1610" y="1012"/>
                        <a:pt x="1661" y="1002"/>
                        <a:pt x="1663" y="1004"/>
                      </a:cubicBezTo>
                      <a:cubicBezTo>
                        <a:pt x="1665" y="1006"/>
                        <a:pt x="1663" y="1018"/>
                        <a:pt x="1663" y="1032"/>
                      </a:cubicBezTo>
                      <a:cubicBezTo>
                        <a:pt x="1663" y="1045"/>
                        <a:pt x="1633" y="1121"/>
                        <a:pt x="1626" y="1129"/>
                      </a:cubicBezTo>
                      <a:cubicBezTo>
                        <a:pt x="1620" y="1138"/>
                        <a:pt x="1595" y="1158"/>
                        <a:pt x="1588" y="1170"/>
                      </a:cubicBezTo>
                      <a:cubicBezTo>
                        <a:pt x="1580" y="1182"/>
                        <a:pt x="1556" y="1228"/>
                        <a:pt x="1550" y="1246"/>
                      </a:cubicBezTo>
                      <a:cubicBezTo>
                        <a:pt x="1545" y="1265"/>
                        <a:pt x="1548" y="1350"/>
                        <a:pt x="1551" y="1367"/>
                      </a:cubicBezTo>
                      <a:cubicBezTo>
                        <a:pt x="1555" y="1383"/>
                        <a:pt x="1560" y="1399"/>
                        <a:pt x="1560" y="1405"/>
                      </a:cubicBezTo>
                      <a:cubicBezTo>
                        <a:pt x="1560" y="1412"/>
                        <a:pt x="1533" y="1430"/>
                        <a:pt x="1533" y="1430"/>
                      </a:cubicBezTo>
                      <a:cubicBezTo>
                        <a:pt x="1533" y="1430"/>
                        <a:pt x="1486" y="1460"/>
                        <a:pt x="1484" y="1468"/>
                      </a:cubicBezTo>
                      <a:cubicBezTo>
                        <a:pt x="1482" y="1476"/>
                        <a:pt x="1493" y="1518"/>
                        <a:pt x="1491" y="1524"/>
                      </a:cubicBezTo>
                      <a:cubicBezTo>
                        <a:pt x="1490" y="1529"/>
                        <a:pt x="1459" y="1555"/>
                        <a:pt x="1456" y="1563"/>
                      </a:cubicBezTo>
                      <a:cubicBezTo>
                        <a:pt x="1453" y="1570"/>
                        <a:pt x="1459" y="1583"/>
                        <a:pt x="1456" y="1592"/>
                      </a:cubicBezTo>
                      <a:cubicBezTo>
                        <a:pt x="1453" y="1600"/>
                        <a:pt x="1397" y="1656"/>
                        <a:pt x="1387" y="1661"/>
                      </a:cubicBezTo>
                      <a:cubicBezTo>
                        <a:pt x="1376" y="1667"/>
                        <a:pt x="1355" y="1667"/>
                        <a:pt x="1341" y="1670"/>
                      </a:cubicBezTo>
                      <a:cubicBezTo>
                        <a:pt x="1327" y="1673"/>
                        <a:pt x="1299" y="1688"/>
                        <a:pt x="1294" y="1690"/>
                      </a:cubicBezTo>
                      <a:cubicBezTo>
                        <a:pt x="1289" y="1692"/>
                        <a:pt x="1282" y="1695"/>
                        <a:pt x="1278" y="1690"/>
                      </a:cubicBezTo>
                      <a:cubicBezTo>
                        <a:pt x="1274" y="1685"/>
                        <a:pt x="1276" y="1650"/>
                        <a:pt x="1276" y="1650"/>
                      </a:cubicBezTo>
                      <a:cubicBezTo>
                        <a:pt x="1276" y="1650"/>
                        <a:pt x="1274" y="1621"/>
                        <a:pt x="1273" y="1610"/>
                      </a:cubicBezTo>
                      <a:cubicBezTo>
                        <a:pt x="1272" y="1598"/>
                        <a:pt x="1246" y="1527"/>
                        <a:pt x="1246" y="1527"/>
                      </a:cubicBezTo>
                      <a:cubicBezTo>
                        <a:pt x="1229" y="1469"/>
                        <a:pt x="1229" y="1469"/>
                        <a:pt x="1229" y="1469"/>
                      </a:cubicBezTo>
                      <a:cubicBezTo>
                        <a:pt x="1225" y="1454"/>
                        <a:pt x="1225" y="1396"/>
                        <a:pt x="1229" y="1383"/>
                      </a:cubicBezTo>
                      <a:cubicBezTo>
                        <a:pt x="1233" y="1371"/>
                        <a:pt x="1248" y="1350"/>
                        <a:pt x="1247" y="1340"/>
                      </a:cubicBezTo>
                      <a:cubicBezTo>
                        <a:pt x="1245" y="1329"/>
                        <a:pt x="1225" y="1313"/>
                        <a:pt x="1223" y="1298"/>
                      </a:cubicBezTo>
                      <a:cubicBezTo>
                        <a:pt x="1220" y="1284"/>
                        <a:pt x="1227" y="1240"/>
                        <a:pt x="1223" y="1231"/>
                      </a:cubicBezTo>
                      <a:cubicBezTo>
                        <a:pt x="1219" y="1222"/>
                        <a:pt x="1197" y="1201"/>
                        <a:pt x="1194" y="1188"/>
                      </a:cubicBezTo>
                      <a:cubicBezTo>
                        <a:pt x="1191" y="1175"/>
                        <a:pt x="1206" y="1143"/>
                        <a:pt x="1203" y="1132"/>
                      </a:cubicBezTo>
                      <a:cubicBezTo>
                        <a:pt x="1200" y="1122"/>
                        <a:pt x="1187" y="1111"/>
                        <a:pt x="1178" y="1107"/>
                      </a:cubicBezTo>
                      <a:cubicBezTo>
                        <a:pt x="1169" y="1103"/>
                        <a:pt x="1137" y="1106"/>
                        <a:pt x="1130" y="1103"/>
                      </a:cubicBezTo>
                      <a:cubicBezTo>
                        <a:pt x="1122" y="1100"/>
                        <a:pt x="1123" y="1097"/>
                        <a:pt x="1113" y="1097"/>
                      </a:cubicBezTo>
                      <a:cubicBezTo>
                        <a:pt x="1103" y="1098"/>
                        <a:pt x="1087" y="1110"/>
                        <a:pt x="1079" y="1110"/>
                      </a:cubicBezTo>
                      <a:cubicBezTo>
                        <a:pt x="1071" y="1111"/>
                        <a:pt x="1058" y="1099"/>
                        <a:pt x="1052" y="1102"/>
                      </a:cubicBezTo>
                      <a:cubicBezTo>
                        <a:pt x="1046" y="1104"/>
                        <a:pt x="1047" y="1106"/>
                        <a:pt x="1040" y="1111"/>
                      </a:cubicBezTo>
                      <a:cubicBezTo>
                        <a:pt x="1034" y="1117"/>
                        <a:pt x="1008" y="1134"/>
                        <a:pt x="1003" y="1132"/>
                      </a:cubicBezTo>
                      <a:cubicBezTo>
                        <a:pt x="998" y="1131"/>
                        <a:pt x="974" y="1106"/>
                        <a:pt x="958" y="1091"/>
                      </a:cubicBezTo>
                      <a:cubicBezTo>
                        <a:pt x="942" y="1076"/>
                        <a:pt x="924" y="1052"/>
                        <a:pt x="912" y="1030"/>
                      </a:cubicBezTo>
                      <a:cubicBezTo>
                        <a:pt x="899" y="1007"/>
                        <a:pt x="879" y="954"/>
                        <a:pt x="879" y="944"/>
                      </a:cubicBezTo>
                      <a:cubicBezTo>
                        <a:pt x="879" y="934"/>
                        <a:pt x="896" y="919"/>
                        <a:pt x="900" y="913"/>
                      </a:cubicBezTo>
                      <a:cubicBezTo>
                        <a:pt x="904" y="906"/>
                        <a:pt x="907" y="903"/>
                        <a:pt x="906" y="895"/>
                      </a:cubicBezTo>
                      <a:cubicBezTo>
                        <a:pt x="904" y="888"/>
                        <a:pt x="895" y="883"/>
                        <a:pt x="895" y="876"/>
                      </a:cubicBezTo>
                      <a:cubicBezTo>
                        <a:pt x="895" y="869"/>
                        <a:pt x="925" y="794"/>
                        <a:pt x="931" y="783"/>
                      </a:cubicBezTo>
                      <a:cubicBezTo>
                        <a:pt x="938" y="771"/>
                        <a:pt x="952" y="748"/>
                        <a:pt x="961" y="739"/>
                      </a:cubicBezTo>
                      <a:cubicBezTo>
                        <a:pt x="971" y="729"/>
                        <a:pt x="1017" y="678"/>
                        <a:pt x="1029" y="671"/>
                      </a:cubicBezTo>
                      <a:cubicBezTo>
                        <a:pt x="1042" y="664"/>
                        <a:pt x="1082" y="654"/>
                        <a:pt x="1092" y="651"/>
                      </a:cubicBezTo>
                      <a:cubicBezTo>
                        <a:pt x="1103" y="648"/>
                        <a:pt x="1130" y="646"/>
                        <a:pt x="1157" y="646"/>
                      </a:cubicBezTo>
                      <a:cubicBezTo>
                        <a:pt x="1183" y="647"/>
                        <a:pt x="1189" y="649"/>
                        <a:pt x="1205" y="655"/>
                      </a:cubicBezTo>
                      <a:cubicBezTo>
                        <a:pt x="1222" y="661"/>
                        <a:pt x="1272" y="723"/>
                        <a:pt x="1272" y="723"/>
                      </a:cubicBezTo>
                      <a:cubicBezTo>
                        <a:pt x="1272" y="723"/>
                        <a:pt x="1286" y="700"/>
                        <a:pt x="1292" y="697"/>
                      </a:cubicBezTo>
                      <a:cubicBezTo>
                        <a:pt x="1299" y="694"/>
                        <a:pt x="1319" y="692"/>
                        <a:pt x="1327" y="693"/>
                      </a:cubicBezTo>
                      <a:cubicBezTo>
                        <a:pt x="1335" y="694"/>
                        <a:pt x="1362" y="711"/>
                        <a:pt x="1380" y="715"/>
                      </a:cubicBezTo>
                      <a:cubicBezTo>
                        <a:pt x="1398" y="719"/>
                        <a:pt x="1429" y="714"/>
                        <a:pt x="1439" y="711"/>
                      </a:cubicBezTo>
                      <a:cubicBezTo>
                        <a:pt x="1449" y="707"/>
                        <a:pt x="1480" y="674"/>
                        <a:pt x="1478" y="665"/>
                      </a:cubicBezTo>
                      <a:cubicBezTo>
                        <a:pt x="1475" y="657"/>
                        <a:pt x="1453" y="645"/>
                        <a:pt x="1445" y="644"/>
                      </a:cubicBezTo>
                      <a:cubicBezTo>
                        <a:pt x="1436" y="643"/>
                        <a:pt x="1403" y="641"/>
                        <a:pt x="1394" y="636"/>
                      </a:cubicBezTo>
                      <a:cubicBezTo>
                        <a:pt x="1385" y="631"/>
                        <a:pt x="1353" y="581"/>
                        <a:pt x="1347" y="581"/>
                      </a:cubicBezTo>
                      <a:cubicBezTo>
                        <a:pt x="1342" y="580"/>
                        <a:pt x="1333" y="582"/>
                        <a:pt x="1330" y="586"/>
                      </a:cubicBezTo>
                      <a:cubicBezTo>
                        <a:pt x="1326" y="591"/>
                        <a:pt x="1326" y="601"/>
                        <a:pt x="1325" y="607"/>
                      </a:cubicBezTo>
                      <a:cubicBezTo>
                        <a:pt x="1324" y="613"/>
                        <a:pt x="1323" y="637"/>
                        <a:pt x="1320" y="637"/>
                      </a:cubicBezTo>
                      <a:cubicBezTo>
                        <a:pt x="1318" y="637"/>
                        <a:pt x="1305" y="627"/>
                        <a:pt x="1301" y="621"/>
                      </a:cubicBezTo>
                      <a:cubicBezTo>
                        <a:pt x="1297" y="614"/>
                        <a:pt x="1291" y="607"/>
                        <a:pt x="1289" y="601"/>
                      </a:cubicBezTo>
                      <a:cubicBezTo>
                        <a:pt x="1287" y="595"/>
                        <a:pt x="1286" y="574"/>
                        <a:pt x="1283" y="565"/>
                      </a:cubicBezTo>
                      <a:cubicBezTo>
                        <a:pt x="1280" y="557"/>
                        <a:pt x="1256" y="540"/>
                        <a:pt x="1248" y="536"/>
                      </a:cubicBezTo>
                      <a:cubicBezTo>
                        <a:pt x="1241" y="533"/>
                        <a:pt x="1235" y="535"/>
                        <a:pt x="1235" y="535"/>
                      </a:cubicBezTo>
                      <a:cubicBezTo>
                        <a:pt x="1235" y="535"/>
                        <a:pt x="1238" y="545"/>
                        <a:pt x="1244" y="555"/>
                      </a:cubicBezTo>
                      <a:cubicBezTo>
                        <a:pt x="1248" y="561"/>
                        <a:pt x="1264" y="577"/>
                        <a:pt x="1264" y="584"/>
                      </a:cubicBezTo>
                      <a:cubicBezTo>
                        <a:pt x="1265" y="591"/>
                        <a:pt x="1253" y="575"/>
                        <a:pt x="1254" y="577"/>
                      </a:cubicBezTo>
                      <a:cubicBezTo>
                        <a:pt x="1255" y="579"/>
                        <a:pt x="1256" y="585"/>
                        <a:pt x="1256" y="590"/>
                      </a:cubicBezTo>
                      <a:cubicBezTo>
                        <a:pt x="1256" y="596"/>
                        <a:pt x="1254" y="602"/>
                        <a:pt x="1254" y="602"/>
                      </a:cubicBezTo>
                      <a:cubicBezTo>
                        <a:pt x="1254" y="602"/>
                        <a:pt x="1251" y="612"/>
                        <a:pt x="1247" y="613"/>
                      </a:cubicBezTo>
                      <a:cubicBezTo>
                        <a:pt x="1243" y="613"/>
                        <a:pt x="1243" y="610"/>
                        <a:pt x="1243" y="610"/>
                      </a:cubicBezTo>
                      <a:cubicBezTo>
                        <a:pt x="1243" y="610"/>
                        <a:pt x="1247" y="599"/>
                        <a:pt x="1240" y="587"/>
                      </a:cubicBezTo>
                      <a:cubicBezTo>
                        <a:pt x="1233" y="576"/>
                        <a:pt x="1219" y="569"/>
                        <a:pt x="1213" y="562"/>
                      </a:cubicBezTo>
                      <a:cubicBezTo>
                        <a:pt x="1206" y="555"/>
                        <a:pt x="1193" y="541"/>
                        <a:pt x="1182" y="536"/>
                      </a:cubicBezTo>
                      <a:cubicBezTo>
                        <a:pt x="1170" y="531"/>
                        <a:pt x="1135" y="543"/>
                        <a:pt x="1130" y="547"/>
                      </a:cubicBezTo>
                      <a:cubicBezTo>
                        <a:pt x="1126" y="550"/>
                        <a:pt x="1125" y="561"/>
                        <a:pt x="1119" y="565"/>
                      </a:cubicBezTo>
                      <a:cubicBezTo>
                        <a:pt x="1113" y="569"/>
                        <a:pt x="1097" y="573"/>
                        <a:pt x="1089" y="582"/>
                      </a:cubicBezTo>
                      <a:cubicBezTo>
                        <a:pt x="1081" y="591"/>
                        <a:pt x="1076" y="620"/>
                        <a:pt x="1073" y="627"/>
                      </a:cubicBezTo>
                      <a:cubicBezTo>
                        <a:pt x="1070" y="634"/>
                        <a:pt x="1069" y="637"/>
                        <a:pt x="1063" y="640"/>
                      </a:cubicBezTo>
                      <a:cubicBezTo>
                        <a:pt x="1058" y="644"/>
                        <a:pt x="1034" y="649"/>
                        <a:pt x="1029" y="648"/>
                      </a:cubicBezTo>
                      <a:cubicBezTo>
                        <a:pt x="1023" y="647"/>
                        <a:pt x="1015" y="628"/>
                        <a:pt x="1008" y="627"/>
                      </a:cubicBezTo>
                      <a:cubicBezTo>
                        <a:pt x="1002" y="626"/>
                        <a:pt x="990" y="629"/>
                        <a:pt x="988" y="627"/>
                      </a:cubicBezTo>
                      <a:cubicBezTo>
                        <a:pt x="985" y="626"/>
                        <a:pt x="985" y="612"/>
                        <a:pt x="984" y="599"/>
                      </a:cubicBezTo>
                      <a:cubicBezTo>
                        <a:pt x="982" y="587"/>
                        <a:pt x="983" y="564"/>
                        <a:pt x="988" y="556"/>
                      </a:cubicBezTo>
                      <a:cubicBezTo>
                        <a:pt x="993" y="548"/>
                        <a:pt x="1024" y="534"/>
                        <a:pt x="1033" y="531"/>
                      </a:cubicBezTo>
                      <a:cubicBezTo>
                        <a:pt x="1042" y="528"/>
                        <a:pt x="1063" y="536"/>
                        <a:pt x="1066" y="531"/>
                      </a:cubicBezTo>
                      <a:cubicBezTo>
                        <a:pt x="1069" y="526"/>
                        <a:pt x="1063" y="508"/>
                        <a:pt x="1062" y="501"/>
                      </a:cubicBezTo>
                      <a:cubicBezTo>
                        <a:pt x="1061" y="494"/>
                        <a:pt x="1042" y="481"/>
                        <a:pt x="1045" y="477"/>
                      </a:cubicBezTo>
                      <a:cubicBezTo>
                        <a:pt x="1048" y="473"/>
                        <a:pt x="1078" y="469"/>
                        <a:pt x="1082" y="465"/>
                      </a:cubicBezTo>
                      <a:cubicBezTo>
                        <a:pt x="1087" y="461"/>
                        <a:pt x="1124" y="405"/>
                        <a:pt x="1130" y="401"/>
                      </a:cubicBezTo>
                      <a:cubicBezTo>
                        <a:pt x="1137" y="398"/>
                        <a:pt x="1169" y="398"/>
                        <a:pt x="1169" y="398"/>
                      </a:cubicBezTo>
                      <a:cubicBezTo>
                        <a:pt x="1169" y="398"/>
                        <a:pt x="1157" y="378"/>
                        <a:pt x="1158" y="373"/>
                      </a:cubicBezTo>
                      <a:cubicBezTo>
                        <a:pt x="1158" y="369"/>
                        <a:pt x="1159" y="365"/>
                        <a:pt x="1164" y="361"/>
                      </a:cubicBezTo>
                      <a:cubicBezTo>
                        <a:pt x="1168" y="358"/>
                        <a:pt x="1177" y="355"/>
                        <a:pt x="1180" y="358"/>
                      </a:cubicBezTo>
                      <a:cubicBezTo>
                        <a:pt x="1184" y="360"/>
                        <a:pt x="1180" y="379"/>
                        <a:pt x="1183" y="387"/>
                      </a:cubicBezTo>
                      <a:cubicBezTo>
                        <a:pt x="1187" y="395"/>
                        <a:pt x="1222" y="398"/>
                        <a:pt x="1240" y="398"/>
                      </a:cubicBezTo>
                      <a:cubicBezTo>
                        <a:pt x="1259" y="399"/>
                        <a:pt x="1289" y="359"/>
                        <a:pt x="1290" y="353"/>
                      </a:cubicBezTo>
                      <a:cubicBezTo>
                        <a:pt x="1291" y="347"/>
                        <a:pt x="1289" y="342"/>
                        <a:pt x="1291" y="336"/>
                      </a:cubicBezTo>
                      <a:cubicBezTo>
                        <a:pt x="1294" y="329"/>
                        <a:pt x="1338" y="302"/>
                        <a:pt x="1338" y="302"/>
                      </a:cubicBezTo>
                      <a:cubicBezTo>
                        <a:pt x="1338" y="302"/>
                        <a:pt x="1293" y="309"/>
                        <a:pt x="1290" y="305"/>
                      </a:cubicBezTo>
                      <a:cubicBezTo>
                        <a:pt x="1286" y="300"/>
                        <a:pt x="1286" y="276"/>
                        <a:pt x="1291" y="268"/>
                      </a:cubicBezTo>
                      <a:cubicBezTo>
                        <a:pt x="1297" y="260"/>
                        <a:pt x="1307" y="235"/>
                        <a:pt x="1305" y="233"/>
                      </a:cubicBezTo>
                      <a:cubicBezTo>
                        <a:pt x="1302" y="230"/>
                        <a:pt x="1297" y="230"/>
                        <a:pt x="1290" y="233"/>
                      </a:cubicBezTo>
                      <a:cubicBezTo>
                        <a:pt x="1283" y="236"/>
                        <a:pt x="1264" y="256"/>
                        <a:pt x="1254" y="266"/>
                      </a:cubicBezTo>
                      <a:cubicBezTo>
                        <a:pt x="1244" y="277"/>
                        <a:pt x="1240" y="281"/>
                        <a:pt x="1240" y="286"/>
                      </a:cubicBezTo>
                      <a:cubicBezTo>
                        <a:pt x="1239" y="290"/>
                        <a:pt x="1250" y="307"/>
                        <a:pt x="1250" y="313"/>
                      </a:cubicBezTo>
                      <a:cubicBezTo>
                        <a:pt x="1250" y="320"/>
                        <a:pt x="1236" y="363"/>
                        <a:pt x="1232" y="364"/>
                      </a:cubicBezTo>
                      <a:cubicBezTo>
                        <a:pt x="1228" y="365"/>
                        <a:pt x="1201" y="348"/>
                        <a:pt x="1201" y="348"/>
                      </a:cubicBezTo>
                      <a:cubicBezTo>
                        <a:pt x="1201" y="348"/>
                        <a:pt x="1188" y="333"/>
                        <a:pt x="1179" y="331"/>
                      </a:cubicBezTo>
                      <a:cubicBezTo>
                        <a:pt x="1170" y="329"/>
                        <a:pt x="1149" y="350"/>
                        <a:pt x="1140" y="348"/>
                      </a:cubicBezTo>
                      <a:cubicBezTo>
                        <a:pt x="1131" y="346"/>
                        <a:pt x="1126" y="326"/>
                        <a:pt x="1126" y="317"/>
                      </a:cubicBezTo>
                      <a:cubicBezTo>
                        <a:pt x="1126" y="308"/>
                        <a:pt x="1123" y="293"/>
                        <a:pt x="1126" y="286"/>
                      </a:cubicBezTo>
                      <a:cubicBezTo>
                        <a:pt x="1134" y="271"/>
                        <a:pt x="1170" y="255"/>
                        <a:pt x="1178" y="245"/>
                      </a:cubicBezTo>
                      <a:cubicBezTo>
                        <a:pt x="1186" y="235"/>
                        <a:pt x="1188" y="222"/>
                        <a:pt x="1194" y="215"/>
                      </a:cubicBezTo>
                      <a:cubicBezTo>
                        <a:pt x="1199" y="208"/>
                        <a:pt x="1227" y="193"/>
                        <a:pt x="1236" y="190"/>
                      </a:cubicBezTo>
                      <a:cubicBezTo>
                        <a:pt x="1246" y="187"/>
                        <a:pt x="1293" y="173"/>
                        <a:pt x="1306" y="173"/>
                      </a:cubicBezTo>
                      <a:cubicBezTo>
                        <a:pt x="1319" y="173"/>
                        <a:pt x="1400" y="198"/>
                        <a:pt x="1400" y="198"/>
                      </a:cubicBezTo>
                      <a:cubicBezTo>
                        <a:pt x="1400" y="198"/>
                        <a:pt x="1429" y="206"/>
                        <a:pt x="1435" y="210"/>
                      </a:cubicBezTo>
                      <a:cubicBezTo>
                        <a:pt x="1440" y="214"/>
                        <a:pt x="1420" y="233"/>
                        <a:pt x="1412" y="233"/>
                      </a:cubicBezTo>
                      <a:cubicBezTo>
                        <a:pt x="1404" y="232"/>
                        <a:pt x="1380" y="230"/>
                        <a:pt x="1373" y="233"/>
                      </a:cubicBezTo>
                      <a:cubicBezTo>
                        <a:pt x="1367" y="235"/>
                        <a:pt x="1383" y="244"/>
                        <a:pt x="1388" y="250"/>
                      </a:cubicBezTo>
                      <a:cubicBezTo>
                        <a:pt x="1393" y="255"/>
                        <a:pt x="1408" y="266"/>
                        <a:pt x="1416" y="265"/>
                      </a:cubicBezTo>
                      <a:cubicBezTo>
                        <a:pt x="1424" y="264"/>
                        <a:pt x="1434" y="255"/>
                        <a:pt x="1438" y="251"/>
                      </a:cubicBezTo>
                      <a:cubicBezTo>
                        <a:pt x="1443" y="247"/>
                        <a:pt x="1462" y="223"/>
                        <a:pt x="1463" y="222"/>
                      </a:cubicBezTo>
                      <a:cubicBezTo>
                        <a:pt x="1299" y="83"/>
                        <a:pt x="1086" y="0"/>
                        <a:pt x="855" y="0"/>
                      </a:cubicBezTo>
                      <a:cubicBezTo>
                        <a:pt x="650" y="0"/>
                        <a:pt x="461" y="65"/>
                        <a:pt x="307" y="175"/>
                      </a:cubicBezTo>
                      <a:cubicBezTo>
                        <a:pt x="314" y="171"/>
                        <a:pt x="329" y="173"/>
                        <a:pt x="337" y="176"/>
                      </a:cubicBezTo>
                      <a:cubicBezTo>
                        <a:pt x="344" y="178"/>
                        <a:pt x="351" y="185"/>
                        <a:pt x="353" y="191"/>
                      </a:cubicBezTo>
                      <a:cubicBezTo>
                        <a:pt x="355" y="196"/>
                        <a:pt x="356" y="223"/>
                        <a:pt x="353" y="230"/>
                      </a:cubicBezTo>
                      <a:cubicBezTo>
                        <a:pt x="350" y="238"/>
                        <a:pt x="313" y="270"/>
                        <a:pt x="310" y="271"/>
                      </a:cubicBezTo>
                      <a:cubicBezTo>
                        <a:pt x="308" y="273"/>
                        <a:pt x="226" y="317"/>
                        <a:pt x="225" y="321"/>
                      </a:cubicBezTo>
                      <a:cubicBezTo>
                        <a:pt x="224" y="325"/>
                        <a:pt x="227" y="349"/>
                        <a:pt x="236" y="358"/>
                      </a:cubicBezTo>
                      <a:cubicBezTo>
                        <a:pt x="245" y="367"/>
                        <a:pt x="295" y="380"/>
                        <a:pt x="302" y="387"/>
                      </a:cubicBezTo>
                      <a:cubicBezTo>
                        <a:pt x="309" y="394"/>
                        <a:pt x="313" y="435"/>
                        <a:pt x="313" y="435"/>
                      </a:cubicBezTo>
                      <a:cubicBezTo>
                        <a:pt x="313" y="435"/>
                        <a:pt x="331" y="389"/>
                        <a:pt x="340" y="382"/>
                      </a:cubicBezTo>
                      <a:cubicBezTo>
                        <a:pt x="348" y="375"/>
                        <a:pt x="368" y="368"/>
                        <a:pt x="373" y="364"/>
                      </a:cubicBezTo>
                      <a:cubicBezTo>
                        <a:pt x="377" y="360"/>
                        <a:pt x="373" y="342"/>
                        <a:pt x="378" y="335"/>
                      </a:cubicBezTo>
                      <a:cubicBezTo>
                        <a:pt x="382" y="329"/>
                        <a:pt x="408" y="279"/>
                        <a:pt x="429" y="286"/>
                      </a:cubicBezTo>
                      <a:cubicBezTo>
                        <a:pt x="451" y="293"/>
                        <a:pt x="459" y="301"/>
                        <a:pt x="461" y="305"/>
                      </a:cubicBezTo>
                      <a:cubicBezTo>
                        <a:pt x="464" y="309"/>
                        <a:pt x="461" y="321"/>
                        <a:pt x="464" y="322"/>
                      </a:cubicBezTo>
                      <a:cubicBezTo>
                        <a:pt x="467" y="324"/>
                        <a:pt x="488" y="331"/>
                        <a:pt x="495" y="334"/>
                      </a:cubicBezTo>
                      <a:cubicBezTo>
                        <a:pt x="501" y="337"/>
                        <a:pt x="516" y="349"/>
                        <a:pt x="518" y="360"/>
                      </a:cubicBezTo>
                      <a:cubicBezTo>
                        <a:pt x="519" y="371"/>
                        <a:pt x="536" y="389"/>
                        <a:pt x="536" y="389"/>
                      </a:cubicBezTo>
                      <a:cubicBezTo>
                        <a:pt x="553" y="407"/>
                        <a:pt x="553" y="407"/>
                        <a:pt x="553" y="407"/>
                      </a:cubicBezTo>
                      <a:cubicBezTo>
                        <a:pt x="548" y="428"/>
                        <a:pt x="548" y="428"/>
                        <a:pt x="548" y="428"/>
                      </a:cubicBezTo>
                      <a:cubicBezTo>
                        <a:pt x="548" y="428"/>
                        <a:pt x="496" y="451"/>
                        <a:pt x="487" y="451"/>
                      </a:cubicBezTo>
                      <a:cubicBezTo>
                        <a:pt x="477" y="451"/>
                        <a:pt x="457" y="450"/>
                        <a:pt x="446" y="451"/>
                      </a:cubicBezTo>
                      <a:cubicBezTo>
                        <a:pt x="434" y="452"/>
                        <a:pt x="389" y="475"/>
                        <a:pt x="389" y="475"/>
                      </a:cubicBezTo>
                      <a:cubicBezTo>
                        <a:pt x="389" y="475"/>
                        <a:pt x="470" y="479"/>
                        <a:pt x="474" y="483"/>
                      </a:cubicBezTo>
                      <a:cubicBezTo>
                        <a:pt x="479" y="487"/>
                        <a:pt x="456" y="523"/>
                        <a:pt x="450" y="528"/>
                      </a:cubicBezTo>
                      <a:cubicBezTo>
                        <a:pt x="443" y="532"/>
                        <a:pt x="389" y="536"/>
                        <a:pt x="382" y="539"/>
                      </a:cubicBezTo>
                      <a:cubicBezTo>
                        <a:pt x="375" y="543"/>
                        <a:pt x="365" y="568"/>
                        <a:pt x="356" y="579"/>
                      </a:cubicBezTo>
                      <a:cubicBezTo>
                        <a:pt x="346" y="591"/>
                        <a:pt x="313" y="597"/>
                        <a:pt x="307" y="603"/>
                      </a:cubicBezTo>
                      <a:cubicBezTo>
                        <a:pt x="301" y="610"/>
                        <a:pt x="291" y="644"/>
                        <a:pt x="282" y="658"/>
                      </a:cubicBezTo>
                      <a:cubicBezTo>
                        <a:pt x="274" y="672"/>
                        <a:pt x="218" y="715"/>
                        <a:pt x="214" y="720"/>
                      </a:cubicBezTo>
                      <a:cubicBezTo>
                        <a:pt x="210" y="725"/>
                        <a:pt x="210" y="788"/>
                        <a:pt x="206" y="795"/>
                      </a:cubicBezTo>
                      <a:cubicBezTo>
                        <a:pt x="201" y="802"/>
                        <a:pt x="176" y="751"/>
                        <a:pt x="167" y="747"/>
                      </a:cubicBezTo>
                      <a:cubicBezTo>
                        <a:pt x="158" y="742"/>
                        <a:pt x="120" y="737"/>
                        <a:pt x="114" y="740"/>
                      </a:cubicBezTo>
                      <a:cubicBezTo>
                        <a:pt x="107" y="742"/>
                        <a:pt x="111" y="754"/>
                        <a:pt x="107" y="758"/>
                      </a:cubicBezTo>
                      <a:cubicBezTo>
                        <a:pt x="103" y="761"/>
                        <a:pt x="75" y="758"/>
                        <a:pt x="62" y="762"/>
                      </a:cubicBezTo>
                      <a:cubicBezTo>
                        <a:pt x="49" y="766"/>
                        <a:pt x="20" y="784"/>
                        <a:pt x="10" y="801"/>
                      </a:cubicBezTo>
                      <a:cubicBezTo>
                        <a:pt x="0" y="818"/>
                        <a:pt x="4" y="892"/>
                        <a:pt x="10" y="898"/>
                      </a:cubicBezTo>
                      <a:cubicBezTo>
                        <a:pt x="15" y="903"/>
                        <a:pt x="26" y="911"/>
                        <a:pt x="39" y="912"/>
                      </a:cubicBezTo>
                      <a:cubicBezTo>
                        <a:pt x="52" y="914"/>
                        <a:pt x="66" y="902"/>
                        <a:pt x="66" y="902"/>
                      </a:cubicBezTo>
                      <a:cubicBezTo>
                        <a:pt x="66" y="902"/>
                        <a:pt x="90" y="875"/>
                        <a:pt x="94" y="871"/>
                      </a:cubicBezTo>
                      <a:cubicBezTo>
                        <a:pt x="99" y="868"/>
                        <a:pt x="109" y="866"/>
                        <a:pt x="112" y="870"/>
                      </a:cubicBezTo>
                      <a:cubicBezTo>
                        <a:pt x="115" y="874"/>
                        <a:pt x="113" y="937"/>
                        <a:pt x="116" y="942"/>
                      </a:cubicBezTo>
                      <a:cubicBezTo>
                        <a:pt x="119" y="946"/>
                        <a:pt x="137" y="950"/>
                        <a:pt x="140" y="955"/>
                      </a:cubicBezTo>
                      <a:cubicBezTo>
                        <a:pt x="144" y="959"/>
                        <a:pt x="143" y="973"/>
                        <a:pt x="148" y="991"/>
                      </a:cubicBezTo>
                      <a:cubicBezTo>
                        <a:pt x="154" y="1010"/>
                        <a:pt x="159" y="1029"/>
                        <a:pt x="169" y="1034"/>
                      </a:cubicBezTo>
                      <a:cubicBezTo>
                        <a:pt x="178" y="1039"/>
                        <a:pt x="224" y="1055"/>
                        <a:pt x="224" y="1055"/>
                      </a:cubicBezTo>
                      <a:cubicBezTo>
                        <a:pt x="224" y="1055"/>
                        <a:pt x="222" y="1047"/>
                        <a:pt x="224" y="1041"/>
                      </a:cubicBezTo>
                      <a:cubicBezTo>
                        <a:pt x="225" y="1034"/>
                        <a:pt x="284" y="988"/>
                        <a:pt x="291" y="988"/>
                      </a:cubicBezTo>
                      <a:cubicBezTo>
                        <a:pt x="297" y="987"/>
                        <a:pt x="338" y="1028"/>
                        <a:pt x="347" y="1030"/>
                      </a:cubicBezTo>
                      <a:cubicBezTo>
                        <a:pt x="355" y="1032"/>
                        <a:pt x="410" y="1018"/>
                        <a:pt x="419" y="1025"/>
                      </a:cubicBezTo>
                      <a:cubicBezTo>
                        <a:pt x="427" y="1031"/>
                        <a:pt x="437" y="1088"/>
                        <a:pt x="449" y="1099"/>
                      </a:cubicBezTo>
                      <a:cubicBezTo>
                        <a:pt x="461" y="1110"/>
                        <a:pt x="485" y="1103"/>
                        <a:pt x="501" y="1113"/>
                      </a:cubicBezTo>
                      <a:cubicBezTo>
                        <a:pt x="516" y="1123"/>
                        <a:pt x="520" y="1156"/>
                        <a:pt x="530" y="1170"/>
                      </a:cubicBezTo>
                      <a:cubicBezTo>
                        <a:pt x="541" y="1184"/>
                        <a:pt x="694" y="1244"/>
                        <a:pt x="703" y="1258"/>
                      </a:cubicBezTo>
                      <a:cubicBezTo>
                        <a:pt x="711" y="1272"/>
                        <a:pt x="706" y="1306"/>
                        <a:pt x="699" y="1316"/>
                      </a:cubicBezTo>
                      <a:cubicBezTo>
                        <a:pt x="692" y="1326"/>
                        <a:pt x="663" y="1358"/>
                        <a:pt x="656" y="1378"/>
                      </a:cubicBezTo>
                      <a:cubicBezTo>
                        <a:pt x="650" y="1398"/>
                        <a:pt x="664" y="1445"/>
                        <a:pt x="662" y="1458"/>
                      </a:cubicBezTo>
                      <a:cubicBezTo>
                        <a:pt x="660" y="1470"/>
                        <a:pt x="639" y="1515"/>
                        <a:pt x="632" y="1521"/>
                      </a:cubicBezTo>
                      <a:cubicBezTo>
                        <a:pt x="624" y="1527"/>
                        <a:pt x="587" y="1526"/>
                        <a:pt x="578" y="1532"/>
                      </a:cubicBezTo>
                      <a:cubicBezTo>
                        <a:pt x="569" y="1538"/>
                        <a:pt x="559" y="1561"/>
                        <a:pt x="556" y="1570"/>
                      </a:cubicBezTo>
                      <a:cubicBezTo>
                        <a:pt x="554" y="1579"/>
                        <a:pt x="566" y="1590"/>
                        <a:pt x="566" y="1598"/>
                      </a:cubicBezTo>
                      <a:cubicBezTo>
                        <a:pt x="565" y="1606"/>
                        <a:pt x="537" y="1678"/>
                        <a:pt x="529" y="1683"/>
                      </a:cubicBezTo>
                      <a:cubicBezTo>
                        <a:pt x="522" y="1688"/>
                        <a:pt x="495" y="1694"/>
                        <a:pt x="486" y="1700"/>
                      </a:cubicBezTo>
                      <a:cubicBezTo>
                        <a:pt x="477" y="1706"/>
                        <a:pt x="479" y="1719"/>
                        <a:pt x="475" y="1728"/>
                      </a:cubicBezTo>
                      <a:cubicBezTo>
                        <a:pt x="471" y="1737"/>
                        <a:pt x="450" y="1748"/>
                        <a:pt x="447" y="1755"/>
                      </a:cubicBezTo>
                      <a:cubicBezTo>
                        <a:pt x="445" y="1762"/>
                        <a:pt x="451" y="1769"/>
                        <a:pt x="450" y="1776"/>
                      </a:cubicBezTo>
                      <a:cubicBezTo>
                        <a:pt x="448" y="1783"/>
                        <a:pt x="437" y="1791"/>
                        <a:pt x="437" y="1791"/>
                      </a:cubicBezTo>
                      <a:cubicBezTo>
                        <a:pt x="563" y="1853"/>
                        <a:pt x="705" y="1888"/>
                        <a:pt x="855" y="1888"/>
                      </a:cubicBezTo>
                      <a:cubicBezTo>
                        <a:pt x="1376" y="1888"/>
                        <a:pt x="1799" y="1466"/>
                        <a:pt x="1799" y="944"/>
                      </a:cubicBezTo>
                      <a:cubicBezTo>
                        <a:pt x="1799" y="892"/>
                        <a:pt x="1795" y="841"/>
                        <a:pt x="1787" y="791"/>
                      </a:cubicBezTo>
                      <a:close/>
                      <a:moveTo>
                        <a:pt x="1042" y="325"/>
                      </a:moveTo>
                      <a:cubicBezTo>
                        <a:pt x="1046" y="322"/>
                        <a:pt x="1060" y="321"/>
                        <a:pt x="1064" y="325"/>
                      </a:cubicBezTo>
                      <a:cubicBezTo>
                        <a:pt x="1068" y="329"/>
                        <a:pt x="1085" y="380"/>
                        <a:pt x="1091" y="388"/>
                      </a:cubicBezTo>
                      <a:cubicBezTo>
                        <a:pt x="1097" y="397"/>
                        <a:pt x="1115" y="409"/>
                        <a:pt x="1115" y="413"/>
                      </a:cubicBezTo>
                      <a:cubicBezTo>
                        <a:pt x="1115" y="416"/>
                        <a:pt x="1097" y="436"/>
                        <a:pt x="1091" y="441"/>
                      </a:cubicBezTo>
                      <a:cubicBezTo>
                        <a:pt x="1085" y="445"/>
                        <a:pt x="1058" y="451"/>
                        <a:pt x="1052" y="449"/>
                      </a:cubicBezTo>
                      <a:cubicBezTo>
                        <a:pt x="1047" y="447"/>
                        <a:pt x="1058" y="406"/>
                        <a:pt x="1060" y="394"/>
                      </a:cubicBezTo>
                      <a:cubicBezTo>
                        <a:pt x="1062" y="383"/>
                        <a:pt x="1062" y="367"/>
                        <a:pt x="1058" y="363"/>
                      </a:cubicBezTo>
                      <a:cubicBezTo>
                        <a:pt x="1055" y="358"/>
                        <a:pt x="1048" y="355"/>
                        <a:pt x="1045" y="351"/>
                      </a:cubicBezTo>
                      <a:cubicBezTo>
                        <a:pt x="1042" y="347"/>
                        <a:pt x="1037" y="328"/>
                        <a:pt x="1042" y="325"/>
                      </a:cubicBezTo>
                      <a:close/>
                      <a:moveTo>
                        <a:pt x="1006" y="382"/>
                      </a:moveTo>
                      <a:cubicBezTo>
                        <a:pt x="1010" y="380"/>
                        <a:pt x="1027" y="376"/>
                        <a:pt x="1032" y="378"/>
                      </a:cubicBezTo>
                      <a:cubicBezTo>
                        <a:pt x="1038" y="380"/>
                        <a:pt x="1045" y="401"/>
                        <a:pt x="1042" y="409"/>
                      </a:cubicBezTo>
                      <a:cubicBezTo>
                        <a:pt x="1039" y="417"/>
                        <a:pt x="1015" y="428"/>
                        <a:pt x="1012" y="425"/>
                      </a:cubicBezTo>
                      <a:cubicBezTo>
                        <a:pt x="1008" y="422"/>
                        <a:pt x="1002" y="384"/>
                        <a:pt x="1006" y="382"/>
                      </a:cubicBezTo>
                      <a:close/>
                      <a:moveTo>
                        <a:pt x="971" y="247"/>
                      </a:moveTo>
                      <a:cubicBezTo>
                        <a:pt x="969" y="251"/>
                        <a:pt x="940" y="276"/>
                        <a:pt x="932" y="276"/>
                      </a:cubicBezTo>
                      <a:cubicBezTo>
                        <a:pt x="924" y="276"/>
                        <a:pt x="908" y="263"/>
                        <a:pt x="905" y="257"/>
                      </a:cubicBezTo>
                      <a:cubicBezTo>
                        <a:pt x="902" y="250"/>
                        <a:pt x="905" y="238"/>
                        <a:pt x="909" y="236"/>
                      </a:cubicBezTo>
                      <a:cubicBezTo>
                        <a:pt x="912" y="235"/>
                        <a:pt x="919" y="241"/>
                        <a:pt x="923" y="242"/>
                      </a:cubicBezTo>
                      <a:cubicBezTo>
                        <a:pt x="926" y="243"/>
                        <a:pt x="938" y="231"/>
                        <a:pt x="947" y="228"/>
                      </a:cubicBezTo>
                      <a:cubicBezTo>
                        <a:pt x="956" y="225"/>
                        <a:pt x="974" y="243"/>
                        <a:pt x="971" y="247"/>
                      </a:cubicBezTo>
                      <a:close/>
                      <a:moveTo>
                        <a:pt x="454" y="99"/>
                      </a:moveTo>
                      <a:cubicBezTo>
                        <a:pt x="459" y="94"/>
                        <a:pt x="496" y="77"/>
                        <a:pt x="504" y="77"/>
                      </a:cubicBezTo>
                      <a:cubicBezTo>
                        <a:pt x="513" y="76"/>
                        <a:pt x="531" y="79"/>
                        <a:pt x="536" y="77"/>
                      </a:cubicBezTo>
                      <a:cubicBezTo>
                        <a:pt x="542" y="74"/>
                        <a:pt x="549" y="54"/>
                        <a:pt x="555" y="52"/>
                      </a:cubicBezTo>
                      <a:cubicBezTo>
                        <a:pt x="561" y="49"/>
                        <a:pt x="594" y="42"/>
                        <a:pt x="603" y="46"/>
                      </a:cubicBezTo>
                      <a:cubicBezTo>
                        <a:pt x="611" y="49"/>
                        <a:pt x="615" y="64"/>
                        <a:pt x="615" y="67"/>
                      </a:cubicBezTo>
                      <a:cubicBezTo>
                        <a:pt x="615" y="71"/>
                        <a:pt x="553" y="94"/>
                        <a:pt x="546" y="97"/>
                      </a:cubicBezTo>
                      <a:cubicBezTo>
                        <a:pt x="539" y="99"/>
                        <a:pt x="507" y="101"/>
                        <a:pt x="501" y="104"/>
                      </a:cubicBezTo>
                      <a:cubicBezTo>
                        <a:pt x="495" y="107"/>
                        <a:pt x="493" y="114"/>
                        <a:pt x="488" y="117"/>
                      </a:cubicBezTo>
                      <a:cubicBezTo>
                        <a:pt x="482" y="119"/>
                        <a:pt x="446" y="111"/>
                        <a:pt x="446" y="109"/>
                      </a:cubicBezTo>
                      <a:cubicBezTo>
                        <a:pt x="446" y="107"/>
                        <a:pt x="450" y="103"/>
                        <a:pt x="454" y="99"/>
                      </a:cubicBezTo>
                      <a:close/>
                      <a:moveTo>
                        <a:pt x="516" y="276"/>
                      </a:moveTo>
                      <a:cubicBezTo>
                        <a:pt x="514" y="279"/>
                        <a:pt x="493" y="279"/>
                        <a:pt x="486" y="276"/>
                      </a:cubicBezTo>
                      <a:cubicBezTo>
                        <a:pt x="478" y="273"/>
                        <a:pt x="452" y="260"/>
                        <a:pt x="452" y="255"/>
                      </a:cubicBezTo>
                      <a:cubicBezTo>
                        <a:pt x="452" y="250"/>
                        <a:pt x="474" y="232"/>
                        <a:pt x="480" y="233"/>
                      </a:cubicBezTo>
                      <a:cubicBezTo>
                        <a:pt x="486" y="235"/>
                        <a:pt x="512" y="244"/>
                        <a:pt x="516" y="249"/>
                      </a:cubicBezTo>
                      <a:cubicBezTo>
                        <a:pt x="520" y="254"/>
                        <a:pt x="518" y="274"/>
                        <a:pt x="516" y="276"/>
                      </a:cubicBezTo>
                      <a:close/>
                      <a:moveTo>
                        <a:pt x="549" y="504"/>
                      </a:moveTo>
                      <a:cubicBezTo>
                        <a:pt x="540" y="495"/>
                        <a:pt x="532" y="456"/>
                        <a:pt x="540" y="452"/>
                      </a:cubicBezTo>
                      <a:cubicBezTo>
                        <a:pt x="549" y="449"/>
                        <a:pt x="564" y="459"/>
                        <a:pt x="569" y="469"/>
                      </a:cubicBezTo>
                      <a:cubicBezTo>
                        <a:pt x="574" y="479"/>
                        <a:pt x="558" y="513"/>
                        <a:pt x="549" y="504"/>
                      </a:cubicBezTo>
                      <a:close/>
                      <a:moveTo>
                        <a:pt x="574" y="240"/>
                      </a:moveTo>
                      <a:cubicBezTo>
                        <a:pt x="567" y="246"/>
                        <a:pt x="550" y="253"/>
                        <a:pt x="547" y="252"/>
                      </a:cubicBezTo>
                      <a:cubicBezTo>
                        <a:pt x="544" y="251"/>
                        <a:pt x="498" y="215"/>
                        <a:pt x="484" y="207"/>
                      </a:cubicBezTo>
                      <a:cubicBezTo>
                        <a:pt x="469" y="199"/>
                        <a:pt x="452" y="193"/>
                        <a:pt x="446" y="193"/>
                      </a:cubicBezTo>
                      <a:cubicBezTo>
                        <a:pt x="439" y="192"/>
                        <a:pt x="405" y="217"/>
                        <a:pt x="395" y="225"/>
                      </a:cubicBezTo>
                      <a:cubicBezTo>
                        <a:pt x="384" y="232"/>
                        <a:pt x="381" y="266"/>
                        <a:pt x="377" y="268"/>
                      </a:cubicBezTo>
                      <a:cubicBezTo>
                        <a:pt x="372" y="270"/>
                        <a:pt x="363" y="270"/>
                        <a:pt x="358" y="269"/>
                      </a:cubicBezTo>
                      <a:cubicBezTo>
                        <a:pt x="354" y="269"/>
                        <a:pt x="345" y="270"/>
                        <a:pt x="344" y="267"/>
                      </a:cubicBezTo>
                      <a:cubicBezTo>
                        <a:pt x="343" y="264"/>
                        <a:pt x="357" y="229"/>
                        <a:pt x="361" y="222"/>
                      </a:cubicBezTo>
                      <a:cubicBezTo>
                        <a:pt x="365" y="216"/>
                        <a:pt x="386" y="209"/>
                        <a:pt x="388" y="198"/>
                      </a:cubicBezTo>
                      <a:cubicBezTo>
                        <a:pt x="391" y="187"/>
                        <a:pt x="383" y="158"/>
                        <a:pt x="386" y="153"/>
                      </a:cubicBezTo>
                      <a:cubicBezTo>
                        <a:pt x="388" y="147"/>
                        <a:pt x="390" y="143"/>
                        <a:pt x="392" y="143"/>
                      </a:cubicBezTo>
                      <a:cubicBezTo>
                        <a:pt x="395" y="143"/>
                        <a:pt x="410" y="179"/>
                        <a:pt x="410" y="179"/>
                      </a:cubicBezTo>
                      <a:cubicBezTo>
                        <a:pt x="410" y="179"/>
                        <a:pt x="416" y="155"/>
                        <a:pt x="422" y="150"/>
                      </a:cubicBezTo>
                      <a:cubicBezTo>
                        <a:pt x="428" y="144"/>
                        <a:pt x="442" y="143"/>
                        <a:pt x="448" y="145"/>
                      </a:cubicBezTo>
                      <a:cubicBezTo>
                        <a:pt x="454" y="147"/>
                        <a:pt x="455" y="159"/>
                        <a:pt x="460" y="162"/>
                      </a:cubicBezTo>
                      <a:cubicBezTo>
                        <a:pt x="464" y="165"/>
                        <a:pt x="521" y="166"/>
                        <a:pt x="528" y="171"/>
                      </a:cubicBezTo>
                      <a:cubicBezTo>
                        <a:pt x="535" y="175"/>
                        <a:pt x="538" y="200"/>
                        <a:pt x="544" y="206"/>
                      </a:cubicBezTo>
                      <a:cubicBezTo>
                        <a:pt x="549" y="212"/>
                        <a:pt x="579" y="221"/>
                        <a:pt x="583" y="222"/>
                      </a:cubicBezTo>
                      <a:cubicBezTo>
                        <a:pt x="587" y="223"/>
                        <a:pt x="580" y="233"/>
                        <a:pt x="574" y="240"/>
                      </a:cubicBezTo>
                      <a:close/>
                      <a:moveTo>
                        <a:pt x="749" y="241"/>
                      </a:moveTo>
                      <a:cubicBezTo>
                        <a:pt x="734" y="252"/>
                        <a:pt x="720" y="286"/>
                        <a:pt x="713" y="298"/>
                      </a:cubicBezTo>
                      <a:cubicBezTo>
                        <a:pt x="707" y="309"/>
                        <a:pt x="694" y="311"/>
                        <a:pt x="687" y="310"/>
                      </a:cubicBezTo>
                      <a:cubicBezTo>
                        <a:pt x="679" y="309"/>
                        <a:pt x="665" y="281"/>
                        <a:pt x="660" y="273"/>
                      </a:cubicBezTo>
                      <a:cubicBezTo>
                        <a:pt x="655" y="266"/>
                        <a:pt x="640" y="236"/>
                        <a:pt x="642" y="228"/>
                      </a:cubicBezTo>
                      <a:cubicBezTo>
                        <a:pt x="644" y="220"/>
                        <a:pt x="672" y="206"/>
                        <a:pt x="676" y="197"/>
                      </a:cubicBezTo>
                      <a:cubicBezTo>
                        <a:pt x="680" y="188"/>
                        <a:pt x="682" y="185"/>
                        <a:pt x="674" y="164"/>
                      </a:cubicBezTo>
                      <a:cubicBezTo>
                        <a:pt x="666" y="143"/>
                        <a:pt x="601" y="110"/>
                        <a:pt x="592" y="109"/>
                      </a:cubicBezTo>
                      <a:cubicBezTo>
                        <a:pt x="583" y="108"/>
                        <a:pt x="598" y="95"/>
                        <a:pt x="615" y="85"/>
                      </a:cubicBezTo>
                      <a:cubicBezTo>
                        <a:pt x="633" y="75"/>
                        <a:pt x="730" y="48"/>
                        <a:pt x="746" y="46"/>
                      </a:cubicBezTo>
                      <a:cubicBezTo>
                        <a:pt x="762" y="43"/>
                        <a:pt x="827" y="31"/>
                        <a:pt x="851" y="35"/>
                      </a:cubicBezTo>
                      <a:cubicBezTo>
                        <a:pt x="875" y="39"/>
                        <a:pt x="941" y="61"/>
                        <a:pt x="947" y="71"/>
                      </a:cubicBezTo>
                      <a:cubicBezTo>
                        <a:pt x="952" y="82"/>
                        <a:pt x="920" y="171"/>
                        <a:pt x="906" y="182"/>
                      </a:cubicBezTo>
                      <a:cubicBezTo>
                        <a:pt x="893" y="192"/>
                        <a:pt x="765" y="230"/>
                        <a:pt x="749" y="241"/>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pPr marL="0" marR="0" lvl="0" indent="0" algn="l" defTabSz="932544"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grpSp>
      <p:grpSp>
        <p:nvGrpSpPr>
          <p:cNvPr id="86" name="Group 85">
            <a:extLst>
              <a:ext uri="{FF2B5EF4-FFF2-40B4-BE49-F238E27FC236}">
                <a16:creationId xmlns:a16="http://schemas.microsoft.com/office/drawing/2014/main" id="{EF7E8558-0F6D-497A-A447-0793B6A16020}"/>
              </a:ext>
              <a:ext uri="{C183D7F6-B498-43B3-948B-1728B52AA6E4}">
                <adec:decorative xmlns:adec="http://schemas.microsoft.com/office/drawing/2017/decorative" val="1"/>
              </a:ext>
            </a:extLst>
          </p:cNvPr>
          <p:cNvGrpSpPr/>
          <p:nvPr/>
        </p:nvGrpSpPr>
        <p:grpSpPr>
          <a:xfrm>
            <a:off x="10734502" y="241300"/>
            <a:ext cx="1457498" cy="553998"/>
            <a:chOff x="10401300" y="241300"/>
            <a:chExt cx="1790700" cy="836374"/>
          </a:xfrm>
        </p:grpSpPr>
        <p:sp>
          <p:nvSpPr>
            <p:cNvPr id="87" name="Rectangle 86">
              <a:extLst>
                <a:ext uri="{FF2B5EF4-FFF2-40B4-BE49-F238E27FC236}">
                  <a16:creationId xmlns:a16="http://schemas.microsoft.com/office/drawing/2014/main" id="{8FC8DB9C-2076-4C69-A720-B62B51E9CC66}"/>
                </a:ext>
              </a:extLst>
            </p:cNvPr>
            <p:cNvSpPr/>
            <p:nvPr/>
          </p:nvSpPr>
          <p:spPr bwMode="auto">
            <a:xfrm>
              <a:off x="10401300" y="241300"/>
              <a:ext cx="1790700" cy="836374"/>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91" name="Rectangle 90">
              <a:extLst>
                <a:ext uri="{FF2B5EF4-FFF2-40B4-BE49-F238E27FC236}">
                  <a16:creationId xmlns:a16="http://schemas.microsoft.com/office/drawing/2014/main" id="{25176361-4481-4441-B088-B6A84D4720B1}"/>
                </a:ext>
              </a:extLst>
            </p:cNvPr>
            <p:cNvSpPr/>
            <p:nvPr/>
          </p:nvSpPr>
          <p:spPr>
            <a:xfrm>
              <a:off x="10660459" y="310999"/>
              <a:ext cx="1384300" cy="6969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 sz="12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James Reason, 1991 </a:t>
              </a:r>
              <a:r>
                <a:rPr kumimoji="0" lang="ja-JP" altLang="en-US" sz="12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より改変</a:t>
              </a:r>
            </a:p>
          </p:txBody>
        </p:sp>
        <p:sp>
          <p:nvSpPr>
            <p:cNvPr id="93" name="Rectangle 92">
              <a:extLst>
                <a:ext uri="{FF2B5EF4-FFF2-40B4-BE49-F238E27FC236}">
                  <a16:creationId xmlns:a16="http://schemas.microsoft.com/office/drawing/2014/main" id="{6FEF98DC-8972-4993-B6E2-C93CB31DAE4D}"/>
                </a:ext>
              </a:extLst>
            </p:cNvPr>
            <p:cNvSpPr/>
            <p:nvPr/>
          </p:nvSpPr>
          <p:spPr bwMode="auto">
            <a:xfrm>
              <a:off x="10401300" y="241300"/>
              <a:ext cx="144780" cy="83637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spTree>
    <p:extLst>
      <p:ext uri="{BB962C8B-B14F-4D97-AF65-F5344CB8AC3E}">
        <p14:creationId xmlns:p14="http://schemas.microsoft.com/office/powerpoint/2010/main" val="2829798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00">
        <p159:morph option="byObject"/>
      </p:transition>
    </mc:Choice>
    <mc:Fallback xmlns:a16="http://schemas.microsoft.com/office/drawing/2014/main" xmlns:adec="http://schemas.microsoft.com/office/drawing/2017/decorative" xmlns:a14="http://schemas.microsoft.com/office/drawing/2010/main" xmlns:p14="http://schemas.microsoft.com/office/powerpoint/2010/main"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15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42" presetClass="path" presetSubtype="0" decel="100000" fill="hold" nodeType="withEffect">
                                  <p:stCondLst>
                                    <p:cond delay="150"/>
                                  </p:stCondLst>
                                  <p:childTnLst>
                                    <p:animMotion origin="layout" path="M -0.0245 -6.58193E-7 L -4.4243E-6 -6.58193E-7 " pathEditMode="relative" rAng="0" ptsTypes="AA">
                                      <p:cBhvr>
                                        <p:cTn id="12" dur="600" fill="hold"/>
                                        <p:tgtEl>
                                          <p:spTgt spid="41"/>
                                        </p:tgtEl>
                                        <p:attrNameLst>
                                          <p:attrName>ppt_x</p:attrName>
                                          <p:attrName>ppt_y</p:attrName>
                                        </p:attrNameLst>
                                      </p:cBhvr>
                                      <p:rCtr x="1225" y="0"/>
                                    </p:animMotion>
                                  </p:childTnLst>
                                </p:cTn>
                              </p:par>
                              <p:par>
                                <p:cTn id="13" presetID="10" presetClass="entr" presetSubtype="0" fill="hold" nodeType="withEffect">
                                  <p:stCondLst>
                                    <p:cond delay="300"/>
                                  </p:stCondLst>
                                  <p:childTnLst>
                                    <p:set>
                                      <p:cBhvr>
                                        <p:cTn id="14" dur="1" fill="hold">
                                          <p:stCondLst>
                                            <p:cond delay="0"/>
                                          </p:stCondLst>
                                        </p:cTn>
                                        <p:tgtEl>
                                          <p:spTgt spid="39"/>
                                        </p:tgtEl>
                                        <p:attrNameLst>
                                          <p:attrName>style.visibility</p:attrName>
                                        </p:attrNameLst>
                                      </p:cBhvr>
                                      <p:to>
                                        <p:strVal val="visible"/>
                                      </p:to>
                                    </p:set>
                                    <p:animEffect transition="in" filter="fade">
                                      <p:cBhvr>
                                        <p:cTn id="15" dur="500"/>
                                        <p:tgtEl>
                                          <p:spTgt spid="39"/>
                                        </p:tgtEl>
                                      </p:cBhvr>
                                    </p:animEffect>
                                  </p:childTnLst>
                                </p:cTn>
                              </p:par>
                              <p:par>
                                <p:cTn id="16" presetID="42" presetClass="path" presetSubtype="0" decel="100000" fill="hold" nodeType="withEffect">
                                  <p:stCondLst>
                                    <p:cond delay="300"/>
                                  </p:stCondLst>
                                  <p:childTnLst>
                                    <p:animMotion origin="layout" path="M -0.0245 -6.58193E-7 L -4.4243E-6 -6.58193E-7 " pathEditMode="relative" rAng="0" ptsTypes="AA">
                                      <p:cBhvr>
                                        <p:cTn id="17" dur="600" fill="hold"/>
                                        <p:tgtEl>
                                          <p:spTgt spid="39"/>
                                        </p:tgtEl>
                                        <p:attrNameLst>
                                          <p:attrName>ppt_x</p:attrName>
                                          <p:attrName>ppt_y</p:attrName>
                                        </p:attrNameLst>
                                      </p:cBhvr>
                                      <p:rCtr x="1225" y="0"/>
                                    </p:animMotion>
                                  </p:childTnLst>
                                </p:cTn>
                              </p:par>
                              <p:par>
                                <p:cTn id="18" presetID="10" presetClass="entr" presetSubtype="0" fill="hold" nodeType="withEffect">
                                  <p:stCondLst>
                                    <p:cond delay="45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42" presetClass="path" presetSubtype="0" decel="100000" fill="hold" nodeType="withEffect">
                                  <p:stCondLst>
                                    <p:cond delay="450"/>
                                  </p:stCondLst>
                                  <p:childTnLst>
                                    <p:animMotion origin="layout" path="M -0.0245 -6.58193E-7 L -4.4243E-6 -6.58193E-7 " pathEditMode="relative" rAng="0" ptsTypes="AA">
                                      <p:cBhvr>
                                        <p:cTn id="22" dur="600" fill="hold"/>
                                        <p:tgtEl>
                                          <p:spTgt spid="38"/>
                                        </p:tgtEl>
                                        <p:attrNameLst>
                                          <p:attrName>ppt_x</p:attrName>
                                          <p:attrName>ppt_y</p:attrName>
                                        </p:attrNameLst>
                                      </p:cBhvr>
                                      <p:rCtr x="1225" y="0"/>
                                    </p:animMotion>
                                  </p:childTnLst>
                                </p:cTn>
                              </p:par>
                              <p:par>
                                <p:cTn id="23" presetID="10" presetClass="entr" presetSubtype="0" fill="hold" nodeType="withEffect">
                                  <p:stCondLst>
                                    <p:cond delay="60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42" presetClass="path" presetSubtype="0" decel="100000" fill="hold" nodeType="withEffect">
                                  <p:stCondLst>
                                    <p:cond delay="600"/>
                                  </p:stCondLst>
                                  <p:childTnLst>
                                    <p:animMotion origin="layout" path="M -0.0245 -6.58193E-7 L -4.4243E-6 -6.58193E-7 " pathEditMode="relative" rAng="0" ptsTypes="AA">
                                      <p:cBhvr>
                                        <p:cTn id="27" dur="600" fill="hold"/>
                                        <p:tgtEl>
                                          <p:spTgt spid="37"/>
                                        </p:tgtEl>
                                        <p:attrNameLst>
                                          <p:attrName>ppt_x</p:attrName>
                                          <p:attrName>ppt_y</p:attrName>
                                        </p:attrNameLst>
                                      </p:cBhvr>
                                      <p:rCtr x="1225" y="0"/>
                                    </p:animMotion>
                                  </p:childTnLst>
                                </p:cTn>
                              </p:par>
                              <p:par>
                                <p:cTn id="28" presetID="10" presetClass="entr" presetSubtype="0" fill="hold" nodeType="withEffect">
                                  <p:stCondLst>
                                    <p:cond delay="75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42" presetClass="path" presetSubtype="0" decel="100000" fill="hold" nodeType="withEffect">
                                  <p:stCondLst>
                                    <p:cond delay="750"/>
                                  </p:stCondLst>
                                  <p:childTnLst>
                                    <p:animMotion origin="layout" path="M -0.0245 -6.58193E-7 L -4.4243E-6 -6.58193E-7 " pathEditMode="relative" rAng="0" ptsTypes="AA">
                                      <p:cBhvr>
                                        <p:cTn id="32" dur="600" fill="hold"/>
                                        <p:tgtEl>
                                          <p:spTgt spid="36"/>
                                        </p:tgtEl>
                                        <p:attrNameLst>
                                          <p:attrName>ppt_x</p:attrName>
                                          <p:attrName>ppt_y</p:attrName>
                                        </p:attrNameLst>
                                      </p:cBhvr>
                                      <p:rCtr x="1225" y="0"/>
                                    </p:animMotion>
                                  </p:childTnLst>
                                </p:cTn>
                              </p:par>
                              <p:par>
                                <p:cTn id="33" presetID="10" presetClass="entr" presetSubtype="0" fill="hold" nodeType="withEffect">
                                  <p:stCondLst>
                                    <p:cond delay="90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42" presetClass="path" presetSubtype="0" decel="100000" fill="hold" nodeType="withEffect">
                                  <p:stCondLst>
                                    <p:cond delay="900"/>
                                  </p:stCondLst>
                                  <p:childTnLst>
                                    <p:animMotion origin="layout" path="M -0.0245 -6.58193E-7 L -4.4243E-6 -6.58193E-7 " pathEditMode="relative" rAng="0" ptsTypes="AA">
                                      <p:cBhvr>
                                        <p:cTn id="37" dur="600" fill="hold"/>
                                        <p:tgtEl>
                                          <p:spTgt spid="35"/>
                                        </p:tgtEl>
                                        <p:attrNameLst>
                                          <p:attrName>ppt_x</p:attrName>
                                          <p:attrName>ppt_y</p:attrName>
                                        </p:attrNameLst>
                                      </p:cBhvr>
                                      <p:rCtr x="1225" y="0"/>
                                    </p:animMotion>
                                  </p:childTnLst>
                                </p:cTn>
                              </p:par>
                              <p:par>
                                <p:cTn id="38" presetID="10" presetClass="entr" presetSubtype="0" fill="hold" grpId="0" nodeType="withEffect">
                                  <p:stCondLst>
                                    <p:cond delay="90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par>
                          <p:cTn id="41" fill="hold">
                            <p:stCondLst>
                              <p:cond delay="1500"/>
                            </p:stCondLst>
                            <p:childTnLst>
                              <p:par>
                                <p:cTn id="42" presetID="1" presetClass="entr" presetSubtype="0" fill="hold" nodeType="after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par>
                                <p:cTn id="44" presetID="10" presetClass="entr" presetSubtype="0" fill="hold"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par>
                                <p:cTn id="47" presetID="42" presetClass="path" presetSubtype="0" decel="100000" fill="hold" nodeType="withEffect">
                                  <p:stCondLst>
                                    <p:cond delay="0"/>
                                  </p:stCondLst>
                                  <p:childTnLst>
                                    <p:animMotion origin="layout" path="M 2.25428E-6 0.04607 L 2.25428E-6 -6.58193E-7 " pathEditMode="relative" rAng="0" ptsTypes="AA">
                                      <p:cBhvr>
                                        <p:cTn id="48" dur="600" fill="hold"/>
                                        <p:tgtEl>
                                          <p:spTgt spid="3"/>
                                        </p:tgtEl>
                                        <p:attrNameLst>
                                          <p:attrName>ppt_x</p:attrName>
                                          <p:attrName>ppt_y</p:attrName>
                                        </p:attrNameLst>
                                      </p:cBhvr>
                                      <p:rCtr x="0" y="-2315"/>
                                    </p:animMotion>
                                  </p:childTnLst>
                                </p:cTn>
                              </p:par>
                              <p:par>
                                <p:cTn id="49" presetID="10" presetClass="entr" presetSubtype="0" fill="hold" nodeType="withEffect">
                                  <p:stCondLst>
                                    <p:cond delay="100"/>
                                  </p:stCondLst>
                                  <p:childTnLst>
                                    <p:set>
                                      <p:cBhvr>
                                        <p:cTn id="50" dur="1" fill="hold">
                                          <p:stCondLst>
                                            <p:cond delay="0"/>
                                          </p:stCondLst>
                                        </p:cTn>
                                        <p:tgtEl>
                                          <p:spTgt spid="2"/>
                                        </p:tgtEl>
                                        <p:attrNameLst>
                                          <p:attrName>style.visibility</p:attrName>
                                        </p:attrNameLst>
                                      </p:cBhvr>
                                      <p:to>
                                        <p:strVal val="visible"/>
                                      </p:to>
                                    </p:set>
                                    <p:animEffect transition="in" filter="fade">
                                      <p:cBhvr>
                                        <p:cTn id="51" dur="500"/>
                                        <p:tgtEl>
                                          <p:spTgt spid="2"/>
                                        </p:tgtEl>
                                      </p:cBhvr>
                                    </p:animEffect>
                                  </p:childTnLst>
                                </p:cTn>
                              </p:par>
                              <p:par>
                                <p:cTn id="52" presetID="42" presetClass="path" presetSubtype="0" decel="100000" fill="hold" nodeType="withEffect">
                                  <p:stCondLst>
                                    <p:cond delay="100"/>
                                  </p:stCondLst>
                                  <p:childTnLst>
                                    <p:animMotion origin="layout" path="M 2.25428E-6 0.04607 L 2.25428E-6 -6.58193E-7 " pathEditMode="relative" rAng="0" ptsTypes="AA">
                                      <p:cBhvr>
                                        <p:cTn id="53" dur="600" fill="hold"/>
                                        <p:tgtEl>
                                          <p:spTgt spid="2"/>
                                        </p:tgtEl>
                                        <p:attrNameLst>
                                          <p:attrName>ppt_x</p:attrName>
                                          <p:attrName>ppt_y</p:attrName>
                                        </p:attrNameLst>
                                      </p:cBhvr>
                                      <p:rCtr x="0" y="-2315"/>
                                    </p:animMotion>
                                  </p:childTnLst>
                                </p:cTn>
                              </p:par>
                              <p:par>
                                <p:cTn id="54" presetID="10" presetClass="entr" presetSubtype="0" fill="hold" nodeType="withEffect">
                                  <p:stCondLst>
                                    <p:cond delay="20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par>
                                <p:cTn id="57" presetID="42" presetClass="path" presetSubtype="0" decel="100000" fill="hold" nodeType="withEffect">
                                  <p:stCondLst>
                                    <p:cond delay="200"/>
                                  </p:stCondLst>
                                  <p:childTnLst>
                                    <p:animMotion origin="layout" path="M 2.25428E-6 0.04607 L 2.25428E-6 -6.58193E-7 " pathEditMode="relative" rAng="0" ptsTypes="AA">
                                      <p:cBhvr>
                                        <p:cTn id="58" dur="600" fill="hold"/>
                                        <p:tgtEl>
                                          <p:spTgt spid="5"/>
                                        </p:tgtEl>
                                        <p:attrNameLst>
                                          <p:attrName>ppt_x</p:attrName>
                                          <p:attrName>ppt_y</p:attrName>
                                        </p:attrNameLst>
                                      </p:cBhvr>
                                      <p:rCtr x="0" y="-2315"/>
                                    </p:animMotion>
                                  </p:childTnLst>
                                </p:cTn>
                              </p:par>
                              <p:par>
                                <p:cTn id="59" presetID="10" presetClass="entr" presetSubtype="0" fill="hold" nodeType="withEffect">
                                  <p:stCondLst>
                                    <p:cond delay="30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42" presetClass="path" presetSubtype="0" decel="100000" fill="hold" nodeType="withEffect">
                                  <p:stCondLst>
                                    <p:cond delay="300"/>
                                  </p:stCondLst>
                                  <p:childTnLst>
                                    <p:animMotion origin="layout" path="M 2.25428E-6 0.04607 L 2.25428E-6 -6.58193E-7 " pathEditMode="relative" rAng="0" ptsTypes="AA">
                                      <p:cBhvr>
                                        <p:cTn id="63" dur="600" fill="hold"/>
                                        <p:tgtEl>
                                          <p:spTgt spid="17"/>
                                        </p:tgtEl>
                                        <p:attrNameLst>
                                          <p:attrName>ppt_x</p:attrName>
                                          <p:attrName>ppt_y</p:attrName>
                                        </p:attrNameLst>
                                      </p:cBhvr>
                                      <p:rCtr x="0" y="-2315"/>
                                    </p:animMotion>
                                  </p:childTnLst>
                                </p:cTn>
                              </p:par>
                              <p:par>
                                <p:cTn id="64" presetID="10" presetClass="entr" presetSubtype="0" fill="hold" nodeType="withEffect">
                                  <p:stCondLst>
                                    <p:cond delay="400"/>
                                  </p:stCondLst>
                                  <p:childTnLst>
                                    <p:set>
                                      <p:cBhvr>
                                        <p:cTn id="65" dur="1" fill="hold">
                                          <p:stCondLst>
                                            <p:cond delay="0"/>
                                          </p:stCondLst>
                                        </p:cTn>
                                        <p:tgtEl>
                                          <p:spTgt spid="27"/>
                                        </p:tgtEl>
                                        <p:attrNameLst>
                                          <p:attrName>style.visibility</p:attrName>
                                        </p:attrNameLst>
                                      </p:cBhvr>
                                      <p:to>
                                        <p:strVal val="visible"/>
                                      </p:to>
                                    </p:set>
                                    <p:animEffect transition="in" filter="fade">
                                      <p:cBhvr>
                                        <p:cTn id="66" dur="500"/>
                                        <p:tgtEl>
                                          <p:spTgt spid="27"/>
                                        </p:tgtEl>
                                      </p:cBhvr>
                                    </p:animEffect>
                                  </p:childTnLst>
                                </p:cTn>
                              </p:par>
                              <p:par>
                                <p:cTn id="67" presetID="42" presetClass="path" presetSubtype="0" decel="100000" fill="hold" nodeType="withEffect">
                                  <p:stCondLst>
                                    <p:cond delay="400"/>
                                  </p:stCondLst>
                                  <p:childTnLst>
                                    <p:animMotion origin="layout" path="M 2.25428E-6 0.04607 L 2.25428E-6 -6.58193E-7 " pathEditMode="relative" rAng="0" ptsTypes="AA">
                                      <p:cBhvr>
                                        <p:cTn id="68" dur="600" fill="hold"/>
                                        <p:tgtEl>
                                          <p:spTgt spid="27"/>
                                        </p:tgtEl>
                                        <p:attrNameLst>
                                          <p:attrName>ppt_x</p:attrName>
                                          <p:attrName>ppt_y</p:attrName>
                                        </p:attrNameLst>
                                      </p:cBhvr>
                                      <p:rCtr x="0" y="-2315"/>
                                    </p:animMotion>
                                  </p:childTnLst>
                                </p:cTn>
                              </p:par>
                              <p:par>
                                <p:cTn id="69" presetID="10" presetClass="entr" presetSubtype="0" fill="hold" nodeType="withEffect">
                                  <p:stCondLst>
                                    <p:cond delay="50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par>
                                <p:cTn id="72" presetID="42" presetClass="path" presetSubtype="0" decel="100000" fill="hold" nodeType="withEffect">
                                  <p:stCondLst>
                                    <p:cond delay="500"/>
                                  </p:stCondLst>
                                  <p:childTnLst>
                                    <p:animMotion origin="layout" path="M 2.25428E-6 0.04607 L 2.25428E-6 -6.58193E-7 " pathEditMode="relative" rAng="0" ptsTypes="AA">
                                      <p:cBhvr>
                                        <p:cTn id="73" dur="600" fill="hold"/>
                                        <p:tgtEl>
                                          <p:spTgt spid="29"/>
                                        </p:tgtEl>
                                        <p:attrNameLst>
                                          <p:attrName>ppt_x</p:attrName>
                                          <p:attrName>ppt_y</p:attrName>
                                        </p:attrNameLst>
                                      </p:cBhvr>
                                      <p:rCtr x="0" y="-2315"/>
                                    </p:animMotion>
                                  </p:childTnLst>
                                </p:cTn>
                              </p:par>
                              <p:par>
                                <p:cTn id="74" presetID="10" presetClass="entr" presetSubtype="0" fill="hold" nodeType="withEffect">
                                  <p:stCondLst>
                                    <p:cond delay="60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par>
                                <p:cTn id="77" presetID="42" presetClass="path" presetSubtype="0" decel="100000" fill="hold" nodeType="withEffect">
                                  <p:stCondLst>
                                    <p:cond delay="600"/>
                                  </p:stCondLst>
                                  <p:childTnLst>
                                    <p:animMotion origin="layout" path="M 2.25428E-6 0.04607 L 2.25428E-6 -6.58193E-7 " pathEditMode="relative" rAng="0" ptsTypes="AA">
                                      <p:cBhvr>
                                        <p:cTn id="78" dur="600" fill="hold"/>
                                        <p:tgtEl>
                                          <p:spTgt spid="31"/>
                                        </p:tgtEl>
                                        <p:attrNameLst>
                                          <p:attrName>ppt_x</p:attrName>
                                          <p:attrName>ppt_y</p:attrName>
                                        </p:attrNameLst>
                                      </p:cBhvr>
                                      <p:rCtr x="0" y="-2315"/>
                                    </p:animMotion>
                                  </p:childTnLst>
                                </p:cTn>
                              </p:par>
                              <p:par>
                                <p:cTn id="79" presetID="10" presetClass="entr" presetSubtype="0" fill="hold" nodeType="withEffect">
                                  <p:stCondLst>
                                    <p:cond delay="70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par>
                                <p:cTn id="82" presetID="42" presetClass="path" presetSubtype="0" decel="100000" fill="hold" nodeType="withEffect">
                                  <p:stCondLst>
                                    <p:cond delay="700"/>
                                  </p:stCondLst>
                                  <p:childTnLst>
                                    <p:animMotion origin="layout" path="M 2.25428E-6 0.04607 L 2.25428E-6 -6.58193E-7 " pathEditMode="relative" rAng="0" ptsTypes="AA">
                                      <p:cBhvr>
                                        <p:cTn id="83" dur="600" fill="hold"/>
                                        <p:tgtEl>
                                          <p:spTgt spid="32"/>
                                        </p:tgtEl>
                                        <p:attrNameLst>
                                          <p:attrName>ppt_x</p:attrName>
                                          <p:attrName>ppt_y</p:attrName>
                                        </p:attrNameLst>
                                      </p:cBhvr>
                                      <p:rCtr x="0" y="-2315"/>
                                    </p:animMotion>
                                  </p:childTnLst>
                                </p:cTn>
                              </p:par>
                              <p:par>
                                <p:cTn id="84" presetID="10" presetClass="entr" presetSubtype="0" fill="hold" nodeType="withEffect">
                                  <p:stCondLst>
                                    <p:cond delay="800"/>
                                  </p:stCondLst>
                                  <p:childTnLst>
                                    <p:set>
                                      <p:cBhvr>
                                        <p:cTn id="85" dur="1" fill="hold">
                                          <p:stCondLst>
                                            <p:cond delay="0"/>
                                          </p:stCondLst>
                                        </p:cTn>
                                        <p:tgtEl>
                                          <p:spTgt spid="33"/>
                                        </p:tgtEl>
                                        <p:attrNameLst>
                                          <p:attrName>style.visibility</p:attrName>
                                        </p:attrNameLst>
                                      </p:cBhvr>
                                      <p:to>
                                        <p:strVal val="visible"/>
                                      </p:to>
                                    </p:set>
                                    <p:animEffect transition="in" filter="fade">
                                      <p:cBhvr>
                                        <p:cTn id="86" dur="500"/>
                                        <p:tgtEl>
                                          <p:spTgt spid="33"/>
                                        </p:tgtEl>
                                      </p:cBhvr>
                                    </p:animEffect>
                                  </p:childTnLst>
                                </p:cTn>
                              </p:par>
                              <p:par>
                                <p:cTn id="87" presetID="42" presetClass="path" presetSubtype="0" decel="100000" fill="hold" nodeType="withEffect">
                                  <p:stCondLst>
                                    <p:cond delay="800"/>
                                  </p:stCondLst>
                                  <p:childTnLst>
                                    <p:animMotion origin="layout" path="M 2.25428E-6 0.04607 L 2.25428E-6 -6.58193E-7 " pathEditMode="relative" rAng="0" ptsTypes="AA">
                                      <p:cBhvr>
                                        <p:cTn id="88" dur="600" fill="hold"/>
                                        <p:tgtEl>
                                          <p:spTgt spid="33"/>
                                        </p:tgtEl>
                                        <p:attrNameLst>
                                          <p:attrName>ppt_x</p:attrName>
                                          <p:attrName>ppt_y</p:attrName>
                                        </p:attrNameLst>
                                      </p:cBhvr>
                                      <p:rCtr x="0" y="-2315"/>
                                    </p:animMotion>
                                  </p:childTnLst>
                                </p:cTn>
                              </p:par>
                              <p:par>
                                <p:cTn id="89" presetID="10" presetClass="entr" presetSubtype="0" fill="hold" nodeType="withEffect">
                                  <p:stCondLst>
                                    <p:cond delay="900"/>
                                  </p:stCondLst>
                                  <p:childTnLst>
                                    <p:set>
                                      <p:cBhvr>
                                        <p:cTn id="90" dur="1" fill="hold">
                                          <p:stCondLst>
                                            <p:cond delay="0"/>
                                          </p:stCondLst>
                                        </p:cTn>
                                        <p:tgtEl>
                                          <p:spTgt spid="34"/>
                                        </p:tgtEl>
                                        <p:attrNameLst>
                                          <p:attrName>style.visibility</p:attrName>
                                        </p:attrNameLst>
                                      </p:cBhvr>
                                      <p:to>
                                        <p:strVal val="visible"/>
                                      </p:to>
                                    </p:set>
                                    <p:animEffect transition="in" filter="fade">
                                      <p:cBhvr>
                                        <p:cTn id="91" dur="500"/>
                                        <p:tgtEl>
                                          <p:spTgt spid="34"/>
                                        </p:tgtEl>
                                      </p:cBhvr>
                                    </p:animEffect>
                                  </p:childTnLst>
                                </p:cTn>
                              </p:par>
                              <p:par>
                                <p:cTn id="92" presetID="42" presetClass="path" presetSubtype="0" decel="100000" fill="hold" nodeType="withEffect">
                                  <p:stCondLst>
                                    <p:cond delay="900"/>
                                  </p:stCondLst>
                                  <p:childTnLst>
                                    <p:animMotion origin="layout" path="M 2.25428E-6 0.04607 L 2.25428E-6 -6.58193E-7 " pathEditMode="relative" rAng="0" ptsTypes="AA">
                                      <p:cBhvr>
                                        <p:cTn id="93" dur="600" fill="hold"/>
                                        <p:tgtEl>
                                          <p:spTgt spid="34"/>
                                        </p:tgtEl>
                                        <p:attrNameLst>
                                          <p:attrName>ppt_x</p:attrName>
                                          <p:attrName>ppt_y</p:attrName>
                                        </p:attrNameLst>
                                      </p:cBhvr>
                                      <p:rCtr x="0" y="-2315"/>
                                    </p:animMotion>
                                  </p:childTnLst>
                                </p:cTn>
                              </p:par>
                              <p:par>
                                <p:cTn id="94" presetID="22" presetClass="entr" presetSubtype="8" fill="hold" grpId="0" nodeType="withEffect">
                                  <p:stCondLst>
                                    <p:cond delay="900"/>
                                  </p:stCondLst>
                                  <p:childTnLst>
                                    <p:set>
                                      <p:cBhvr>
                                        <p:cTn id="95" dur="1" fill="hold">
                                          <p:stCondLst>
                                            <p:cond delay="0"/>
                                          </p:stCondLst>
                                        </p:cTn>
                                        <p:tgtEl>
                                          <p:spTgt spid="92"/>
                                        </p:tgtEl>
                                        <p:attrNameLst>
                                          <p:attrName>style.visibility</p:attrName>
                                        </p:attrNameLst>
                                      </p:cBhvr>
                                      <p:to>
                                        <p:strVal val="visible"/>
                                      </p:to>
                                    </p:set>
                                    <p:animEffect transition="in" filter="wipe(left)">
                                      <p:cBhvr>
                                        <p:cTn id="96" dur="750"/>
                                        <p:tgtEl>
                                          <p:spTgt spid="92"/>
                                        </p:tgtEl>
                                      </p:cBhvr>
                                    </p:animEffect>
                                  </p:childTnLst>
                                </p:cTn>
                              </p:par>
                              <p:par>
                                <p:cTn id="97" presetID="22" presetClass="entr" presetSubtype="8" fill="hold" nodeType="withEffect">
                                  <p:stCondLst>
                                    <p:cond delay="900"/>
                                  </p:stCondLst>
                                  <p:childTnLst>
                                    <p:set>
                                      <p:cBhvr>
                                        <p:cTn id="98" dur="1" fill="hold">
                                          <p:stCondLst>
                                            <p:cond delay="0"/>
                                          </p:stCondLst>
                                        </p:cTn>
                                        <p:tgtEl>
                                          <p:spTgt spid="47"/>
                                        </p:tgtEl>
                                        <p:attrNameLst>
                                          <p:attrName>style.visibility</p:attrName>
                                        </p:attrNameLst>
                                      </p:cBhvr>
                                      <p:to>
                                        <p:strVal val="visible"/>
                                      </p:to>
                                    </p:set>
                                    <p:animEffect transition="in" filter="wipe(left)">
                                      <p:cBhvr>
                                        <p:cTn id="99" dur="750"/>
                                        <p:tgtEl>
                                          <p:spTgt spid="47"/>
                                        </p:tgtEl>
                                      </p:cBhvr>
                                    </p:animEffect>
                                  </p:childTnLst>
                                </p:cTn>
                              </p:par>
                              <p:par>
                                <p:cTn id="100" presetID="22" presetClass="entr" presetSubtype="8" fill="hold" nodeType="withEffect">
                                  <p:stCondLst>
                                    <p:cond delay="900"/>
                                  </p:stCondLst>
                                  <p:childTnLst>
                                    <p:set>
                                      <p:cBhvr>
                                        <p:cTn id="101" dur="1" fill="hold">
                                          <p:stCondLst>
                                            <p:cond delay="0"/>
                                          </p:stCondLst>
                                        </p:cTn>
                                        <p:tgtEl>
                                          <p:spTgt spid="44"/>
                                        </p:tgtEl>
                                        <p:attrNameLst>
                                          <p:attrName>style.visibility</p:attrName>
                                        </p:attrNameLst>
                                      </p:cBhvr>
                                      <p:to>
                                        <p:strVal val="visible"/>
                                      </p:to>
                                    </p:set>
                                    <p:animEffect transition="in" filter="wipe(left)">
                                      <p:cBhvr>
                                        <p:cTn id="102" dur="1000"/>
                                        <p:tgtEl>
                                          <p:spTgt spid="44"/>
                                        </p:tgtEl>
                                      </p:cBhvr>
                                    </p:animEffect>
                                  </p:childTnLst>
                                </p:cTn>
                              </p:par>
                            </p:childTnLst>
                          </p:cTn>
                        </p:par>
                        <p:par>
                          <p:cTn id="103" fill="hold">
                            <p:stCondLst>
                              <p:cond delay="3400"/>
                            </p:stCondLst>
                            <p:childTnLst>
                              <p:par>
                                <p:cTn id="104" presetID="10" presetClass="entr" presetSubtype="0" fill="hold" nodeType="after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fade">
                                      <p:cBhvr>
                                        <p:cTn id="106" dur="500"/>
                                        <p:tgtEl>
                                          <p:spTgt spid="48"/>
                                        </p:tgtEl>
                                      </p:cBhvr>
                                    </p:animEffect>
                                  </p:childTnLst>
                                </p:cTn>
                              </p:par>
                              <p:par>
                                <p:cTn id="107" presetID="42" presetClass="path" presetSubtype="0" decel="100000" fill="hold" nodeType="withEffect">
                                  <p:stCondLst>
                                    <p:cond delay="0"/>
                                  </p:stCondLst>
                                  <p:childTnLst>
                                    <p:animMotion origin="layout" path="M 2.25428E-6 0.04607 L 2.25428E-6 -6.58193E-7 " pathEditMode="relative" rAng="0" ptsTypes="AA">
                                      <p:cBhvr>
                                        <p:cTn id="108" dur="600" fill="hold"/>
                                        <p:tgtEl>
                                          <p:spTgt spid="48"/>
                                        </p:tgtEl>
                                        <p:attrNameLst>
                                          <p:attrName>ppt_x</p:attrName>
                                          <p:attrName>ppt_y</p:attrName>
                                        </p:attrNameLst>
                                      </p:cBhvr>
                                      <p:rCtr x="0" y="-2315"/>
                                    </p:animMotion>
                                  </p:childTnLst>
                                </p:cTn>
                              </p:par>
                              <p:par>
                                <p:cTn id="109" presetID="10" presetClass="entr" presetSubtype="0" fill="hold" nodeType="withEffect">
                                  <p:stCondLst>
                                    <p:cond delay="0"/>
                                  </p:stCondLst>
                                  <p:childTnLst>
                                    <p:set>
                                      <p:cBhvr>
                                        <p:cTn id="110" dur="1" fill="hold">
                                          <p:stCondLst>
                                            <p:cond delay="0"/>
                                          </p:stCondLst>
                                        </p:cTn>
                                        <p:tgtEl>
                                          <p:spTgt spid="86"/>
                                        </p:tgtEl>
                                        <p:attrNameLst>
                                          <p:attrName>style.visibility</p:attrName>
                                        </p:attrNameLst>
                                      </p:cBhvr>
                                      <p:to>
                                        <p:strVal val="visible"/>
                                      </p:to>
                                    </p:set>
                                    <p:animEffect transition="in" filter="fade">
                                      <p:cBhvr>
                                        <p:cTn id="111" dur="500"/>
                                        <p:tgtEl>
                                          <p:spTgt spid="86"/>
                                        </p:tgtEl>
                                      </p:cBhvr>
                                    </p:animEffect>
                                  </p:childTnLst>
                                </p:cTn>
                              </p:par>
                              <p:par>
                                <p:cTn id="112" presetID="42" presetClass="path" presetSubtype="0" decel="100000" fill="hold" nodeType="withEffect">
                                  <p:stCondLst>
                                    <p:cond delay="0"/>
                                  </p:stCondLst>
                                  <p:childTnLst>
                                    <p:animMotion origin="layout" path="M -4.375E-6 -2.96296E-6 L 0.03672 -2.96296E-6 " pathEditMode="relative" rAng="0" ptsTypes="AA">
                                      <p:cBhvr>
                                        <p:cTn id="113" dur="600" spd="-100000" fill="hold"/>
                                        <p:tgtEl>
                                          <p:spTgt spid="86"/>
                                        </p:tgtEl>
                                        <p:attrNameLst>
                                          <p:attrName>ppt_x</p:attrName>
                                          <p:attrName>ppt_y</p:attrName>
                                        </p:attrNameLst>
                                      </p:cBhvr>
                                      <p:rCtr x="183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ja">
                <a:solidFill>
                  <a:srgbClr val="4FE7FF"/>
                </a:solidFill>
                <a:latin typeface="Segoe UI Semibold" panose="020B0702040204020203" pitchFamily="34" charset="0"/>
                <a:cs typeface="Segoe UI Semibold" panose="020B0702040204020203" pitchFamily="34" charset="0"/>
              </a:rPr>
              <a:t>Microsoft Azure Well-Architected Framework</a:t>
            </a:r>
          </a:p>
        </p:txBody>
      </p:sp>
      <p:sp>
        <p:nvSpPr>
          <p:cNvPr id="6" name="Text Placeholder 5"/>
          <p:cNvSpPr>
            <a:spLocks noGrp="1"/>
          </p:cNvSpPr>
          <p:nvPr>
            <p:ph type="body" sz="quarter" idx="10"/>
          </p:nvPr>
        </p:nvSpPr>
        <p:spPr>
          <a:xfrm>
            <a:off x="586390" y="1434370"/>
            <a:ext cx="11018520" cy="738664"/>
          </a:xfrm>
        </p:spPr>
        <p:txBody>
          <a:bodyPr/>
          <a:lstStyle/>
          <a:p>
            <a:pPr marL="0" lvl="1"/>
            <a:r>
              <a:rPr lang="ja" sz="2400" dirty="0"/>
              <a:t>アーキテクト、開発者、ソリューション</a:t>
            </a:r>
            <a:r>
              <a:rPr lang="ja-JP" altLang="en-US" sz="2400" dirty="0"/>
              <a:t> オーナー</a:t>
            </a:r>
            <a:r>
              <a:rPr lang="ja" sz="2400" dirty="0"/>
              <a:t>向けに作成されたアーキテクチャ ガイダンスとベスト プラクティスは、5 つの整列</a:t>
            </a:r>
            <a:r>
              <a:rPr lang="ja-JP" altLang="en-US" sz="2400" dirty="0"/>
              <a:t>され、</a:t>
            </a:r>
            <a:r>
              <a:rPr lang="ja" sz="2400" dirty="0"/>
              <a:t>接続された柱に基づいてワークロードの品質を向上させます</a:t>
            </a:r>
          </a:p>
        </p:txBody>
      </p:sp>
      <p:sp>
        <p:nvSpPr>
          <p:cNvPr id="7" name="TextBox 6">
            <a:extLst>
              <a:ext uri="{FF2B5EF4-FFF2-40B4-BE49-F238E27FC236}">
                <a16:creationId xmlns:a16="http://schemas.microsoft.com/office/drawing/2014/main" id="{72211803-2C90-4CEB-998C-1D68912817B0}"/>
              </a:ext>
            </a:extLst>
          </p:cNvPr>
          <p:cNvSpPr txBox="1"/>
          <p:nvPr/>
        </p:nvSpPr>
        <p:spPr>
          <a:xfrm>
            <a:off x="550613" y="6121825"/>
            <a:ext cx="491384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 sz="1765" b="0" i="0" u="none" strike="noStrike" kern="1200" cap="none" spc="0" normalizeH="0" baseline="0" noProof="0" dirty="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765" b="0" i="0" u="none" strike="noStrike" kern="1200" cap="none" spc="0" normalizeH="0" baseline="0" noProof="0" dirty="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62" name="Group 61" descr="コストの最適化">
            <a:extLst>
              <a:ext uri="{FF2B5EF4-FFF2-40B4-BE49-F238E27FC236}">
                <a16:creationId xmlns:a16="http://schemas.microsoft.com/office/drawing/2014/main" id="{41777C08-710B-4E10-A22C-6D76BCF6C14B}"/>
              </a:ext>
              <a:ext uri="{C183D7F6-B498-43B3-948B-1728B52AA6E4}">
                <adec:decorative xmlns:adec="http://schemas.microsoft.com/office/drawing/2017/decorative" val="0"/>
              </a:ext>
            </a:extLst>
          </p:cNvPr>
          <p:cNvGrpSpPr/>
          <p:nvPr/>
        </p:nvGrpSpPr>
        <p:grpSpPr>
          <a:xfrm>
            <a:off x="941674" y="3111545"/>
            <a:ext cx="1828800" cy="1945017"/>
            <a:chOff x="941674" y="3133170"/>
            <a:chExt cx="1828800" cy="1945017"/>
          </a:xfrm>
        </p:grpSpPr>
        <p:sp>
          <p:nvSpPr>
            <p:cNvPr id="14" name="TextBox 13">
              <a:extLst>
                <a:ext uri="{FF2B5EF4-FFF2-40B4-BE49-F238E27FC236}">
                  <a16:creationId xmlns:a16="http://schemas.microsoft.com/office/drawing/2014/main" id="{7821E4FC-A46C-45F4-9591-84BF724F2399}"/>
                </a:ext>
              </a:extLst>
            </p:cNvPr>
            <p:cNvSpPr txBox="1"/>
            <p:nvPr/>
          </p:nvSpPr>
          <p:spPr>
            <a:xfrm>
              <a:off x="94167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コストの最適化</a:t>
              </a:r>
            </a:p>
          </p:txBody>
        </p:sp>
        <p:pic>
          <p:nvPicPr>
            <p:cNvPr id="3" name="Picture 2">
              <a:extLst>
                <a:ext uri="{FF2B5EF4-FFF2-40B4-BE49-F238E27FC236}">
                  <a16:creationId xmlns:a16="http://schemas.microsoft.com/office/drawing/2014/main" id="{55FBECDC-F867-47C8-8C9A-F3E09566F91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398874" y="4163787"/>
              <a:ext cx="914400" cy="9144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0" name="Group 59" descr="オペレーショナル エクセレンス">
            <a:extLst>
              <a:ext uri="{FF2B5EF4-FFF2-40B4-BE49-F238E27FC236}">
                <a16:creationId xmlns:a16="http://schemas.microsoft.com/office/drawing/2014/main" id="{327A29B4-6B46-42BD-89AB-515B04770652}"/>
              </a:ext>
              <a:ext uri="{C183D7F6-B498-43B3-948B-1728B52AA6E4}">
                <adec:decorative xmlns:adec="http://schemas.microsoft.com/office/drawing/2017/decorative" val="0"/>
              </a:ext>
            </a:extLst>
          </p:cNvPr>
          <p:cNvGrpSpPr/>
          <p:nvPr/>
        </p:nvGrpSpPr>
        <p:grpSpPr>
          <a:xfrm>
            <a:off x="3084594" y="3111545"/>
            <a:ext cx="1828800" cy="1898186"/>
            <a:chOff x="5227514" y="3133170"/>
            <a:chExt cx="1828800" cy="1898186"/>
          </a:xfrm>
        </p:grpSpPr>
        <p:grpSp>
          <p:nvGrpSpPr>
            <p:cNvPr id="36" name="Group 34">
              <a:extLst>
                <a:ext uri="{FF2B5EF4-FFF2-40B4-BE49-F238E27FC236}">
                  <a16:creationId xmlns:a16="http://schemas.microsoft.com/office/drawing/2014/main" id="{2F4D6830-7118-4B8A-A16A-3BFC83417E17}"/>
                </a:ext>
              </a:extLst>
            </p:cNvPr>
            <p:cNvGrpSpPr>
              <a:grpSpLocks noChangeAspect="1"/>
            </p:cNvGrpSpPr>
            <p:nvPr/>
          </p:nvGrpSpPr>
          <p:grpSpPr bwMode="auto">
            <a:xfrm>
              <a:off x="5648202" y="4210619"/>
              <a:ext cx="987425" cy="820737"/>
              <a:chOff x="3572" y="2719"/>
              <a:chExt cx="622" cy="517"/>
            </a:xfrm>
          </p:grpSpPr>
          <p:sp>
            <p:nvSpPr>
              <p:cNvPr id="37" name="AutoShape 33">
                <a:extLst>
                  <a:ext uri="{FF2B5EF4-FFF2-40B4-BE49-F238E27FC236}">
                    <a16:creationId xmlns:a16="http://schemas.microsoft.com/office/drawing/2014/main" id="{973E201B-A608-4F60-BD8D-40EA50AB1E12}"/>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35">
                <a:extLst>
                  <a:ext uri="{FF2B5EF4-FFF2-40B4-BE49-F238E27FC236}">
                    <a16:creationId xmlns:a16="http://schemas.microsoft.com/office/drawing/2014/main" id="{82D55764-81A3-4D89-A8B0-DC31E835F79D}"/>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36">
                <a:extLst>
                  <a:ext uri="{FF2B5EF4-FFF2-40B4-BE49-F238E27FC236}">
                    <a16:creationId xmlns:a16="http://schemas.microsoft.com/office/drawing/2014/main" id="{97BD5CE8-E01A-4F10-BCA7-674C2E40413D}"/>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37">
                <a:extLst>
                  <a:ext uri="{FF2B5EF4-FFF2-40B4-BE49-F238E27FC236}">
                    <a16:creationId xmlns:a16="http://schemas.microsoft.com/office/drawing/2014/main" id="{B30AD870-DE6B-4C3C-8D8A-EAB3D14AE32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38">
                <a:extLst>
                  <a:ext uri="{FF2B5EF4-FFF2-40B4-BE49-F238E27FC236}">
                    <a16:creationId xmlns:a16="http://schemas.microsoft.com/office/drawing/2014/main" id="{E1CB6CB4-E354-48C4-8FF6-CD26221C3C60}"/>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39">
                <a:extLst>
                  <a:ext uri="{FF2B5EF4-FFF2-40B4-BE49-F238E27FC236}">
                    <a16:creationId xmlns:a16="http://schemas.microsoft.com/office/drawing/2014/main" id="{0D5BB535-0068-4D09-BED7-F9351177F58B}"/>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40">
                <a:extLst>
                  <a:ext uri="{FF2B5EF4-FFF2-40B4-BE49-F238E27FC236}">
                    <a16:creationId xmlns:a16="http://schemas.microsoft.com/office/drawing/2014/main" id="{1E73E21E-87CC-4C78-B4E8-5F77ADC1C360}"/>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Oval 41">
                <a:extLst>
                  <a:ext uri="{FF2B5EF4-FFF2-40B4-BE49-F238E27FC236}">
                    <a16:creationId xmlns:a16="http://schemas.microsoft.com/office/drawing/2014/main" id="{FF3AD640-2AA6-43D9-B5AD-886F7F329670}"/>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42">
                <a:extLst>
                  <a:ext uri="{FF2B5EF4-FFF2-40B4-BE49-F238E27FC236}">
                    <a16:creationId xmlns:a16="http://schemas.microsoft.com/office/drawing/2014/main" id="{05D1E2B4-6C9C-4C2F-B653-7FF2EED5A11D}"/>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7" name="TextBox 46" descr="オペレーショナル エクセレンス">
              <a:extLst>
                <a:ext uri="{FF2B5EF4-FFF2-40B4-BE49-F238E27FC236}">
                  <a16:creationId xmlns:a16="http://schemas.microsoft.com/office/drawing/2014/main" id="{5CE17EA5-3FEF-4B89-A6C4-5F6037124AFD}"/>
                </a:ext>
                <a:ext uri="{C183D7F6-B498-43B3-948B-1728B52AA6E4}">
                  <adec:decorative xmlns:adec="http://schemas.microsoft.com/office/drawing/2017/decorative" val="0"/>
                </a:ext>
              </a:extLst>
            </p:cNvPr>
            <p:cNvSpPr txBox="1"/>
            <p:nvPr/>
          </p:nvSpPr>
          <p:spPr>
            <a:xfrm>
              <a:off x="5227514" y="3133170"/>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オペレーショナル エクセレンス</a:t>
              </a:r>
            </a:p>
          </p:txBody>
        </p:sp>
      </p:grpSp>
      <p:grpSp>
        <p:nvGrpSpPr>
          <p:cNvPr id="24" name="Group 23" descr="パフォーマンス効率">
            <a:extLst>
              <a:ext uri="{FF2B5EF4-FFF2-40B4-BE49-F238E27FC236}">
                <a16:creationId xmlns:a16="http://schemas.microsoft.com/office/drawing/2014/main" id="{3564EF5E-CBD8-483E-9343-26975447BC20}"/>
              </a:ext>
              <a:ext uri="{C183D7F6-B498-43B3-948B-1728B52AA6E4}">
                <adec:decorative xmlns:adec="http://schemas.microsoft.com/office/drawing/2017/decorative" val="0"/>
              </a:ext>
            </a:extLst>
          </p:cNvPr>
          <p:cNvGrpSpPr/>
          <p:nvPr/>
        </p:nvGrpSpPr>
        <p:grpSpPr>
          <a:xfrm>
            <a:off x="5227514" y="3111545"/>
            <a:ext cx="1828800" cy="1945017"/>
            <a:chOff x="5227514" y="3111545"/>
            <a:chExt cx="1828800" cy="1945017"/>
          </a:xfrm>
        </p:grpSpPr>
        <p:sp>
          <p:nvSpPr>
            <p:cNvPr id="45" name="TextBox 44">
              <a:extLst>
                <a:ext uri="{FF2B5EF4-FFF2-40B4-BE49-F238E27FC236}">
                  <a16:creationId xmlns:a16="http://schemas.microsoft.com/office/drawing/2014/main" id="{983DDC4B-5956-4CFB-A6A9-3B6CE1D12D58}"/>
                </a:ext>
              </a:extLst>
            </p:cNvPr>
            <p:cNvSpPr txBox="1"/>
            <p:nvPr/>
          </p:nvSpPr>
          <p:spPr>
            <a:xfrm>
              <a:off x="5227514" y="3111545"/>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パフォーマンス効率</a:t>
              </a:r>
            </a:p>
          </p:txBody>
        </p:sp>
        <p:grpSp>
          <p:nvGrpSpPr>
            <p:cNvPr id="61" name="Group 4">
              <a:extLst>
                <a:ext uri="{FF2B5EF4-FFF2-40B4-BE49-F238E27FC236}">
                  <a16:creationId xmlns:a16="http://schemas.microsoft.com/office/drawing/2014/main" id="{5CF53670-DD1E-4F08-A660-C48A6379C49E}"/>
                </a:ext>
              </a:extLst>
            </p:cNvPr>
            <p:cNvGrpSpPr>
              <a:grpSpLocks noChangeAspect="1"/>
            </p:cNvGrpSpPr>
            <p:nvPr/>
          </p:nvGrpSpPr>
          <p:grpSpPr bwMode="auto">
            <a:xfrm>
              <a:off x="5638994" y="4050722"/>
              <a:ext cx="1005840" cy="1005840"/>
              <a:chOff x="8417" y="3338"/>
              <a:chExt cx="374" cy="374"/>
            </a:xfrm>
          </p:grpSpPr>
          <p:sp>
            <p:nvSpPr>
              <p:cNvPr id="63" name="AutoShape 3">
                <a:extLst>
                  <a:ext uri="{FF2B5EF4-FFF2-40B4-BE49-F238E27FC236}">
                    <a16:creationId xmlns:a16="http://schemas.microsoft.com/office/drawing/2014/main" id="{1F7138AF-6B25-4BDD-9EFE-272F54E629EC}"/>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5">
                <a:extLst>
                  <a:ext uri="{FF2B5EF4-FFF2-40B4-BE49-F238E27FC236}">
                    <a16:creationId xmlns:a16="http://schemas.microsoft.com/office/drawing/2014/main" id="{14E09163-88CF-4E23-8EEE-5E6FD3C911CC}"/>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
                <a:extLst>
                  <a:ext uri="{FF2B5EF4-FFF2-40B4-BE49-F238E27FC236}">
                    <a16:creationId xmlns:a16="http://schemas.microsoft.com/office/drawing/2014/main" id="{765C1518-5754-4B31-95CF-89E305324FD6}"/>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7">
                <a:extLst>
                  <a:ext uri="{FF2B5EF4-FFF2-40B4-BE49-F238E27FC236}">
                    <a16:creationId xmlns:a16="http://schemas.microsoft.com/office/drawing/2014/main" id="{13393213-B1B2-4BF4-AEC6-44F851DBF8C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8">
                <a:extLst>
                  <a:ext uri="{FF2B5EF4-FFF2-40B4-BE49-F238E27FC236}">
                    <a16:creationId xmlns:a16="http://schemas.microsoft.com/office/drawing/2014/main" id="{B87BF601-960E-423C-ADF7-D70B9F8E72A8}"/>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Freeform 9">
                <a:extLst>
                  <a:ext uri="{FF2B5EF4-FFF2-40B4-BE49-F238E27FC236}">
                    <a16:creationId xmlns:a16="http://schemas.microsoft.com/office/drawing/2014/main" id="{AC883136-E086-4698-9D0E-2F05AA3B7DC6}"/>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10">
                <a:extLst>
                  <a:ext uri="{FF2B5EF4-FFF2-40B4-BE49-F238E27FC236}">
                    <a16:creationId xmlns:a16="http://schemas.microsoft.com/office/drawing/2014/main" id="{11A157FE-7EBA-45A8-82DD-623D64F2158C}"/>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11">
                <a:extLst>
                  <a:ext uri="{FF2B5EF4-FFF2-40B4-BE49-F238E27FC236}">
                    <a16:creationId xmlns:a16="http://schemas.microsoft.com/office/drawing/2014/main" id="{42034E68-819C-4718-8A89-116E0A5EF487}"/>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12">
                <a:extLst>
                  <a:ext uri="{FF2B5EF4-FFF2-40B4-BE49-F238E27FC236}">
                    <a16:creationId xmlns:a16="http://schemas.microsoft.com/office/drawing/2014/main" id="{A3C47503-1FED-4F06-9A57-9503C5EDDE02}"/>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13">
                <a:extLst>
                  <a:ext uri="{FF2B5EF4-FFF2-40B4-BE49-F238E27FC236}">
                    <a16:creationId xmlns:a16="http://schemas.microsoft.com/office/drawing/2014/main" id="{1DB93EED-5969-4A91-9BA2-1C1843D8088A}"/>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14">
                <a:extLst>
                  <a:ext uri="{FF2B5EF4-FFF2-40B4-BE49-F238E27FC236}">
                    <a16:creationId xmlns:a16="http://schemas.microsoft.com/office/drawing/2014/main" id="{C70DD67B-011C-4C0B-9C0D-AF1B7A7031FE}"/>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Freeform 15">
                <a:extLst>
                  <a:ext uri="{FF2B5EF4-FFF2-40B4-BE49-F238E27FC236}">
                    <a16:creationId xmlns:a16="http://schemas.microsoft.com/office/drawing/2014/main" id="{B6EAA6C4-68DD-415D-B675-258C0A762541}"/>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Rectangle 16">
                <a:extLst>
                  <a:ext uri="{FF2B5EF4-FFF2-40B4-BE49-F238E27FC236}">
                    <a16:creationId xmlns:a16="http://schemas.microsoft.com/office/drawing/2014/main" id="{CE91F028-A991-48A8-9037-CC3A6660E2CB}"/>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7">
                <a:extLst>
                  <a:ext uri="{FF2B5EF4-FFF2-40B4-BE49-F238E27FC236}">
                    <a16:creationId xmlns:a16="http://schemas.microsoft.com/office/drawing/2014/main" id="{E908D0C2-5904-436A-AB26-16EBF12D39F2}"/>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Rectangle 18">
                <a:extLst>
                  <a:ext uri="{FF2B5EF4-FFF2-40B4-BE49-F238E27FC236}">
                    <a16:creationId xmlns:a16="http://schemas.microsoft.com/office/drawing/2014/main" id="{0A0D01D2-3953-40E9-8A90-098CAA1F6555}"/>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9">
                <a:extLst>
                  <a:ext uri="{FF2B5EF4-FFF2-40B4-BE49-F238E27FC236}">
                    <a16:creationId xmlns:a16="http://schemas.microsoft.com/office/drawing/2014/main" id="{71344567-C7E7-42E3-8EA3-D901103FC9E4}"/>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20">
                <a:extLst>
                  <a:ext uri="{FF2B5EF4-FFF2-40B4-BE49-F238E27FC236}">
                    <a16:creationId xmlns:a16="http://schemas.microsoft.com/office/drawing/2014/main" id="{36FD68C3-61BF-4A2E-AAAE-6527F359C606}"/>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21">
                <a:extLst>
                  <a:ext uri="{FF2B5EF4-FFF2-40B4-BE49-F238E27FC236}">
                    <a16:creationId xmlns:a16="http://schemas.microsoft.com/office/drawing/2014/main" id="{8C129291-71D3-4243-AC84-A4ED03ED9EF2}"/>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Freeform 22">
                <a:extLst>
                  <a:ext uri="{FF2B5EF4-FFF2-40B4-BE49-F238E27FC236}">
                    <a16:creationId xmlns:a16="http://schemas.microsoft.com/office/drawing/2014/main" id="{4EF22FDC-8414-4732-B7EE-6B5B69DD8E2A}"/>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23">
                <a:extLst>
                  <a:ext uri="{FF2B5EF4-FFF2-40B4-BE49-F238E27FC236}">
                    <a16:creationId xmlns:a16="http://schemas.microsoft.com/office/drawing/2014/main" id="{7A02CEE9-B845-42EC-B773-2316859587B8}"/>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Freeform 24">
                <a:extLst>
                  <a:ext uri="{FF2B5EF4-FFF2-40B4-BE49-F238E27FC236}">
                    <a16:creationId xmlns:a16="http://schemas.microsoft.com/office/drawing/2014/main" id="{DC940DE4-3A27-45F8-B869-8D6F8F0FB37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Freeform 25">
                <a:extLst>
                  <a:ext uri="{FF2B5EF4-FFF2-40B4-BE49-F238E27FC236}">
                    <a16:creationId xmlns:a16="http://schemas.microsoft.com/office/drawing/2014/main" id="{58E62927-7B87-4CA8-8BB5-AEC59852182C}"/>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Rectangle 26">
                <a:extLst>
                  <a:ext uri="{FF2B5EF4-FFF2-40B4-BE49-F238E27FC236}">
                    <a16:creationId xmlns:a16="http://schemas.microsoft.com/office/drawing/2014/main" id="{1D5805AC-6205-4E30-999F-90A8623730B4}"/>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Freeform 27">
                <a:extLst>
                  <a:ext uri="{FF2B5EF4-FFF2-40B4-BE49-F238E27FC236}">
                    <a16:creationId xmlns:a16="http://schemas.microsoft.com/office/drawing/2014/main" id="{89950AE5-E513-4FFE-99EE-1D4C3D3151D1}"/>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Freeform 28">
                <a:extLst>
                  <a:ext uri="{FF2B5EF4-FFF2-40B4-BE49-F238E27FC236}">
                    <a16:creationId xmlns:a16="http://schemas.microsoft.com/office/drawing/2014/main" id="{A8053584-936A-459B-BB15-E5E746ACF353}"/>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Freeform 29">
                <a:extLst>
                  <a:ext uri="{FF2B5EF4-FFF2-40B4-BE49-F238E27FC236}">
                    <a16:creationId xmlns:a16="http://schemas.microsoft.com/office/drawing/2014/main" id="{C46D766C-24C0-4C21-97EF-EA62196CEC38}"/>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30">
                <a:extLst>
                  <a:ext uri="{FF2B5EF4-FFF2-40B4-BE49-F238E27FC236}">
                    <a16:creationId xmlns:a16="http://schemas.microsoft.com/office/drawing/2014/main" id="{7ECAA89E-D699-4289-8C2D-F423C33360DE}"/>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31">
                <a:extLst>
                  <a:ext uri="{FF2B5EF4-FFF2-40B4-BE49-F238E27FC236}">
                    <a16:creationId xmlns:a16="http://schemas.microsoft.com/office/drawing/2014/main" id="{77BF8A21-2C1E-44A6-8A51-1BDDA26B48AE}"/>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2" name="Group 21" descr="信頼性">
            <a:extLst>
              <a:ext uri="{FF2B5EF4-FFF2-40B4-BE49-F238E27FC236}">
                <a16:creationId xmlns:a16="http://schemas.microsoft.com/office/drawing/2014/main" id="{4D0A89FC-EC55-41F6-9310-E1EEA0F21DCE}"/>
              </a:ext>
              <a:ext uri="{C183D7F6-B498-43B3-948B-1728B52AA6E4}">
                <adec:decorative xmlns:adec="http://schemas.microsoft.com/office/drawing/2017/decorative" val="0"/>
              </a:ext>
            </a:extLst>
          </p:cNvPr>
          <p:cNvGrpSpPr/>
          <p:nvPr/>
        </p:nvGrpSpPr>
        <p:grpSpPr>
          <a:xfrm>
            <a:off x="7370434" y="3111545"/>
            <a:ext cx="1828800" cy="1945017"/>
            <a:chOff x="7370434" y="3133170"/>
            <a:chExt cx="1828800" cy="1945017"/>
          </a:xfrm>
        </p:grpSpPr>
        <p:sp>
          <p:nvSpPr>
            <p:cNvPr id="48" name="TextBox 47">
              <a:extLst>
                <a:ext uri="{FF2B5EF4-FFF2-40B4-BE49-F238E27FC236}">
                  <a16:creationId xmlns:a16="http://schemas.microsoft.com/office/drawing/2014/main" id="{F94525B6-83F5-47D5-A319-418B8604080F}"/>
                </a:ext>
              </a:extLst>
            </p:cNvPr>
            <p:cNvSpPr txBox="1"/>
            <p:nvPr/>
          </p:nvSpPr>
          <p:spPr>
            <a:xfrm>
              <a:off x="7370434"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信頼性</a:t>
              </a:r>
            </a:p>
          </p:txBody>
        </p:sp>
        <p:grpSp>
          <p:nvGrpSpPr>
            <p:cNvPr id="20" name="Group 19">
              <a:extLst>
                <a:ext uri="{FF2B5EF4-FFF2-40B4-BE49-F238E27FC236}">
                  <a16:creationId xmlns:a16="http://schemas.microsoft.com/office/drawing/2014/main" id="{501960E2-1291-47D0-AA7E-12FADC12CC93}"/>
                </a:ext>
              </a:extLst>
            </p:cNvPr>
            <p:cNvGrpSpPr/>
            <p:nvPr/>
          </p:nvGrpSpPr>
          <p:grpSpPr>
            <a:xfrm>
              <a:off x="7848417" y="4163787"/>
              <a:ext cx="872835" cy="914400"/>
              <a:chOff x="7848417" y="4163787"/>
              <a:chExt cx="872835" cy="914400"/>
            </a:xfrm>
          </p:grpSpPr>
          <p:sp>
            <p:nvSpPr>
              <p:cNvPr id="80" name="Graphic 4" descr="バッジ ティック ソリッド塗りつぶし">
                <a:extLst>
                  <a:ext uri="{FF2B5EF4-FFF2-40B4-BE49-F238E27FC236}">
                    <a16:creationId xmlns:a16="http://schemas.microsoft.com/office/drawing/2014/main" id="{2E171179-D47B-49F2-AF16-BDF0609A655C}"/>
                  </a:ext>
                </a:extLst>
              </p:cNvPr>
              <p:cNvSpPr/>
              <p:nvPr/>
            </p:nvSpPr>
            <p:spPr>
              <a:xfrm>
                <a:off x="8013813" y="4337054"/>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81" name="Graphic 4" descr="バッジ ティック ソリッド塗りつぶし">
                <a:extLst>
                  <a:ext uri="{FF2B5EF4-FFF2-40B4-BE49-F238E27FC236}">
                    <a16:creationId xmlns:a16="http://schemas.microsoft.com/office/drawing/2014/main" id="{8D73324E-1DF1-48AF-9EEC-305D156DBE07}"/>
                  </a:ext>
                </a:extLst>
              </p:cNvPr>
              <p:cNvSpPr/>
              <p:nvPr/>
            </p:nvSpPr>
            <p:spPr>
              <a:xfrm>
                <a:off x="7848417" y="4163787"/>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grpSp>
        <p:nvGrpSpPr>
          <p:cNvPr id="23" name="Group 22" descr="セキュリティ">
            <a:extLst>
              <a:ext uri="{FF2B5EF4-FFF2-40B4-BE49-F238E27FC236}">
                <a16:creationId xmlns:a16="http://schemas.microsoft.com/office/drawing/2014/main" id="{EEEE7AC0-6DE9-4576-8DE8-FD1476601EBC}"/>
              </a:ext>
              <a:ext uri="{C183D7F6-B498-43B3-948B-1728B52AA6E4}">
                <adec:decorative xmlns:adec="http://schemas.microsoft.com/office/drawing/2017/decorative" val="0"/>
              </a:ext>
            </a:extLst>
          </p:cNvPr>
          <p:cNvGrpSpPr/>
          <p:nvPr/>
        </p:nvGrpSpPr>
        <p:grpSpPr>
          <a:xfrm>
            <a:off x="9513355" y="3111545"/>
            <a:ext cx="1828800" cy="1945017"/>
            <a:chOff x="9513355" y="3133170"/>
            <a:chExt cx="1828800" cy="1945017"/>
          </a:xfrm>
        </p:grpSpPr>
        <p:sp>
          <p:nvSpPr>
            <p:cNvPr id="49" name="TextBox 48">
              <a:extLst>
                <a:ext uri="{FF2B5EF4-FFF2-40B4-BE49-F238E27FC236}">
                  <a16:creationId xmlns:a16="http://schemas.microsoft.com/office/drawing/2014/main" id="{79E56159-3905-4F4D-9280-2B69DC4ABFBF}"/>
                </a:ext>
              </a:extLst>
            </p:cNvPr>
            <p:cNvSpPr txBox="1"/>
            <p:nvPr/>
          </p:nvSpPr>
          <p:spPr>
            <a:xfrm>
              <a:off x="9513355" y="3133170"/>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セキュリティ</a:t>
              </a:r>
            </a:p>
          </p:txBody>
        </p:sp>
        <p:grpSp>
          <p:nvGrpSpPr>
            <p:cNvPr id="67" name="Group 66">
              <a:extLst>
                <a:ext uri="{FF2B5EF4-FFF2-40B4-BE49-F238E27FC236}">
                  <a16:creationId xmlns:a16="http://schemas.microsoft.com/office/drawing/2014/main" id="{9D84BA09-7A9D-4534-894F-AF5B9EEC108A}"/>
                </a:ext>
              </a:extLst>
            </p:cNvPr>
            <p:cNvGrpSpPr/>
            <p:nvPr/>
          </p:nvGrpSpPr>
          <p:grpSpPr>
            <a:xfrm>
              <a:off x="10056627" y="4163787"/>
              <a:ext cx="742256" cy="914400"/>
              <a:chOff x="10056627" y="4163787"/>
              <a:chExt cx="742256" cy="914400"/>
            </a:xfrm>
          </p:grpSpPr>
          <p:sp>
            <p:nvSpPr>
              <p:cNvPr id="83" name="Freeform: Shape 82">
                <a:extLst>
                  <a:ext uri="{FF2B5EF4-FFF2-40B4-BE49-F238E27FC236}">
                    <a16:creationId xmlns:a16="http://schemas.microsoft.com/office/drawing/2014/main" id="{F35EFA38-0125-45E9-836E-CB97311466B4}"/>
                  </a:ext>
                </a:extLst>
              </p:cNvPr>
              <p:cNvSpPr>
                <a:spLocks noChangeAspect="1"/>
              </p:cNvSpPr>
              <p:nvPr/>
            </p:nvSpPr>
            <p:spPr>
              <a:xfrm>
                <a:off x="10056627" y="4163787"/>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5" name="Freeform: Shape 84">
                <a:extLst>
                  <a:ext uri="{FF2B5EF4-FFF2-40B4-BE49-F238E27FC236}">
                    <a16:creationId xmlns:a16="http://schemas.microsoft.com/office/drawing/2014/main" id="{3BF1821F-255A-40EA-897C-767CBC94E4D9}"/>
                  </a:ext>
                </a:extLst>
              </p:cNvPr>
              <p:cNvSpPr/>
              <p:nvPr/>
            </p:nvSpPr>
            <p:spPr>
              <a:xfrm>
                <a:off x="10342110" y="4677513"/>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86" name="Freeform: Shape 85">
                <a:extLst>
                  <a:ext uri="{FF2B5EF4-FFF2-40B4-BE49-F238E27FC236}">
                    <a16:creationId xmlns:a16="http://schemas.microsoft.com/office/drawing/2014/main" id="{A66E58B0-2F43-4E7C-B5A9-CE272B95CFA1}"/>
                  </a:ext>
                </a:extLst>
              </p:cNvPr>
              <p:cNvSpPr/>
              <p:nvPr/>
            </p:nvSpPr>
            <p:spPr>
              <a:xfrm>
                <a:off x="10385004" y="4764228"/>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spTree>
    <p:custDataLst>
      <p:tags r:id="rId1"/>
    </p:custDataLst>
    <p:extLst>
      <p:ext uri="{BB962C8B-B14F-4D97-AF65-F5344CB8AC3E}">
        <p14:creationId xmlns:p14="http://schemas.microsoft.com/office/powerpoint/2010/main" val="23043486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ja" sz="3600">
                <a:solidFill>
                  <a:srgbClr val="4FE7FF"/>
                </a:solidFill>
                <a:latin typeface="Segoe UI Semibold" panose="020B0702040204020203" pitchFamily="34" charset="0"/>
                <a:cs typeface="Segoe UI Semibold" panose="020B0702040204020203" pitchFamily="34" charset="0"/>
              </a:rPr>
              <a:t>ワークロード品質阻害要因の克服</a:t>
            </a:r>
          </a:p>
        </p:txBody>
      </p:sp>
      <p:sp>
        <p:nvSpPr>
          <p:cNvPr id="37" name="TextBox 36">
            <a:extLst>
              <a:ext uri="{FF2B5EF4-FFF2-40B4-BE49-F238E27FC236}">
                <a16:creationId xmlns:a16="http://schemas.microsoft.com/office/drawing/2014/main" id="{2445A497-7137-4C8D-B431-CF113967CEC7}"/>
              </a:ext>
            </a:extLst>
          </p:cNvPr>
          <p:cNvSpPr txBox="1"/>
          <p:nvPr/>
        </p:nvSpPr>
        <p:spPr>
          <a:xfrm>
            <a:off x="80454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コストの最適化</a:t>
            </a:r>
          </a:p>
        </p:txBody>
      </p:sp>
      <p:sp>
        <p:nvSpPr>
          <p:cNvPr id="107" name="TextBox 106">
            <a:extLst>
              <a:ext uri="{FF2B5EF4-FFF2-40B4-BE49-F238E27FC236}">
                <a16:creationId xmlns:a16="http://schemas.microsoft.com/office/drawing/2014/main" id="{3C8A877E-D5BF-4CFC-882B-A5F4064483B3}"/>
              </a:ext>
            </a:extLst>
          </p:cNvPr>
          <p:cNvSpPr txBox="1"/>
          <p:nvPr/>
        </p:nvSpPr>
        <p:spPr>
          <a:xfrm>
            <a:off x="679188" y="3822808"/>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コストと使用状況の監視が</a:t>
            </a:r>
            <a:r>
              <a:rPr lang="ja-JP" altLang="en-US" sz="1200" dirty="0">
                <a:solidFill>
                  <a:prstClr val="white"/>
                </a:solidFill>
                <a:latin typeface="Segoe UI" panose="020B0502040204020203" pitchFamily="34" charset="0"/>
                <a:cs typeface="Segoe UI" panose="020B0502040204020203" pitchFamily="34" charset="0"/>
              </a:rPr>
              <a:t>ない</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十分に活用されていないリソースや孤立したリソースが不明瞭</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請求管理構造の欠如</a:t>
            </a:r>
          </a:p>
          <a:p>
            <a:pPr marL="171450" marR="0" lvl="0" indent="-171450" algn="l" defTabSz="914400" rtl="0" eaLnBrk="1" fontAlgn="auto" latinLnBrk="0" hangingPunct="1">
              <a:lnSpc>
                <a:spcPct val="100000"/>
              </a:lnSpc>
              <a:spcBef>
                <a:spcPts val="0"/>
              </a:spcBef>
              <a:spcAft>
                <a:spcPts val="0"/>
              </a:spcAft>
              <a:buClr>
                <a:prstClr val="white"/>
              </a:buClr>
              <a:buSzTx/>
              <a:buFont typeface="Wingdings" panose="05000000000000000000" pitchFamily="2" charset="2"/>
              <a:buChar char="§"/>
              <a:tabLst/>
              <a:defRPr/>
            </a:pPr>
            <a:r>
              <a:rPr lang="ja-JP" altLang="en-US" sz="1200" dirty="0">
                <a:solidFill>
                  <a:prstClr val="white"/>
                </a:solidFill>
                <a:latin typeface="Segoe UI" panose="020B0502040204020203" pitchFamily="34" charset="0"/>
                <a:cs typeface="Segoe UI" panose="020B0502040204020203" pitchFamily="34" charset="0"/>
              </a:rPr>
              <a:t>経営者</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/取締役会によるクラウド導入</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へ</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のサポート不足による予算削減</a:t>
            </a:r>
          </a:p>
        </p:txBody>
      </p:sp>
      <p:sp>
        <p:nvSpPr>
          <p:cNvPr id="40" name="TextBox 39">
            <a:extLst>
              <a:ext uri="{FF2B5EF4-FFF2-40B4-BE49-F238E27FC236}">
                <a16:creationId xmlns:a16="http://schemas.microsoft.com/office/drawing/2014/main" id="{88AF6495-FBCA-4BA0-B86F-42CC890F95D0}"/>
              </a:ext>
            </a:extLst>
          </p:cNvPr>
          <p:cNvSpPr txBox="1"/>
          <p:nvPr/>
        </p:nvSpPr>
        <p:spPr>
          <a:xfrm>
            <a:off x="306960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オペレーショナル エクセレンス</a:t>
            </a:r>
          </a:p>
        </p:txBody>
      </p:sp>
      <p:sp>
        <p:nvSpPr>
          <p:cNvPr id="108" name="TextBox 107">
            <a:extLst>
              <a:ext uri="{FF2B5EF4-FFF2-40B4-BE49-F238E27FC236}">
                <a16:creationId xmlns:a16="http://schemas.microsoft.com/office/drawing/2014/main" id="{810B71A6-980B-4B65-9B0D-ACA9B0614547}"/>
              </a:ext>
            </a:extLst>
          </p:cNvPr>
          <p:cNvSpPr txBox="1"/>
          <p:nvPr/>
        </p:nvSpPr>
        <p:spPr>
          <a:xfrm>
            <a:off x="2932440" y="3819199"/>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迅速な問題特定の欠如</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デプロイが自動化されていない</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コミュニケーション</a:t>
            </a:r>
            <a:r>
              <a:rPr kumimoji="0" lang="en-US" alt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メカニズムとダッシュボードの欠如</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不明確な期待とビジネス成果</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イベントの根本原因が可視化され</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てい</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ない</a:t>
            </a:r>
          </a:p>
        </p:txBody>
      </p:sp>
      <p:sp>
        <p:nvSpPr>
          <p:cNvPr id="79" name="TextBox 78">
            <a:extLst>
              <a:ext uri="{FF2B5EF4-FFF2-40B4-BE49-F238E27FC236}">
                <a16:creationId xmlns:a16="http://schemas.microsoft.com/office/drawing/2014/main" id="{C3E1EA93-02FC-4895-A929-7D77B298168D}"/>
              </a:ext>
            </a:extLst>
          </p:cNvPr>
          <p:cNvSpPr txBox="1"/>
          <p:nvPr/>
        </p:nvSpPr>
        <p:spPr>
          <a:xfrm>
            <a:off x="5334660"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パフォーマンス効率</a:t>
            </a:r>
          </a:p>
        </p:txBody>
      </p:sp>
      <p:sp>
        <p:nvSpPr>
          <p:cNvPr id="109" name="TextBox 108">
            <a:extLst>
              <a:ext uri="{FF2B5EF4-FFF2-40B4-BE49-F238E27FC236}">
                <a16:creationId xmlns:a16="http://schemas.microsoft.com/office/drawing/2014/main" id="{91EB7650-DAF8-4911-8AF8-E076A54A54ED}"/>
              </a:ext>
            </a:extLst>
          </p:cNvPr>
          <p:cNvSpPr txBox="1"/>
          <p:nvPr/>
        </p:nvSpPr>
        <p:spPr>
          <a:xfrm>
            <a:off x="5197500" y="3818137"/>
            <a:ext cx="2103120" cy="1754326"/>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新しいサービス</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が</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監視</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されていない</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現在のワークロードの正常性</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が</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監視</a:t>
            </a:r>
            <a:r>
              <a:rPr lang="ja-JP" altLang="en-US" sz="1200" dirty="0">
                <a:solidFill>
                  <a:prstClr val="white"/>
                </a:solidFill>
                <a:latin typeface="Segoe UI" panose="020B0502040204020203" pitchFamily="34" charset="0"/>
                <a:cs typeface="Segoe UI" panose="020B0502040204020203" pitchFamily="34" charset="0"/>
              </a:rPr>
              <a:t>されていない</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スケーリングのための設計</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の欠如</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テクノロジとアーキテクチャの選択に関する厳密さとガイダンスの欠如</a:t>
            </a:r>
          </a:p>
        </p:txBody>
      </p:sp>
      <p:sp>
        <p:nvSpPr>
          <p:cNvPr id="91" name="TextBox 90">
            <a:extLst>
              <a:ext uri="{FF2B5EF4-FFF2-40B4-BE49-F238E27FC236}">
                <a16:creationId xmlns:a16="http://schemas.microsoft.com/office/drawing/2014/main" id="{CA0FEC48-1F60-4A4D-A01D-1D72A50D36AE}"/>
              </a:ext>
            </a:extLst>
          </p:cNvPr>
          <p:cNvSpPr txBox="1"/>
          <p:nvPr/>
        </p:nvSpPr>
        <p:spPr>
          <a:xfrm>
            <a:off x="759972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信頼性</a:t>
            </a:r>
          </a:p>
        </p:txBody>
      </p:sp>
      <p:sp>
        <p:nvSpPr>
          <p:cNvPr id="110" name="TextBox 109">
            <a:extLst>
              <a:ext uri="{FF2B5EF4-FFF2-40B4-BE49-F238E27FC236}">
                <a16:creationId xmlns:a16="http://schemas.microsoft.com/office/drawing/2014/main" id="{DFCB1A2C-0E32-407D-90FA-CD76EDDA87BA}"/>
              </a:ext>
            </a:extLst>
          </p:cNvPr>
          <p:cNvSpPr txBox="1"/>
          <p:nvPr/>
        </p:nvSpPr>
        <p:spPr>
          <a:xfrm>
            <a:off x="7462560" y="3822808"/>
            <a:ext cx="2103120" cy="193899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より優れたアーキテクチャ設計のための</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回復性の特徴</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/機能について</a:t>
            </a:r>
            <a:r>
              <a:rPr lang="ja-JP" altLang="en-US" sz="1200" dirty="0">
                <a:solidFill>
                  <a:prstClr val="white"/>
                </a:solidFill>
                <a:latin typeface="Segoe UI" panose="020B0502040204020203" pitchFamily="34" charset="0"/>
                <a:cs typeface="Segoe UI" panose="020B0502040204020203" pitchFamily="34" charset="0"/>
              </a:rPr>
              <a:t>不明確</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データ</a:t>
            </a:r>
            <a:r>
              <a:rPr kumimoji="0" lang="en-US" alt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バックアップの実践の欠如</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現在のワークロードの正常性</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が</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監視</a:t>
            </a:r>
            <a:r>
              <a:rPr lang="ja-JP" altLang="en-US" sz="1200" dirty="0">
                <a:solidFill>
                  <a:prstClr val="white"/>
                </a:solidFill>
                <a:latin typeface="Segoe UI" panose="020B0502040204020203" pitchFamily="34" charset="0"/>
                <a:cs typeface="Segoe UI" panose="020B0502040204020203" pitchFamily="34" charset="0"/>
              </a:rPr>
              <a:t>されていない</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ja-JP" altLang="en-US" sz="1200" dirty="0">
                <a:solidFill>
                  <a:prstClr val="white"/>
                </a:solidFill>
                <a:latin typeface="Segoe UI" panose="020B0502040204020203" pitchFamily="34" charset="0"/>
                <a:cs typeface="Segoe UI" panose="020B0502040204020203" pitchFamily="34" charset="0"/>
              </a:rPr>
              <a:t>回復性がテストされていない</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ディザスタ</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ー</a:t>
            </a:r>
            <a:r>
              <a:rPr kumimoji="0" lang="en-US" alt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リカバリ</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ーが</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サポート</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されていない</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06" name="TextBox 105">
            <a:extLst>
              <a:ext uri="{FF2B5EF4-FFF2-40B4-BE49-F238E27FC236}">
                <a16:creationId xmlns:a16="http://schemas.microsoft.com/office/drawing/2014/main" id="{CE371AF3-E96D-4067-AEDC-0EE31E635383}"/>
              </a:ext>
            </a:extLst>
          </p:cNvPr>
          <p:cNvSpPr txBox="1"/>
          <p:nvPr/>
        </p:nvSpPr>
        <p:spPr>
          <a:xfrm>
            <a:off x="98647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セキュリティ</a:t>
            </a:r>
          </a:p>
        </p:txBody>
      </p:sp>
      <p:sp>
        <p:nvSpPr>
          <p:cNvPr id="111" name="TextBox 110">
            <a:extLst>
              <a:ext uri="{FF2B5EF4-FFF2-40B4-BE49-F238E27FC236}">
                <a16:creationId xmlns:a16="http://schemas.microsoft.com/office/drawing/2014/main" id="{C2D33EC5-E2F1-4B6C-A083-9B6D6B9696EB}"/>
              </a:ext>
            </a:extLst>
          </p:cNvPr>
          <p:cNvSpPr txBox="1"/>
          <p:nvPr/>
        </p:nvSpPr>
        <p:spPr>
          <a:xfrm>
            <a:off x="9727620" y="3818137"/>
            <a:ext cx="2103120" cy="1384995"/>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アクセス制御メカニズム</a:t>
            </a:r>
            <a:r>
              <a:rPr kumimoji="0" lang="en-US" alt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(認証)</a:t>
            </a:r>
            <a:r>
              <a:rPr lang="en-US" altLang="ja" sz="1200" dirty="0">
                <a:solidFill>
                  <a:prstClr val="white"/>
                </a:solidFill>
                <a:latin typeface="Segoe UI" panose="020B0502040204020203" pitchFamily="34" charset="0"/>
                <a:cs typeface="Segoe UI" panose="020B0502040204020203" pitchFamily="34" charset="0"/>
              </a:rPr>
              <a:t> </a:t>
            </a:r>
            <a:r>
              <a:rPr lang="ja-JP" altLang="en-US" sz="1200" dirty="0">
                <a:solidFill>
                  <a:prstClr val="white"/>
                </a:solidFill>
                <a:latin typeface="Segoe UI" panose="020B0502040204020203" pitchFamily="34" charset="0"/>
                <a:cs typeface="Segoe UI" panose="020B0502040204020203" pitchFamily="34" charset="0"/>
              </a:rPr>
              <a:t>の欠如</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セキュリティ脅威検出メカニズム</a:t>
            </a:r>
            <a:r>
              <a:rPr lang="ja-JP" altLang="en-US" sz="1200" dirty="0">
                <a:solidFill>
                  <a:prstClr val="white"/>
                </a:solidFill>
                <a:latin typeface="Segoe UI" panose="020B0502040204020203" pitchFamily="34" charset="0"/>
                <a:cs typeface="Segoe UI" panose="020B0502040204020203" pitchFamily="34" charset="0"/>
              </a:rPr>
              <a:t>の欠如</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セキュリティ</a:t>
            </a:r>
            <a:r>
              <a:rPr kumimoji="0" lang="ja-JP" altLang="en-US"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脅威</a:t>
            </a: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対応計画の欠如</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暗号化プロセス</a:t>
            </a:r>
            <a:r>
              <a:rPr lang="ja-JP" altLang="en-US" sz="1200" dirty="0">
                <a:solidFill>
                  <a:prstClr val="white"/>
                </a:solidFill>
                <a:latin typeface="Segoe UI" panose="020B0502040204020203" pitchFamily="34" charset="0"/>
                <a:cs typeface="Segoe UI" panose="020B0502040204020203" pitchFamily="34" charset="0"/>
              </a:rPr>
              <a:t>が無い</a:t>
            </a:r>
            <a:endParaRPr kumimoji="0" lang="ja" sz="12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15" name="TextBox 14">
            <a:extLst>
              <a:ext uri="{FF2B5EF4-FFF2-40B4-BE49-F238E27FC236}">
                <a16:creationId xmlns:a16="http://schemas.microsoft.com/office/drawing/2014/main" id="{24D1C68B-CE8B-4399-81BF-967F9F7757EB}"/>
              </a:ext>
            </a:extLst>
          </p:cNvPr>
          <p:cNvSpPr txBox="1"/>
          <p:nvPr/>
        </p:nvSpPr>
        <p:spPr>
          <a:xfrm>
            <a:off x="411589" y="622153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pic>
        <p:nvPicPr>
          <p:cNvPr id="2" name="Picture 1">
            <a:extLst>
              <a:ext uri="{FF2B5EF4-FFF2-40B4-BE49-F238E27FC236}">
                <a16:creationId xmlns:a16="http://schemas.microsoft.com/office/drawing/2014/main" id="{B252FDC6-59B2-4C97-9EB4-5AEF18C18D98}"/>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oup 34">
            <a:extLst>
              <a:ext uri="{FF2B5EF4-FFF2-40B4-BE49-F238E27FC236}">
                <a16:creationId xmlns:a16="http://schemas.microsoft.com/office/drawing/2014/main" id="{C8146BB0-5D87-4A6F-8798-A1CC3A4ACE6C}"/>
              </a:ext>
              <a:ext uri="{C183D7F6-B498-43B3-948B-1728B52AA6E4}">
                <adec:decorative xmlns:adec="http://schemas.microsoft.com/office/drawing/2017/decorative" val="1"/>
              </a:ext>
            </a:extLst>
          </p:cNvPr>
          <p:cNvGrpSpPr>
            <a:grpSpLocks noChangeAspect="1"/>
          </p:cNvGrpSpPr>
          <p:nvPr/>
        </p:nvGrpSpPr>
        <p:grpSpPr bwMode="auto">
          <a:xfrm>
            <a:off x="3490287" y="2608263"/>
            <a:ext cx="987425" cy="820737"/>
            <a:chOff x="3572" y="2719"/>
            <a:chExt cx="622" cy="517"/>
          </a:xfrm>
        </p:grpSpPr>
        <p:sp>
          <p:nvSpPr>
            <p:cNvPr id="80" name="AutoShape 33">
              <a:extLst>
                <a:ext uri="{FF2B5EF4-FFF2-40B4-BE49-F238E27FC236}">
                  <a16:creationId xmlns:a16="http://schemas.microsoft.com/office/drawing/2014/main" id="{F908F962-8398-4D8C-927A-1D4EFF6BA759}"/>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35">
              <a:extLst>
                <a:ext uri="{FF2B5EF4-FFF2-40B4-BE49-F238E27FC236}">
                  <a16:creationId xmlns:a16="http://schemas.microsoft.com/office/drawing/2014/main" id="{D9985249-B447-4B0F-9CE6-DF35322248C9}"/>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36">
              <a:extLst>
                <a:ext uri="{FF2B5EF4-FFF2-40B4-BE49-F238E27FC236}">
                  <a16:creationId xmlns:a16="http://schemas.microsoft.com/office/drawing/2014/main" id="{D6DBBE3F-F969-48A8-B50D-38F5783ECD52}"/>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37">
              <a:extLst>
                <a:ext uri="{FF2B5EF4-FFF2-40B4-BE49-F238E27FC236}">
                  <a16:creationId xmlns:a16="http://schemas.microsoft.com/office/drawing/2014/main" id="{0990C0EC-ADCB-4C9A-B87F-42B5BF7F7DE9}"/>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38">
              <a:extLst>
                <a:ext uri="{FF2B5EF4-FFF2-40B4-BE49-F238E27FC236}">
                  <a16:creationId xmlns:a16="http://schemas.microsoft.com/office/drawing/2014/main" id="{5D374DE7-F52C-43C7-B491-3A1E09CE4B8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Freeform 39">
              <a:extLst>
                <a:ext uri="{FF2B5EF4-FFF2-40B4-BE49-F238E27FC236}">
                  <a16:creationId xmlns:a16="http://schemas.microsoft.com/office/drawing/2014/main" id="{BCEB9D6C-3897-4010-914F-F667AA60F8BC}"/>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40">
              <a:extLst>
                <a:ext uri="{FF2B5EF4-FFF2-40B4-BE49-F238E27FC236}">
                  <a16:creationId xmlns:a16="http://schemas.microsoft.com/office/drawing/2014/main" id="{078BEF85-C66C-4E86-960F-1BC857C49A38}"/>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Oval 41">
              <a:extLst>
                <a:ext uri="{FF2B5EF4-FFF2-40B4-BE49-F238E27FC236}">
                  <a16:creationId xmlns:a16="http://schemas.microsoft.com/office/drawing/2014/main" id="{CAC158A6-A9FB-4244-A121-F5F74FAD5905}"/>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42">
              <a:extLst>
                <a:ext uri="{FF2B5EF4-FFF2-40B4-BE49-F238E27FC236}">
                  <a16:creationId xmlns:a16="http://schemas.microsoft.com/office/drawing/2014/main" id="{0BEBA575-06A6-4629-8FC2-3A112323A3E8}"/>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6" name="Group 4">
            <a:extLst>
              <a:ext uri="{FF2B5EF4-FFF2-40B4-BE49-F238E27FC236}">
                <a16:creationId xmlns:a16="http://schemas.microsoft.com/office/drawing/2014/main" id="{AAEB28B1-5A21-4E4C-B728-FA9FD59D0683}"/>
              </a:ext>
              <a:ext uri="{C183D7F6-B498-43B3-948B-1728B52AA6E4}">
                <adec:decorative xmlns:adec="http://schemas.microsoft.com/office/drawing/2017/decorative" val="1"/>
              </a:ext>
            </a:extLst>
          </p:cNvPr>
          <p:cNvGrpSpPr>
            <a:grpSpLocks noChangeAspect="1"/>
          </p:cNvGrpSpPr>
          <p:nvPr/>
        </p:nvGrpSpPr>
        <p:grpSpPr bwMode="auto">
          <a:xfrm>
            <a:off x="5802440" y="2490055"/>
            <a:ext cx="914400" cy="914400"/>
            <a:chOff x="8417" y="3338"/>
            <a:chExt cx="374" cy="374"/>
          </a:xfrm>
        </p:grpSpPr>
        <p:sp>
          <p:nvSpPr>
            <p:cNvPr id="47" name="AutoShape 3">
              <a:extLst>
                <a:ext uri="{FF2B5EF4-FFF2-40B4-BE49-F238E27FC236}">
                  <a16:creationId xmlns:a16="http://schemas.microsoft.com/office/drawing/2014/main" id="{86106B28-6E3E-49F5-A33A-FE9B5D0C64EA}"/>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5">
              <a:extLst>
                <a:ext uri="{FF2B5EF4-FFF2-40B4-BE49-F238E27FC236}">
                  <a16:creationId xmlns:a16="http://schemas.microsoft.com/office/drawing/2014/main" id="{3AB2E988-6C45-454A-9B49-A7A755E75015}"/>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Freeform 6">
              <a:extLst>
                <a:ext uri="{FF2B5EF4-FFF2-40B4-BE49-F238E27FC236}">
                  <a16:creationId xmlns:a16="http://schemas.microsoft.com/office/drawing/2014/main" id="{B080BF18-491D-4D92-90E8-929D8030018F}"/>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7">
              <a:extLst>
                <a:ext uri="{FF2B5EF4-FFF2-40B4-BE49-F238E27FC236}">
                  <a16:creationId xmlns:a16="http://schemas.microsoft.com/office/drawing/2014/main" id="{EF65F74F-FC8B-441F-81EA-11332F29267E}"/>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Freeform 8">
              <a:extLst>
                <a:ext uri="{FF2B5EF4-FFF2-40B4-BE49-F238E27FC236}">
                  <a16:creationId xmlns:a16="http://schemas.microsoft.com/office/drawing/2014/main" id="{DD97ACD7-BF8D-442C-AAD9-E44BADBAB5BC}"/>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9">
              <a:extLst>
                <a:ext uri="{FF2B5EF4-FFF2-40B4-BE49-F238E27FC236}">
                  <a16:creationId xmlns:a16="http://schemas.microsoft.com/office/drawing/2014/main" id="{C6243DF6-00B0-4B11-9E4E-341689CBD721}"/>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10">
              <a:extLst>
                <a:ext uri="{FF2B5EF4-FFF2-40B4-BE49-F238E27FC236}">
                  <a16:creationId xmlns:a16="http://schemas.microsoft.com/office/drawing/2014/main" id="{9C36D75E-9323-4B31-AAA2-906D54F62129}"/>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11">
              <a:extLst>
                <a:ext uri="{FF2B5EF4-FFF2-40B4-BE49-F238E27FC236}">
                  <a16:creationId xmlns:a16="http://schemas.microsoft.com/office/drawing/2014/main" id="{CC9843C3-2AAB-4D01-9340-5061E8A1A59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12">
              <a:extLst>
                <a:ext uri="{FF2B5EF4-FFF2-40B4-BE49-F238E27FC236}">
                  <a16:creationId xmlns:a16="http://schemas.microsoft.com/office/drawing/2014/main" id="{C69C14FD-06C0-4458-8A65-DA23DFA2755F}"/>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13">
              <a:extLst>
                <a:ext uri="{FF2B5EF4-FFF2-40B4-BE49-F238E27FC236}">
                  <a16:creationId xmlns:a16="http://schemas.microsoft.com/office/drawing/2014/main" id="{E595595F-8A6F-4B24-B8F5-4D6544F33993}"/>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14">
              <a:extLst>
                <a:ext uri="{FF2B5EF4-FFF2-40B4-BE49-F238E27FC236}">
                  <a16:creationId xmlns:a16="http://schemas.microsoft.com/office/drawing/2014/main" id="{40308777-89AC-4854-955C-FC6894AEDA73}"/>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15">
              <a:extLst>
                <a:ext uri="{FF2B5EF4-FFF2-40B4-BE49-F238E27FC236}">
                  <a16:creationId xmlns:a16="http://schemas.microsoft.com/office/drawing/2014/main" id="{87C745F3-D8C4-42B9-B0B2-3FAC93D79EC0}"/>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16">
              <a:extLst>
                <a:ext uri="{FF2B5EF4-FFF2-40B4-BE49-F238E27FC236}">
                  <a16:creationId xmlns:a16="http://schemas.microsoft.com/office/drawing/2014/main" id="{6CFC3701-8CD0-41DB-AFD1-9E50DCAFA17E}"/>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17">
              <a:extLst>
                <a:ext uri="{FF2B5EF4-FFF2-40B4-BE49-F238E27FC236}">
                  <a16:creationId xmlns:a16="http://schemas.microsoft.com/office/drawing/2014/main" id="{998A6DC3-E456-410D-A45E-4953C8129B7B}"/>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Rectangle 18">
              <a:extLst>
                <a:ext uri="{FF2B5EF4-FFF2-40B4-BE49-F238E27FC236}">
                  <a16:creationId xmlns:a16="http://schemas.microsoft.com/office/drawing/2014/main" id="{8E014A47-24E0-41E5-819F-A37644EFC691}"/>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19">
              <a:extLst>
                <a:ext uri="{FF2B5EF4-FFF2-40B4-BE49-F238E27FC236}">
                  <a16:creationId xmlns:a16="http://schemas.microsoft.com/office/drawing/2014/main" id="{E7B5637B-B25D-4E04-B850-75C19FDB2A5A}"/>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20">
              <a:extLst>
                <a:ext uri="{FF2B5EF4-FFF2-40B4-BE49-F238E27FC236}">
                  <a16:creationId xmlns:a16="http://schemas.microsoft.com/office/drawing/2014/main" id="{380AACE9-88F1-4D72-931F-96B0CA04974D}"/>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21">
              <a:extLst>
                <a:ext uri="{FF2B5EF4-FFF2-40B4-BE49-F238E27FC236}">
                  <a16:creationId xmlns:a16="http://schemas.microsoft.com/office/drawing/2014/main" id="{E2DC8B0F-EA41-485F-8298-CCE75B3E8C01}"/>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22">
              <a:extLst>
                <a:ext uri="{FF2B5EF4-FFF2-40B4-BE49-F238E27FC236}">
                  <a16:creationId xmlns:a16="http://schemas.microsoft.com/office/drawing/2014/main" id="{BA68CA17-7823-4623-883A-C4C0815E24D7}"/>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Freeform 23">
              <a:extLst>
                <a:ext uri="{FF2B5EF4-FFF2-40B4-BE49-F238E27FC236}">
                  <a16:creationId xmlns:a16="http://schemas.microsoft.com/office/drawing/2014/main" id="{85BD5F4F-C040-4384-952A-3CEDCC6C523C}"/>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Freeform 24">
              <a:extLst>
                <a:ext uri="{FF2B5EF4-FFF2-40B4-BE49-F238E27FC236}">
                  <a16:creationId xmlns:a16="http://schemas.microsoft.com/office/drawing/2014/main" id="{E28696C6-96FA-4707-8CC9-A369E1AE869F}"/>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8" name="Freeform 25">
              <a:extLst>
                <a:ext uri="{FF2B5EF4-FFF2-40B4-BE49-F238E27FC236}">
                  <a16:creationId xmlns:a16="http://schemas.microsoft.com/office/drawing/2014/main" id="{1823A0CA-A9AB-4C9F-897F-EC7C6F1B9E49}"/>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Rectangle 26">
              <a:extLst>
                <a:ext uri="{FF2B5EF4-FFF2-40B4-BE49-F238E27FC236}">
                  <a16:creationId xmlns:a16="http://schemas.microsoft.com/office/drawing/2014/main" id="{50845498-C6A6-4AED-8936-92BB9E0E701F}"/>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Freeform 27">
              <a:extLst>
                <a:ext uri="{FF2B5EF4-FFF2-40B4-BE49-F238E27FC236}">
                  <a16:creationId xmlns:a16="http://schemas.microsoft.com/office/drawing/2014/main" id="{416F0C97-6ED9-49A7-920C-E7BA18918E04}"/>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Freeform 28">
              <a:extLst>
                <a:ext uri="{FF2B5EF4-FFF2-40B4-BE49-F238E27FC236}">
                  <a16:creationId xmlns:a16="http://schemas.microsoft.com/office/drawing/2014/main" id="{272C9772-C81F-47B6-9449-A7F0155F906B}"/>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Freeform 29">
              <a:extLst>
                <a:ext uri="{FF2B5EF4-FFF2-40B4-BE49-F238E27FC236}">
                  <a16:creationId xmlns:a16="http://schemas.microsoft.com/office/drawing/2014/main" id="{55136B3B-EFF0-4E64-B856-F3A435D6EBAE}"/>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Freeform 30">
              <a:extLst>
                <a:ext uri="{FF2B5EF4-FFF2-40B4-BE49-F238E27FC236}">
                  <a16:creationId xmlns:a16="http://schemas.microsoft.com/office/drawing/2014/main" id="{1A9AD0ED-BD1E-443B-ABF9-49D569E4428C}"/>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Freeform 31">
              <a:extLst>
                <a:ext uri="{FF2B5EF4-FFF2-40B4-BE49-F238E27FC236}">
                  <a16:creationId xmlns:a16="http://schemas.microsoft.com/office/drawing/2014/main" id="{7E444AB6-479B-4E3B-A055-0961155750AC}"/>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9" name="Group 18">
            <a:extLst>
              <a:ext uri="{FF2B5EF4-FFF2-40B4-BE49-F238E27FC236}">
                <a16:creationId xmlns:a16="http://schemas.microsoft.com/office/drawing/2014/main" id="{1870CABC-F3AF-4ED2-804E-35F826E41CF2}"/>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5" name="Graphic 4" descr="バッジ ティック ソリッド塗りつぶし">
              <a:extLst>
                <a:ext uri="{FF2B5EF4-FFF2-40B4-BE49-F238E27FC236}">
                  <a16:creationId xmlns:a16="http://schemas.microsoft.com/office/drawing/2014/main" id="{25179508-968F-425E-90A8-B702D5F335E1}"/>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Graphic 4" descr="バッジ ティック ソリッド塗りつぶし">
              <a:extLst>
                <a:ext uri="{FF2B5EF4-FFF2-40B4-BE49-F238E27FC236}">
                  <a16:creationId xmlns:a16="http://schemas.microsoft.com/office/drawing/2014/main" id="{01802FAB-B95D-4E97-90D5-5ACEDF2E7F19}"/>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0" name="Group 19">
            <a:extLst>
              <a:ext uri="{FF2B5EF4-FFF2-40B4-BE49-F238E27FC236}">
                <a16:creationId xmlns:a16="http://schemas.microsoft.com/office/drawing/2014/main" id="{A680BDDB-C86F-4B75-BFD0-D394440FFFF8}"/>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24" name="Freeform: Shape 123">
              <a:extLst>
                <a:ext uri="{FF2B5EF4-FFF2-40B4-BE49-F238E27FC236}">
                  <a16:creationId xmlns:a16="http://schemas.microsoft.com/office/drawing/2014/main" id="{105829EF-7FA1-46D0-A5F5-E3BEAEDB06AF}"/>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5" name="Freeform: Shape 124">
              <a:extLst>
                <a:ext uri="{FF2B5EF4-FFF2-40B4-BE49-F238E27FC236}">
                  <a16:creationId xmlns:a16="http://schemas.microsoft.com/office/drawing/2014/main" id="{4AAFD8BE-55E6-4B83-98CE-6A5C8F3600CF}"/>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26" name="Freeform: Shape 125">
              <a:extLst>
                <a:ext uri="{FF2B5EF4-FFF2-40B4-BE49-F238E27FC236}">
                  <a16:creationId xmlns:a16="http://schemas.microsoft.com/office/drawing/2014/main" id="{7D50FDF4-C45D-42E6-996C-9B9B97C7CDFD}"/>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spTree>
    <p:custDataLst>
      <p:tags r:id="rId1"/>
    </p:custDataLst>
    <p:extLst>
      <p:ext uri="{BB962C8B-B14F-4D97-AF65-F5344CB8AC3E}">
        <p14:creationId xmlns:p14="http://schemas.microsoft.com/office/powerpoint/2010/main" val="54559117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ja" sz="3600" b="1">
                <a:solidFill>
                  <a:srgbClr val="4FE7FF"/>
                </a:solidFill>
                <a:latin typeface="Segoe UI Semibold" panose="020B0702040204020203" pitchFamily="34" charset="0"/>
                <a:cs typeface="Segoe UI Semibold" panose="020B0702040204020203" pitchFamily="34" charset="0"/>
              </a:rPr>
              <a:t>ワークロードの品質を向上させるためのベストプラクティス</a:t>
            </a:r>
          </a:p>
        </p:txBody>
      </p:sp>
      <p:sp>
        <p:nvSpPr>
          <p:cNvPr id="34" name="TextBox 33" descr="コストの最適化">
            <a:extLst>
              <a:ext uri="{FF2B5EF4-FFF2-40B4-BE49-F238E27FC236}">
                <a16:creationId xmlns:a16="http://schemas.microsoft.com/office/drawing/2014/main" id="{5F0F4B90-7518-4D1C-BAB0-AC9E0FDB0EBE}"/>
              </a:ext>
            </a:extLst>
          </p:cNvPr>
          <p:cNvSpPr txBox="1"/>
          <p:nvPr/>
        </p:nvSpPr>
        <p:spPr>
          <a:xfrm>
            <a:off x="706089"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コストの最適化</a:t>
            </a:r>
          </a:p>
        </p:txBody>
      </p:sp>
      <p:sp>
        <p:nvSpPr>
          <p:cNvPr id="2" name="TextBox 1">
            <a:extLst>
              <a:ext uri="{FF2B5EF4-FFF2-40B4-BE49-F238E27FC236}">
                <a16:creationId xmlns:a16="http://schemas.microsoft.com/office/drawing/2014/main" id="{3920D86F-B3A5-445B-AC2F-22F213FC88AB}"/>
              </a:ext>
            </a:extLst>
          </p:cNvPr>
          <p:cNvSpPr txBox="1"/>
          <p:nvPr/>
        </p:nvSpPr>
        <p:spPr>
          <a:xfrm>
            <a:off x="568929" y="3904732"/>
            <a:ext cx="2103120"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Azure ハイブリッド特典</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インスタンス</a:t>
            </a:r>
            <a:r>
              <a:rPr lang="ja-JP" altLang="en-US" sz="1600" dirty="0">
                <a:solidFill>
                  <a:prstClr val="white"/>
                </a:solidFill>
                <a:latin typeface="Segoe UI" panose="020B0502040204020203" pitchFamily="34" charset="0"/>
                <a:cs typeface="Segoe UI" panose="020B0502040204020203" pitchFamily="34" charset="0"/>
              </a:rPr>
              <a:t>の予約</a:t>
            </a:r>
            <a:endPar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シャットダウン</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リサイズ</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P</a:t>
            </a:r>
            <a:r>
              <a:rPr lang="en-US" altLang="ja" sz="1600" dirty="0">
                <a:solidFill>
                  <a:prstClr val="white"/>
                </a:solidFill>
                <a:latin typeface="Segoe UI" panose="020B0502040204020203" pitchFamily="34" charset="0"/>
                <a:cs typeface="Segoe UI" panose="020B0502040204020203" pitchFamily="34" charset="0"/>
              </a:rPr>
              <a:t>aa</a:t>
            </a: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S</a:t>
            </a:r>
            <a:r>
              <a:rPr kumimoji="0" lang="en-US" alt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 </a:t>
            </a: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への</a:t>
            </a:r>
            <a:r>
              <a:rPr kumimoji="0" lang="ja-JP" altLang="en-US"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移行</a:t>
            </a:r>
            <a:endPar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37" name="TextBox 36">
            <a:extLst>
              <a:ext uri="{FF2B5EF4-FFF2-40B4-BE49-F238E27FC236}">
                <a16:creationId xmlns:a16="http://schemas.microsoft.com/office/drawing/2014/main" id="{8E3CCF26-DB01-4421-84E9-FCF1F8FBC781}"/>
              </a:ext>
            </a:extLst>
          </p:cNvPr>
          <p:cNvSpPr txBox="1"/>
          <p:nvPr/>
        </p:nvSpPr>
        <p:spPr>
          <a:xfrm>
            <a:off x="2953086"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オペレーショナル エクセレンス</a:t>
            </a:r>
          </a:p>
        </p:txBody>
      </p:sp>
      <p:sp>
        <p:nvSpPr>
          <p:cNvPr id="97" name="TextBox 96">
            <a:extLst>
              <a:ext uri="{FF2B5EF4-FFF2-40B4-BE49-F238E27FC236}">
                <a16:creationId xmlns:a16="http://schemas.microsoft.com/office/drawing/2014/main" id="{3A7FB4C7-D5EF-41BA-91DD-112F2379454A}"/>
              </a:ext>
            </a:extLst>
          </p:cNvPr>
          <p:cNvSpPr txBox="1"/>
          <p:nvPr/>
        </p:nvSpPr>
        <p:spPr>
          <a:xfrm>
            <a:off x="2815926" y="3904732"/>
            <a:ext cx="2103120" cy="1077218"/>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DevOps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ja-JP" altLang="en-US" sz="1600" dirty="0">
                <a:solidFill>
                  <a:prstClr val="white"/>
                </a:solidFill>
                <a:latin typeface="Segoe UI" panose="020B0502040204020203" pitchFamily="34" charset="0"/>
                <a:cs typeface="Segoe UI" panose="020B0502040204020203" pitchFamily="34" charset="0"/>
              </a:rPr>
              <a:t>デプロイ</a:t>
            </a:r>
            <a:endPar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ja-JP" altLang="en-US" sz="1600" dirty="0">
                <a:solidFill>
                  <a:prstClr val="white"/>
                </a:solidFill>
                <a:latin typeface="Segoe UI" panose="020B0502040204020203" pitchFamily="34" charset="0"/>
                <a:cs typeface="Segoe UI" panose="020B0502040204020203" pitchFamily="34" charset="0"/>
              </a:rPr>
              <a:t>監視</a:t>
            </a:r>
            <a:endPar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プロセスと</a:t>
            </a:r>
            <a:r>
              <a:rPr kumimoji="0" lang="ja-JP" altLang="en-US"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頻度</a:t>
            </a:r>
            <a:endPar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endParaRPr>
          </a:p>
        </p:txBody>
      </p:sp>
      <p:sp>
        <p:nvSpPr>
          <p:cNvPr id="68" name="TextBox 67">
            <a:extLst>
              <a:ext uri="{FF2B5EF4-FFF2-40B4-BE49-F238E27FC236}">
                <a16:creationId xmlns:a16="http://schemas.microsoft.com/office/drawing/2014/main" id="{E27B2619-D9A2-4537-9F2A-8C664FC53220}"/>
              </a:ext>
            </a:extLst>
          </p:cNvPr>
          <p:cNvSpPr txBox="1"/>
          <p:nvPr/>
        </p:nvSpPr>
        <p:spPr>
          <a:xfrm>
            <a:off x="5200083" y="1609031"/>
            <a:ext cx="1828800" cy="646331"/>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パフォーマンス効率</a:t>
            </a:r>
          </a:p>
        </p:txBody>
      </p:sp>
      <p:sp>
        <p:nvSpPr>
          <p:cNvPr id="98" name="TextBox 97">
            <a:extLst>
              <a:ext uri="{FF2B5EF4-FFF2-40B4-BE49-F238E27FC236}">
                <a16:creationId xmlns:a16="http://schemas.microsoft.com/office/drawing/2014/main" id="{B9E958BD-9041-4FAE-957E-D4F513B1AFD5}"/>
              </a:ext>
            </a:extLst>
          </p:cNvPr>
          <p:cNvSpPr txBox="1"/>
          <p:nvPr/>
        </p:nvSpPr>
        <p:spPr>
          <a:xfrm>
            <a:off x="5062923" y="3904732"/>
            <a:ext cx="2103120" cy="830997"/>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スケーリングのための設計</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パフォーマンスの監視</a:t>
            </a:r>
          </a:p>
        </p:txBody>
      </p:sp>
      <p:sp>
        <p:nvSpPr>
          <p:cNvPr id="80" name="TextBox 79">
            <a:extLst>
              <a:ext uri="{FF2B5EF4-FFF2-40B4-BE49-F238E27FC236}">
                <a16:creationId xmlns:a16="http://schemas.microsoft.com/office/drawing/2014/main" id="{CE2A2539-E25F-460B-8568-604916BB9B22}"/>
              </a:ext>
            </a:extLst>
          </p:cNvPr>
          <p:cNvSpPr txBox="1"/>
          <p:nvPr/>
        </p:nvSpPr>
        <p:spPr>
          <a:xfrm>
            <a:off x="7447080"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信頼性</a:t>
            </a:r>
          </a:p>
        </p:txBody>
      </p:sp>
      <p:sp>
        <p:nvSpPr>
          <p:cNvPr id="99" name="TextBox 98">
            <a:extLst>
              <a:ext uri="{FF2B5EF4-FFF2-40B4-BE49-F238E27FC236}">
                <a16:creationId xmlns:a16="http://schemas.microsoft.com/office/drawing/2014/main" id="{CBF46320-316E-4670-A330-0C7D9E47E740}"/>
              </a:ext>
            </a:extLst>
          </p:cNvPr>
          <p:cNvSpPr txBox="1"/>
          <p:nvPr/>
        </p:nvSpPr>
        <p:spPr>
          <a:xfrm>
            <a:off x="7309920" y="3904732"/>
            <a:ext cx="2103120" cy="2062103"/>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要件の定義</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シミュレーションと強制</a:t>
            </a:r>
            <a:r>
              <a:rPr lang="ja-JP" altLang="en-US" sz="1600" dirty="0">
                <a:solidFill>
                  <a:prstClr val="white"/>
                </a:solidFill>
                <a:latin typeface="Segoe UI" panose="020B0502040204020203" pitchFamily="34" charset="0"/>
                <a:cs typeface="Segoe UI" panose="020B0502040204020203" pitchFamily="34" charset="0"/>
              </a:rPr>
              <a:t>フェール</a:t>
            </a: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オーバーによるテスト</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一貫したデプロイ</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正常性</a:t>
            </a:r>
            <a:r>
              <a:rPr kumimoji="0" lang="ja-JP" altLang="en-US"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の</a:t>
            </a: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監視</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障害や災害への対応</a:t>
            </a:r>
          </a:p>
        </p:txBody>
      </p:sp>
      <p:sp>
        <p:nvSpPr>
          <p:cNvPr id="95" name="TextBox 94">
            <a:extLst>
              <a:ext uri="{FF2B5EF4-FFF2-40B4-BE49-F238E27FC236}">
                <a16:creationId xmlns:a16="http://schemas.microsoft.com/office/drawing/2014/main" id="{6796061B-A46F-43DB-AF65-2E830062685E}"/>
              </a:ext>
            </a:extLst>
          </p:cNvPr>
          <p:cNvSpPr txBox="1"/>
          <p:nvPr/>
        </p:nvSpPr>
        <p:spPr>
          <a:xfrm>
            <a:off x="9694079" y="1609031"/>
            <a:ext cx="1828800" cy="369332"/>
          </a:xfrm>
          <a:prstGeom prst="rect">
            <a:avLst/>
          </a:prstGeom>
          <a:noFill/>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 sz="1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セキュリティ</a:t>
            </a:r>
          </a:p>
        </p:txBody>
      </p:sp>
      <p:sp>
        <p:nvSpPr>
          <p:cNvPr id="100" name="TextBox 99">
            <a:extLst>
              <a:ext uri="{FF2B5EF4-FFF2-40B4-BE49-F238E27FC236}">
                <a16:creationId xmlns:a16="http://schemas.microsoft.com/office/drawing/2014/main" id="{BA2FE239-C079-4BD7-B2DA-68D3EAF43E4A}"/>
              </a:ext>
            </a:extLst>
          </p:cNvPr>
          <p:cNvSpPr txBox="1"/>
          <p:nvPr/>
        </p:nvSpPr>
        <p:spPr>
          <a:xfrm>
            <a:off x="9556919" y="3904732"/>
            <a:ext cx="2103120" cy="156966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ID </a:t>
            </a:r>
            <a:r>
              <a:rPr lang="ja-JP" altLang="en-US" sz="1600" dirty="0">
                <a:solidFill>
                  <a:prstClr val="white"/>
                </a:solidFill>
                <a:latin typeface="Segoe UI" panose="020B0502040204020203" pitchFamily="34" charset="0"/>
                <a:cs typeface="Segoe UI" panose="020B0502040204020203" pitchFamily="34" charset="0"/>
              </a:rPr>
              <a:t>と</a:t>
            </a: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アクセス管理</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インフラ保護</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アプリのセキュリティ</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データの暗号化と主権</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ja" sz="1600" b="0" i="0" u="none" strike="noStrike" kern="1200" cap="none" spc="0" normalizeH="0" baseline="0" noProof="0" dirty="0">
                <a:ln>
                  <a:noFill/>
                </a:ln>
                <a:solidFill>
                  <a:prstClr val="white"/>
                </a:solidFill>
                <a:effectLst/>
                <a:uLnTx/>
                <a:uFillTx/>
                <a:latin typeface="Segoe UI" panose="020B0502040204020203" pitchFamily="34" charset="0"/>
                <a:ea typeface="+mn-ea"/>
                <a:cs typeface="Segoe UI" panose="020B0502040204020203" pitchFamily="34" charset="0"/>
              </a:rPr>
              <a:t>セキュリティ運用</a:t>
            </a:r>
          </a:p>
        </p:txBody>
      </p:sp>
      <p:sp>
        <p:nvSpPr>
          <p:cNvPr id="7" name="TextBox 6">
            <a:extLst>
              <a:ext uri="{FF2B5EF4-FFF2-40B4-BE49-F238E27FC236}">
                <a16:creationId xmlns:a16="http://schemas.microsoft.com/office/drawing/2014/main" id="{72211803-2C90-4CEB-998C-1D68912817B0}"/>
              </a:ext>
            </a:extLst>
          </p:cNvPr>
          <p:cNvSpPr txBox="1"/>
          <p:nvPr/>
        </p:nvSpPr>
        <p:spPr>
          <a:xfrm>
            <a:off x="414171" y="6121825"/>
            <a:ext cx="4785911" cy="369332"/>
          </a:xfrm>
          <a:prstGeom prst="rect">
            <a:avLst/>
          </a:prstGeom>
          <a:noFill/>
        </p:spPr>
        <p:txBody>
          <a:bodyPr wrap="squar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hlinkClick r:id="rId4"/>
              </a:rPr>
              <a:t>https://aka.ms/wellarchitected/framework</a:t>
            </a:r>
            <a:endParaRPr kumimoji="0" lang="en-US" sz="1800" b="0" i="0" u="none" strike="noStrike" kern="1200" cap="none" spc="0" normalizeH="0" baseline="0" noProof="0">
              <a:ln>
                <a:noFill/>
              </a:ln>
              <a:gradFill>
                <a:gsLst>
                  <a:gs pos="2917">
                    <a:srgbClr val="50E6FF"/>
                  </a:gs>
                  <a:gs pos="30000">
                    <a:srgbClr val="50E6FF"/>
                  </a:gs>
                </a:gsLst>
                <a:lin ang="5400000" scaled="0"/>
              </a:gradFill>
              <a:effectLst/>
              <a:uLnTx/>
              <a:uFillTx/>
              <a:latin typeface="Segoe UI"/>
              <a:ea typeface="+mn-ea"/>
              <a:cs typeface="+mn-cs"/>
            </a:endParaRPr>
          </a:p>
        </p:txBody>
      </p:sp>
      <p:grpSp>
        <p:nvGrpSpPr>
          <p:cNvPr id="96" name="Group 34">
            <a:extLst>
              <a:ext uri="{FF2B5EF4-FFF2-40B4-BE49-F238E27FC236}">
                <a16:creationId xmlns:a16="http://schemas.microsoft.com/office/drawing/2014/main" id="{800C0658-C288-454B-ADBB-ED48FDB5DCF4}"/>
              </a:ext>
              <a:ext uri="{C183D7F6-B498-43B3-948B-1728B52AA6E4}">
                <adec:decorative xmlns:adec="http://schemas.microsoft.com/office/drawing/2017/decorative" val="1"/>
              </a:ext>
            </a:extLst>
          </p:cNvPr>
          <p:cNvGrpSpPr>
            <a:grpSpLocks noChangeAspect="1"/>
          </p:cNvGrpSpPr>
          <p:nvPr/>
        </p:nvGrpSpPr>
        <p:grpSpPr bwMode="auto">
          <a:xfrm>
            <a:off x="3373773" y="2600185"/>
            <a:ext cx="987425" cy="820737"/>
            <a:chOff x="3572" y="2719"/>
            <a:chExt cx="622" cy="517"/>
          </a:xfrm>
        </p:grpSpPr>
        <p:sp>
          <p:nvSpPr>
            <p:cNvPr id="101" name="AutoShape 33">
              <a:extLst>
                <a:ext uri="{FF2B5EF4-FFF2-40B4-BE49-F238E27FC236}">
                  <a16:creationId xmlns:a16="http://schemas.microsoft.com/office/drawing/2014/main" id="{7CAD4C69-1180-455B-9971-77808A74976D}"/>
                </a:ext>
              </a:extLst>
            </p:cNvPr>
            <p:cNvSpPr>
              <a:spLocks noChangeAspect="1" noChangeArrowheads="1" noTextEdit="1"/>
            </p:cNvSpPr>
            <p:nvPr/>
          </p:nvSpPr>
          <p:spPr bwMode="auto">
            <a:xfrm>
              <a:off x="3572" y="2719"/>
              <a:ext cx="622"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Freeform 35">
              <a:extLst>
                <a:ext uri="{FF2B5EF4-FFF2-40B4-BE49-F238E27FC236}">
                  <a16:creationId xmlns:a16="http://schemas.microsoft.com/office/drawing/2014/main" id="{F9C193D5-DCAC-4BA4-8179-0908E7E5D550}"/>
                </a:ext>
              </a:extLst>
            </p:cNvPr>
            <p:cNvSpPr>
              <a:spLocks/>
            </p:cNvSpPr>
            <p:nvPr/>
          </p:nvSpPr>
          <p:spPr bwMode="auto">
            <a:xfrm>
              <a:off x="4194" y="303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36">
              <a:extLst>
                <a:ext uri="{FF2B5EF4-FFF2-40B4-BE49-F238E27FC236}">
                  <a16:creationId xmlns:a16="http://schemas.microsoft.com/office/drawing/2014/main" id="{C3C468E6-2245-428A-92E8-4471EE9CC196}"/>
                </a:ext>
              </a:extLst>
            </p:cNvPr>
            <p:cNvSpPr>
              <a:spLocks/>
            </p:cNvSpPr>
            <p:nvPr/>
          </p:nvSpPr>
          <p:spPr bwMode="auto">
            <a:xfrm>
              <a:off x="4075" y="3050"/>
              <a:ext cx="119" cy="186"/>
            </a:xfrm>
            <a:custGeom>
              <a:avLst/>
              <a:gdLst>
                <a:gd name="T0" fmla="*/ 132 w 260"/>
                <a:gd name="T1" fmla="*/ 0 h 409"/>
                <a:gd name="T2" fmla="*/ 0 w 260"/>
                <a:gd name="T3" fmla="*/ 318 h 409"/>
                <a:gd name="T4" fmla="*/ 91 w 260"/>
                <a:gd name="T5" fmla="*/ 409 h 409"/>
                <a:gd name="T6" fmla="*/ 260 w 260"/>
                <a:gd name="T7" fmla="*/ 0 h 409"/>
                <a:gd name="T8" fmla="*/ 132 w 260"/>
                <a:gd name="T9" fmla="*/ 0 h 409"/>
              </a:gdLst>
              <a:ahLst/>
              <a:cxnLst>
                <a:cxn ang="0">
                  <a:pos x="T0" y="T1"/>
                </a:cxn>
                <a:cxn ang="0">
                  <a:pos x="T2" y="T3"/>
                </a:cxn>
                <a:cxn ang="0">
                  <a:pos x="T4" y="T5"/>
                </a:cxn>
                <a:cxn ang="0">
                  <a:pos x="T6" y="T7"/>
                </a:cxn>
                <a:cxn ang="0">
                  <a:pos x="T8" y="T9"/>
                </a:cxn>
              </a:cxnLst>
              <a:rect l="0" t="0" r="r" b="b"/>
              <a:pathLst>
                <a:path w="260" h="409">
                  <a:moveTo>
                    <a:pt x="132" y="0"/>
                  </a:moveTo>
                  <a:cubicBezTo>
                    <a:pt x="123" y="121"/>
                    <a:pt x="74" y="231"/>
                    <a:pt x="0" y="318"/>
                  </a:cubicBezTo>
                  <a:cubicBezTo>
                    <a:pt x="91" y="409"/>
                    <a:pt x="91" y="409"/>
                    <a:pt x="91" y="409"/>
                  </a:cubicBezTo>
                  <a:cubicBezTo>
                    <a:pt x="188" y="298"/>
                    <a:pt x="250" y="156"/>
                    <a:pt x="260" y="0"/>
                  </a:cubicBezTo>
                  <a:lnTo>
                    <a:pt x="132"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4" name="Freeform 37">
              <a:extLst>
                <a:ext uri="{FF2B5EF4-FFF2-40B4-BE49-F238E27FC236}">
                  <a16:creationId xmlns:a16="http://schemas.microsoft.com/office/drawing/2014/main" id="{12F3DCAA-47D6-4989-83D3-7ECC6AD148F2}"/>
                </a:ext>
              </a:extLst>
            </p:cNvPr>
            <p:cNvSpPr>
              <a:spLocks/>
            </p:cNvSpPr>
            <p:nvPr/>
          </p:nvSpPr>
          <p:spPr bwMode="auto">
            <a:xfrm>
              <a:off x="4075" y="2825"/>
              <a:ext cx="119" cy="186"/>
            </a:xfrm>
            <a:custGeom>
              <a:avLst/>
              <a:gdLst>
                <a:gd name="T0" fmla="*/ 0 w 260"/>
                <a:gd name="T1" fmla="*/ 90 h 409"/>
                <a:gd name="T2" fmla="*/ 132 w 260"/>
                <a:gd name="T3" fmla="*/ 409 h 409"/>
                <a:gd name="T4" fmla="*/ 260 w 260"/>
                <a:gd name="T5" fmla="*/ 409 h 409"/>
                <a:gd name="T6" fmla="*/ 91 w 260"/>
                <a:gd name="T7" fmla="*/ 0 h 409"/>
                <a:gd name="T8" fmla="*/ 0 w 260"/>
                <a:gd name="T9" fmla="*/ 90 h 409"/>
              </a:gdLst>
              <a:ahLst/>
              <a:cxnLst>
                <a:cxn ang="0">
                  <a:pos x="T0" y="T1"/>
                </a:cxn>
                <a:cxn ang="0">
                  <a:pos x="T2" y="T3"/>
                </a:cxn>
                <a:cxn ang="0">
                  <a:pos x="T4" y="T5"/>
                </a:cxn>
                <a:cxn ang="0">
                  <a:pos x="T6" y="T7"/>
                </a:cxn>
                <a:cxn ang="0">
                  <a:pos x="T8" y="T9"/>
                </a:cxn>
              </a:cxnLst>
              <a:rect l="0" t="0" r="r" b="b"/>
              <a:pathLst>
                <a:path w="260" h="409">
                  <a:moveTo>
                    <a:pt x="0" y="90"/>
                  </a:moveTo>
                  <a:cubicBezTo>
                    <a:pt x="79" y="182"/>
                    <a:pt x="123" y="294"/>
                    <a:pt x="132" y="409"/>
                  </a:cubicBezTo>
                  <a:cubicBezTo>
                    <a:pt x="260" y="409"/>
                    <a:pt x="260" y="409"/>
                    <a:pt x="260" y="409"/>
                  </a:cubicBezTo>
                  <a:cubicBezTo>
                    <a:pt x="251" y="262"/>
                    <a:pt x="195" y="117"/>
                    <a:pt x="91" y="0"/>
                  </a:cubicBezTo>
                  <a:lnTo>
                    <a:pt x="0" y="9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38">
              <a:extLst>
                <a:ext uri="{FF2B5EF4-FFF2-40B4-BE49-F238E27FC236}">
                  <a16:creationId xmlns:a16="http://schemas.microsoft.com/office/drawing/2014/main" id="{D002F32F-4AB0-4DD8-93E5-0F419F766164}"/>
                </a:ext>
              </a:extLst>
            </p:cNvPr>
            <p:cNvSpPr>
              <a:spLocks/>
            </p:cNvSpPr>
            <p:nvPr/>
          </p:nvSpPr>
          <p:spPr bwMode="auto">
            <a:xfrm>
              <a:off x="3902" y="2719"/>
              <a:ext cx="187" cy="119"/>
            </a:xfrm>
            <a:custGeom>
              <a:avLst/>
              <a:gdLst>
                <a:gd name="T0" fmla="*/ 0 w 409"/>
                <a:gd name="T1" fmla="*/ 129 h 261"/>
                <a:gd name="T2" fmla="*/ 318 w 409"/>
                <a:gd name="T3" fmla="*/ 261 h 261"/>
                <a:gd name="T4" fmla="*/ 409 w 409"/>
                <a:gd name="T5" fmla="*/ 170 h 261"/>
                <a:gd name="T6" fmla="*/ 0 w 409"/>
                <a:gd name="T7" fmla="*/ 0 h 261"/>
                <a:gd name="T8" fmla="*/ 0 w 409"/>
                <a:gd name="T9" fmla="*/ 129 h 261"/>
              </a:gdLst>
              <a:ahLst/>
              <a:cxnLst>
                <a:cxn ang="0">
                  <a:pos x="T0" y="T1"/>
                </a:cxn>
                <a:cxn ang="0">
                  <a:pos x="T2" y="T3"/>
                </a:cxn>
                <a:cxn ang="0">
                  <a:pos x="T4" y="T5"/>
                </a:cxn>
                <a:cxn ang="0">
                  <a:pos x="T6" y="T7"/>
                </a:cxn>
                <a:cxn ang="0">
                  <a:pos x="T8" y="T9"/>
                </a:cxn>
              </a:cxnLst>
              <a:rect l="0" t="0" r="r" b="b"/>
              <a:pathLst>
                <a:path w="409" h="261">
                  <a:moveTo>
                    <a:pt x="0" y="129"/>
                  </a:moveTo>
                  <a:cubicBezTo>
                    <a:pt x="121" y="138"/>
                    <a:pt x="231" y="186"/>
                    <a:pt x="318" y="261"/>
                  </a:cubicBezTo>
                  <a:cubicBezTo>
                    <a:pt x="409" y="170"/>
                    <a:pt x="409" y="170"/>
                    <a:pt x="409" y="170"/>
                  </a:cubicBezTo>
                  <a:cubicBezTo>
                    <a:pt x="299" y="72"/>
                    <a:pt x="156" y="10"/>
                    <a:pt x="0" y="0"/>
                  </a:cubicBezTo>
                  <a:lnTo>
                    <a:pt x="0" y="12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6" name="Freeform 39">
              <a:extLst>
                <a:ext uri="{FF2B5EF4-FFF2-40B4-BE49-F238E27FC236}">
                  <a16:creationId xmlns:a16="http://schemas.microsoft.com/office/drawing/2014/main" id="{4F0AD8CA-764F-4032-8E7A-8D33CB2DAF9A}"/>
                </a:ext>
              </a:extLst>
            </p:cNvPr>
            <p:cNvSpPr>
              <a:spLocks/>
            </p:cNvSpPr>
            <p:nvPr/>
          </p:nvSpPr>
          <p:spPr bwMode="auto">
            <a:xfrm>
              <a:off x="3677" y="2719"/>
              <a:ext cx="187" cy="119"/>
            </a:xfrm>
            <a:custGeom>
              <a:avLst/>
              <a:gdLst>
                <a:gd name="T0" fmla="*/ 91 w 409"/>
                <a:gd name="T1" fmla="*/ 261 h 261"/>
                <a:gd name="T2" fmla="*/ 409 w 409"/>
                <a:gd name="T3" fmla="*/ 129 h 261"/>
                <a:gd name="T4" fmla="*/ 409 w 409"/>
                <a:gd name="T5" fmla="*/ 0 h 261"/>
                <a:gd name="T6" fmla="*/ 0 w 409"/>
                <a:gd name="T7" fmla="*/ 170 h 261"/>
                <a:gd name="T8" fmla="*/ 91 w 409"/>
                <a:gd name="T9" fmla="*/ 261 h 261"/>
              </a:gdLst>
              <a:ahLst/>
              <a:cxnLst>
                <a:cxn ang="0">
                  <a:pos x="T0" y="T1"/>
                </a:cxn>
                <a:cxn ang="0">
                  <a:pos x="T2" y="T3"/>
                </a:cxn>
                <a:cxn ang="0">
                  <a:pos x="T4" y="T5"/>
                </a:cxn>
                <a:cxn ang="0">
                  <a:pos x="T6" y="T7"/>
                </a:cxn>
                <a:cxn ang="0">
                  <a:pos x="T8" y="T9"/>
                </a:cxn>
              </a:cxnLst>
              <a:rect l="0" t="0" r="r" b="b"/>
              <a:pathLst>
                <a:path w="409" h="261">
                  <a:moveTo>
                    <a:pt x="91" y="261"/>
                  </a:moveTo>
                  <a:cubicBezTo>
                    <a:pt x="183" y="182"/>
                    <a:pt x="295" y="138"/>
                    <a:pt x="409" y="129"/>
                  </a:cubicBezTo>
                  <a:cubicBezTo>
                    <a:pt x="409" y="0"/>
                    <a:pt x="409" y="0"/>
                    <a:pt x="409" y="0"/>
                  </a:cubicBezTo>
                  <a:cubicBezTo>
                    <a:pt x="262" y="10"/>
                    <a:pt x="117" y="66"/>
                    <a:pt x="0" y="170"/>
                  </a:cubicBezTo>
                  <a:lnTo>
                    <a:pt x="91" y="26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40">
              <a:extLst>
                <a:ext uri="{FF2B5EF4-FFF2-40B4-BE49-F238E27FC236}">
                  <a16:creationId xmlns:a16="http://schemas.microsoft.com/office/drawing/2014/main" id="{1386CCAA-9238-4FFF-A403-C92BE7477F9D}"/>
                </a:ext>
              </a:extLst>
            </p:cNvPr>
            <p:cNvSpPr>
              <a:spLocks/>
            </p:cNvSpPr>
            <p:nvPr/>
          </p:nvSpPr>
          <p:spPr bwMode="auto">
            <a:xfrm>
              <a:off x="3572" y="2825"/>
              <a:ext cx="118" cy="186"/>
            </a:xfrm>
            <a:custGeom>
              <a:avLst/>
              <a:gdLst>
                <a:gd name="T0" fmla="*/ 128 w 260"/>
                <a:gd name="T1" fmla="*/ 409 h 409"/>
                <a:gd name="T2" fmla="*/ 260 w 260"/>
                <a:gd name="T3" fmla="*/ 91 h 409"/>
                <a:gd name="T4" fmla="*/ 169 w 260"/>
                <a:gd name="T5" fmla="*/ 0 h 409"/>
                <a:gd name="T6" fmla="*/ 0 w 260"/>
                <a:gd name="T7" fmla="*/ 409 h 409"/>
                <a:gd name="T8" fmla="*/ 128 w 260"/>
                <a:gd name="T9" fmla="*/ 409 h 409"/>
              </a:gdLst>
              <a:ahLst/>
              <a:cxnLst>
                <a:cxn ang="0">
                  <a:pos x="T0" y="T1"/>
                </a:cxn>
                <a:cxn ang="0">
                  <a:pos x="T2" y="T3"/>
                </a:cxn>
                <a:cxn ang="0">
                  <a:pos x="T4" y="T5"/>
                </a:cxn>
                <a:cxn ang="0">
                  <a:pos x="T6" y="T7"/>
                </a:cxn>
                <a:cxn ang="0">
                  <a:pos x="T8" y="T9"/>
                </a:cxn>
              </a:cxnLst>
              <a:rect l="0" t="0" r="r" b="b"/>
              <a:pathLst>
                <a:path w="260" h="409">
                  <a:moveTo>
                    <a:pt x="128" y="409"/>
                  </a:moveTo>
                  <a:cubicBezTo>
                    <a:pt x="137" y="288"/>
                    <a:pt x="185" y="178"/>
                    <a:pt x="260" y="91"/>
                  </a:cubicBezTo>
                  <a:cubicBezTo>
                    <a:pt x="169" y="0"/>
                    <a:pt x="169" y="0"/>
                    <a:pt x="169" y="0"/>
                  </a:cubicBezTo>
                  <a:cubicBezTo>
                    <a:pt x="72" y="110"/>
                    <a:pt x="9" y="252"/>
                    <a:pt x="0" y="409"/>
                  </a:cubicBezTo>
                  <a:lnTo>
                    <a:pt x="128" y="40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Oval 41">
              <a:extLst>
                <a:ext uri="{FF2B5EF4-FFF2-40B4-BE49-F238E27FC236}">
                  <a16:creationId xmlns:a16="http://schemas.microsoft.com/office/drawing/2014/main" id="{0108BE3A-29CF-47B3-A0CD-0C88F36D6574}"/>
                </a:ext>
              </a:extLst>
            </p:cNvPr>
            <p:cNvSpPr>
              <a:spLocks noChangeArrowheads="1"/>
            </p:cNvSpPr>
            <p:nvPr/>
          </p:nvSpPr>
          <p:spPr bwMode="auto">
            <a:xfrm>
              <a:off x="3825" y="2972"/>
              <a:ext cx="117" cy="116"/>
            </a:xfrm>
            <a:prstGeom prst="ellipse">
              <a:avLst/>
            </a:pr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Freeform 42">
              <a:extLst>
                <a:ext uri="{FF2B5EF4-FFF2-40B4-BE49-F238E27FC236}">
                  <a16:creationId xmlns:a16="http://schemas.microsoft.com/office/drawing/2014/main" id="{36C2B923-5BE7-4FE7-AEFE-6864A5778CA6}"/>
                </a:ext>
              </a:extLst>
            </p:cNvPr>
            <p:cNvSpPr>
              <a:spLocks/>
            </p:cNvSpPr>
            <p:nvPr/>
          </p:nvSpPr>
          <p:spPr bwMode="auto">
            <a:xfrm>
              <a:off x="3853" y="2883"/>
              <a:ext cx="176" cy="176"/>
            </a:xfrm>
            <a:custGeom>
              <a:avLst/>
              <a:gdLst>
                <a:gd name="T0" fmla="*/ 41 w 176"/>
                <a:gd name="T1" fmla="*/ 176 h 176"/>
                <a:gd name="T2" fmla="*/ 0 w 176"/>
                <a:gd name="T3" fmla="*/ 135 h 176"/>
                <a:gd name="T4" fmla="*/ 135 w 176"/>
                <a:gd name="T5" fmla="*/ 0 h 176"/>
                <a:gd name="T6" fmla="*/ 176 w 176"/>
                <a:gd name="T7" fmla="*/ 41 h 176"/>
                <a:gd name="T8" fmla="*/ 41 w 176"/>
                <a:gd name="T9" fmla="*/ 176 h 176"/>
              </a:gdLst>
              <a:ahLst/>
              <a:cxnLst>
                <a:cxn ang="0">
                  <a:pos x="T0" y="T1"/>
                </a:cxn>
                <a:cxn ang="0">
                  <a:pos x="T2" y="T3"/>
                </a:cxn>
                <a:cxn ang="0">
                  <a:pos x="T4" y="T5"/>
                </a:cxn>
                <a:cxn ang="0">
                  <a:pos x="T6" y="T7"/>
                </a:cxn>
                <a:cxn ang="0">
                  <a:pos x="T8" y="T9"/>
                </a:cxn>
              </a:cxnLst>
              <a:rect l="0" t="0" r="r" b="b"/>
              <a:pathLst>
                <a:path w="176" h="176">
                  <a:moveTo>
                    <a:pt x="41" y="176"/>
                  </a:moveTo>
                  <a:lnTo>
                    <a:pt x="0" y="135"/>
                  </a:lnTo>
                  <a:lnTo>
                    <a:pt x="135" y="0"/>
                  </a:lnTo>
                  <a:lnTo>
                    <a:pt x="176" y="41"/>
                  </a:lnTo>
                  <a:lnTo>
                    <a:pt x="41" y="17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10" name="Picture 109">
            <a:extLst>
              <a:ext uri="{FF2B5EF4-FFF2-40B4-BE49-F238E27FC236}">
                <a16:creationId xmlns:a16="http://schemas.microsoft.com/office/drawing/2014/main" id="{F2E3E46C-B365-4238-9D91-CC93CF8FB1D2}"/>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1278714" y="2536351"/>
            <a:ext cx="948409" cy="948409"/>
          </a:xfrm>
          <a:prstGeom prst="rect">
            <a:avLst/>
          </a:prstGeom>
          <a:noFill/>
          <a:extLst>
            <a:ext uri="{909E8E84-426E-40DD-AFC4-6F175D3DCCD1}">
              <a14:hiddenFill xmlns:a14="http://schemas.microsoft.com/office/drawing/2010/main">
                <a:solidFill>
                  <a:srgbClr val="FFFFFF"/>
                </a:solidFill>
              </a14:hiddenFill>
            </a:ext>
          </a:extLst>
        </p:spPr>
      </p:pic>
      <p:grpSp>
        <p:nvGrpSpPr>
          <p:cNvPr id="112" name="Group 111">
            <a:extLst>
              <a:ext uri="{FF2B5EF4-FFF2-40B4-BE49-F238E27FC236}">
                <a16:creationId xmlns:a16="http://schemas.microsoft.com/office/drawing/2014/main" id="{4F1B3975-C20A-46BD-9262-2957D2EFE420}"/>
              </a:ext>
              <a:ext uri="{C183D7F6-B498-43B3-948B-1728B52AA6E4}">
                <adec:decorative xmlns:adec="http://schemas.microsoft.com/office/drawing/2017/decorative" val="1"/>
              </a:ext>
            </a:extLst>
          </p:cNvPr>
          <p:cNvGrpSpPr/>
          <p:nvPr/>
        </p:nvGrpSpPr>
        <p:grpSpPr>
          <a:xfrm>
            <a:off x="8038192" y="2553355"/>
            <a:ext cx="872835" cy="914400"/>
            <a:chOff x="8038192" y="2535506"/>
            <a:chExt cx="872835" cy="914400"/>
          </a:xfrm>
        </p:grpSpPr>
        <p:sp>
          <p:nvSpPr>
            <p:cNvPr id="113" name="Graphic 4" descr="バッジ ティック ソリッド塗りつぶし">
              <a:extLst>
                <a:ext uri="{FF2B5EF4-FFF2-40B4-BE49-F238E27FC236}">
                  <a16:creationId xmlns:a16="http://schemas.microsoft.com/office/drawing/2014/main" id="{173926AE-D9AF-4811-ADFA-108EBE007EC6}"/>
                </a:ext>
              </a:extLst>
            </p:cNvPr>
            <p:cNvSpPr/>
            <p:nvPr/>
          </p:nvSpPr>
          <p:spPr>
            <a:xfrm>
              <a:off x="8203588" y="2708773"/>
              <a:ext cx="542048" cy="567865"/>
            </a:xfrm>
            <a:custGeom>
              <a:avLst/>
              <a:gdLst>
                <a:gd name="connsiteX0" fmla="*/ 219075 w 438149"/>
                <a:gd name="connsiteY0" fmla="*/ 0 h 438150"/>
                <a:gd name="connsiteX1" fmla="*/ 0 w 438149"/>
                <a:gd name="connsiteY1" fmla="*/ 219075 h 438150"/>
                <a:gd name="connsiteX2" fmla="*/ 219075 w 438149"/>
                <a:gd name="connsiteY2" fmla="*/ 438150 h 438150"/>
                <a:gd name="connsiteX3" fmla="*/ 438150 w 438149"/>
                <a:gd name="connsiteY3" fmla="*/ 219075 h 438150"/>
                <a:gd name="connsiteX4" fmla="*/ 219075 w 438149"/>
                <a:gd name="connsiteY4" fmla="*/ 0 h 438150"/>
                <a:gd name="connsiteX5" fmla="*/ 187928 w 438149"/>
                <a:gd name="connsiteY5" fmla="*/ 308267 h 438150"/>
                <a:gd name="connsiteX6" fmla="*/ 92459 w 438149"/>
                <a:gd name="connsiteY6" fmla="*/ 212789 h 438150"/>
                <a:gd name="connsiteX7" fmla="*/ 124901 w 438149"/>
                <a:gd name="connsiteY7" fmla="*/ 180346 h 438150"/>
                <a:gd name="connsiteX8" fmla="*/ 187928 w 438149"/>
                <a:gd name="connsiteY8" fmla="*/ 243373 h 438150"/>
                <a:gd name="connsiteX9" fmla="*/ 317011 w 438149"/>
                <a:gd name="connsiteY9" fmla="*/ 114300 h 438150"/>
                <a:gd name="connsiteX10" fmla="*/ 349453 w 438149"/>
                <a:gd name="connsiteY10" fmla="*/ 146742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8149" h="438150">
                  <a:moveTo>
                    <a:pt x="219075" y="0"/>
                  </a:moveTo>
                  <a:cubicBezTo>
                    <a:pt x="98084" y="0"/>
                    <a:pt x="0" y="98084"/>
                    <a:pt x="0" y="219075"/>
                  </a:cubicBezTo>
                  <a:cubicBezTo>
                    <a:pt x="0" y="340066"/>
                    <a:pt x="98084" y="438150"/>
                    <a:pt x="219075" y="438150"/>
                  </a:cubicBezTo>
                  <a:cubicBezTo>
                    <a:pt x="340067" y="438150"/>
                    <a:pt x="438150" y="340066"/>
                    <a:pt x="438150" y="219075"/>
                  </a:cubicBezTo>
                  <a:cubicBezTo>
                    <a:pt x="438014" y="98140"/>
                    <a:pt x="340010" y="136"/>
                    <a:pt x="219075" y="0"/>
                  </a:cubicBezTo>
                  <a:close/>
                  <a:moveTo>
                    <a:pt x="187928" y="308267"/>
                  </a:moveTo>
                  <a:lnTo>
                    <a:pt x="92459" y="212789"/>
                  </a:lnTo>
                  <a:lnTo>
                    <a:pt x="124901" y="180346"/>
                  </a:lnTo>
                  <a:lnTo>
                    <a:pt x="187928" y="243373"/>
                  </a:lnTo>
                  <a:lnTo>
                    <a:pt x="317011" y="114300"/>
                  </a:lnTo>
                  <a:lnTo>
                    <a:pt x="349453" y="146742"/>
                  </a:lnTo>
                  <a:close/>
                </a:path>
              </a:pathLst>
            </a:custGeom>
            <a:solidFill>
              <a:srgbClr val="0078D4"/>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4" name="Graphic 4" descr="バッジ ティック ソリッド塗りつぶし">
              <a:extLst>
                <a:ext uri="{FF2B5EF4-FFF2-40B4-BE49-F238E27FC236}">
                  <a16:creationId xmlns:a16="http://schemas.microsoft.com/office/drawing/2014/main" id="{802BB4C9-3AD9-478E-B6EE-F7E53808B325}"/>
                </a:ext>
              </a:extLst>
            </p:cNvPr>
            <p:cNvSpPr/>
            <p:nvPr/>
          </p:nvSpPr>
          <p:spPr>
            <a:xfrm>
              <a:off x="8038192" y="2535506"/>
              <a:ext cx="872835" cy="914400"/>
            </a:xfrm>
            <a:custGeom>
              <a:avLst/>
              <a:gdLst>
                <a:gd name="connsiteX0" fmla="*/ 677762 w 705532"/>
                <a:gd name="connsiteY0" fmla="*/ 364812 h 705526"/>
                <a:gd name="connsiteX1" fmla="*/ 677762 w 705532"/>
                <a:gd name="connsiteY1" fmla="*/ 340714 h 705526"/>
                <a:gd name="connsiteX2" fmla="*/ 701232 w 705532"/>
                <a:gd name="connsiteY2" fmla="*/ 311958 h 705526"/>
                <a:gd name="connsiteX3" fmla="*/ 698533 w 705532"/>
                <a:gd name="connsiteY3" fmla="*/ 285153 h 705526"/>
                <a:gd name="connsiteX4" fmla="*/ 696793 w 705532"/>
                <a:gd name="connsiteY4" fmla="*/ 283888 h 705526"/>
                <a:gd name="connsiteX5" fmla="*/ 665580 w 705532"/>
                <a:gd name="connsiteY5" fmla="*/ 263790 h 705526"/>
                <a:gd name="connsiteX6" fmla="*/ 658131 w 705532"/>
                <a:gd name="connsiteY6" fmla="*/ 240882 h 705526"/>
                <a:gd name="connsiteX7" fmla="*/ 671571 w 705532"/>
                <a:gd name="connsiteY7" fmla="*/ 206269 h 705526"/>
                <a:gd name="connsiteX8" fmla="*/ 660712 w 705532"/>
                <a:gd name="connsiteY8" fmla="*/ 181613 h 705526"/>
                <a:gd name="connsiteX9" fmla="*/ 658674 w 705532"/>
                <a:gd name="connsiteY9" fmla="*/ 180951 h 705526"/>
                <a:gd name="connsiteX10" fmla="*/ 622774 w 705532"/>
                <a:gd name="connsiteY10" fmla="*/ 171483 h 705526"/>
                <a:gd name="connsiteX11" fmla="*/ 608611 w 705532"/>
                <a:gd name="connsiteY11" fmla="*/ 151995 h 705526"/>
                <a:gd name="connsiteX12" fmla="*/ 610697 w 705532"/>
                <a:gd name="connsiteY12" fmla="*/ 114924 h 705526"/>
                <a:gd name="connsiteX13" fmla="*/ 592745 w 705532"/>
                <a:gd name="connsiteY13" fmla="*/ 94836 h 705526"/>
                <a:gd name="connsiteX14" fmla="*/ 590608 w 705532"/>
                <a:gd name="connsiteY14" fmla="*/ 94836 h 705526"/>
                <a:gd name="connsiteX15" fmla="*/ 553537 w 705532"/>
                <a:gd name="connsiteY15" fmla="*/ 96922 h 705526"/>
                <a:gd name="connsiteX16" fmla="*/ 534049 w 705532"/>
                <a:gd name="connsiteY16" fmla="*/ 82758 h 705526"/>
                <a:gd name="connsiteX17" fmla="*/ 524581 w 705532"/>
                <a:gd name="connsiteY17" fmla="*/ 46858 h 705526"/>
                <a:gd name="connsiteX18" fmla="*/ 501301 w 705532"/>
                <a:gd name="connsiteY18" fmla="*/ 33299 h 705526"/>
                <a:gd name="connsiteX19" fmla="*/ 499264 w 705532"/>
                <a:gd name="connsiteY19" fmla="*/ 33961 h 705526"/>
                <a:gd name="connsiteX20" fmla="*/ 464650 w 705532"/>
                <a:gd name="connsiteY20" fmla="*/ 47401 h 705526"/>
                <a:gd name="connsiteX21" fmla="*/ 441742 w 705532"/>
                <a:gd name="connsiteY21" fmla="*/ 39953 h 705526"/>
                <a:gd name="connsiteX22" fmla="*/ 421644 w 705532"/>
                <a:gd name="connsiteY22" fmla="*/ 8739 h 705526"/>
                <a:gd name="connsiteX23" fmla="*/ 395315 w 705532"/>
                <a:gd name="connsiteY23" fmla="*/ 3036 h 705526"/>
                <a:gd name="connsiteX24" fmla="*/ 393574 w 705532"/>
                <a:gd name="connsiteY24" fmla="*/ 4300 h 705526"/>
                <a:gd name="connsiteX25" fmla="*/ 364818 w 705532"/>
                <a:gd name="connsiteY25" fmla="*/ 27770 h 705526"/>
                <a:gd name="connsiteX26" fmla="*/ 340720 w 705532"/>
                <a:gd name="connsiteY26" fmla="*/ 27770 h 705526"/>
                <a:gd name="connsiteX27" fmla="*/ 311964 w 705532"/>
                <a:gd name="connsiteY27" fmla="*/ 4300 h 705526"/>
                <a:gd name="connsiteX28" fmla="*/ 285159 w 705532"/>
                <a:gd name="connsiteY28" fmla="*/ 6999 h 705526"/>
                <a:gd name="connsiteX29" fmla="*/ 283894 w 705532"/>
                <a:gd name="connsiteY29" fmla="*/ 8739 h 705526"/>
                <a:gd name="connsiteX30" fmla="*/ 263796 w 705532"/>
                <a:gd name="connsiteY30" fmla="*/ 39953 h 705526"/>
                <a:gd name="connsiteX31" fmla="*/ 240889 w 705532"/>
                <a:gd name="connsiteY31" fmla="*/ 47401 h 705526"/>
                <a:gd name="connsiteX32" fmla="*/ 206275 w 705532"/>
                <a:gd name="connsiteY32" fmla="*/ 33961 h 705526"/>
                <a:gd name="connsiteX33" fmla="*/ 181619 w 705532"/>
                <a:gd name="connsiteY33" fmla="*/ 44821 h 705526"/>
                <a:gd name="connsiteX34" fmla="*/ 180957 w 705532"/>
                <a:gd name="connsiteY34" fmla="*/ 46858 h 705526"/>
                <a:gd name="connsiteX35" fmla="*/ 171489 w 705532"/>
                <a:gd name="connsiteY35" fmla="*/ 82758 h 705526"/>
                <a:gd name="connsiteX36" fmla="*/ 152001 w 705532"/>
                <a:gd name="connsiteY36" fmla="*/ 96922 h 705526"/>
                <a:gd name="connsiteX37" fmla="*/ 114930 w 705532"/>
                <a:gd name="connsiteY37" fmla="*/ 94836 h 705526"/>
                <a:gd name="connsiteX38" fmla="*/ 94842 w 705532"/>
                <a:gd name="connsiteY38" fmla="*/ 112787 h 705526"/>
                <a:gd name="connsiteX39" fmla="*/ 94842 w 705532"/>
                <a:gd name="connsiteY39" fmla="*/ 114924 h 705526"/>
                <a:gd name="connsiteX40" fmla="*/ 96928 w 705532"/>
                <a:gd name="connsiteY40" fmla="*/ 151995 h 705526"/>
                <a:gd name="connsiteX41" fmla="*/ 82764 w 705532"/>
                <a:gd name="connsiteY41" fmla="*/ 171483 h 705526"/>
                <a:gd name="connsiteX42" fmla="*/ 46864 w 705532"/>
                <a:gd name="connsiteY42" fmla="*/ 180951 h 705526"/>
                <a:gd name="connsiteX43" fmla="*/ 33305 w 705532"/>
                <a:gd name="connsiteY43" fmla="*/ 204231 h 705526"/>
                <a:gd name="connsiteX44" fmla="*/ 33967 w 705532"/>
                <a:gd name="connsiteY44" fmla="*/ 206269 h 705526"/>
                <a:gd name="connsiteX45" fmla="*/ 47407 w 705532"/>
                <a:gd name="connsiteY45" fmla="*/ 240882 h 705526"/>
                <a:gd name="connsiteX46" fmla="*/ 39959 w 705532"/>
                <a:gd name="connsiteY46" fmla="*/ 263790 h 705526"/>
                <a:gd name="connsiteX47" fmla="*/ 8745 w 705532"/>
                <a:gd name="connsiteY47" fmla="*/ 283888 h 705526"/>
                <a:gd name="connsiteX48" fmla="*/ 3031 w 705532"/>
                <a:gd name="connsiteY48" fmla="*/ 310216 h 705526"/>
                <a:gd name="connsiteX49" fmla="*/ 4297 w 705532"/>
                <a:gd name="connsiteY49" fmla="*/ 311958 h 705526"/>
                <a:gd name="connsiteX50" fmla="*/ 27776 w 705532"/>
                <a:gd name="connsiteY50" fmla="*/ 340714 h 705526"/>
                <a:gd name="connsiteX51" fmla="*/ 27776 w 705532"/>
                <a:gd name="connsiteY51" fmla="*/ 364812 h 705526"/>
                <a:gd name="connsiteX52" fmla="*/ 4297 w 705532"/>
                <a:gd name="connsiteY52" fmla="*/ 393568 h 705526"/>
                <a:gd name="connsiteX53" fmla="*/ 7003 w 705532"/>
                <a:gd name="connsiteY53" fmla="*/ 420372 h 705526"/>
                <a:gd name="connsiteX54" fmla="*/ 8745 w 705532"/>
                <a:gd name="connsiteY54" fmla="*/ 421638 h 705526"/>
                <a:gd name="connsiteX55" fmla="*/ 39959 w 705532"/>
                <a:gd name="connsiteY55" fmla="*/ 441736 h 705526"/>
                <a:gd name="connsiteX56" fmla="*/ 47407 w 705532"/>
                <a:gd name="connsiteY56" fmla="*/ 464644 h 705526"/>
                <a:gd name="connsiteX57" fmla="*/ 33967 w 705532"/>
                <a:gd name="connsiteY57" fmla="*/ 499258 h 705526"/>
                <a:gd name="connsiteX58" fmla="*/ 44827 w 705532"/>
                <a:gd name="connsiteY58" fmla="*/ 523913 h 705526"/>
                <a:gd name="connsiteX59" fmla="*/ 46864 w 705532"/>
                <a:gd name="connsiteY59" fmla="*/ 524575 h 705526"/>
                <a:gd name="connsiteX60" fmla="*/ 82764 w 705532"/>
                <a:gd name="connsiteY60" fmla="*/ 534043 h 705526"/>
                <a:gd name="connsiteX61" fmla="*/ 96928 w 705532"/>
                <a:gd name="connsiteY61" fmla="*/ 553531 h 705526"/>
                <a:gd name="connsiteX62" fmla="*/ 94842 w 705532"/>
                <a:gd name="connsiteY62" fmla="*/ 590602 h 705526"/>
                <a:gd name="connsiteX63" fmla="*/ 112793 w 705532"/>
                <a:gd name="connsiteY63" fmla="*/ 610691 h 705526"/>
                <a:gd name="connsiteX64" fmla="*/ 114930 w 705532"/>
                <a:gd name="connsiteY64" fmla="*/ 610691 h 705526"/>
                <a:gd name="connsiteX65" fmla="*/ 152001 w 705532"/>
                <a:gd name="connsiteY65" fmla="*/ 608605 h 705526"/>
                <a:gd name="connsiteX66" fmla="*/ 171489 w 705532"/>
                <a:gd name="connsiteY66" fmla="*/ 622768 h 705526"/>
                <a:gd name="connsiteX67" fmla="*/ 180957 w 705532"/>
                <a:gd name="connsiteY67" fmla="*/ 658668 h 705526"/>
                <a:gd name="connsiteX68" fmla="*/ 204237 w 705532"/>
                <a:gd name="connsiteY68" fmla="*/ 672227 h 705526"/>
                <a:gd name="connsiteX69" fmla="*/ 206275 w 705532"/>
                <a:gd name="connsiteY69" fmla="*/ 671565 h 705526"/>
                <a:gd name="connsiteX70" fmla="*/ 240889 w 705532"/>
                <a:gd name="connsiteY70" fmla="*/ 658125 h 705526"/>
                <a:gd name="connsiteX71" fmla="*/ 263796 w 705532"/>
                <a:gd name="connsiteY71" fmla="*/ 665574 h 705526"/>
                <a:gd name="connsiteX72" fmla="*/ 283894 w 705532"/>
                <a:gd name="connsiteY72" fmla="*/ 696787 h 705526"/>
                <a:gd name="connsiteX73" fmla="*/ 310224 w 705532"/>
                <a:gd name="connsiteY73" fmla="*/ 702491 h 705526"/>
                <a:gd name="connsiteX74" fmla="*/ 311964 w 705532"/>
                <a:gd name="connsiteY74" fmla="*/ 701226 h 705526"/>
                <a:gd name="connsiteX75" fmla="*/ 340720 w 705532"/>
                <a:gd name="connsiteY75" fmla="*/ 677756 h 705526"/>
                <a:gd name="connsiteX76" fmla="*/ 364818 w 705532"/>
                <a:gd name="connsiteY76" fmla="*/ 677756 h 705526"/>
                <a:gd name="connsiteX77" fmla="*/ 393574 w 705532"/>
                <a:gd name="connsiteY77" fmla="*/ 701226 h 705526"/>
                <a:gd name="connsiteX78" fmla="*/ 420380 w 705532"/>
                <a:gd name="connsiteY78" fmla="*/ 698527 h 705526"/>
                <a:gd name="connsiteX79" fmla="*/ 421644 w 705532"/>
                <a:gd name="connsiteY79" fmla="*/ 696787 h 705526"/>
                <a:gd name="connsiteX80" fmla="*/ 441742 w 705532"/>
                <a:gd name="connsiteY80" fmla="*/ 665574 h 705526"/>
                <a:gd name="connsiteX81" fmla="*/ 464650 w 705532"/>
                <a:gd name="connsiteY81" fmla="*/ 658125 h 705526"/>
                <a:gd name="connsiteX82" fmla="*/ 499264 w 705532"/>
                <a:gd name="connsiteY82" fmla="*/ 671565 h 705526"/>
                <a:gd name="connsiteX83" fmla="*/ 523919 w 705532"/>
                <a:gd name="connsiteY83" fmla="*/ 660705 h 705526"/>
                <a:gd name="connsiteX84" fmla="*/ 524581 w 705532"/>
                <a:gd name="connsiteY84" fmla="*/ 658668 h 705526"/>
                <a:gd name="connsiteX85" fmla="*/ 534049 w 705532"/>
                <a:gd name="connsiteY85" fmla="*/ 622768 h 705526"/>
                <a:gd name="connsiteX86" fmla="*/ 553537 w 705532"/>
                <a:gd name="connsiteY86" fmla="*/ 608605 h 705526"/>
                <a:gd name="connsiteX87" fmla="*/ 590608 w 705532"/>
                <a:gd name="connsiteY87" fmla="*/ 610691 h 705526"/>
                <a:gd name="connsiteX88" fmla="*/ 610697 w 705532"/>
                <a:gd name="connsiteY88" fmla="*/ 592739 h 705526"/>
                <a:gd name="connsiteX89" fmla="*/ 610697 w 705532"/>
                <a:gd name="connsiteY89" fmla="*/ 590602 h 705526"/>
                <a:gd name="connsiteX90" fmla="*/ 608611 w 705532"/>
                <a:gd name="connsiteY90" fmla="*/ 553531 h 705526"/>
                <a:gd name="connsiteX91" fmla="*/ 622774 w 705532"/>
                <a:gd name="connsiteY91" fmla="*/ 534043 h 705526"/>
                <a:gd name="connsiteX92" fmla="*/ 658674 w 705532"/>
                <a:gd name="connsiteY92" fmla="*/ 524575 h 705526"/>
                <a:gd name="connsiteX93" fmla="*/ 672233 w 705532"/>
                <a:gd name="connsiteY93" fmla="*/ 501295 h 705526"/>
                <a:gd name="connsiteX94" fmla="*/ 671571 w 705532"/>
                <a:gd name="connsiteY94" fmla="*/ 499258 h 705526"/>
                <a:gd name="connsiteX95" fmla="*/ 658131 w 705532"/>
                <a:gd name="connsiteY95" fmla="*/ 464644 h 705526"/>
                <a:gd name="connsiteX96" fmla="*/ 665580 w 705532"/>
                <a:gd name="connsiteY96" fmla="*/ 441736 h 705526"/>
                <a:gd name="connsiteX97" fmla="*/ 696793 w 705532"/>
                <a:gd name="connsiteY97" fmla="*/ 421638 h 705526"/>
                <a:gd name="connsiteX98" fmla="*/ 702497 w 705532"/>
                <a:gd name="connsiteY98" fmla="*/ 395308 h 705526"/>
                <a:gd name="connsiteX99" fmla="*/ 701232 w 705532"/>
                <a:gd name="connsiteY99" fmla="*/ 393568 h 705526"/>
                <a:gd name="connsiteX100" fmla="*/ 352769 w 705532"/>
                <a:gd name="connsiteY100" fmla="*/ 600413 h 705526"/>
                <a:gd name="connsiteX101" fmla="*/ 105119 w 705532"/>
                <a:gd name="connsiteY101" fmla="*/ 352763 h 705526"/>
                <a:gd name="connsiteX102" fmla="*/ 352769 w 705532"/>
                <a:gd name="connsiteY102" fmla="*/ 105113 h 705526"/>
                <a:gd name="connsiteX103" fmla="*/ 600419 w 705532"/>
                <a:gd name="connsiteY103" fmla="*/ 352763 h 705526"/>
                <a:gd name="connsiteX104" fmla="*/ 352769 w 705532"/>
                <a:gd name="connsiteY104" fmla="*/ 600413 h 705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705532" h="705526">
                  <a:moveTo>
                    <a:pt x="677762" y="364812"/>
                  </a:moveTo>
                  <a:cubicBezTo>
                    <a:pt x="672036" y="357800"/>
                    <a:pt x="672036" y="347726"/>
                    <a:pt x="677762" y="340714"/>
                  </a:cubicBezTo>
                  <a:lnTo>
                    <a:pt x="701232" y="311958"/>
                  </a:lnTo>
                  <a:cubicBezTo>
                    <a:pt x="707889" y="303810"/>
                    <a:pt x="706680" y="291810"/>
                    <a:pt x="698533" y="285153"/>
                  </a:cubicBezTo>
                  <a:cubicBezTo>
                    <a:pt x="697977" y="284698"/>
                    <a:pt x="697396" y="284276"/>
                    <a:pt x="696793" y="283888"/>
                  </a:cubicBezTo>
                  <a:lnTo>
                    <a:pt x="665580" y="263790"/>
                  </a:lnTo>
                  <a:cubicBezTo>
                    <a:pt x="657971" y="258892"/>
                    <a:pt x="654858" y="249318"/>
                    <a:pt x="658131" y="240882"/>
                  </a:cubicBezTo>
                  <a:lnTo>
                    <a:pt x="671571" y="206269"/>
                  </a:lnTo>
                  <a:cubicBezTo>
                    <a:pt x="675381" y="196462"/>
                    <a:pt x="670518" y="185423"/>
                    <a:pt x="660712" y="181613"/>
                  </a:cubicBezTo>
                  <a:cubicBezTo>
                    <a:pt x="660046" y="181355"/>
                    <a:pt x="659366" y="181133"/>
                    <a:pt x="658674" y="180951"/>
                  </a:cubicBezTo>
                  <a:lnTo>
                    <a:pt x="622774" y="171483"/>
                  </a:lnTo>
                  <a:cubicBezTo>
                    <a:pt x="614024" y="169176"/>
                    <a:pt x="608104" y="161031"/>
                    <a:pt x="608611" y="151995"/>
                  </a:cubicBezTo>
                  <a:lnTo>
                    <a:pt x="610697" y="114924"/>
                  </a:lnTo>
                  <a:cubicBezTo>
                    <a:pt x="611286" y="104420"/>
                    <a:pt x="603249" y="95425"/>
                    <a:pt x="592745" y="94836"/>
                  </a:cubicBezTo>
                  <a:cubicBezTo>
                    <a:pt x="592033" y="94796"/>
                    <a:pt x="591320" y="94796"/>
                    <a:pt x="590608" y="94836"/>
                  </a:cubicBezTo>
                  <a:lnTo>
                    <a:pt x="553537" y="96922"/>
                  </a:lnTo>
                  <a:cubicBezTo>
                    <a:pt x="544502" y="97428"/>
                    <a:pt x="536356" y="91508"/>
                    <a:pt x="534049" y="82758"/>
                  </a:cubicBezTo>
                  <a:lnTo>
                    <a:pt x="524581" y="46858"/>
                  </a:lnTo>
                  <a:cubicBezTo>
                    <a:pt x="521897" y="36685"/>
                    <a:pt x="511474" y="30615"/>
                    <a:pt x="501301" y="33299"/>
                  </a:cubicBezTo>
                  <a:cubicBezTo>
                    <a:pt x="500611" y="33481"/>
                    <a:pt x="499930" y="33702"/>
                    <a:pt x="499264" y="33961"/>
                  </a:cubicBezTo>
                  <a:lnTo>
                    <a:pt x="464650" y="47401"/>
                  </a:lnTo>
                  <a:cubicBezTo>
                    <a:pt x="456214" y="50674"/>
                    <a:pt x="446640" y="47560"/>
                    <a:pt x="441742" y="39953"/>
                  </a:cubicBezTo>
                  <a:lnTo>
                    <a:pt x="421644" y="8739"/>
                  </a:lnTo>
                  <a:cubicBezTo>
                    <a:pt x="415949" y="-107"/>
                    <a:pt x="404160" y="-2660"/>
                    <a:pt x="395315" y="3036"/>
                  </a:cubicBezTo>
                  <a:cubicBezTo>
                    <a:pt x="394711" y="3424"/>
                    <a:pt x="394130" y="3846"/>
                    <a:pt x="393574" y="4300"/>
                  </a:cubicBezTo>
                  <a:lnTo>
                    <a:pt x="364818" y="27770"/>
                  </a:lnTo>
                  <a:cubicBezTo>
                    <a:pt x="357806" y="33496"/>
                    <a:pt x="347732" y="33496"/>
                    <a:pt x="340720" y="27770"/>
                  </a:cubicBezTo>
                  <a:lnTo>
                    <a:pt x="311964" y="4300"/>
                  </a:lnTo>
                  <a:cubicBezTo>
                    <a:pt x="303816" y="-2357"/>
                    <a:pt x="291816" y="-1148"/>
                    <a:pt x="285159" y="6999"/>
                  </a:cubicBezTo>
                  <a:cubicBezTo>
                    <a:pt x="284705" y="7555"/>
                    <a:pt x="284283" y="8136"/>
                    <a:pt x="283894" y="8739"/>
                  </a:cubicBezTo>
                  <a:lnTo>
                    <a:pt x="263796" y="39953"/>
                  </a:lnTo>
                  <a:cubicBezTo>
                    <a:pt x="258898" y="47560"/>
                    <a:pt x="249324" y="50674"/>
                    <a:pt x="240889" y="47401"/>
                  </a:cubicBezTo>
                  <a:lnTo>
                    <a:pt x="206275" y="33961"/>
                  </a:lnTo>
                  <a:cubicBezTo>
                    <a:pt x="196468" y="30151"/>
                    <a:pt x="185429" y="35014"/>
                    <a:pt x="181619" y="44821"/>
                  </a:cubicBezTo>
                  <a:cubicBezTo>
                    <a:pt x="181361" y="45487"/>
                    <a:pt x="181139" y="46167"/>
                    <a:pt x="180957" y="46858"/>
                  </a:cubicBezTo>
                  <a:lnTo>
                    <a:pt x="171489" y="82758"/>
                  </a:lnTo>
                  <a:cubicBezTo>
                    <a:pt x="169182" y="91508"/>
                    <a:pt x="161037" y="97428"/>
                    <a:pt x="152001" y="96922"/>
                  </a:cubicBezTo>
                  <a:lnTo>
                    <a:pt x="114930" y="94836"/>
                  </a:lnTo>
                  <a:cubicBezTo>
                    <a:pt x="104426" y="94246"/>
                    <a:pt x="95431" y="102283"/>
                    <a:pt x="94842" y="112787"/>
                  </a:cubicBezTo>
                  <a:cubicBezTo>
                    <a:pt x="94802" y="113499"/>
                    <a:pt x="94802" y="114212"/>
                    <a:pt x="94842" y="114924"/>
                  </a:cubicBezTo>
                  <a:lnTo>
                    <a:pt x="96928" y="151995"/>
                  </a:lnTo>
                  <a:cubicBezTo>
                    <a:pt x="97434" y="161031"/>
                    <a:pt x="91515" y="169176"/>
                    <a:pt x="82764" y="171483"/>
                  </a:cubicBezTo>
                  <a:lnTo>
                    <a:pt x="46864" y="180951"/>
                  </a:lnTo>
                  <a:cubicBezTo>
                    <a:pt x="36692" y="183635"/>
                    <a:pt x="30621" y="194058"/>
                    <a:pt x="33305" y="204231"/>
                  </a:cubicBezTo>
                  <a:cubicBezTo>
                    <a:pt x="33487" y="204922"/>
                    <a:pt x="33708" y="205603"/>
                    <a:pt x="33967" y="206269"/>
                  </a:cubicBezTo>
                  <a:lnTo>
                    <a:pt x="47407" y="240882"/>
                  </a:lnTo>
                  <a:cubicBezTo>
                    <a:pt x="50680" y="249319"/>
                    <a:pt x="47566" y="258892"/>
                    <a:pt x="39959" y="263790"/>
                  </a:cubicBezTo>
                  <a:lnTo>
                    <a:pt x="8745" y="283888"/>
                  </a:lnTo>
                  <a:cubicBezTo>
                    <a:pt x="-103" y="289580"/>
                    <a:pt x="-2661" y="301368"/>
                    <a:pt x="3031" y="310216"/>
                  </a:cubicBezTo>
                  <a:cubicBezTo>
                    <a:pt x="3420" y="310820"/>
                    <a:pt x="3843" y="311402"/>
                    <a:pt x="4297" y="311958"/>
                  </a:cubicBezTo>
                  <a:lnTo>
                    <a:pt x="27776" y="340714"/>
                  </a:lnTo>
                  <a:cubicBezTo>
                    <a:pt x="33503" y="347726"/>
                    <a:pt x="33503" y="357800"/>
                    <a:pt x="27776" y="364812"/>
                  </a:cubicBezTo>
                  <a:lnTo>
                    <a:pt x="4297" y="393568"/>
                  </a:lnTo>
                  <a:cubicBezTo>
                    <a:pt x="-2358" y="401717"/>
                    <a:pt x="-1146" y="413718"/>
                    <a:pt x="7003" y="420372"/>
                  </a:cubicBezTo>
                  <a:cubicBezTo>
                    <a:pt x="7559" y="420827"/>
                    <a:pt x="8141" y="421250"/>
                    <a:pt x="8745" y="421638"/>
                  </a:cubicBezTo>
                  <a:lnTo>
                    <a:pt x="39959" y="441736"/>
                  </a:lnTo>
                  <a:cubicBezTo>
                    <a:pt x="47566" y="446634"/>
                    <a:pt x="50680" y="456208"/>
                    <a:pt x="47407" y="464644"/>
                  </a:cubicBezTo>
                  <a:lnTo>
                    <a:pt x="33967" y="499258"/>
                  </a:lnTo>
                  <a:cubicBezTo>
                    <a:pt x="30157" y="509064"/>
                    <a:pt x="35020" y="520103"/>
                    <a:pt x="44827" y="523913"/>
                  </a:cubicBezTo>
                  <a:cubicBezTo>
                    <a:pt x="45493" y="524171"/>
                    <a:pt x="46173" y="524393"/>
                    <a:pt x="46864" y="524575"/>
                  </a:cubicBezTo>
                  <a:lnTo>
                    <a:pt x="82764" y="534043"/>
                  </a:lnTo>
                  <a:cubicBezTo>
                    <a:pt x="91515" y="536350"/>
                    <a:pt x="97434" y="544496"/>
                    <a:pt x="96928" y="553531"/>
                  </a:cubicBezTo>
                  <a:lnTo>
                    <a:pt x="94842" y="590602"/>
                  </a:lnTo>
                  <a:cubicBezTo>
                    <a:pt x="94252" y="601106"/>
                    <a:pt x="102289" y="610101"/>
                    <a:pt x="112793" y="610691"/>
                  </a:cubicBezTo>
                  <a:cubicBezTo>
                    <a:pt x="113505" y="610731"/>
                    <a:pt x="114218" y="610731"/>
                    <a:pt x="114930" y="610691"/>
                  </a:cubicBezTo>
                  <a:lnTo>
                    <a:pt x="152001" y="608605"/>
                  </a:lnTo>
                  <a:cubicBezTo>
                    <a:pt x="161037" y="608098"/>
                    <a:pt x="169182" y="614018"/>
                    <a:pt x="171489" y="622768"/>
                  </a:cubicBezTo>
                  <a:lnTo>
                    <a:pt x="180957" y="658668"/>
                  </a:lnTo>
                  <a:cubicBezTo>
                    <a:pt x="183641" y="668841"/>
                    <a:pt x="194065" y="674911"/>
                    <a:pt x="204237" y="672227"/>
                  </a:cubicBezTo>
                  <a:cubicBezTo>
                    <a:pt x="204928" y="672045"/>
                    <a:pt x="205609" y="671824"/>
                    <a:pt x="206275" y="671565"/>
                  </a:cubicBezTo>
                  <a:lnTo>
                    <a:pt x="240889" y="658125"/>
                  </a:lnTo>
                  <a:cubicBezTo>
                    <a:pt x="249324" y="654852"/>
                    <a:pt x="258898" y="657966"/>
                    <a:pt x="263796" y="665574"/>
                  </a:cubicBezTo>
                  <a:lnTo>
                    <a:pt x="283894" y="696787"/>
                  </a:lnTo>
                  <a:cubicBezTo>
                    <a:pt x="289590" y="705633"/>
                    <a:pt x="301378" y="708187"/>
                    <a:pt x="310224" y="702491"/>
                  </a:cubicBezTo>
                  <a:cubicBezTo>
                    <a:pt x="310828" y="702102"/>
                    <a:pt x="311409" y="701680"/>
                    <a:pt x="311964" y="701226"/>
                  </a:cubicBezTo>
                  <a:lnTo>
                    <a:pt x="340720" y="677756"/>
                  </a:lnTo>
                  <a:cubicBezTo>
                    <a:pt x="347732" y="672030"/>
                    <a:pt x="357806" y="672030"/>
                    <a:pt x="364818" y="677756"/>
                  </a:cubicBezTo>
                  <a:lnTo>
                    <a:pt x="393574" y="701226"/>
                  </a:lnTo>
                  <a:cubicBezTo>
                    <a:pt x="401722" y="707883"/>
                    <a:pt x="413723" y="706674"/>
                    <a:pt x="420380" y="698527"/>
                  </a:cubicBezTo>
                  <a:cubicBezTo>
                    <a:pt x="420834" y="697971"/>
                    <a:pt x="421256" y="697390"/>
                    <a:pt x="421644" y="696787"/>
                  </a:cubicBezTo>
                  <a:lnTo>
                    <a:pt x="441742" y="665574"/>
                  </a:lnTo>
                  <a:cubicBezTo>
                    <a:pt x="446640" y="657966"/>
                    <a:pt x="456215" y="654852"/>
                    <a:pt x="464650" y="658125"/>
                  </a:cubicBezTo>
                  <a:lnTo>
                    <a:pt x="499264" y="671565"/>
                  </a:lnTo>
                  <a:cubicBezTo>
                    <a:pt x="509071" y="675375"/>
                    <a:pt x="520109" y="670512"/>
                    <a:pt x="523919" y="660705"/>
                  </a:cubicBezTo>
                  <a:cubicBezTo>
                    <a:pt x="524177" y="660040"/>
                    <a:pt x="524399" y="659359"/>
                    <a:pt x="524581" y="658668"/>
                  </a:cubicBezTo>
                  <a:lnTo>
                    <a:pt x="534049" y="622768"/>
                  </a:lnTo>
                  <a:cubicBezTo>
                    <a:pt x="536356" y="614018"/>
                    <a:pt x="544502" y="608098"/>
                    <a:pt x="553537" y="608605"/>
                  </a:cubicBezTo>
                  <a:lnTo>
                    <a:pt x="590608" y="610691"/>
                  </a:lnTo>
                  <a:cubicBezTo>
                    <a:pt x="601113" y="611280"/>
                    <a:pt x="610107" y="603243"/>
                    <a:pt x="610697" y="592739"/>
                  </a:cubicBezTo>
                  <a:cubicBezTo>
                    <a:pt x="610737" y="592027"/>
                    <a:pt x="610737" y="591314"/>
                    <a:pt x="610697" y="590602"/>
                  </a:cubicBezTo>
                  <a:lnTo>
                    <a:pt x="608611" y="553531"/>
                  </a:lnTo>
                  <a:cubicBezTo>
                    <a:pt x="608104" y="544496"/>
                    <a:pt x="614024" y="536350"/>
                    <a:pt x="622774" y="534043"/>
                  </a:cubicBezTo>
                  <a:lnTo>
                    <a:pt x="658674" y="524575"/>
                  </a:lnTo>
                  <a:cubicBezTo>
                    <a:pt x="668847" y="521891"/>
                    <a:pt x="674917" y="511468"/>
                    <a:pt x="672233" y="501295"/>
                  </a:cubicBezTo>
                  <a:cubicBezTo>
                    <a:pt x="672051" y="500604"/>
                    <a:pt x="671830" y="499923"/>
                    <a:pt x="671571" y="499258"/>
                  </a:cubicBezTo>
                  <a:lnTo>
                    <a:pt x="658131" y="464644"/>
                  </a:lnTo>
                  <a:cubicBezTo>
                    <a:pt x="654858" y="456207"/>
                    <a:pt x="657972" y="446634"/>
                    <a:pt x="665580" y="441736"/>
                  </a:cubicBezTo>
                  <a:lnTo>
                    <a:pt x="696793" y="421638"/>
                  </a:lnTo>
                  <a:cubicBezTo>
                    <a:pt x="705639" y="415942"/>
                    <a:pt x="708193" y="404154"/>
                    <a:pt x="702497" y="395308"/>
                  </a:cubicBezTo>
                  <a:cubicBezTo>
                    <a:pt x="702108" y="394704"/>
                    <a:pt x="701686" y="394123"/>
                    <a:pt x="701232" y="393568"/>
                  </a:cubicBezTo>
                  <a:close/>
                  <a:moveTo>
                    <a:pt x="352769" y="600413"/>
                  </a:moveTo>
                  <a:cubicBezTo>
                    <a:pt x="215996" y="600413"/>
                    <a:pt x="105119" y="489536"/>
                    <a:pt x="105119" y="352763"/>
                  </a:cubicBezTo>
                  <a:cubicBezTo>
                    <a:pt x="105119" y="215990"/>
                    <a:pt x="215996" y="105113"/>
                    <a:pt x="352769" y="105113"/>
                  </a:cubicBezTo>
                  <a:cubicBezTo>
                    <a:pt x="489542" y="105113"/>
                    <a:pt x="600419" y="215990"/>
                    <a:pt x="600419" y="352763"/>
                  </a:cubicBezTo>
                  <a:cubicBezTo>
                    <a:pt x="600267" y="489473"/>
                    <a:pt x="489480" y="600261"/>
                    <a:pt x="352769" y="600413"/>
                  </a:cubicBezTo>
                  <a:close/>
                </a:path>
              </a:pathLst>
            </a:custGeom>
            <a:solidFill>
              <a:schemeClr val="tx1"/>
            </a:solidFill>
            <a:ln w="9525" cap="flat">
              <a:noFill/>
              <a:prstDash val="solid"/>
              <a:miter/>
            </a:ln>
          </p:spPr>
          <p:txBody>
            <a:bodyPr lIns="0" tIns="0" rIns="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15" name="Group 114">
            <a:extLst>
              <a:ext uri="{FF2B5EF4-FFF2-40B4-BE49-F238E27FC236}">
                <a16:creationId xmlns:a16="http://schemas.microsoft.com/office/drawing/2014/main" id="{0B09EE4F-9463-4F52-AC76-98AAD623AECC}"/>
              </a:ext>
              <a:ext uri="{C183D7F6-B498-43B3-948B-1728B52AA6E4}">
                <adec:decorative xmlns:adec="http://schemas.microsoft.com/office/drawing/2017/decorative" val="1"/>
              </a:ext>
            </a:extLst>
          </p:cNvPr>
          <p:cNvGrpSpPr/>
          <p:nvPr/>
        </p:nvGrpSpPr>
        <p:grpSpPr>
          <a:xfrm>
            <a:off x="10359192" y="2553355"/>
            <a:ext cx="742256" cy="914400"/>
            <a:chOff x="10359192" y="2479536"/>
            <a:chExt cx="742256" cy="914400"/>
          </a:xfrm>
        </p:grpSpPr>
        <p:sp>
          <p:nvSpPr>
            <p:cNvPr id="116" name="Freeform: Shape 115">
              <a:extLst>
                <a:ext uri="{FF2B5EF4-FFF2-40B4-BE49-F238E27FC236}">
                  <a16:creationId xmlns:a16="http://schemas.microsoft.com/office/drawing/2014/main" id="{C8D3783B-69F4-40A5-B2C0-2BCE5802D727}"/>
                </a:ext>
              </a:extLst>
            </p:cNvPr>
            <p:cNvSpPr>
              <a:spLocks noChangeAspect="1"/>
            </p:cNvSpPr>
            <p:nvPr/>
          </p:nvSpPr>
          <p:spPr>
            <a:xfrm>
              <a:off x="10359192" y="2479536"/>
              <a:ext cx="742256" cy="914400"/>
            </a:xfrm>
            <a:custGeom>
              <a:avLst/>
              <a:gdLst>
                <a:gd name="connsiteX0" fmla="*/ 335422 w 670458"/>
                <a:gd name="connsiteY0" fmla="*/ 77361 h 825952"/>
                <a:gd name="connsiteX1" fmla="*/ 155108 w 670458"/>
                <a:gd name="connsiteY1" fmla="*/ 257675 h 825952"/>
                <a:gd name="connsiteX2" fmla="*/ 155108 w 670458"/>
                <a:gd name="connsiteY2" fmla="*/ 336002 h 825952"/>
                <a:gd name="connsiteX3" fmla="*/ 515737 w 670458"/>
                <a:gd name="connsiteY3" fmla="*/ 336002 h 825952"/>
                <a:gd name="connsiteX4" fmla="*/ 515737 w 670458"/>
                <a:gd name="connsiteY4" fmla="*/ 262897 h 825952"/>
                <a:gd name="connsiteX5" fmla="*/ 348960 w 670458"/>
                <a:gd name="connsiteY5" fmla="*/ 77876 h 825952"/>
                <a:gd name="connsiteX6" fmla="*/ 335422 w 670458"/>
                <a:gd name="connsiteY6" fmla="*/ 77361 h 825952"/>
                <a:gd name="connsiteX7" fmla="*/ 335422 w 670458"/>
                <a:gd name="connsiteY7" fmla="*/ 0 h 825952"/>
                <a:gd name="connsiteX8" fmla="*/ 354569 w 670458"/>
                <a:gd name="connsiteY8" fmla="*/ 709 h 825952"/>
                <a:gd name="connsiteX9" fmla="*/ 593097 w 670458"/>
                <a:gd name="connsiteY9" fmla="*/ 262897 h 825952"/>
                <a:gd name="connsiteX10" fmla="*/ 593097 w 670458"/>
                <a:gd name="connsiteY10" fmla="*/ 336002 h 825952"/>
                <a:gd name="connsiteX11" fmla="*/ 670458 w 670458"/>
                <a:gd name="connsiteY11" fmla="*/ 336002 h 825952"/>
                <a:gd name="connsiteX12" fmla="*/ 670394 w 670458"/>
                <a:gd name="connsiteY12" fmla="*/ 825952 h 825952"/>
                <a:gd name="connsiteX13" fmla="*/ 0 w 670458"/>
                <a:gd name="connsiteY13" fmla="*/ 825952 h 825952"/>
                <a:gd name="connsiteX14" fmla="*/ 0 w 670458"/>
                <a:gd name="connsiteY14" fmla="*/ 336002 h 825952"/>
                <a:gd name="connsiteX15" fmla="*/ 77747 w 670458"/>
                <a:gd name="connsiteY15" fmla="*/ 336002 h 825952"/>
                <a:gd name="connsiteX16" fmla="*/ 77747 w 670458"/>
                <a:gd name="connsiteY16" fmla="*/ 257675 h 825952"/>
                <a:gd name="connsiteX17" fmla="*/ 335422 w 670458"/>
                <a:gd name="connsiteY17" fmla="*/ 0 h 825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70458" h="825952">
                  <a:moveTo>
                    <a:pt x="335422" y="77361"/>
                  </a:moveTo>
                  <a:cubicBezTo>
                    <a:pt x="235949" y="77361"/>
                    <a:pt x="155108" y="158267"/>
                    <a:pt x="155108" y="257675"/>
                  </a:cubicBezTo>
                  <a:lnTo>
                    <a:pt x="155108" y="336002"/>
                  </a:lnTo>
                  <a:lnTo>
                    <a:pt x="515737" y="336002"/>
                  </a:lnTo>
                  <a:lnTo>
                    <a:pt x="515737" y="262897"/>
                  </a:lnTo>
                  <a:cubicBezTo>
                    <a:pt x="515737" y="165874"/>
                    <a:pt x="442502" y="84581"/>
                    <a:pt x="348960" y="77876"/>
                  </a:cubicBezTo>
                  <a:cubicBezTo>
                    <a:pt x="344447" y="77554"/>
                    <a:pt x="339935" y="77361"/>
                    <a:pt x="335422" y="77361"/>
                  </a:cubicBezTo>
                  <a:close/>
                  <a:moveTo>
                    <a:pt x="335422" y="0"/>
                  </a:moveTo>
                  <a:cubicBezTo>
                    <a:pt x="341740" y="0"/>
                    <a:pt x="348122" y="258"/>
                    <a:pt x="354569" y="709"/>
                  </a:cubicBezTo>
                  <a:cubicBezTo>
                    <a:pt x="490014" y="10444"/>
                    <a:pt x="593097" y="127065"/>
                    <a:pt x="593097" y="262897"/>
                  </a:cubicBezTo>
                  <a:lnTo>
                    <a:pt x="593097" y="336002"/>
                  </a:lnTo>
                  <a:lnTo>
                    <a:pt x="670458" y="336002"/>
                  </a:lnTo>
                  <a:lnTo>
                    <a:pt x="670394" y="825952"/>
                  </a:lnTo>
                  <a:lnTo>
                    <a:pt x="0" y="825952"/>
                  </a:lnTo>
                  <a:lnTo>
                    <a:pt x="0" y="336002"/>
                  </a:lnTo>
                  <a:lnTo>
                    <a:pt x="77747" y="336002"/>
                  </a:lnTo>
                  <a:lnTo>
                    <a:pt x="77747" y="257675"/>
                  </a:lnTo>
                  <a:cubicBezTo>
                    <a:pt x="77747" y="115396"/>
                    <a:pt x="193079" y="0"/>
                    <a:pt x="335422" y="0"/>
                  </a:cubicBezTo>
                  <a:close/>
                </a:path>
              </a:pathLst>
            </a:custGeom>
            <a:solidFill>
              <a:srgbClr val="0078D3"/>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7" name="Freeform: Shape 116">
              <a:extLst>
                <a:ext uri="{FF2B5EF4-FFF2-40B4-BE49-F238E27FC236}">
                  <a16:creationId xmlns:a16="http://schemas.microsoft.com/office/drawing/2014/main" id="{7E389D50-5E69-4AC5-8518-C76ECBA2E80A}"/>
                </a:ext>
              </a:extLst>
            </p:cNvPr>
            <p:cNvSpPr/>
            <p:nvPr/>
          </p:nvSpPr>
          <p:spPr>
            <a:xfrm>
              <a:off x="10644675" y="2993262"/>
              <a:ext cx="171290" cy="171431"/>
            </a:xfrm>
            <a:custGeom>
              <a:avLst/>
              <a:gdLst>
                <a:gd name="connsiteX0" fmla="*/ 154721 w 154721"/>
                <a:gd name="connsiteY0" fmla="*/ 76587 h 154849"/>
                <a:gd name="connsiteX1" fmla="*/ 154721 w 154721"/>
                <a:gd name="connsiteY1" fmla="*/ 78327 h 154849"/>
                <a:gd name="connsiteX2" fmla="*/ 78199 w 154721"/>
                <a:gd name="connsiteY2" fmla="*/ 154850 h 154849"/>
                <a:gd name="connsiteX3" fmla="*/ 76458 w 154721"/>
                <a:gd name="connsiteY3" fmla="*/ 154850 h 154849"/>
                <a:gd name="connsiteX4" fmla="*/ 0 w 154721"/>
                <a:gd name="connsiteY4" fmla="*/ 78263 h 154849"/>
                <a:gd name="connsiteX5" fmla="*/ 0 w 154721"/>
                <a:gd name="connsiteY5" fmla="*/ 76522 h 154849"/>
                <a:gd name="connsiteX6" fmla="*/ 76522 w 154721"/>
                <a:gd name="connsiteY6" fmla="*/ 0 h 154849"/>
                <a:gd name="connsiteX7" fmla="*/ 78263 w 154721"/>
                <a:gd name="connsiteY7" fmla="*/ 0 h 154849"/>
                <a:gd name="connsiteX8" fmla="*/ 154721 w 154721"/>
                <a:gd name="connsiteY8" fmla="*/ 76587 h 1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721" h="154849">
                  <a:moveTo>
                    <a:pt x="154721" y="76587"/>
                  </a:moveTo>
                  <a:lnTo>
                    <a:pt x="154721" y="78327"/>
                  </a:lnTo>
                  <a:cubicBezTo>
                    <a:pt x="154721" y="120553"/>
                    <a:pt x="120489" y="154850"/>
                    <a:pt x="78199" y="154850"/>
                  </a:cubicBezTo>
                  <a:lnTo>
                    <a:pt x="76458" y="154850"/>
                  </a:lnTo>
                  <a:cubicBezTo>
                    <a:pt x="34232" y="154785"/>
                    <a:pt x="0" y="120553"/>
                    <a:pt x="0" y="78263"/>
                  </a:cubicBezTo>
                  <a:lnTo>
                    <a:pt x="0" y="76522"/>
                  </a:lnTo>
                  <a:cubicBezTo>
                    <a:pt x="0" y="34296"/>
                    <a:pt x="34232" y="0"/>
                    <a:pt x="76522" y="0"/>
                  </a:cubicBezTo>
                  <a:lnTo>
                    <a:pt x="78263" y="0"/>
                  </a:lnTo>
                  <a:cubicBezTo>
                    <a:pt x="120489" y="64"/>
                    <a:pt x="154721" y="34296"/>
                    <a:pt x="154721" y="76587"/>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sp>
          <p:nvSpPr>
            <p:cNvPr id="118" name="Freeform: Shape 117">
              <a:extLst>
                <a:ext uri="{FF2B5EF4-FFF2-40B4-BE49-F238E27FC236}">
                  <a16:creationId xmlns:a16="http://schemas.microsoft.com/office/drawing/2014/main" id="{D1524BD4-293E-4FA8-BA3C-E2FAC49FC4FE}"/>
                </a:ext>
              </a:extLst>
            </p:cNvPr>
            <p:cNvSpPr/>
            <p:nvPr/>
          </p:nvSpPr>
          <p:spPr>
            <a:xfrm>
              <a:off x="10687569" y="3079977"/>
              <a:ext cx="85574" cy="199766"/>
            </a:xfrm>
            <a:custGeom>
              <a:avLst/>
              <a:gdLst>
                <a:gd name="connsiteX0" fmla="*/ 38938 w 77296"/>
                <a:gd name="connsiteY0" fmla="*/ 180443 h 180443"/>
                <a:gd name="connsiteX1" fmla="*/ 38358 w 77296"/>
                <a:gd name="connsiteY1" fmla="*/ 180443 h 180443"/>
                <a:gd name="connsiteX2" fmla="*/ 0 w 77296"/>
                <a:gd name="connsiteY2" fmla="*/ 142086 h 180443"/>
                <a:gd name="connsiteX3" fmla="*/ 0 w 77296"/>
                <a:gd name="connsiteY3" fmla="*/ 38358 h 180443"/>
                <a:gd name="connsiteX4" fmla="*/ 38358 w 77296"/>
                <a:gd name="connsiteY4" fmla="*/ 0 h 180443"/>
                <a:gd name="connsiteX5" fmla="*/ 38938 w 77296"/>
                <a:gd name="connsiteY5" fmla="*/ 0 h 180443"/>
                <a:gd name="connsiteX6" fmla="*/ 77296 w 77296"/>
                <a:gd name="connsiteY6" fmla="*/ 38358 h 180443"/>
                <a:gd name="connsiteX7" fmla="*/ 77296 w 77296"/>
                <a:gd name="connsiteY7" fmla="*/ 142086 h 180443"/>
                <a:gd name="connsiteX8" fmla="*/ 38938 w 77296"/>
                <a:gd name="connsiteY8" fmla="*/ 180443 h 180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296" h="180443">
                  <a:moveTo>
                    <a:pt x="38938" y="180443"/>
                  </a:moveTo>
                  <a:lnTo>
                    <a:pt x="38358" y="180443"/>
                  </a:lnTo>
                  <a:cubicBezTo>
                    <a:pt x="17148" y="180443"/>
                    <a:pt x="0" y="163231"/>
                    <a:pt x="0" y="142086"/>
                  </a:cubicBezTo>
                  <a:lnTo>
                    <a:pt x="0" y="38358"/>
                  </a:lnTo>
                  <a:cubicBezTo>
                    <a:pt x="0" y="17148"/>
                    <a:pt x="17213" y="0"/>
                    <a:pt x="38358" y="0"/>
                  </a:cubicBezTo>
                  <a:lnTo>
                    <a:pt x="38938" y="0"/>
                  </a:lnTo>
                  <a:cubicBezTo>
                    <a:pt x="60148" y="0"/>
                    <a:pt x="77296" y="17213"/>
                    <a:pt x="77296" y="38358"/>
                  </a:cubicBezTo>
                  <a:lnTo>
                    <a:pt x="77296" y="142086"/>
                  </a:lnTo>
                  <a:cubicBezTo>
                    <a:pt x="77296" y="163295"/>
                    <a:pt x="60083" y="180443"/>
                    <a:pt x="38938" y="180443"/>
                  </a:cubicBezTo>
                  <a:close/>
                </a:path>
              </a:pathLst>
            </a:custGeom>
            <a:solidFill>
              <a:srgbClr val="000000"/>
            </a:solidFill>
            <a:ln w="641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grpSp>
      <p:grpSp>
        <p:nvGrpSpPr>
          <p:cNvPr id="35" name="Group 4">
            <a:extLst>
              <a:ext uri="{FF2B5EF4-FFF2-40B4-BE49-F238E27FC236}">
                <a16:creationId xmlns:a16="http://schemas.microsoft.com/office/drawing/2014/main" id="{E5831748-A63E-4865-9BA8-E864EA49B025}"/>
              </a:ext>
              <a:ext uri="{C183D7F6-B498-43B3-948B-1728B52AA6E4}">
                <adec:decorative xmlns:adec="http://schemas.microsoft.com/office/drawing/2017/decorative" val="1"/>
              </a:ext>
            </a:extLst>
          </p:cNvPr>
          <p:cNvGrpSpPr>
            <a:grpSpLocks noChangeAspect="1"/>
          </p:cNvGrpSpPr>
          <p:nvPr/>
        </p:nvGrpSpPr>
        <p:grpSpPr bwMode="auto">
          <a:xfrm>
            <a:off x="5547426" y="2507633"/>
            <a:ext cx="1005840" cy="1005840"/>
            <a:chOff x="8417" y="3338"/>
            <a:chExt cx="374" cy="374"/>
          </a:xfrm>
        </p:grpSpPr>
        <p:sp>
          <p:nvSpPr>
            <p:cNvPr id="36" name="AutoShape 3">
              <a:extLst>
                <a:ext uri="{FF2B5EF4-FFF2-40B4-BE49-F238E27FC236}">
                  <a16:creationId xmlns:a16="http://schemas.microsoft.com/office/drawing/2014/main" id="{2E55616C-478F-4156-ACAE-B6D0F51798E0}"/>
                </a:ext>
              </a:extLst>
            </p:cNvPr>
            <p:cNvSpPr>
              <a:spLocks noChangeAspect="1" noChangeArrowheads="1" noTextEdit="1"/>
            </p:cNvSpPr>
            <p:nvPr/>
          </p:nvSpPr>
          <p:spPr bwMode="auto">
            <a:xfrm>
              <a:off x="8417" y="3338"/>
              <a:ext cx="37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Freeform 5">
              <a:extLst>
                <a:ext uri="{FF2B5EF4-FFF2-40B4-BE49-F238E27FC236}">
                  <a16:creationId xmlns:a16="http://schemas.microsoft.com/office/drawing/2014/main" id="{E265F0BE-F84D-4BD1-A438-24864226B2A0}"/>
                </a:ext>
              </a:extLst>
            </p:cNvPr>
            <p:cNvSpPr>
              <a:spLocks noEditPoints="1"/>
            </p:cNvSpPr>
            <p:nvPr/>
          </p:nvSpPr>
          <p:spPr bwMode="auto">
            <a:xfrm>
              <a:off x="8518" y="3350"/>
              <a:ext cx="278" cy="245"/>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6">
              <a:extLst>
                <a:ext uri="{FF2B5EF4-FFF2-40B4-BE49-F238E27FC236}">
                  <a16:creationId xmlns:a16="http://schemas.microsoft.com/office/drawing/2014/main" id="{12D4B855-6417-408E-8D83-ECED094BEB6E}"/>
                </a:ext>
              </a:extLst>
            </p:cNvPr>
            <p:cNvSpPr>
              <a:spLocks/>
            </p:cNvSpPr>
            <p:nvPr/>
          </p:nvSpPr>
          <p:spPr bwMode="auto">
            <a:xfrm>
              <a:off x="8685" y="3338"/>
              <a:ext cx="37" cy="33"/>
            </a:xfrm>
            <a:custGeom>
              <a:avLst/>
              <a:gdLst>
                <a:gd name="T0" fmla="*/ 29 w 37"/>
                <a:gd name="T1" fmla="*/ 33 h 33"/>
                <a:gd name="T2" fmla="*/ 0 w 37"/>
                <a:gd name="T3" fmla="*/ 21 h 33"/>
                <a:gd name="T4" fmla="*/ 9 w 37"/>
                <a:gd name="T5" fmla="*/ 0 h 33"/>
                <a:gd name="T6" fmla="*/ 37 w 37"/>
                <a:gd name="T7" fmla="*/ 12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1"/>
                  </a:lnTo>
                  <a:lnTo>
                    <a:pt x="9" y="0"/>
                  </a:lnTo>
                  <a:lnTo>
                    <a:pt x="37" y="12"/>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7">
              <a:extLst>
                <a:ext uri="{FF2B5EF4-FFF2-40B4-BE49-F238E27FC236}">
                  <a16:creationId xmlns:a16="http://schemas.microsoft.com/office/drawing/2014/main" id="{29184B9F-9EA9-4E06-ABC5-25102D32501A}"/>
                </a:ext>
              </a:extLst>
            </p:cNvPr>
            <p:cNvSpPr>
              <a:spLocks/>
            </p:cNvSpPr>
            <p:nvPr/>
          </p:nvSpPr>
          <p:spPr bwMode="auto">
            <a:xfrm>
              <a:off x="8591" y="3574"/>
              <a:ext cx="37" cy="33"/>
            </a:xfrm>
            <a:custGeom>
              <a:avLst/>
              <a:gdLst>
                <a:gd name="T0" fmla="*/ 29 w 37"/>
                <a:gd name="T1" fmla="*/ 33 h 33"/>
                <a:gd name="T2" fmla="*/ 0 w 37"/>
                <a:gd name="T3" fmla="*/ 22 h 33"/>
                <a:gd name="T4" fmla="*/ 9 w 37"/>
                <a:gd name="T5" fmla="*/ 0 h 33"/>
                <a:gd name="T6" fmla="*/ 37 w 37"/>
                <a:gd name="T7" fmla="*/ 11 h 33"/>
                <a:gd name="T8" fmla="*/ 29 w 37"/>
                <a:gd name="T9" fmla="*/ 33 h 33"/>
              </a:gdLst>
              <a:ahLst/>
              <a:cxnLst>
                <a:cxn ang="0">
                  <a:pos x="T0" y="T1"/>
                </a:cxn>
                <a:cxn ang="0">
                  <a:pos x="T2" y="T3"/>
                </a:cxn>
                <a:cxn ang="0">
                  <a:pos x="T4" y="T5"/>
                </a:cxn>
                <a:cxn ang="0">
                  <a:pos x="T6" y="T7"/>
                </a:cxn>
                <a:cxn ang="0">
                  <a:pos x="T8" y="T9"/>
                </a:cxn>
              </a:cxnLst>
              <a:rect l="0" t="0" r="r" b="b"/>
              <a:pathLst>
                <a:path w="37" h="33">
                  <a:moveTo>
                    <a:pt x="29" y="33"/>
                  </a:moveTo>
                  <a:lnTo>
                    <a:pt x="0" y="22"/>
                  </a:lnTo>
                  <a:lnTo>
                    <a:pt x="9" y="0"/>
                  </a:lnTo>
                  <a:lnTo>
                    <a:pt x="37" y="11"/>
                  </a:lnTo>
                  <a:lnTo>
                    <a:pt x="29" y="3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8">
              <a:extLst>
                <a:ext uri="{FF2B5EF4-FFF2-40B4-BE49-F238E27FC236}">
                  <a16:creationId xmlns:a16="http://schemas.microsoft.com/office/drawing/2014/main" id="{C136259E-B92E-44BB-883A-BE683AF8E7F2}"/>
                </a:ext>
              </a:extLst>
            </p:cNvPr>
            <p:cNvSpPr>
              <a:spLocks/>
            </p:cNvSpPr>
            <p:nvPr/>
          </p:nvSpPr>
          <p:spPr bwMode="auto">
            <a:xfrm>
              <a:off x="8758" y="3501"/>
              <a:ext cx="33" cy="37"/>
            </a:xfrm>
            <a:custGeom>
              <a:avLst/>
              <a:gdLst>
                <a:gd name="T0" fmla="*/ 33 w 33"/>
                <a:gd name="T1" fmla="*/ 9 h 37"/>
                <a:gd name="T2" fmla="*/ 22 w 33"/>
                <a:gd name="T3" fmla="*/ 37 h 37"/>
                <a:gd name="T4" fmla="*/ 0 w 33"/>
                <a:gd name="T5" fmla="*/ 29 h 37"/>
                <a:gd name="T6" fmla="*/ 12 w 33"/>
                <a:gd name="T7" fmla="*/ 0 h 37"/>
                <a:gd name="T8" fmla="*/ 33 w 33"/>
                <a:gd name="T9" fmla="*/ 9 h 37"/>
              </a:gdLst>
              <a:ahLst/>
              <a:cxnLst>
                <a:cxn ang="0">
                  <a:pos x="T0" y="T1"/>
                </a:cxn>
                <a:cxn ang="0">
                  <a:pos x="T2" y="T3"/>
                </a:cxn>
                <a:cxn ang="0">
                  <a:pos x="T4" y="T5"/>
                </a:cxn>
                <a:cxn ang="0">
                  <a:pos x="T6" y="T7"/>
                </a:cxn>
                <a:cxn ang="0">
                  <a:pos x="T8" y="T9"/>
                </a:cxn>
              </a:cxnLst>
              <a:rect l="0" t="0" r="r" b="b"/>
              <a:pathLst>
                <a:path w="33" h="37">
                  <a:moveTo>
                    <a:pt x="33" y="9"/>
                  </a:moveTo>
                  <a:lnTo>
                    <a:pt x="22" y="37"/>
                  </a:lnTo>
                  <a:lnTo>
                    <a:pt x="0" y="29"/>
                  </a:lnTo>
                  <a:lnTo>
                    <a:pt x="12" y="0"/>
                  </a:lnTo>
                  <a:lnTo>
                    <a:pt x="33" y="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Freeform 9">
              <a:extLst>
                <a:ext uri="{FF2B5EF4-FFF2-40B4-BE49-F238E27FC236}">
                  <a16:creationId xmlns:a16="http://schemas.microsoft.com/office/drawing/2014/main" id="{399EE2C4-B1F7-423B-AD35-822F3053103B}"/>
                </a:ext>
              </a:extLst>
            </p:cNvPr>
            <p:cNvSpPr>
              <a:spLocks/>
            </p:cNvSpPr>
            <p:nvPr/>
          </p:nvSpPr>
          <p:spPr bwMode="auto">
            <a:xfrm>
              <a:off x="8522" y="3407"/>
              <a:ext cx="33" cy="37"/>
            </a:xfrm>
            <a:custGeom>
              <a:avLst/>
              <a:gdLst>
                <a:gd name="T0" fmla="*/ 33 w 33"/>
                <a:gd name="T1" fmla="*/ 8 h 37"/>
                <a:gd name="T2" fmla="*/ 22 w 33"/>
                <a:gd name="T3" fmla="*/ 37 h 37"/>
                <a:gd name="T4" fmla="*/ 0 w 33"/>
                <a:gd name="T5" fmla="*/ 29 h 37"/>
                <a:gd name="T6" fmla="*/ 12 w 33"/>
                <a:gd name="T7" fmla="*/ 0 h 37"/>
                <a:gd name="T8" fmla="*/ 33 w 33"/>
                <a:gd name="T9" fmla="*/ 8 h 37"/>
              </a:gdLst>
              <a:ahLst/>
              <a:cxnLst>
                <a:cxn ang="0">
                  <a:pos x="T0" y="T1"/>
                </a:cxn>
                <a:cxn ang="0">
                  <a:pos x="T2" y="T3"/>
                </a:cxn>
                <a:cxn ang="0">
                  <a:pos x="T4" y="T5"/>
                </a:cxn>
                <a:cxn ang="0">
                  <a:pos x="T6" y="T7"/>
                </a:cxn>
                <a:cxn ang="0">
                  <a:pos x="T8" y="T9"/>
                </a:cxn>
              </a:cxnLst>
              <a:rect l="0" t="0" r="r" b="b"/>
              <a:pathLst>
                <a:path w="33" h="37">
                  <a:moveTo>
                    <a:pt x="33" y="8"/>
                  </a:moveTo>
                  <a:lnTo>
                    <a:pt x="22" y="37"/>
                  </a:lnTo>
                  <a:lnTo>
                    <a:pt x="0" y="29"/>
                  </a:lnTo>
                  <a:lnTo>
                    <a:pt x="12" y="0"/>
                  </a:lnTo>
                  <a:lnTo>
                    <a:pt x="33" y="8"/>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0">
              <a:extLst>
                <a:ext uri="{FF2B5EF4-FFF2-40B4-BE49-F238E27FC236}">
                  <a16:creationId xmlns:a16="http://schemas.microsoft.com/office/drawing/2014/main" id="{3EC6602C-0D30-4F63-A592-D91AC35CA5F3}"/>
                </a:ext>
              </a:extLst>
            </p:cNvPr>
            <p:cNvSpPr>
              <a:spLocks/>
            </p:cNvSpPr>
            <p:nvPr/>
          </p:nvSpPr>
          <p:spPr bwMode="auto">
            <a:xfrm>
              <a:off x="8523" y="3504"/>
              <a:ext cx="34" cy="37"/>
            </a:xfrm>
            <a:custGeom>
              <a:avLst/>
              <a:gdLst>
                <a:gd name="T0" fmla="*/ 21 w 34"/>
                <a:gd name="T1" fmla="*/ 0 h 37"/>
                <a:gd name="T2" fmla="*/ 34 w 34"/>
                <a:gd name="T3" fmla="*/ 28 h 37"/>
                <a:gd name="T4" fmla="*/ 12 w 34"/>
                <a:gd name="T5" fmla="*/ 37 h 37"/>
                <a:gd name="T6" fmla="*/ 0 w 34"/>
                <a:gd name="T7" fmla="*/ 9 h 37"/>
                <a:gd name="T8" fmla="*/ 21 w 34"/>
                <a:gd name="T9" fmla="*/ 0 h 37"/>
              </a:gdLst>
              <a:ahLst/>
              <a:cxnLst>
                <a:cxn ang="0">
                  <a:pos x="T0" y="T1"/>
                </a:cxn>
                <a:cxn ang="0">
                  <a:pos x="T2" y="T3"/>
                </a:cxn>
                <a:cxn ang="0">
                  <a:pos x="T4" y="T5"/>
                </a:cxn>
                <a:cxn ang="0">
                  <a:pos x="T6" y="T7"/>
                </a:cxn>
                <a:cxn ang="0">
                  <a:pos x="T8" y="T9"/>
                </a:cxn>
              </a:cxnLst>
              <a:rect l="0" t="0" r="r" b="b"/>
              <a:pathLst>
                <a:path w="34" h="37">
                  <a:moveTo>
                    <a:pt x="21" y="0"/>
                  </a:moveTo>
                  <a:lnTo>
                    <a:pt x="34"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Freeform 11">
              <a:extLst>
                <a:ext uri="{FF2B5EF4-FFF2-40B4-BE49-F238E27FC236}">
                  <a16:creationId xmlns:a16="http://schemas.microsoft.com/office/drawing/2014/main" id="{83C8A164-4785-4666-80D7-29EA8090238D}"/>
                </a:ext>
              </a:extLst>
            </p:cNvPr>
            <p:cNvSpPr>
              <a:spLocks/>
            </p:cNvSpPr>
            <p:nvPr/>
          </p:nvSpPr>
          <p:spPr bwMode="auto">
            <a:xfrm>
              <a:off x="8757" y="3404"/>
              <a:ext cx="33" cy="37"/>
            </a:xfrm>
            <a:custGeom>
              <a:avLst/>
              <a:gdLst>
                <a:gd name="T0" fmla="*/ 21 w 33"/>
                <a:gd name="T1" fmla="*/ 0 h 37"/>
                <a:gd name="T2" fmla="*/ 33 w 33"/>
                <a:gd name="T3" fmla="*/ 28 h 37"/>
                <a:gd name="T4" fmla="*/ 12 w 33"/>
                <a:gd name="T5" fmla="*/ 37 h 37"/>
                <a:gd name="T6" fmla="*/ 0 w 33"/>
                <a:gd name="T7" fmla="*/ 9 h 37"/>
                <a:gd name="T8" fmla="*/ 21 w 33"/>
                <a:gd name="T9" fmla="*/ 0 h 37"/>
              </a:gdLst>
              <a:ahLst/>
              <a:cxnLst>
                <a:cxn ang="0">
                  <a:pos x="T0" y="T1"/>
                </a:cxn>
                <a:cxn ang="0">
                  <a:pos x="T2" y="T3"/>
                </a:cxn>
                <a:cxn ang="0">
                  <a:pos x="T4" y="T5"/>
                </a:cxn>
                <a:cxn ang="0">
                  <a:pos x="T6" y="T7"/>
                </a:cxn>
                <a:cxn ang="0">
                  <a:pos x="T8" y="T9"/>
                </a:cxn>
              </a:cxnLst>
              <a:rect l="0" t="0" r="r" b="b"/>
              <a:pathLst>
                <a:path w="33" h="37">
                  <a:moveTo>
                    <a:pt x="21" y="0"/>
                  </a:moveTo>
                  <a:lnTo>
                    <a:pt x="33" y="28"/>
                  </a:lnTo>
                  <a:lnTo>
                    <a:pt x="12" y="37"/>
                  </a:lnTo>
                  <a:lnTo>
                    <a:pt x="0" y="9"/>
                  </a:lnTo>
                  <a:lnTo>
                    <a:pt x="21"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5" name="Freeform 12">
              <a:extLst>
                <a:ext uri="{FF2B5EF4-FFF2-40B4-BE49-F238E27FC236}">
                  <a16:creationId xmlns:a16="http://schemas.microsoft.com/office/drawing/2014/main" id="{8EBD3224-19EC-48E1-A789-8B42933C3A97}"/>
                </a:ext>
              </a:extLst>
            </p:cNvPr>
            <p:cNvSpPr>
              <a:spLocks/>
            </p:cNvSpPr>
            <p:nvPr/>
          </p:nvSpPr>
          <p:spPr bwMode="auto">
            <a:xfrm>
              <a:off x="8688" y="3573"/>
              <a:ext cx="38" cy="33"/>
            </a:xfrm>
            <a:custGeom>
              <a:avLst/>
              <a:gdLst>
                <a:gd name="T0" fmla="*/ 0 w 38"/>
                <a:gd name="T1" fmla="*/ 12 h 33"/>
                <a:gd name="T2" fmla="*/ 29 w 38"/>
                <a:gd name="T3" fmla="*/ 0 h 33"/>
                <a:gd name="T4" fmla="*/ 38 w 38"/>
                <a:gd name="T5" fmla="*/ 21 h 33"/>
                <a:gd name="T6" fmla="*/ 9 w 38"/>
                <a:gd name="T7" fmla="*/ 33 h 33"/>
                <a:gd name="T8" fmla="*/ 0 w 38"/>
                <a:gd name="T9" fmla="*/ 12 h 33"/>
              </a:gdLst>
              <a:ahLst/>
              <a:cxnLst>
                <a:cxn ang="0">
                  <a:pos x="T0" y="T1"/>
                </a:cxn>
                <a:cxn ang="0">
                  <a:pos x="T2" y="T3"/>
                </a:cxn>
                <a:cxn ang="0">
                  <a:pos x="T4" y="T5"/>
                </a:cxn>
                <a:cxn ang="0">
                  <a:pos x="T6" y="T7"/>
                </a:cxn>
                <a:cxn ang="0">
                  <a:pos x="T8" y="T9"/>
                </a:cxn>
              </a:cxnLst>
              <a:rect l="0" t="0" r="r" b="b"/>
              <a:pathLst>
                <a:path w="38" h="33">
                  <a:moveTo>
                    <a:pt x="0" y="12"/>
                  </a:moveTo>
                  <a:lnTo>
                    <a:pt x="29" y="0"/>
                  </a:lnTo>
                  <a:lnTo>
                    <a:pt x="38" y="21"/>
                  </a:lnTo>
                  <a:lnTo>
                    <a:pt x="9" y="33"/>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6" name="Freeform 13">
              <a:extLst>
                <a:ext uri="{FF2B5EF4-FFF2-40B4-BE49-F238E27FC236}">
                  <a16:creationId xmlns:a16="http://schemas.microsoft.com/office/drawing/2014/main" id="{C975F95D-CA1A-40FE-B03F-A7A7E326FBB8}"/>
                </a:ext>
              </a:extLst>
            </p:cNvPr>
            <p:cNvSpPr>
              <a:spLocks/>
            </p:cNvSpPr>
            <p:nvPr/>
          </p:nvSpPr>
          <p:spPr bwMode="auto">
            <a:xfrm>
              <a:off x="8588" y="3339"/>
              <a:ext cx="37" cy="34"/>
            </a:xfrm>
            <a:custGeom>
              <a:avLst/>
              <a:gdLst>
                <a:gd name="T0" fmla="*/ 0 w 37"/>
                <a:gd name="T1" fmla="*/ 12 h 34"/>
                <a:gd name="T2" fmla="*/ 28 w 37"/>
                <a:gd name="T3" fmla="*/ 0 h 34"/>
                <a:gd name="T4" fmla="*/ 37 w 37"/>
                <a:gd name="T5" fmla="*/ 21 h 34"/>
                <a:gd name="T6" fmla="*/ 9 w 37"/>
                <a:gd name="T7" fmla="*/ 34 h 34"/>
                <a:gd name="T8" fmla="*/ 0 w 37"/>
                <a:gd name="T9" fmla="*/ 12 h 34"/>
              </a:gdLst>
              <a:ahLst/>
              <a:cxnLst>
                <a:cxn ang="0">
                  <a:pos x="T0" y="T1"/>
                </a:cxn>
                <a:cxn ang="0">
                  <a:pos x="T2" y="T3"/>
                </a:cxn>
                <a:cxn ang="0">
                  <a:pos x="T4" y="T5"/>
                </a:cxn>
                <a:cxn ang="0">
                  <a:pos x="T6" y="T7"/>
                </a:cxn>
                <a:cxn ang="0">
                  <a:pos x="T8" y="T9"/>
                </a:cxn>
              </a:cxnLst>
              <a:rect l="0" t="0" r="r" b="b"/>
              <a:pathLst>
                <a:path w="37" h="34">
                  <a:moveTo>
                    <a:pt x="0" y="12"/>
                  </a:moveTo>
                  <a:lnTo>
                    <a:pt x="28" y="0"/>
                  </a:lnTo>
                  <a:lnTo>
                    <a:pt x="37" y="21"/>
                  </a:lnTo>
                  <a:lnTo>
                    <a:pt x="9" y="34"/>
                  </a:lnTo>
                  <a:lnTo>
                    <a:pt x="0" y="12"/>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Freeform 14">
              <a:extLst>
                <a:ext uri="{FF2B5EF4-FFF2-40B4-BE49-F238E27FC236}">
                  <a16:creationId xmlns:a16="http://schemas.microsoft.com/office/drawing/2014/main" id="{045B26B5-9661-49E5-9AF8-B25B2BAA1317}"/>
                </a:ext>
              </a:extLst>
            </p:cNvPr>
            <p:cNvSpPr>
              <a:spLocks noEditPoints="1"/>
            </p:cNvSpPr>
            <p:nvPr/>
          </p:nvSpPr>
          <p:spPr bwMode="auto">
            <a:xfrm>
              <a:off x="8428" y="3561"/>
              <a:ext cx="141" cy="140"/>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 name="Freeform 15">
              <a:extLst>
                <a:ext uri="{FF2B5EF4-FFF2-40B4-BE49-F238E27FC236}">
                  <a16:creationId xmlns:a16="http://schemas.microsoft.com/office/drawing/2014/main" id="{9C32533E-A642-4F81-B4C4-1740B71C75CF}"/>
                </a:ext>
              </a:extLst>
            </p:cNvPr>
            <p:cNvSpPr>
              <a:spLocks/>
            </p:cNvSpPr>
            <p:nvPr/>
          </p:nvSpPr>
          <p:spPr bwMode="auto">
            <a:xfrm>
              <a:off x="8489" y="3548"/>
              <a:ext cx="17" cy="15"/>
            </a:xfrm>
            <a:custGeom>
              <a:avLst/>
              <a:gdLst>
                <a:gd name="T0" fmla="*/ 17 w 17"/>
                <a:gd name="T1" fmla="*/ 15 h 15"/>
                <a:gd name="T2" fmla="*/ 0 w 17"/>
                <a:gd name="T3" fmla="*/ 15 h 15"/>
                <a:gd name="T4" fmla="*/ 0 w 17"/>
                <a:gd name="T5" fmla="*/ 1 h 15"/>
                <a:gd name="T6" fmla="*/ 17 w 17"/>
                <a:gd name="T7" fmla="*/ 0 h 15"/>
                <a:gd name="T8" fmla="*/ 17 w 17"/>
                <a:gd name="T9" fmla="*/ 15 h 15"/>
              </a:gdLst>
              <a:ahLst/>
              <a:cxnLst>
                <a:cxn ang="0">
                  <a:pos x="T0" y="T1"/>
                </a:cxn>
                <a:cxn ang="0">
                  <a:pos x="T2" y="T3"/>
                </a:cxn>
                <a:cxn ang="0">
                  <a:pos x="T4" y="T5"/>
                </a:cxn>
                <a:cxn ang="0">
                  <a:pos x="T6" y="T7"/>
                </a:cxn>
                <a:cxn ang="0">
                  <a:pos x="T8" y="T9"/>
                </a:cxn>
              </a:cxnLst>
              <a:rect l="0" t="0" r="r" b="b"/>
              <a:pathLst>
                <a:path w="17" h="15">
                  <a:moveTo>
                    <a:pt x="17" y="15"/>
                  </a:moveTo>
                  <a:lnTo>
                    <a:pt x="0" y="15"/>
                  </a:lnTo>
                  <a:lnTo>
                    <a:pt x="0" y="1"/>
                  </a:lnTo>
                  <a:lnTo>
                    <a:pt x="17" y="0"/>
                  </a:lnTo>
                  <a:lnTo>
                    <a:pt x="17" y="15"/>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9" name="Rectangle 16">
              <a:extLst>
                <a:ext uri="{FF2B5EF4-FFF2-40B4-BE49-F238E27FC236}">
                  <a16:creationId xmlns:a16="http://schemas.microsoft.com/office/drawing/2014/main" id="{D200D197-B48B-4C18-866A-52711BC55DEF}"/>
                </a:ext>
              </a:extLst>
            </p:cNvPr>
            <p:cNvSpPr>
              <a:spLocks noChangeArrowheads="1"/>
            </p:cNvSpPr>
            <p:nvPr/>
          </p:nvSpPr>
          <p:spPr bwMode="auto">
            <a:xfrm>
              <a:off x="8492" y="3698"/>
              <a:ext cx="17" cy="14"/>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 name="Freeform 17">
              <a:extLst>
                <a:ext uri="{FF2B5EF4-FFF2-40B4-BE49-F238E27FC236}">
                  <a16:creationId xmlns:a16="http://schemas.microsoft.com/office/drawing/2014/main" id="{8316F702-C689-4EB7-A7F5-C9BD066ABDD7}"/>
                </a:ext>
              </a:extLst>
            </p:cNvPr>
            <p:cNvSpPr>
              <a:spLocks/>
            </p:cNvSpPr>
            <p:nvPr/>
          </p:nvSpPr>
          <p:spPr bwMode="auto">
            <a:xfrm>
              <a:off x="8566" y="3622"/>
              <a:ext cx="15" cy="17"/>
            </a:xfrm>
            <a:custGeom>
              <a:avLst/>
              <a:gdLst>
                <a:gd name="T0" fmla="*/ 14 w 15"/>
                <a:gd name="T1" fmla="*/ 0 h 17"/>
                <a:gd name="T2" fmla="*/ 15 w 15"/>
                <a:gd name="T3" fmla="*/ 17 h 17"/>
                <a:gd name="T4" fmla="*/ 0 w 15"/>
                <a:gd name="T5" fmla="*/ 17 h 17"/>
                <a:gd name="T6" fmla="*/ 0 w 15"/>
                <a:gd name="T7" fmla="*/ 0 h 17"/>
                <a:gd name="T8" fmla="*/ 14 w 15"/>
                <a:gd name="T9" fmla="*/ 0 h 17"/>
              </a:gdLst>
              <a:ahLst/>
              <a:cxnLst>
                <a:cxn ang="0">
                  <a:pos x="T0" y="T1"/>
                </a:cxn>
                <a:cxn ang="0">
                  <a:pos x="T2" y="T3"/>
                </a:cxn>
                <a:cxn ang="0">
                  <a:pos x="T4" y="T5"/>
                </a:cxn>
                <a:cxn ang="0">
                  <a:pos x="T6" y="T7"/>
                </a:cxn>
                <a:cxn ang="0">
                  <a:pos x="T8" y="T9"/>
                </a:cxn>
              </a:cxnLst>
              <a:rect l="0" t="0" r="r" b="b"/>
              <a:pathLst>
                <a:path w="15" h="17">
                  <a:moveTo>
                    <a:pt x="14" y="0"/>
                  </a:moveTo>
                  <a:lnTo>
                    <a:pt x="15" y="17"/>
                  </a:lnTo>
                  <a:lnTo>
                    <a:pt x="0" y="17"/>
                  </a:lnTo>
                  <a:lnTo>
                    <a:pt x="0" y="0"/>
                  </a:lnTo>
                  <a:lnTo>
                    <a:pt x="1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1" name="Rectangle 18">
              <a:extLst>
                <a:ext uri="{FF2B5EF4-FFF2-40B4-BE49-F238E27FC236}">
                  <a16:creationId xmlns:a16="http://schemas.microsoft.com/office/drawing/2014/main" id="{42DCB61F-8F0F-440F-A25D-ADC1D93AEAF4}"/>
                </a:ext>
              </a:extLst>
            </p:cNvPr>
            <p:cNvSpPr>
              <a:spLocks noChangeArrowheads="1"/>
            </p:cNvSpPr>
            <p:nvPr/>
          </p:nvSpPr>
          <p:spPr bwMode="auto">
            <a:xfrm>
              <a:off x="8417" y="3622"/>
              <a:ext cx="15" cy="1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 name="Freeform 19">
              <a:extLst>
                <a:ext uri="{FF2B5EF4-FFF2-40B4-BE49-F238E27FC236}">
                  <a16:creationId xmlns:a16="http://schemas.microsoft.com/office/drawing/2014/main" id="{0D2E2247-7FAC-43FC-9057-09F657E66685}"/>
                </a:ext>
              </a:extLst>
            </p:cNvPr>
            <p:cNvSpPr>
              <a:spLocks/>
            </p:cNvSpPr>
            <p:nvPr/>
          </p:nvSpPr>
          <p:spPr bwMode="auto">
            <a:xfrm>
              <a:off x="8435" y="3672"/>
              <a:ext cx="23" cy="23"/>
            </a:xfrm>
            <a:custGeom>
              <a:avLst/>
              <a:gdLst>
                <a:gd name="T0" fmla="*/ 10 w 23"/>
                <a:gd name="T1" fmla="*/ 0 h 23"/>
                <a:gd name="T2" fmla="*/ 23 w 23"/>
                <a:gd name="T3" fmla="*/ 13 h 23"/>
                <a:gd name="T4" fmla="*/ 14 w 23"/>
                <a:gd name="T5" fmla="*/ 23 h 23"/>
                <a:gd name="T6" fmla="*/ 0 w 23"/>
                <a:gd name="T7" fmla="*/ 10 h 23"/>
                <a:gd name="T8" fmla="*/ 10 w 23"/>
                <a:gd name="T9" fmla="*/ 0 h 23"/>
              </a:gdLst>
              <a:ahLst/>
              <a:cxnLst>
                <a:cxn ang="0">
                  <a:pos x="T0" y="T1"/>
                </a:cxn>
                <a:cxn ang="0">
                  <a:pos x="T2" y="T3"/>
                </a:cxn>
                <a:cxn ang="0">
                  <a:pos x="T4" y="T5"/>
                </a:cxn>
                <a:cxn ang="0">
                  <a:pos x="T6" y="T7"/>
                </a:cxn>
                <a:cxn ang="0">
                  <a:pos x="T8" y="T9"/>
                </a:cxn>
              </a:cxnLst>
              <a:rect l="0" t="0" r="r" b="b"/>
              <a:pathLst>
                <a:path w="23" h="23">
                  <a:moveTo>
                    <a:pt x="10" y="0"/>
                  </a:moveTo>
                  <a:lnTo>
                    <a:pt x="23" y="13"/>
                  </a:lnTo>
                  <a:lnTo>
                    <a:pt x="14" y="23"/>
                  </a:lnTo>
                  <a:lnTo>
                    <a:pt x="0" y="10"/>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3" name="Freeform 20">
              <a:extLst>
                <a:ext uri="{FF2B5EF4-FFF2-40B4-BE49-F238E27FC236}">
                  <a16:creationId xmlns:a16="http://schemas.microsoft.com/office/drawing/2014/main" id="{1902C5D8-9A46-4247-9576-DA9ACBDE66D5}"/>
                </a:ext>
              </a:extLst>
            </p:cNvPr>
            <p:cNvSpPr>
              <a:spLocks/>
            </p:cNvSpPr>
            <p:nvPr/>
          </p:nvSpPr>
          <p:spPr bwMode="auto">
            <a:xfrm>
              <a:off x="8540" y="3567"/>
              <a:ext cx="23" cy="22"/>
            </a:xfrm>
            <a:custGeom>
              <a:avLst/>
              <a:gdLst>
                <a:gd name="T0" fmla="*/ 10 w 23"/>
                <a:gd name="T1" fmla="*/ 0 h 22"/>
                <a:gd name="T2" fmla="*/ 23 w 23"/>
                <a:gd name="T3" fmla="*/ 12 h 22"/>
                <a:gd name="T4" fmla="*/ 13 w 23"/>
                <a:gd name="T5" fmla="*/ 22 h 22"/>
                <a:gd name="T6" fmla="*/ 0 w 23"/>
                <a:gd name="T7" fmla="*/ 9 h 22"/>
                <a:gd name="T8" fmla="*/ 10 w 23"/>
                <a:gd name="T9" fmla="*/ 0 h 22"/>
              </a:gdLst>
              <a:ahLst/>
              <a:cxnLst>
                <a:cxn ang="0">
                  <a:pos x="T0" y="T1"/>
                </a:cxn>
                <a:cxn ang="0">
                  <a:pos x="T2" y="T3"/>
                </a:cxn>
                <a:cxn ang="0">
                  <a:pos x="T4" y="T5"/>
                </a:cxn>
                <a:cxn ang="0">
                  <a:pos x="T6" y="T7"/>
                </a:cxn>
                <a:cxn ang="0">
                  <a:pos x="T8" y="T9"/>
                </a:cxn>
              </a:cxnLst>
              <a:rect l="0" t="0" r="r" b="b"/>
              <a:pathLst>
                <a:path w="23" h="22">
                  <a:moveTo>
                    <a:pt x="10" y="0"/>
                  </a:moveTo>
                  <a:lnTo>
                    <a:pt x="23" y="12"/>
                  </a:lnTo>
                  <a:lnTo>
                    <a:pt x="13" y="22"/>
                  </a:lnTo>
                  <a:lnTo>
                    <a:pt x="0" y="9"/>
                  </a:lnTo>
                  <a:lnTo>
                    <a:pt x="10"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4" name="Freeform 21">
              <a:extLst>
                <a:ext uri="{FF2B5EF4-FFF2-40B4-BE49-F238E27FC236}">
                  <a16:creationId xmlns:a16="http://schemas.microsoft.com/office/drawing/2014/main" id="{D1DB3EA8-2FEE-48A6-93FE-D14D821E3509}"/>
                </a:ext>
              </a:extLst>
            </p:cNvPr>
            <p:cNvSpPr>
              <a:spLocks/>
            </p:cNvSpPr>
            <p:nvPr/>
          </p:nvSpPr>
          <p:spPr bwMode="auto">
            <a:xfrm>
              <a:off x="8541" y="3671"/>
              <a:ext cx="23" cy="22"/>
            </a:xfrm>
            <a:custGeom>
              <a:avLst/>
              <a:gdLst>
                <a:gd name="T0" fmla="*/ 0 w 23"/>
                <a:gd name="T1" fmla="*/ 13 h 22"/>
                <a:gd name="T2" fmla="*/ 13 w 23"/>
                <a:gd name="T3" fmla="*/ 0 h 22"/>
                <a:gd name="T4" fmla="*/ 23 w 23"/>
                <a:gd name="T5" fmla="*/ 9 h 22"/>
                <a:gd name="T6" fmla="*/ 10 w 23"/>
                <a:gd name="T7" fmla="*/ 22 h 22"/>
                <a:gd name="T8" fmla="*/ 0 w 23"/>
                <a:gd name="T9" fmla="*/ 13 h 22"/>
              </a:gdLst>
              <a:ahLst/>
              <a:cxnLst>
                <a:cxn ang="0">
                  <a:pos x="T0" y="T1"/>
                </a:cxn>
                <a:cxn ang="0">
                  <a:pos x="T2" y="T3"/>
                </a:cxn>
                <a:cxn ang="0">
                  <a:pos x="T4" y="T5"/>
                </a:cxn>
                <a:cxn ang="0">
                  <a:pos x="T6" y="T7"/>
                </a:cxn>
                <a:cxn ang="0">
                  <a:pos x="T8" y="T9"/>
                </a:cxn>
              </a:cxnLst>
              <a:rect l="0" t="0" r="r" b="b"/>
              <a:pathLst>
                <a:path w="23" h="22">
                  <a:moveTo>
                    <a:pt x="0" y="13"/>
                  </a:moveTo>
                  <a:lnTo>
                    <a:pt x="13" y="0"/>
                  </a:lnTo>
                  <a:lnTo>
                    <a:pt x="23" y="9"/>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Freeform 22">
              <a:extLst>
                <a:ext uri="{FF2B5EF4-FFF2-40B4-BE49-F238E27FC236}">
                  <a16:creationId xmlns:a16="http://schemas.microsoft.com/office/drawing/2014/main" id="{1FC93929-1243-437B-A847-C4014C055BBB}"/>
                </a:ext>
              </a:extLst>
            </p:cNvPr>
            <p:cNvSpPr>
              <a:spLocks/>
            </p:cNvSpPr>
            <p:nvPr/>
          </p:nvSpPr>
          <p:spPr bwMode="auto">
            <a:xfrm>
              <a:off x="8434" y="3568"/>
              <a:ext cx="22" cy="22"/>
            </a:xfrm>
            <a:custGeom>
              <a:avLst/>
              <a:gdLst>
                <a:gd name="T0" fmla="*/ 0 w 22"/>
                <a:gd name="T1" fmla="*/ 13 h 22"/>
                <a:gd name="T2" fmla="*/ 13 w 22"/>
                <a:gd name="T3" fmla="*/ 0 h 22"/>
                <a:gd name="T4" fmla="*/ 22 w 22"/>
                <a:gd name="T5" fmla="*/ 10 h 22"/>
                <a:gd name="T6" fmla="*/ 10 w 22"/>
                <a:gd name="T7" fmla="*/ 22 h 22"/>
                <a:gd name="T8" fmla="*/ 0 w 22"/>
                <a:gd name="T9" fmla="*/ 13 h 22"/>
              </a:gdLst>
              <a:ahLst/>
              <a:cxnLst>
                <a:cxn ang="0">
                  <a:pos x="T0" y="T1"/>
                </a:cxn>
                <a:cxn ang="0">
                  <a:pos x="T2" y="T3"/>
                </a:cxn>
                <a:cxn ang="0">
                  <a:pos x="T4" y="T5"/>
                </a:cxn>
                <a:cxn ang="0">
                  <a:pos x="T6" y="T7"/>
                </a:cxn>
                <a:cxn ang="0">
                  <a:pos x="T8" y="T9"/>
                </a:cxn>
              </a:cxnLst>
              <a:rect l="0" t="0" r="r" b="b"/>
              <a:pathLst>
                <a:path w="22" h="22">
                  <a:moveTo>
                    <a:pt x="0" y="13"/>
                  </a:moveTo>
                  <a:lnTo>
                    <a:pt x="13" y="0"/>
                  </a:lnTo>
                  <a:lnTo>
                    <a:pt x="22" y="10"/>
                  </a:lnTo>
                  <a:lnTo>
                    <a:pt x="10" y="22"/>
                  </a:lnTo>
                  <a:lnTo>
                    <a:pt x="0" y="13"/>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6" name="Freeform 23">
              <a:extLst>
                <a:ext uri="{FF2B5EF4-FFF2-40B4-BE49-F238E27FC236}">
                  <a16:creationId xmlns:a16="http://schemas.microsoft.com/office/drawing/2014/main" id="{324A5426-2C35-4A2D-ABBD-BD2FB0DF23A0}"/>
                </a:ext>
              </a:extLst>
            </p:cNvPr>
            <p:cNvSpPr>
              <a:spLocks noEditPoints="1"/>
            </p:cNvSpPr>
            <p:nvPr/>
          </p:nvSpPr>
          <p:spPr bwMode="auto">
            <a:xfrm>
              <a:off x="8423" y="3450"/>
              <a:ext cx="81" cy="80"/>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 name="Freeform 24">
              <a:extLst>
                <a:ext uri="{FF2B5EF4-FFF2-40B4-BE49-F238E27FC236}">
                  <a16:creationId xmlns:a16="http://schemas.microsoft.com/office/drawing/2014/main" id="{73CC5027-AD9A-47E4-BACB-6E7548A29F06}"/>
                </a:ext>
              </a:extLst>
            </p:cNvPr>
            <p:cNvSpPr>
              <a:spLocks/>
            </p:cNvSpPr>
            <p:nvPr/>
          </p:nvSpPr>
          <p:spPr bwMode="auto">
            <a:xfrm>
              <a:off x="8458" y="3443"/>
              <a:ext cx="10" cy="9"/>
            </a:xfrm>
            <a:custGeom>
              <a:avLst/>
              <a:gdLst>
                <a:gd name="T0" fmla="*/ 10 w 10"/>
                <a:gd name="T1" fmla="*/ 8 h 9"/>
                <a:gd name="T2" fmla="*/ 0 w 10"/>
                <a:gd name="T3" fmla="*/ 9 h 9"/>
                <a:gd name="T4" fmla="*/ 0 w 10"/>
                <a:gd name="T5" fmla="*/ 1 h 9"/>
                <a:gd name="T6" fmla="*/ 10 w 10"/>
                <a:gd name="T7" fmla="*/ 0 h 9"/>
                <a:gd name="T8" fmla="*/ 10 w 10"/>
                <a:gd name="T9" fmla="*/ 8 h 9"/>
              </a:gdLst>
              <a:ahLst/>
              <a:cxnLst>
                <a:cxn ang="0">
                  <a:pos x="T0" y="T1"/>
                </a:cxn>
                <a:cxn ang="0">
                  <a:pos x="T2" y="T3"/>
                </a:cxn>
                <a:cxn ang="0">
                  <a:pos x="T4" y="T5"/>
                </a:cxn>
                <a:cxn ang="0">
                  <a:pos x="T6" y="T7"/>
                </a:cxn>
                <a:cxn ang="0">
                  <a:pos x="T8" y="T9"/>
                </a:cxn>
              </a:cxnLst>
              <a:rect l="0" t="0" r="r" b="b"/>
              <a:pathLst>
                <a:path w="10" h="9">
                  <a:moveTo>
                    <a:pt x="10" y="8"/>
                  </a:moveTo>
                  <a:lnTo>
                    <a:pt x="0" y="9"/>
                  </a:lnTo>
                  <a:lnTo>
                    <a:pt x="0" y="1"/>
                  </a:lnTo>
                  <a:lnTo>
                    <a:pt x="10" y="0"/>
                  </a:lnTo>
                  <a:lnTo>
                    <a:pt x="1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25">
              <a:extLst>
                <a:ext uri="{FF2B5EF4-FFF2-40B4-BE49-F238E27FC236}">
                  <a16:creationId xmlns:a16="http://schemas.microsoft.com/office/drawing/2014/main" id="{CEFC8D5C-5343-41D7-B6B1-DF74EF338D1A}"/>
                </a:ext>
              </a:extLst>
            </p:cNvPr>
            <p:cNvSpPr>
              <a:spLocks/>
            </p:cNvSpPr>
            <p:nvPr/>
          </p:nvSpPr>
          <p:spPr bwMode="auto">
            <a:xfrm>
              <a:off x="8460" y="3528"/>
              <a:ext cx="10" cy="9"/>
            </a:xfrm>
            <a:custGeom>
              <a:avLst/>
              <a:gdLst>
                <a:gd name="T0" fmla="*/ 10 w 10"/>
                <a:gd name="T1" fmla="*/ 9 h 9"/>
                <a:gd name="T2" fmla="*/ 0 w 10"/>
                <a:gd name="T3" fmla="*/ 9 h 9"/>
                <a:gd name="T4" fmla="*/ 0 w 10"/>
                <a:gd name="T5" fmla="*/ 1 h 9"/>
                <a:gd name="T6" fmla="*/ 10 w 10"/>
                <a:gd name="T7" fmla="*/ 0 h 9"/>
                <a:gd name="T8" fmla="*/ 10 w 10"/>
                <a:gd name="T9" fmla="*/ 9 h 9"/>
              </a:gdLst>
              <a:ahLst/>
              <a:cxnLst>
                <a:cxn ang="0">
                  <a:pos x="T0" y="T1"/>
                </a:cxn>
                <a:cxn ang="0">
                  <a:pos x="T2" y="T3"/>
                </a:cxn>
                <a:cxn ang="0">
                  <a:pos x="T4" y="T5"/>
                </a:cxn>
                <a:cxn ang="0">
                  <a:pos x="T6" y="T7"/>
                </a:cxn>
                <a:cxn ang="0">
                  <a:pos x="T8" y="T9"/>
                </a:cxn>
              </a:cxnLst>
              <a:rect l="0" t="0" r="r" b="b"/>
              <a:pathLst>
                <a:path w="10" h="9">
                  <a:moveTo>
                    <a:pt x="10" y="9"/>
                  </a:moveTo>
                  <a:lnTo>
                    <a:pt x="0" y="9"/>
                  </a:lnTo>
                  <a:lnTo>
                    <a:pt x="0" y="1"/>
                  </a:lnTo>
                  <a:lnTo>
                    <a:pt x="10" y="0"/>
                  </a:lnTo>
                  <a:lnTo>
                    <a:pt x="1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 name="Rectangle 26">
              <a:extLst>
                <a:ext uri="{FF2B5EF4-FFF2-40B4-BE49-F238E27FC236}">
                  <a16:creationId xmlns:a16="http://schemas.microsoft.com/office/drawing/2014/main" id="{EB2A2C2E-6B85-4D0B-A609-80E457FE3AD5}"/>
                </a:ext>
              </a:extLst>
            </p:cNvPr>
            <p:cNvSpPr>
              <a:spLocks noChangeArrowheads="1"/>
            </p:cNvSpPr>
            <p:nvPr/>
          </p:nvSpPr>
          <p:spPr bwMode="auto">
            <a:xfrm>
              <a:off x="8502" y="3485"/>
              <a:ext cx="8"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0" name="Freeform 27">
              <a:extLst>
                <a:ext uri="{FF2B5EF4-FFF2-40B4-BE49-F238E27FC236}">
                  <a16:creationId xmlns:a16="http://schemas.microsoft.com/office/drawing/2014/main" id="{3121330B-7E2C-4F91-9A06-16E3A4AFCE77}"/>
                </a:ext>
              </a:extLst>
            </p:cNvPr>
            <p:cNvSpPr>
              <a:spLocks/>
            </p:cNvSpPr>
            <p:nvPr/>
          </p:nvSpPr>
          <p:spPr bwMode="auto">
            <a:xfrm>
              <a:off x="8417" y="3485"/>
              <a:ext cx="9" cy="10"/>
            </a:xfrm>
            <a:custGeom>
              <a:avLst/>
              <a:gdLst>
                <a:gd name="T0" fmla="*/ 8 w 9"/>
                <a:gd name="T1" fmla="*/ 0 h 10"/>
                <a:gd name="T2" fmla="*/ 9 w 9"/>
                <a:gd name="T3" fmla="*/ 10 h 10"/>
                <a:gd name="T4" fmla="*/ 0 w 9"/>
                <a:gd name="T5" fmla="*/ 10 h 10"/>
                <a:gd name="T6" fmla="*/ 0 w 9"/>
                <a:gd name="T7" fmla="*/ 0 h 10"/>
                <a:gd name="T8" fmla="*/ 8 w 9"/>
                <a:gd name="T9" fmla="*/ 0 h 10"/>
              </a:gdLst>
              <a:ahLst/>
              <a:cxnLst>
                <a:cxn ang="0">
                  <a:pos x="T0" y="T1"/>
                </a:cxn>
                <a:cxn ang="0">
                  <a:pos x="T2" y="T3"/>
                </a:cxn>
                <a:cxn ang="0">
                  <a:pos x="T4" y="T5"/>
                </a:cxn>
                <a:cxn ang="0">
                  <a:pos x="T6" y="T7"/>
                </a:cxn>
                <a:cxn ang="0">
                  <a:pos x="T8" y="T9"/>
                </a:cxn>
              </a:cxnLst>
              <a:rect l="0" t="0" r="r" b="b"/>
              <a:pathLst>
                <a:path w="9" h="10">
                  <a:moveTo>
                    <a:pt x="8" y="0"/>
                  </a:moveTo>
                  <a:lnTo>
                    <a:pt x="9" y="10"/>
                  </a:lnTo>
                  <a:lnTo>
                    <a:pt x="0" y="10"/>
                  </a:lnTo>
                  <a:lnTo>
                    <a:pt x="0" y="0"/>
                  </a:lnTo>
                  <a:lnTo>
                    <a:pt x="8"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1" name="Freeform 28">
              <a:extLst>
                <a:ext uri="{FF2B5EF4-FFF2-40B4-BE49-F238E27FC236}">
                  <a16:creationId xmlns:a16="http://schemas.microsoft.com/office/drawing/2014/main" id="{A710AC62-CF7D-438D-841E-4A637F278F3D}"/>
                </a:ext>
              </a:extLst>
            </p:cNvPr>
            <p:cNvSpPr>
              <a:spLocks/>
            </p:cNvSpPr>
            <p:nvPr/>
          </p:nvSpPr>
          <p:spPr bwMode="auto">
            <a:xfrm>
              <a:off x="8428" y="3514"/>
              <a:ext cx="12" cy="13"/>
            </a:xfrm>
            <a:custGeom>
              <a:avLst/>
              <a:gdLst>
                <a:gd name="T0" fmla="*/ 5 w 12"/>
                <a:gd name="T1" fmla="*/ 0 h 13"/>
                <a:gd name="T2" fmla="*/ 12 w 12"/>
                <a:gd name="T3" fmla="*/ 7 h 13"/>
                <a:gd name="T4" fmla="*/ 7 w 12"/>
                <a:gd name="T5" fmla="*/ 13 h 13"/>
                <a:gd name="T6" fmla="*/ 0 w 12"/>
                <a:gd name="T7" fmla="*/ 5 h 13"/>
                <a:gd name="T8" fmla="*/ 5 w 12"/>
                <a:gd name="T9" fmla="*/ 0 h 13"/>
              </a:gdLst>
              <a:ahLst/>
              <a:cxnLst>
                <a:cxn ang="0">
                  <a:pos x="T0" y="T1"/>
                </a:cxn>
                <a:cxn ang="0">
                  <a:pos x="T2" y="T3"/>
                </a:cxn>
                <a:cxn ang="0">
                  <a:pos x="T4" y="T5"/>
                </a:cxn>
                <a:cxn ang="0">
                  <a:pos x="T6" y="T7"/>
                </a:cxn>
                <a:cxn ang="0">
                  <a:pos x="T8" y="T9"/>
                </a:cxn>
              </a:cxnLst>
              <a:rect l="0" t="0" r="r" b="b"/>
              <a:pathLst>
                <a:path w="12" h="13">
                  <a:moveTo>
                    <a:pt x="5" y="0"/>
                  </a:moveTo>
                  <a:lnTo>
                    <a:pt x="12" y="7"/>
                  </a:lnTo>
                  <a:lnTo>
                    <a:pt x="7" y="13"/>
                  </a:lnTo>
                  <a:lnTo>
                    <a:pt x="0" y="5"/>
                  </a:lnTo>
                  <a:lnTo>
                    <a:pt x="5"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2" name="Freeform 29">
              <a:extLst>
                <a:ext uri="{FF2B5EF4-FFF2-40B4-BE49-F238E27FC236}">
                  <a16:creationId xmlns:a16="http://schemas.microsoft.com/office/drawing/2014/main" id="{676EBC2C-790E-497F-B966-44FEF08F6BC6}"/>
                </a:ext>
              </a:extLst>
            </p:cNvPr>
            <p:cNvSpPr>
              <a:spLocks/>
            </p:cNvSpPr>
            <p:nvPr/>
          </p:nvSpPr>
          <p:spPr bwMode="auto">
            <a:xfrm>
              <a:off x="8487" y="3454"/>
              <a:ext cx="13" cy="12"/>
            </a:xfrm>
            <a:custGeom>
              <a:avLst/>
              <a:gdLst>
                <a:gd name="T0" fmla="*/ 6 w 13"/>
                <a:gd name="T1" fmla="*/ 0 h 12"/>
                <a:gd name="T2" fmla="*/ 13 w 13"/>
                <a:gd name="T3" fmla="*/ 7 h 12"/>
                <a:gd name="T4" fmla="*/ 8 w 13"/>
                <a:gd name="T5" fmla="*/ 12 h 12"/>
                <a:gd name="T6" fmla="*/ 0 w 13"/>
                <a:gd name="T7" fmla="*/ 5 h 12"/>
                <a:gd name="T8" fmla="*/ 6 w 13"/>
                <a:gd name="T9" fmla="*/ 0 h 12"/>
              </a:gdLst>
              <a:ahLst/>
              <a:cxnLst>
                <a:cxn ang="0">
                  <a:pos x="T0" y="T1"/>
                </a:cxn>
                <a:cxn ang="0">
                  <a:pos x="T2" y="T3"/>
                </a:cxn>
                <a:cxn ang="0">
                  <a:pos x="T4" y="T5"/>
                </a:cxn>
                <a:cxn ang="0">
                  <a:pos x="T6" y="T7"/>
                </a:cxn>
                <a:cxn ang="0">
                  <a:pos x="T8" y="T9"/>
                </a:cxn>
              </a:cxnLst>
              <a:rect l="0" t="0" r="r" b="b"/>
              <a:pathLst>
                <a:path w="13" h="12">
                  <a:moveTo>
                    <a:pt x="6" y="0"/>
                  </a:moveTo>
                  <a:lnTo>
                    <a:pt x="13" y="7"/>
                  </a:lnTo>
                  <a:lnTo>
                    <a:pt x="8" y="12"/>
                  </a:lnTo>
                  <a:lnTo>
                    <a:pt x="0" y="5"/>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Freeform 30">
              <a:extLst>
                <a:ext uri="{FF2B5EF4-FFF2-40B4-BE49-F238E27FC236}">
                  <a16:creationId xmlns:a16="http://schemas.microsoft.com/office/drawing/2014/main" id="{28653864-A196-4C1A-A2CD-5DBD1B7001A7}"/>
                </a:ext>
              </a:extLst>
            </p:cNvPr>
            <p:cNvSpPr>
              <a:spLocks/>
            </p:cNvSpPr>
            <p:nvPr/>
          </p:nvSpPr>
          <p:spPr bwMode="auto">
            <a:xfrm>
              <a:off x="8488" y="3513"/>
              <a:ext cx="13" cy="13"/>
            </a:xfrm>
            <a:custGeom>
              <a:avLst/>
              <a:gdLst>
                <a:gd name="T0" fmla="*/ 0 w 13"/>
                <a:gd name="T1" fmla="*/ 8 h 13"/>
                <a:gd name="T2" fmla="*/ 7 w 13"/>
                <a:gd name="T3" fmla="*/ 0 h 13"/>
                <a:gd name="T4" fmla="*/ 13 w 13"/>
                <a:gd name="T5" fmla="*/ 6 h 13"/>
                <a:gd name="T6" fmla="*/ 6 w 13"/>
                <a:gd name="T7" fmla="*/ 13 h 13"/>
                <a:gd name="T8" fmla="*/ 0 w 13"/>
                <a:gd name="T9" fmla="*/ 8 h 13"/>
              </a:gdLst>
              <a:ahLst/>
              <a:cxnLst>
                <a:cxn ang="0">
                  <a:pos x="T0" y="T1"/>
                </a:cxn>
                <a:cxn ang="0">
                  <a:pos x="T2" y="T3"/>
                </a:cxn>
                <a:cxn ang="0">
                  <a:pos x="T4" y="T5"/>
                </a:cxn>
                <a:cxn ang="0">
                  <a:pos x="T6" y="T7"/>
                </a:cxn>
                <a:cxn ang="0">
                  <a:pos x="T8" y="T9"/>
                </a:cxn>
              </a:cxnLst>
              <a:rect l="0" t="0" r="r" b="b"/>
              <a:pathLst>
                <a:path w="13" h="13">
                  <a:moveTo>
                    <a:pt x="0" y="8"/>
                  </a:moveTo>
                  <a:lnTo>
                    <a:pt x="7" y="0"/>
                  </a:lnTo>
                  <a:lnTo>
                    <a:pt x="13" y="6"/>
                  </a:lnTo>
                  <a:lnTo>
                    <a:pt x="6" y="13"/>
                  </a:lnTo>
                  <a:lnTo>
                    <a:pt x="0" y="8"/>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Freeform 31">
              <a:extLst>
                <a:ext uri="{FF2B5EF4-FFF2-40B4-BE49-F238E27FC236}">
                  <a16:creationId xmlns:a16="http://schemas.microsoft.com/office/drawing/2014/main" id="{33910A25-2249-4FF1-BFE0-CA11AEEC2959}"/>
                </a:ext>
              </a:extLst>
            </p:cNvPr>
            <p:cNvSpPr>
              <a:spLocks/>
            </p:cNvSpPr>
            <p:nvPr/>
          </p:nvSpPr>
          <p:spPr bwMode="auto">
            <a:xfrm>
              <a:off x="8427" y="3455"/>
              <a:ext cx="13" cy="12"/>
            </a:xfrm>
            <a:custGeom>
              <a:avLst/>
              <a:gdLst>
                <a:gd name="T0" fmla="*/ 0 w 13"/>
                <a:gd name="T1" fmla="*/ 7 h 12"/>
                <a:gd name="T2" fmla="*/ 7 w 13"/>
                <a:gd name="T3" fmla="*/ 0 h 12"/>
                <a:gd name="T4" fmla="*/ 13 w 13"/>
                <a:gd name="T5" fmla="*/ 5 h 12"/>
                <a:gd name="T6" fmla="*/ 5 w 13"/>
                <a:gd name="T7" fmla="*/ 12 h 12"/>
                <a:gd name="T8" fmla="*/ 0 w 13"/>
                <a:gd name="T9" fmla="*/ 7 h 12"/>
              </a:gdLst>
              <a:ahLst/>
              <a:cxnLst>
                <a:cxn ang="0">
                  <a:pos x="T0" y="T1"/>
                </a:cxn>
                <a:cxn ang="0">
                  <a:pos x="T2" y="T3"/>
                </a:cxn>
                <a:cxn ang="0">
                  <a:pos x="T4" y="T5"/>
                </a:cxn>
                <a:cxn ang="0">
                  <a:pos x="T6" y="T7"/>
                </a:cxn>
                <a:cxn ang="0">
                  <a:pos x="T8" y="T9"/>
                </a:cxn>
              </a:cxnLst>
              <a:rect l="0" t="0" r="r" b="b"/>
              <a:pathLst>
                <a:path w="13" h="12">
                  <a:moveTo>
                    <a:pt x="0" y="7"/>
                  </a:moveTo>
                  <a:lnTo>
                    <a:pt x="7" y="0"/>
                  </a:lnTo>
                  <a:lnTo>
                    <a:pt x="13" y="5"/>
                  </a:lnTo>
                  <a:lnTo>
                    <a:pt x="5" y="12"/>
                  </a:lnTo>
                  <a:lnTo>
                    <a:pt x="0" y="7"/>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Tree>
    <p:custDataLst>
      <p:tags r:id="rId1"/>
    </p:custDataLst>
    <p:extLst>
      <p:ext uri="{BB962C8B-B14F-4D97-AF65-F5344CB8AC3E}">
        <p14:creationId xmlns:p14="http://schemas.microsoft.com/office/powerpoint/2010/main" val="25540851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841C959-2B3F-A3A3-2408-EEC89FD90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E1FC9-0790-475B-FEB4-36C18CFE5599}"/>
              </a:ext>
              <a:ext uri="{C183D7F6-B498-43B3-948B-1728B52AA6E4}">
                <adec:decorative xmlns:adec="http://schemas.microsoft.com/office/drawing/2017/decorative" val="1"/>
              </a:ext>
            </a:extLst>
          </p:cNvPr>
          <p:cNvSpPr>
            <a:spLocks noGrp="1"/>
          </p:cNvSpPr>
          <p:nvPr>
            <p:ph type="title"/>
          </p:nvPr>
        </p:nvSpPr>
        <p:spPr/>
        <p:txBody>
          <a:bodyPr>
            <a:noAutofit/>
          </a:bodyPr>
          <a:lstStyle/>
          <a:p>
            <a:r>
              <a:rPr lang="ja" sz="3700" dirty="0">
                <a:latin typeface="Segoe UI Semibold (Headings)"/>
              </a:rPr>
              <a:t>信頼性の高いシステムの構築は共同責任</a:t>
            </a:r>
          </a:p>
        </p:txBody>
      </p:sp>
      <p:sp>
        <p:nvSpPr>
          <p:cNvPr id="8" name="Rectangle 7">
            <a:extLst>
              <a:ext uri="{FF2B5EF4-FFF2-40B4-BE49-F238E27FC236}">
                <a16:creationId xmlns:a16="http://schemas.microsoft.com/office/drawing/2014/main" id="{66883AFE-C019-F0A3-C75F-4DF55C3F526D}"/>
              </a:ext>
              <a:ext uri="{C183D7F6-B498-43B3-948B-1728B52AA6E4}">
                <adec:decorative xmlns:adec="http://schemas.microsoft.com/office/drawing/2017/decorative" val="1"/>
              </a:ext>
            </a:extLst>
          </p:cNvPr>
          <p:cNvSpPr/>
          <p:nvPr/>
        </p:nvSpPr>
        <p:spPr>
          <a:xfrm>
            <a:off x="7380905" y="2401595"/>
            <a:ext cx="4895178"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kumimoji="0" 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t>お客様の責任:</a:t>
            </a:r>
          </a:p>
          <a:p>
            <a:pPr marL="0" marR="0" lvl="0" indent="0" algn="l" defTabSz="514284" rtl="0" eaLnBrk="1" fontAlgn="auto" latinLnBrk="0" hangingPunct="1">
              <a:lnSpc>
                <a:spcPct val="100000"/>
              </a:lnSpc>
              <a:spcBef>
                <a:spcPts val="0"/>
              </a:spcBef>
              <a:spcAft>
                <a:spcPts val="0"/>
              </a:spcAft>
              <a:buClrTx/>
              <a:buSzTx/>
              <a:buFontTx/>
              <a:buNone/>
              <a:tabLst/>
              <a:defRPr/>
            </a:pPr>
            <a:r>
              <a:rPr kumimoji="0" 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t>クラウド</a:t>
            </a:r>
            <a:r>
              <a:rPr lang="en-US" altLang="ja" sz="2800" dirty="0">
                <a:solidFill>
                  <a:srgbClr val="0B66B1"/>
                </a:solidFill>
                <a:latin typeface="+mj-ea"/>
                <a:ea typeface="+mj-ea"/>
                <a:cs typeface="Calibri" panose="020F0502020204030204" pitchFamily="34" charset="0"/>
              </a:rPr>
              <a:t> "</a:t>
            </a:r>
            <a:r>
              <a:rPr lang="ja-JP" altLang="en-US" sz="2800" dirty="0">
                <a:solidFill>
                  <a:srgbClr val="0B66B1"/>
                </a:solidFill>
                <a:latin typeface="+mj-ea"/>
                <a:ea typeface="+mj-ea"/>
                <a:cs typeface="Calibri" panose="020F0502020204030204" pitchFamily="34" charset="0"/>
              </a:rPr>
              <a:t>内</a:t>
            </a:r>
            <a:r>
              <a:rPr lang="en-US" altLang="ja-JP" sz="2800" dirty="0">
                <a:solidFill>
                  <a:srgbClr val="0B66B1"/>
                </a:solidFill>
                <a:latin typeface="+mj-ea"/>
                <a:ea typeface="+mj-ea"/>
                <a:cs typeface="Calibri" panose="020F0502020204030204" pitchFamily="34" charset="0"/>
              </a:rPr>
              <a:t>" </a:t>
            </a:r>
            <a:r>
              <a:rPr kumimoji="0" 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t>での信頼性</a:t>
            </a:r>
          </a:p>
        </p:txBody>
      </p:sp>
      <p:sp>
        <p:nvSpPr>
          <p:cNvPr id="10" name="Rectangle 9">
            <a:extLst>
              <a:ext uri="{FF2B5EF4-FFF2-40B4-BE49-F238E27FC236}">
                <a16:creationId xmlns:a16="http://schemas.microsoft.com/office/drawing/2014/main" id="{CFB7FD7A-C120-1122-E177-1CB3292435BC}"/>
              </a:ext>
              <a:ext uri="{C183D7F6-B498-43B3-948B-1728B52AA6E4}">
                <adec:decorative xmlns:adec="http://schemas.microsoft.com/office/drawing/2017/decorative" val="1"/>
              </a:ext>
            </a:extLst>
          </p:cNvPr>
          <p:cNvSpPr/>
          <p:nvPr/>
        </p:nvSpPr>
        <p:spPr>
          <a:xfrm>
            <a:off x="7380905" y="4958706"/>
            <a:ext cx="4583800" cy="954107"/>
          </a:xfrm>
          <a:prstGeom prst="rect">
            <a:avLst/>
          </a:prstGeom>
        </p:spPr>
        <p:txBody>
          <a:bodyPr wrap="square" lIns="0" anchor="ctr" anchorCtr="0">
            <a:spAutoFit/>
          </a:bodyPr>
          <a:lstStyle/>
          <a:p>
            <a:pPr marL="0" marR="0" lvl="0" indent="0" algn="l" defTabSz="514284" rtl="0" eaLnBrk="1" fontAlgn="auto" latinLnBrk="0" hangingPunct="1">
              <a:lnSpc>
                <a:spcPct val="100000"/>
              </a:lnSpc>
              <a:spcBef>
                <a:spcPts val="0"/>
              </a:spcBef>
              <a:spcAft>
                <a:spcPts val="0"/>
              </a:spcAft>
              <a:buClrTx/>
              <a:buSzTx/>
              <a:buFontTx/>
              <a:buNone/>
              <a:tabLst/>
              <a:defRPr/>
            </a:pPr>
            <a:r>
              <a:rPr lang="en-US" altLang="ja" sz="2800" dirty="0">
                <a:solidFill>
                  <a:srgbClr val="0B66B1"/>
                </a:solidFill>
                <a:latin typeface="+mj-ea"/>
                <a:ea typeface="+mj-ea"/>
                <a:cs typeface="Calibri" panose="020F0502020204030204" pitchFamily="34" charset="0"/>
              </a:rPr>
              <a:t>Microsoft </a:t>
            </a:r>
            <a:r>
              <a:rPr kumimoji="0" 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t>の責任:</a:t>
            </a:r>
            <a:br>
              <a:rPr kumimoji="0" lang="en-US" alt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br>
            <a:r>
              <a:rPr kumimoji="0" 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t>クラウド</a:t>
            </a:r>
            <a:r>
              <a:rPr kumimoji="0" lang="en-US" alt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t> "</a:t>
            </a:r>
            <a:r>
              <a:rPr kumimoji="0" 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t>の</a:t>
            </a:r>
            <a:r>
              <a:rPr kumimoji="0" lang="en-US" alt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t>" </a:t>
            </a:r>
            <a:r>
              <a:rPr kumimoji="0" lang="ja" sz="2800" b="0" i="0" u="none" strike="noStrike" kern="1200" cap="none" spc="0" normalizeH="0" baseline="0" noProof="0" dirty="0">
                <a:ln>
                  <a:noFill/>
                </a:ln>
                <a:solidFill>
                  <a:srgbClr val="0B66B1"/>
                </a:solidFill>
                <a:effectLst/>
                <a:uLnTx/>
                <a:uFillTx/>
                <a:latin typeface="+mj-ea"/>
                <a:ea typeface="+mj-ea"/>
                <a:cs typeface="Calibri" panose="020F0502020204030204" pitchFamily="34" charset="0"/>
              </a:rPr>
              <a:t>信頼性</a:t>
            </a:r>
          </a:p>
        </p:txBody>
      </p:sp>
      <p:sp>
        <p:nvSpPr>
          <p:cNvPr id="15" name="Rectangle 14">
            <a:extLst>
              <a:ext uri="{FF2B5EF4-FFF2-40B4-BE49-F238E27FC236}">
                <a16:creationId xmlns:a16="http://schemas.microsoft.com/office/drawing/2014/main" id="{180883AB-83D7-4018-8465-7932AF1F5885}"/>
              </a:ext>
              <a:ext uri="{C183D7F6-B498-43B3-948B-1728B52AA6E4}">
                <adec:decorative xmlns:adec="http://schemas.microsoft.com/office/drawing/2017/decorative" val="1"/>
              </a:ext>
            </a:extLst>
          </p:cNvPr>
          <p:cNvSpPr/>
          <p:nvPr/>
        </p:nvSpPr>
        <p:spPr>
          <a:xfrm flipH="1">
            <a:off x="588263" y="1594542"/>
            <a:ext cx="4060825" cy="1055674"/>
          </a:xfrm>
          <a:prstGeom prst="rect">
            <a:avLst/>
          </a:prstGeom>
          <a:noFill/>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ja" sz="2800" b="0" i="0" u="none" strike="noStrike" kern="1200" cap="none" spc="0" normalizeH="0" baseline="0" noProof="0" dirty="0">
                <a:ln>
                  <a:noFill/>
                </a:ln>
                <a:solidFill>
                  <a:srgbClr val="0B66B1"/>
                </a:solidFill>
                <a:effectLst/>
                <a:uLnTx/>
                <a:uFillTx/>
                <a:latin typeface="Segoe UI Semibold"/>
                <a:ea typeface="+mn-ea"/>
                <a:cs typeface="Calibri" panose="020F0502020204030204" pitchFamily="34" charset="0"/>
              </a:rPr>
              <a:t>お客様のアプリケーション</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ja" sz="1800" b="0"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以下に基づいて構築された</a:t>
            </a:r>
            <a:r>
              <a:rPr kumimoji="0" lang="en-US" altLang="ja" sz="1800" b="0"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 Azure </a:t>
            </a:r>
            <a:r>
              <a:rPr kumimoji="0" lang="ja-JP" altLang="en-US" sz="1800" b="0"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利用者の</a:t>
            </a:r>
            <a:r>
              <a:rPr kumimoji="0" lang="ja" sz="1800" b="1" i="0" u="none" strike="noStrike" kern="1200" cap="none" spc="0" normalizeH="0" baseline="0" noProof="0" dirty="0">
                <a:ln>
                  <a:noFill/>
                </a:ln>
                <a:solidFill>
                  <a:srgbClr val="000000"/>
                </a:solidFill>
                <a:effectLst/>
                <a:uLnTx/>
                <a:uFillTx/>
                <a:latin typeface="Segoe UI Semibold"/>
                <a:ea typeface="+mn-ea"/>
                <a:cs typeface="Calibri" panose="020F0502020204030204" pitchFamily="34" charset="0"/>
              </a:rPr>
              <a:t>アプリ</a:t>
            </a:r>
            <a:r>
              <a:rPr kumimoji="0" lang="ja-JP" altLang="en-US" sz="1800" b="0"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や</a:t>
            </a:r>
            <a:r>
              <a:rPr kumimoji="0" lang="ja" sz="1800" b="1" i="0" u="none" strike="noStrike" kern="1200" cap="none" spc="0" normalizeH="0" baseline="0" noProof="0" dirty="0">
                <a:ln>
                  <a:noFill/>
                </a:ln>
                <a:solidFill>
                  <a:srgbClr val="000000"/>
                </a:solidFill>
                <a:effectLst/>
                <a:uLnTx/>
                <a:uFillTx/>
                <a:latin typeface="Segoe UI Semibold"/>
                <a:ea typeface="+mn-ea"/>
                <a:cs typeface="Calibri" panose="020F0502020204030204" pitchFamily="34" charset="0"/>
              </a:rPr>
              <a:t>ワークロード</a:t>
            </a:r>
            <a:r>
              <a:rPr kumimoji="0" lang="ja" sz="1800" b="0"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のアーキテクチャ</a:t>
            </a:r>
          </a:p>
        </p:txBody>
      </p:sp>
      <p:sp>
        <p:nvSpPr>
          <p:cNvPr id="41" name="Freeform: Shape 40">
            <a:extLst>
              <a:ext uri="{FF2B5EF4-FFF2-40B4-BE49-F238E27FC236}">
                <a16:creationId xmlns:a16="http://schemas.microsoft.com/office/drawing/2014/main" id="{093FD282-517C-219F-1178-DC3313117EAF}"/>
              </a:ext>
              <a:ext uri="{C183D7F6-B498-43B3-948B-1728B52AA6E4}">
                <adec:decorative xmlns:adec="http://schemas.microsoft.com/office/drawing/2017/decorative" val="1"/>
              </a:ext>
            </a:extLst>
          </p:cNvPr>
          <p:cNvSpPr/>
          <p:nvPr/>
        </p:nvSpPr>
        <p:spPr bwMode="auto">
          <a:xfrm flipH="1">
            <a:off x="41354" y="1436689"/>
            <a:ext cx="5067489" cy="1372758"/>
          </a:xfrm>
          <a:custGeom>
            <a:avLst/>
            <a:gdLst>
              <a:gd name="connsiteX0" fmla="*/ 615119 w 5717311"/>
              <a:gd name="connsiteY0" fmla="*/ 0 h 1372758"/>
              <a:gd name="connsiteX1" fmla="*/ 5717311 w 5717311"/>
              <a:gd name="connsiteY1" fmla="*/ 0 h 1372758"/>
              <a:gd name="connsiteX2" fmla="*/ 5717311 w 5717311"/>
              <a:gd name="connsiteY2" fmla="*/ 1372758 h 1372758"/>
              <a:gd name="connsiteX3" fmla="*/ 0 w 5717311"/>
              <a:gd name="connsiteY3" fmla="*/ 1372758 h 1372758"/>
              <a:gd name="connsiteX4" fmla="*/ 615119 w 5717311"/>
              <a:gd name="connsiteY4" fmla="*/ 0 h 1372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7311" h="1372758">
                <a:moveTo>
                  <a:pt x="615119" y="0"/>
                </a:moveTo>
                <a:lnTo>
                  <a:pt x="5717311" y="0"/>
                </a:lnTo>
                <a:lnTo>
                  <a:pt x="5717311" y="1372758"/>
                </a:lnTo>
                <a:lnTo>
                  <a:pt x="0" y="1372758"/>
                </a:lnTo>
                <a:lnTo>
                  <a:pt x="61511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6" name="Rectangle 15">
            <a:extLst>
              <a:ext uri="{FF2B5EF4-FFF2-40B4-BE49-F238E27FC236}">
                <a16:creationId xmlns:a16="http://schemas.microsoft.com/office/drawing/2014/main" id="{7171FF03-E268-BEA7-3F4E-1F0DA86F10CB}"/>
              </a:ext>
              <a:ext uri="{C183D7F6-B498-43B3-948B-1728B52AA6E4}">
                <adec:decorative xmlns:adec="http://schemas.microsoft.com/office/drawing/2017/decorative" val="1"/>
              </a:ext>
            </a:extLst>
          </p:cNvPr>
          <p:cNvSpPr/>
          <p:nvPr/>
        </p:nvSpPr>
        <p:spPr>
          <a:xfrm flipH="1">
            <a:off x="496900" y="3072558"/>
            <a:ext cx="5003800" cy="1304973"/>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kumimoji="0" lang="ja" sz="2800" b="0" i="0" u="none" strike="noStrike" kern="1200" cap="none" spc="0" normalizeH="0" baseline="0" noProof="0" dirty="0">
                <a:ln>
                  <a:noFill/>
                </a:ln>
                <a:solidFill>
                  <a:srgbClr val="0B66B1"/>
                </a:solidFill>
                <a:effectLst/>
                <a:uLnTx/>
                <a:uFillTx/>
                <a:latin typeface="Segoe UI Semibold"/>
                <a:ea typeface="+mn-ea"/>
                <a:cs typeface="Calibri" panose="020F0502020204030204" pitchFamily="34" charset="0"/>
              </a:rPr>
              <a:t>回復性</a:t>
            </a:r>
            <a:r>
              <a:rPr kumimoji="0" lang="ja-JP" altLang="en-US" sz="2800" b="0" i="0" u="none" strike="noStrike" kern="1200" cap="none" spc="0" normalizeH="0" baseline="0" noProof="0" dirty="0">
                <a:ln>
                  <a:noFill/>
                </a:ln>
                <a:solidFill>
                  <a:srgbClr val="0B66B1"/>
                </a:solidFill>
                <a:effectLst/>
                <a:uLnTx/>
                <a:uFillTx/>
                <a:latin typeface="Segoe UI Semibold"/>
                <a:ea typeface="+mn-ea"/>
                <a:cs typeface="Calibri" panose="020F0502020204030204" pitchFamily="34" charset="0"/>
              </a:rPr>
              <a:t>の</a:t>
            </a:r>
            <a:r>
              <a:rPr kumimoji="0" lang="ja" sz="2800" b="0" i="0" u="none" strike="noStrike" kern="1200" cap="none" spc="0" normalizeH="0" baseline="0" noProof="0" dirty="0">
                <a:ln>
                  <a:noFill/>
                </a:ln>
                <a:solidFill>
                  <a:srgbClr val="0B66B1"/>
                </a:solidFill>
                <a:effectLst/>
                <a:uLnTx/>
                <a:uFillTx/>
                <a:latin typeface="Segoe UI Semibold"/>
                <a:ea typeface="+mn-ea"/>
                <a:cs typeface="Calibri" panose="020F0502020204030204" pitchFamily="34" charset="0"/>
              </a:rPr>
              <a:t>機能</a:t>
            </a:r>
          </a:p>
          <a:p>
            <a:pPr marL="0" marR="0" lvl="0" indent="0" algn="l" defTabSz="514284" rtl="0" eaLnBrk="1" fontAlgn="auto" latinLnBrk="0" hangingPunct="1">
              <a:lnSpc>
                <a:spcPct val="90000"/>
              </a:lnSpc>
              <a:spcBef>
                <a:spcPts val="0"/>
              </a:spcBef>
              <a:spcAft>
                <a:spcPts val="600"/>
              </a:spcAft>
              <a:buClrTx/>
              <a:buSzTx/>
              <a:buFontTx/>
              <a:buNone/>
              <a:tabLst/>
              <a:defRPr/>
            </a:pPr>
            <a:r>
              <a:rPr lang="en-US" altLang="ja" b="1" dirty="0">
                <a:solidFill>
                  <a:srgbClr val="000000"/>
                </a:solidFill>
                <a:latin typeface="Segoe UI"/>
                <a:cs typeface="Calibri" panose="020F0502020204030204" pitchFamily="34" charset="0"/>
              </a:rPr>
              <a:t>Azure </a:t>
            </a:r>
            <a:r>
              <a:rPr lang="ja-JP" altLang="en-US" b="1" dirty="0">
                <a:solidFill>
                  <a:srgbClr val="000000"/>
                </a:solidFill>
                <a:latin typeface="Segoe UI"/>
                <a:cs typeface="Calibri" panose="020F0502020204030204" pitchFamily="34" charset="0"/>
              </a:rPr>
              <a:t>利用者が</a:t>
            </a:r>
            <a:r>
              <a:rPr kumimoji="0" lang="ja" sz="1800" b="1"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有効にする</a:t>
            </a:r>
            <a:r>
              <a:rPr kumimoji="0" lang="ja" sz="1800" b="0"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 Azure の機能 </a:t>
            </a:r>
            <a:r>
              <a:rPr kumimoji="0" lang="ja" sz="1800" b="1" i="0" u="none" strike="noStrike" kern="1200" cap="none" spc="0" normalizeH="0" baseline="0" noProof="0" dirty="0">
                <a:ln>
                  <a:noFill/>
                </a:ln>
                <a:solidFill>
                  <a:srgbClr val="000000"/>
                </a:solidFill>
                <a:effectLst/>
                <a:uLnTx/>
                <a:uFillTx/>
                <a:latin typeface="Segoe UI Semibold"/>
                <a:ea typeface="+mn-ea"/>
                <a:cs typeface="Calibri" panose="020F0502020204030204" pitchFamily="34" charset="0"/>
              </a:rPr>
              <a:t>- </a:t>
            </a:r>
            <a:r>
              <a:rPr kumimoji="0" lang="ja" sz="1800" b="0"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可用性ゾーンによる高可用性、ディザスター リカバリー、バックアップ</a:t>
            </a:r>
          </a:p>
        </p:txBody>
      </p:sp>
      <p:sp>
        <p:nvSpPr>
          <p:cNvPr id="40" name="Freeform: Shape 39">
            <a:extLst>
              <a:ext uri="{FF2B5EF4-FFF2-40B4-BE49-F238E27FC236}">
                <a16:creationId xmlns:a16="http://schemas.microsoft.com/office/drawing/2014/main" id="{87188148-2886-3445-3D6C-444F25956113}"/>
              </a:ext>
              <a:ext uri="{C183D7F6-B498-43B3-948B-1728B52AA6E4}">
                <adec:decorative xmlns:adec="http://schemas.microsoft.com/office/drawing/2017/decorative" val="1"/>
              </a:ext>
            </a:extLst>
          </p:cNvPr>
          <p:cNvSpPr/>
          <p:nvPr/>
        </p:nvSpPr>
        <p:spPr bwMode="auto">
          <a:xfrm flipH="1">
            <a:off x="41354" y="2947851"/>
            <a:ext cx="5808914" cy="1516225"/>
          </a:xfrm>
          <a:custGeom>
            <a:avLst/>
            <a:gdLst>
              <a:gd name="connsiteX0" fmla="*/ 679406 w 6458734"/>
              <a:gd name="connsiteY0" fmla="*/ 0 h 1516225"/>
              <a:gd name="connsiteX1" fmla="*/ 6458734 w 6458734"/>
              <a:gd name="connsiteY1" fmla="*/ 0 h 1516225"/>
              <a:gd name="connsiteX2" fmla="*/ 6458734 w 6458734"/>
              <a:gd name="connsiteY2" fmla="*/ 1516225 h 1516225"/>
              <a:gd name="connsiteX3" fmla="*/ 0 w 6458734"/>
              <a:gd name="connsiteY3" fmla="*/ 1516225 h 1516225"/>
              <a:gd name="connsiteX4" fmla="*/ 679406 w 6458734"/>
              <a:gd name="connsiteY4" fmla="*/ 0 h 1516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8734" h="1516225">
                <a:moveTo>
                  <a:pt x="679406" y="0"/>
                </a:moveTo>
                <a:lnTo>
                  <a:pt x="6458734" y="0"/>
                </a:lnTo>
                <a:lnTo>
                  <a:pt x="6458734" y="1516225"/>
                </a:lnTo>
                <a:lnTo>
                  <a:pt x="0" y="1516225"/>
                </a:lnTo>
                <a:lnTo>
                  <a:pt x="679406"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0A9AB051-8F75-8EC7-3CB0-DB387336305A}"/>
              </a:ext>
              <a:ext uri="{C183D7F6-B498-43B3-948B-1728B52AA6E4}">
                <adec:decorative xmlns:adec="http://schemas.microsoft.com/office/drawing/2017/decorative" val="1"/>
              </a:ext>
            </a:extLst>
          </p:cNvPr>
          <p:cNvSpPr/>
          <p:nvPr/>
        </p:nvSpPr>
        <p:spPr>
          <a:xfrm flipH="1">
            <a:off x="496900" y="4654933"/>
            <a:ext cx="5946775" cy="1304973"/>
          </a:xfrm>
          <a:prstGeom prst="rect">
            <a:avLst/>
          </a:prstGeom>
        </p:spPr>
        <p:txBody>
          <a:bodyPr wrap="square" lIns="0">
            <a:spAutoFit/>
          </a:bodyPr>
          <a:lstStyle/>
          <a:p>
            <a:pPr marL="0" marR="0" lvl="0" indent="0" algn="l" defTabSz="514284" rtl="0" eaLnBrk="1" fontAlgn="auto" latinLnBrk="0" hangingPunct="1">
              <a:lnSpc>
                <a:spcPct val="90000"/>
              </a:lnSpc>
              <a:spcBef>
                <a:spcPts val="0"/>
              </a:spcBef>
              <a:spcAft>
                <a:spcPts val="600"/>
              </a:spcAft>
              <a:buClrTx/>
              <a:buSzTx/>
              <a:buFontTx/>
              <a:buNone/>
              <a:tabLst/>
              <a:defRPr/>
            </a:pPr>
            <a:r>
              <a:rPr lang="ja-JP" altLang="en-US" sz="2800" dirty="0">
                <a:solidFill>
                  <a:srgbClr val="0B66B1"/>
                </a:solidFill>
                <a:latin typeface="Segoe UI Semibold"/>
                <a:cs typeface="Calibri" panose="020F0502020204030204" pitchFamily="34" charset="0"/>
              </a:rPr>
              <a:t>回復力のある</a:t>
            </a:r>
            <a:r>
              <a:rPr kumimoji="0" lang="ja" sz="2800" b="0" i="0" u="none" strike="noStrike" kern="1200" cap="none" spc="0" normalizeH="0" baseline="0" noProof="0" dirty="0">
                <a:ln>
                  <a:noFill/>
                </a:ln>
                <a:solidFill>
                  <a:srgbClr val="0B66B1"/>
                </a:solidFill>
                <a:effectLst/>
                <a:uLnTx/>
                <a:uFillTx/>
                <a:latin typeface="Segoe UI Semibold"/>
                <a:ea typeface="+mn-ea"/>
                <a:cs typeface="Calibri" panose="020F0502020204030204" pitchFamily="34" charset="0"/>
              </a:rPr>
              <a:t>基盤</a:t>
            </a:r>
          </a:p>
          <a:p>
            <a:pPr marL="0" marR="0" lvl="0" indent="0" algn="l" defTabSz="514284" rtl="0" eaLnBrk="1" fontAlgn="auto" latinLnBrk="0" hangingPunct="1">
              <a:lnSpc>
                <a:spcPct val="90000"/>
              </a:lnSpc>
              <a:spcBef>
                <a:spcPts val="0"/>
              </a:spcBef>
              <a:spcAft>
                <a:spcPts val="600"/>
              </a:spcAft>
              <a:buClrTx/>
              <a:buSzTx/>
              <a:buFontTx/>
              <a:buNone/>
              <a:tabLst/>
              <a:defRPr/>
            </a:pPr>
            <a:r>
              <a:rPr kumimoji="0" lang="ja" sz="1800" b="1" i="0" u="none" strike="noStrike" kern="1200" cap="none" spc="0" normalizeH="0" baseline="0" noProof="0" dirty="0">
                <a:ln>
                  <a:noFill/>
                </a:ln>
                <a:solidFill>
                  <a:srgbClr val="000000"/>
                </a:solidFill>
                <a:effectLst/>
                <a:uLnTx/>
                <a:uFillTx/>
                <a:latin typeface="Segoe UI Semibold"/>
                <a:ea typeface="+mn-ea"/>
                <a:cs typeface="Calibri" panose="020F0502020204030204" pitchFamily="34" charset="0"/>
              </a:rPr>
              <a:t>プラットフォームに組み込まれた</a:t>
            </a:r>
            <a:r>
              <a:rPr kumimoji="0" lang="ja" sz="1800" b="0"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 Azure のコア機能 - 可用性を確保するための基盤の設計、運用、監視方法</a:t>
            </a:r>
            <a:r>
              <a:rPr lang="ja-JP" altLang="en-US" dirty="0">
                <a:solidFill>
                  <a:srgbClr val="000000"/>
                </a:solidFill>
                <a:latin typeface="Segoe UI"/>
                <a:cs typeface="Calibri" panose="020F0502020204030204" pitchFamily="34" charset="0"/>
              </a:rPr>
              <a:t>、</a:t>
            </a:r>
            <a:r>
              <a:rPr kumimoji="0" lang="ja" sz="1800" b="0" i="0" u="none" strike="noStrike" kern="1200" cap="none" spc="0" normalizeH="0" baseline="0" noProof="0" dirty="0">
                <a:ln>
                  <a:noFill/>
                </a:ln>
                <a:solidFill>
                  <a:srgbClr val="000000"/>
                </a:solidFill>
                <a:effectLst/>
                <a:uLnTx/>
                <a:uFillTx/>
                <a:latin typeface="Segoe UI"/>
                <a:ea typeface="+mn-ea"/>
                <a:cs typeface="Calibri" panose="020F0502020204030204" pitchFamily="34" charset="0"/>
              </a:rPr>
              <a:t>可用性ゾーンによる分離、データの冗長性</a:t>
            </a:r>
          </a:p>
        </p:txBody>
      </p:sp>
      <p:sp>
        <p:nvSpPr>
          <p:cNvPr id="39" name="Freeform: Shape 38">
            <a:extLst>
              <a:ext uri="{FF2B5EF4-FFF2-40B4-BE49-F238E27FC236}">
                <a16:creationId xmlns:a16="http://schemas.microsoft.com/office/drawing/2014/main" id="{D24EBF20-D21F-D2CE-C416-EFC5BF213E57}"/>
              </a:ext>
              <a:ext uri="{C183D7F6-B498-43B3-948B-1728B52AA6E4}">
                <adec:decorative xmlns:adec="http://schemas.microsoft.com/office/drawing/2017/decorative" val="1"/>
              </a:ext>
            </a:extLst>
          </p:cNvPr>
          <p:cNvSpPr/>
          <p:nvPr/>
        </p:nvSpPr>
        <p:spPr bwMode="auto">
          <a:xfrm flipH="1">
            <a:off x="41354" y="4602480"/>
            <a:ext cx="6617700" cy="1666559"/>
          </a:xfrm>
          <a:custGeom>
            <a:avLst/>
            <a:gdLst>
              <a:gd name="connsiteX0" fmla="*/ 746769 w 7267520"/>
              <a:gd name="connsiteY0" fmla="*/ 0 h 1666559"/>
              <a:gd name="connsiteX1" fmla="*/ 7267520 w 7267520"/>
              <a:gd name="connsiteY1" fmla="*/ 0 h 1666559"/>
              <a:gd name="connsiteX2" fmla="*/ 7267520 w 7267520"/>
              <a:gd name="connsiteY2" fmla="*/ 1666559 h 1666559"/>
              <a:gd name="connsiteX3" fmla="*/ 0 w 7267520"/>
              <a:gd name="connsiteY3" fmla="*/ 1666559 h 1666559"/>
              <a:gd name="connsiteX4" fmla="*/ 746769 w 7267520"/>
              <a:gd name="connsiteY4" fmla="*/ 0 h 1666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520" h="1666559">
                <a:moveTo>
                  <a:pt x="746769" y="0"/>
                </a:moveTo>
                <a:lnTo>
                  <a:pt x="7267520" y="0"/>
                </a:lnTo>
                <a:lnTo>
                  <a:pt x="7267520" y="1666559"/>
                </a:lnTo>
                <a:lnTo>
                  <a:pt x="0" y="1666559"/>
                </a:lnTo>
                <a:lnTo>
                  <a:pt x="746769" y="0"/>
                </a:lnTo>
                <a:close/>
              </a:path>
            </a:pathLst>
          </a:custGeom>
          <a:noFill/>
          <a:ln w="127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nvGrpSpPr>
          <p:cNvPr id="56" name="Group 55">
            <a:extLst>
              <a:ext uri="{FF2B5EF4-FFF2-40B4-BE49-F238E27FC236}">
                <a16:creationId xmlns:a16="http://schemas.microsoft.com/office/drawing/2014/main" id="{B86E776C-E170-994D-C401-278D9A642FDF}"/>
              </a:ext>
              <a:ext uri="{C183D7F6-B498-43B3-948B-1728B52AA6E4}">
                <adec:decorative xmlns:adec="http://schemas.microsoft.com/office/drawing/2017/decorative" val="1"/>
              </a:ext>
            </a:extLst>
          </p:cNvPr>
          <p:cNvGrpSpPr/>
          <p:nvPr/>
        </p:nvGrpSpPr>
        <p:grpSpPr>
          <a:xfrm flipH="1">
            <a:off x="5296921" y="1216830"/>
            <a:ext cx="1686777" cy="3345699"/>
            <a:chOff x="4683919" y="1216830"/>
            <a:chExt cx="1686777" cy="3345699"/>
          </a:xfrm>
        </p:grpSpPr>
        <p:sp>
          <p:nvSpPr>
            <p:cNvPr id="46" name="Left Bracket 45">
              <a:extLst>
                <a:ext uri="{FF2B5EF4-FFF2-40B4-BE49-F238E27FC236}">
                  <a16:creationId xmlns:a16="http://schemas.microsoft.com/office/drawing/2014/main" id="{0742001D-A0DC-1845-24EB-B959010C8189}"/>
                </a:ext>
              </a:extLst>
            </p:cNvPr>
            <p:cNvSpPr/>
            <p:nvPr/>
          </p:nvSpPr>
          <p:spPr>
            <a:xfrm rot="1455216">
              <a:off x="6227442" y="1216830"/>
              <a:ext cx="143254" cy="334569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49" name="Straight Connector 48">
              <a:extLst>
                <a:ext uri="{FF2B5EF4-FFF2-40B4-BE49-F238E27FC236}">
                  <a16:creationId xmlns:a16="http://schemas.microsoft.com/office/drawing/2014/main" id="{EDCA1063-B6B1-AB57-D296-A4C4ACBF3217}"/>
                </a:ext>
              </a:extLst>
            </p:cNvPr>
            <p:cNvCxnSpPr>
              <a:cxnSpLocks/>
            </p:cNvCxnSpPr>
            <p:nvPr/>
          </p:nvCxnSpPr>
          <p:spPr>
            <a:xfrm>
              <a:off x="4683919" y="2860257"/>
              <a:ext cx="1549845"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1AE82CE5-8E14-F8FE-2EFD-FC51814CDFCF}"/>
              </a:ext>
              <a:ext uri="{C183D7F6-B498-43B3-948B-1728B52AA6E4}">
                <adec:decorative xmlns:adec="http://schemas.microsoft.com/office/drawing/2017/decorative" val="1"/>
              </a:ext>
            </a:extLst>
          </p:cNvPr>
          <p:cNvGrpSpPr/>
          <p:nvPr/>
        </p:nvGrpSpPr>
        <p:grpSpPr>
          <a:xfrm flipH="1">
            <a:off x="6429018" y="4460802"/>
            <a:ext cx="554680" cy="1860939"/>
            <a:chOff x="4683919" y="4460802"/>
            <a:chExt cx="554680" cy="1860939"/>
          </a:xfrm>
        </p:grpSpPr>
        <p:sp>
          <p:nvSpPr>
            <p:cNvPr id="47" name="Left Bracket 46">
              <a:extLst>
                <a:ext uri="{FF2B5EF4-FFF2-40B4-BE49-F238E27FC236}">
                  <a16:creationId xmlns:a16="http://schemas.microsoft.com/office/drawing/2014/main" id="{4D48C9A3-E8CF-7F1E-F230-3D8FA5A6518D}"/>
                </a:ext>
              </a:extLst>
            </p:cNvPr>
            <p:cNvSpPr/>
            <p:nvPr/>
          </p:nvSpPr>
          <p:spPr>
            <a:xfrm rot="1455216">
              <a:off x="5095345" y="4460802"/>
              <a:ext cx="143254" cy="1860939"/>
            </a:xfrm>
            <a:prstGeom prst="leftBracket">
              <a:avLst>
                <a:gd name="adj" fmla="val 0"/>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FFFFFF"/>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E5BDA3A7-E2ED-4807-3E59-801C070CFFDD}"/>
                </a:ext>
              </a:extLst>
            </p:cNvPr>
            <p:cNvCxnSpPr>
              <a:cxnSpLocks/>
            </p:cNvCxnSpPr>
            <p:nvPr/>
          </p:nvCxnSpPr>
          <p:spPr>
            <a:xfrm>
              <a:off x="4683919" y="5435759"/>
              <a:ext cx="381794" cy="0"/>
            </a:xfrm>
            <a:prstGeom prst="line">
              <a:avLst/>
            </a:prstGeom>
            <a:ln w="12700">
              <a:solidFill>
                <a:schemeClr val="accent6"/>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D334410A-DD1A-7125-2E80-8326D879FDB4}"/>
              </a:ext>
            </a:extLst>
          </p:cNvPr>
          <p:cNvSpPr txBox="1"/>
          <p:nvPr/>
        </p:nvSpPr>
        <p:spPr>
          <a:xfrm>
            <a:off x="2609444" y="3244334"/>
            <a:ext cx="644457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Sans Text"/>
                <a:ea typeface="+mn-ea"/>
                <a:cs typeface="+mn-cs"/>
              </a:rPr>
              <a:t> </a:t>
            </a:r>
          </a:p>
        </p:txBody>
      </p:sp>
      <p:sp>
        <p:nvSpPr>
          <p:cNvPr id="5" name="TextBox 4">
            <a:extLst>
              <a:ext uri="{FF2B5EF4-FFF2-40B4-BE49-F238E27FC236}">
                <a16:creationId xmlns:a16="http://schemas.microsoft.com/office/drawing/2014/main" id="{0DCB3A64-A35F-A922-6229-D233E15391F5}"/>
              </a:ext>
            </a:extLst>
          </p:cNvPr>
          <p:cNvSpPr txBox="1"/>
          <p:nvPr/>
        </p:nvSpPr>
        <p:spPr>
          <a:xfrm>
            <a:off x="-2086252" y="441637"/>
            <a:ext cx="1807055" cy="400109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 sz="2000" b="1" i="0" u="none" strike="noStrike" kern="1200" cap="none" spc="0" normalizeH="0" baseline="0" noProof="0" dirty="0">
                <a:ln>
                  <a:noFill/>
                </a:ln>
                <a:solidFill>
                  <a:srgbClr val="000000"/>
                </a:solidFill>
                <a:effectLst/>
                <a:uLnTx/>
                <a:uFillTx/>
                <a:latin typeface="Segoe Sans Text"/>
                <a:ea typeface="+mn-ea"/>
                <a:cs typeface="Segoe Sans Text"/>
              </a:rPr>
              <a:t>命令：</a:t>
            </a:r>
            <a:endParaRPr kumimoji="0" lang="en-US" sz="2000" b="0" i="0" u="none" strike="noStrike" kern="1200" cap="none" spc="0" normalizeH="0" baseline="0" noProof="0" dirty="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dirty="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ja" sz="2000" b="1" i="0" u="none" strike="noStrike" kern="1200" cap="none" spc="0" normalizeH="0" baseline="0" noProof="0" dirty="0">
                <a:ln>
                  <a:noFill/>
                </a:ln>
                <a:solidFill>
                  <a:srgbClr val="000000"/>
                </a:solidFill>
                <a:effectLst/>
                <a:uLnTx/>
                <a:uFillTx/>
                <a:latin typeface="Segoe Sans Text"/>
                <a:ea typeface="+mn-ea"/>
                <a:cs typeface="Segoe Sans Text"/>
              </a:rPr>
              <a:t>エグゼクティブ サマリー</a:t>
            </a:r>
            <a:r>
              <a:rPr kumimoji="0" lang="ja" sz="2000" b="0" i="0" u="none" strike="noStrike" kern="1200" cap="none" spc="0" normalizeH="0" baseline="0" noProof="0" dirty="0">
                <a:ln>
                  <a:noFill/>
                </a:ln>
                <a:solidFill>
                  <a:srgbClr val="000000"/>
                </a:solidFill>
                <a:effectLst/>
                <a:uLnTx/>
                <a:uFillTx/>
                <a:latin typeface="Segoe Sans Text"/>
                <a:ea typeface="+mn-ea"/>
                <a:cs typeface="Segoe Sans Text"/>
              </a:rPr>
              <a:t> プレゼンテーション資料のスライド 8 を置き換えます</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endParaRPr kumimoji="0" lang="en-US" sz="2000" b="0" i="0" u="none" strike="noStrike" kern="1200" cap="none" spc="0" normalizeH="0" baseline="0" noProof="0" dirty="0">
              <a:ln>
                <a:noFill/>
              </a:ln>
              <a:solidFill>
                <a:srgbClr val="000000"/>
              </a:solidFill>
              <a:effectLst/>
              <a:uLnTx/>
              <a:uFillTx/>
              <a:latin typeface="Segoe Sans Text"/>
              <a:ea typeface="+mn-ea"/>
              <a:cs typeface="Segoe Sans Text"/>
            </a:endParaRP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ja" sz="2000" b="0" i="0" u="none" strike="noStrike" kern="1200" cap="none" spc="0" normalizeH="0" baseline="0" noProof="0" dirty="0">
                <a:ln>
                  <a:noFill/>
                </a:ln>
                <a:solidFill>
                  <a:srgbClr val="000000"/>
                </a:solidFill>
                <a:effectLst/>
                <a:uLnTx/>
                <a:uFillTx/>
                <a:latin typeface="Segoe Sans Text"/>
                <a:ea typeface="+mn-ea"/>
                <a:cs typeface="Segoe Sans Text"/>
              </a:rPr>
              <a:t> IP Kit</a:t>
            </a:r>
            <a:r>
              <a:rPr kumimoji="0" lang="en-US" altLang="ja" sz="2000" b="0" i="0" u="none" strike="noStrike" kern="1200" cap="none" spc="0" normalizeH="0" baseline="0" noProof="0" dirty="0">
                <a:ln>
                  <a:noFill/>
                </a:ln>
                <a:solidFill>
                  <a:srgbClr val="000000"/>
                </a:solidFill>
                <a:effectLst/>
                <a:uLnTx/>
                <a:uFillTx/>
                <a:latin typeface="Segoe Sans Text"/>
                <a:ea typeface="+mn-ea"/>
                <a:cs typeface="Segoe Sans Text"/>
              </a:rPr>
              <a:t> </a:t>
            </a:r>
            <a:r>
              <a:rPr kumimoji="0" lang="ja" sz="2000" b="0" i="0" u="none" strike="noStrike" kern="1200" cap="none" spc="0" normalizeH="0" baseline="0" noProof="0" dirty="0">
                <a:ln>
                  <a:noFill/>
                </a:ln>
                <a:solidFill>
                  <a:srgbClr val="000000"/>
                </a:solidFill>
                <a:effectLst/>
                <a:uLnTx/>
                <a:uFillTx/>
                <a:latin typeface="Segoe Sans Text"/>
                <a:ea typeface="+mn-ea"/>
                <a:cs typeface="Segoe Sans Text"/>
              </a:rPr>
              <a:t>に追加されたこの指示は</a:t>
            </a:r>
            <a:r>
              <a:rPr kumimoji="0" lang="ja" sz="2000" b="1" i="0" u="none" strike="noStrike" kern="1200" cap="none" spc="0" normalizeH="0" baseline="0" noProof="0" dirty="0">
                <a:ln>
                  <a:noFill/>
                </a:ln>
                <a:solidFill>
                  <a:srgbClr val="000000"/>
                </a:solidFill>
                <a:effectLst/>
                <a:uLnTx/>
                <a:uFillTx/>
                <a:latin typeface="Segoe Sans Text"/>
                <a:ea typeface="+mn-ea"/>
                <a:cs typeface="Segoe Sans Text"/>
              </a:rPr>
              <a:t>削除してください</a:t>
            </a:r>
          </a:p>
        </p:txBody>
      </p:sp>
    </p:spTree>
    <p:extLst>
      <p:ext uri="{BB962C8B-B14F-4D97-AF65-F5344CB8AC3E}">
        <p14:creationId xmlns:p14="http://schemas.microsoft.com/office/powerpoint/2010/main" val="34165988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IMING" val="|16.6"/>
</p:tagLst>
</file>

<file path=ppt/tags/tag2.xml><?xml version="1.0" encoding="utf-8"?>
<p:tagLst xmlns:a="http://schemas.openxmlformats.org/drawingml/2006/main" xmlns:r="http://schemas.openxmlformats.org/officeDocument/2006/relationships" xmlns:p="http://schemas.openxmlformats.org/presentationml/2006/main">
  <p:tag name="TIMING" val="|4.8|21.4|2.3|0.5|0.5|0.4"/>
</p:tagLst>
</file>

<file path=ppt/tags/tag3.xml><?xml version="1.0" encoding="utf-8"?>
<p:tagLst xmlns:a="http://schemas.openxmlformats.org/drawingml/2006/main" xmlns:r="http://schemas.openxmlformats.org/officeDocument/2006/relationships" xmlns:p="http://schemas.openxmlformats.org/presentationml/2006/main">
  <p:tag name="TIMING" val="|2.5"/>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OFT BLACK TEMPLATE">
  <a:themeElements>
    <a:clrScheme name="TT for Dark - NEW 2018">
      <a:dk1>
        <a:srgbClr val="1A1A1A"/>
      </a:dk1>
      <a:lt1>
        <a:srgbClr val="FFFFFF"/>
      </a:lt1>
      <a:dk2>
        <a:srgbClr val="0D0D0D"/>
      </a:dk2>
      <a:lt2>
        <a:srgbClr val="E6E6E6"/>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Yu Gothic UI - H: Semibold, B: Regular">
      <a:majorFont>
        <a:latin typeface="Yu Gothic UI Semibold"/>
        <a:ea typeface="Yu Gothic UI Semibold"/>
        <a:cs typeface=""/>
      </a:majorFont>
      <a:minorFont>
        <a:latin typeface="Yu Gothic UI"/>
        <a:ea typeface="Yu Gothic UI"/>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1E0337D1-CAD6-4E93-A362-DB6D21FC6046}"/>
    </a:ext>
  </a:extLst>
</a:theme>
</file>

<file path=ppt/theme/theme2.xml><?xml version="1.0" encoding="utf-8"?>
<a:theme xmlns:a="http://schemas.openxmlformats.org/drawingml/2006/main" name="TITLE SLIDES">
  <a:themeElements>
    <a:clrScheme name="TT for white - NEW 2018">
      <a:dk1>
        <a:srgbClr val="1A1A1A"/>
      </a:dk1>
      <a:lt1>
        <a:srgbClr val="FFFFFF"/>
      </a:lt1>
      <a:dk2>
        <a:srgbClr val="0D0D0D"/>
      </a:dk2>
      <a:lt2>
        <a:srgbClr val="E6E6E6"/>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Yu Gothic UI - H: Semibold, B: Regular">
      <a:majorFont>
        <a:latin typeface="Yu Gothic UI Semibold"/>
        <a:ea typeface="Yu Gothic UI Semibold"/>
        <a:cs typeface=""/>
      </a:majorFont>
      <a:minorFont>
        <a:latin typeface="Yu Gothic UI"/>
        <a:ea typeface="Yu Gothic UI"/>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020518_Baseline File [square photo].potx" id="{C5D1F236-4B1B-4E57-A29C-AD92A4683BEF}" vid="{04698D39-7FD2-42AF-81C6-B18BB52E45EF}"/>
    </a:ext>
  </a:extLst>
</a:theme>
</file>

<file path=ppt/theme/theme3.xml><?xml version="1.0" encoding="utf-8"?>
<a:theme xmlns:a="http://schemas.openxmlformats.org/drawingml/2006/main" name="White Template">
  <a:themeElements>
    <a:clrScheme name="Custom 2">
      <a:dk1>
        <a:srgbClr val="3C3C41"/>
      </a:dk1>
      <a:lt1>
        <a:srgbClr val="FFFFFF"/>
      </a:lt1>
      <a:dk2>
        <a:srgbClr val="0078D3"/>
      </a:dk2>
      <a:lt2>
        <a:srgbClr val="FFFFFF"/>
      </a:lt2>
      <a:accent1>
        <a:srgbClr val="0078D3"/>
      </a:accent1>
      <a:accent2>
        <a:srgbClr val="000041"/>
      </a:accent2>
      <a:accent3>
        <a:srgbClr val="FF0000"/>
      </a:accent3>
      <a:accent4>
        <a:srgbClr val="008000"/>
      </a:accent4>
      <a:accent5>
        <a:srgbClr val="0078D3"/>
      </a:accent5>
      <a:accent6>
        <a:srgbClr val="75757A"/>
      </a:accent6>
      <a:hlink>
        <a:srgbClr val="0078D4"/>
      </a:hlink>
      <a:folHlink>
        <a:srgbClr val="0078D4"/>
      </a:folHlink>
    </a:clrScheme>
    <a:fontScheme name="Yu Gothic UI - H: Semibold, B: Regular">
      <a:majorFont>
        <a:latin typeface="Yu Gothic UI Semibold"/>
        <a:ea typeface="Yu Gothic UI Semibold"/>
        <a:cs typeface=""/>
      </a:majorFont>
      <a:minorFont>
        <a:latin typeface="Yu Gothic UI"/>
        <a:ea typeface="Yu Gothic UI"/>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52B73DE6-32B9-4829-9544-F38838510163}" vid="{E574BC92-9802-4B3C-B6A7-BF0D77BFE85E}"/>
    </a:ext>
  </a:extLst>
</a:theme>
</file>

<file path=ppt/theme/theme4.xml><?xml version="1.0" encoding="utf-8"?>
<a:theme xmlns:a="http://schemas.openxmlformats.org/drawingml/2006/main" name="1_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Yu Gothic UI - H: Semibold, B: Regular">
      <a:majorFont>
        <a:latin typeface="Yu Gothic UI Semibold"/>
        <a:ea typeface="Yu Gothic UI Semibold"/>
        <a:cs typeface=""/>
      </a:majorFont>
      <a:minorFont>
        <a:latin typeface="Yu Gothic UI"/>
        <a:ea typeface="Yu Gothic UI"/>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32" ma:contentTypeDescription="Create a new document." ma:contentTypeScope="" ma:versionID="c98a9ee6da95eecee7c856fc1e76d5b2">
  <xsd:schema xmlns:xsd="http://www.w3.org/2001/XMLSchema" xmlns:xs="http://www.w3.org/2001/XMLSchema" xmlns:p="http://schemas.microsoft.com/office/2006/metadata/properties" xmlns:ns1="http://schemas.microsoft.com/sharepoint/v3" xmlns:ns2="cea7764e-6bf9-427d-be15-e74097e0a61c" xmlns:ns3="fb9ea31f-0ab8-44ff-80d1-5777f6d9d945" xmlns:ns4="230e9df3-be65-4c73-a93b-d1236ebd677e" targetNamespace="http://schemas.microsoft.com/office/2006/metadata/properties" ma:root="true" ma:fieldsID="66a31f77ed604b2d0136349ecc002343" ns1:_="" ns2:_="" ns3:_="" ns4:_="">
    <xsd:import namespace="http://schemas.microsoft.com/sharepoint/v3"/>
    <xsd:import namespace="cea7764e-6bf9-427d-be15-e74097e0a61c"/>
    <xsd:import namespace="fb9ea31f-0ab8-44ff-80d1-5777f6d9d945"/>
    <xsd:import namespace="230e9df3-be65-4c73-a93b-d1236ebd677e"/>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element ref="ns2:lcf76f155ced4ddcb4097134ff3c332f" minOccurs="0"/>
                <xsd:element ref="ns4:TaxCatchAll" minOccurs="0"/>
                <xsd:element ref="ns2:State"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ma:readOnly="false">
      <xsd:simpleType>
        <xsd:restriction base="dms:Note"/>
      </xsd:simpleType>
    </xsd:element>
    <xsd:element name="_ip_UnifiedCompliancePolicyUIAction" ma:index="23"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hidden="true" ma:internalName="MediaServiceOCR"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7" nillable="true" ma:displayName="Location" ma:hidden="true" ma:internalName="MediaServiceLocation" ma:readOnly="true">
      <xsd:simpleType>
        <xsd:restriction base="dms:Text"/>
      </xsd:simpleType>
    </xsd:element>
    <xsd:element name="MediaLengthInSeconds" ma:index="28" nillable="true" ma:displayName="Length (seconds)" ma:hidden="true" ma:internalName="MediaLengthInSeconds" ma:readOnly="true">
      <xsd:simpleType>
        <xsd:restriction base="dms:Unknow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State" ma:index="32" nillable="true" ma:displayName="State" ma:default="Open" ma:format="Dropdown" ma:internalName="State">
      <xsd:simpleType>
        <xsd:restriction base="dms:Choice">
          <xsd:enumeration value="Open"/>
          <xsd:enumeration value="Complete"/>
          <xsd:enumeration value="Waiting Ian's Review"/>
        </xsd:restriction>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MediaServiceDocTags" ma:index="34" nillable="true" ma:displayName="MediaServiceDocTags" ma:hidden="true" ma:internalName="MediaServiceDocTags" ma:readOnly="true">
      <xsd:simpleType>
        <xsd:restriction base="dms:Note"/>
      </xsd:simpleType>
    </xsd:element>
    <xsd:element name="MediaServiceObjectDetectorVersions" ma:index="3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ae63ffbd-de59-4149-9433-57c64ddd7584}" ma:internalName="TaxCatchAll" ma:showField="CatchAllData" ma:web="fb9ea31f-0ab8-44ff-80d1-5777f6d9d9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ign_x002d_off_x0020_status xmlns="cea7764e-6bf9-427d-be15-e74097e0a61c" xsi:nil="true"/>
    <Title_x0020_URL xmlns="cea7764e-6bf9-427d-be15-e74097e0a61c">
      <Url xsi:nil="true"/>
      <Description xsi:nil="true"/>
    </Title_x0020_URL>
    <Mail_x0020_Sent xmlns="cea7764e-6bf9-427d-be15-e74097e0a61c">false</Mail_x0020_Sent>
    <_Flow_SignoffStatus xmlns="cea7764e-6bf9-427d-be15-e74097e0a61c" xsi:nil="true"/>
    <State xmlns="cea7764e-6bf9-427d-be15-e74097e0a61c">Open</State>
    <Comments xmlns="cea7764e-6bf9-427d-be15-e74097e0a61c" xsi:nil="true"/>
    <Lead_x0020_Signoff xmlns="cea7764e-6bf9-427d-be15-e74097e0a61c">false</Lead_x0020_Signoff>
    <Title_x0020_ID xmlns="cea7764e-6bf9-427d-be15-e74097e0a61c" xsi:nil="true"/>
    <TaxCatchAll xmlns="230e9df3-be65-4c73-a93b-d1236ebd677e" xsi:nil="true"/>
    <lcf76f155ced4ddcb4097134ff3c332f xmlns="cea7764e-6bf9-427d-be15-e74097e0a61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DD7703-4AA5-4092-9E0F-9EEE0D133D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32E280-593B-4DC7-9F55-48686EEC5438}">
  <ds:schemaRefs>
    <ds:schemaRef ds:uri="http://purl.org/dc/elements/1.1/"/>
    <ds:schemaRef ds:uri="http://purl.org/dc/terms/"/>
    <ds:schemaRef ds:uri="http://www.w3.org/XML/1998/namespace"/>
    <ds:schemaRef ds:uri="cea7764e-6bf9-427d-be15-e74097e0a61c"/>
    <ds:schemaRef ds:uri="http://schemas.microsoft.com/office/2006/documentManagement/types"/>
    <ds:schemaRef ds:uri="http://schemas.microsoft.com/office/2006/metadata/properties"/>
    <ds:schemaRef ds:uri="http://purl.org/dc/dcmitype/"/>
    <ds:schemaRef ds:uri="230e9df3-be65-4c73-a93b-d1236ebd677e"/>
    <ds:schemaRef ds:uri="http://schemas.openxmlformats.org/package/2006/metadata/core-properties"/>
    <ds:schemaRef ds:uri="http://schemas.microsoft.com/office/infopath/2007/PartnerControls"/>
    <ds:schemaRef ds:uri="fb9ea31f-0ab8-44ff-80d1-5777f6d9d945"/>
    <ds:schemaRef ds:uri="http://schemas.microsoft.com/sharepoint/v3"/>
  </ds:schemaRefs>
</ds:datastoreItem>
</file>

<file path=customXml/itemProps3.xml><?xml version="1.0" encoding="utf-8"?>
<ds:datastoreItem xmlns:ds="http://schemas.openxmlformats.org/officeDocument/2006/customXml" ds:itemID="{EEA75C01-D387-40C1-AEDD-B398CE7E0B5A}">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12462</Words>
  <Application>Microsoft Office PowerPoint</Application>
  <PresentationFormat>Widescreen</PresentationFormat>
  <Paragraphs>554</Paragraphs>
  <Slides>35</Slides>
  <Notes>22</Notes>
  <HiddenSlides>8</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35</vt:i4>
      </vt:variant>
    </vt:vector>
  </HeadingPairs>
  <TitlesOfParts>
    <vt:vector size="52" baseType="lpstr">
      <vt:lpstr>Segoe</vt:lpstr>
      <vt:lpstr>Segoe </vt:lpstr>
      <vt:lpstr>Segoe UI Semibold (Headings)</vt:lpstr>
      <vt:lpstr>Yu Gothic UI</vt:lpstr>
      <vt:lpstr>Yu Gothic UI Semibold</vt:lpstr>
      <vt:lpstr>Arial</vt:lpstr>
      <vt:lpstr>Biome</vt:lpstr>
      <vt:lpstr>Calibri</vt:lpstr>
      <vt:lpstr>Segoe Sans Text</vt:lpstr>
      <vt:lpstr>Segoe UI</vt:lpstr>
      <vt:lpstr>Segoe UI Semibold</vt:lpstr>
      <vt:lpstr>Segoe UI Semilight</vt:lpstr>
      <vt:lpstr>Wingdings</vt:lpstr>
      <vt:lpstr>SOFT BLACK TEMPLATE</vt:lpstr>
      <vt:lpstr>TITLE SLIDES</vt:lpstr>
      <vt:lpstr>White Template</vt:lpstr>
      <vt:lpstr>1_Azure 2023 Template</vt:lpstr>
      <vt:lpstr>VBD のアップデート</vt:lpstr>
      <vt:lpstr>Well-Architected Reliability Assessment エグゼクティブ サマリー</vt:lpstr>
      <vt:lpstr>目次</vt:lpstr>
      <vt:lpstr>Well-Architected Framework - 信頼性</vt:lpstr>
      <vt:lpstr>なぜ良くないことが起こるのか？</vt:lpstr>
      <vt:lpstr>Microsoft Azure Well-Architected Framework</vt:lpstr>
      <vt:lpstr>ワークロード品質阻害要因の克服</vt:lpstr>
      <vt:lpstr>ワークロードの品質を向上させるためのベストプラクティス</vt:lpstr>
      <vt:lpstr>信頼性の高いシステムの構築は共同責任</vt:lpstr>
      <vt:lpstr>Microsoft の責任: クラウドの信頼性 どうインフラストラクチャを設計 &amp; 運用しているか、プロセスを進化させているか、そして、原則の確認</vt:lpstr>
      <vt:lpstr>はじめに</vt:lpstr>
      <vt:lpstr>Well-Architected Reliability Assessment</vt:lpstr>
      <vt:lpstr>ワークロードの概要</vt:lpstr>
      <vt:lpstr>エグゼクティブ サマリー</vt:lpstr>
      <vt:lpstr>既に上手く実施されている点</vt:lpstr>
      <vt:lpstr>ベースライン回復性メトリック &amp; インサイト ダッシュボード</vt:lpstr>
      <vt:lpstr>影響度 高 ダッシュボード</vt:lpstr>
      <vt:lpstr>正常性とリスクのダッシュボード</vt:lpstr>
      <vt:lpstr>ベースライン メトリック &amp; インサイトの詳細</vt:lpstr>
      <vt:lpstr>ゾーンとリージョンの回復性</vt:lpstr>
      <vt:lpstr>ExpressRoute の回復性</vt:lpstr>
      <vt:lpstr>回復性のためのサービス正常性アラート</vt:lpstr>
      <vt:lpstr>正常性とリスクに関する推奨事項</vt:lpstr>
      <vt:lpstr>影響度 高 の推奨事項</vt:lpstr>
      <vt:lpstr>影響度 中 の推奨事項</vt:lpstr>
      <vt:lpstr>影響度 低 の推奨事項</vt:lpstr>
      <vt:lpstr>設計、プラットフォーム、サポートに関する推奨事項</vt:lpstr>
      <vt:lpstr>アーキテクチャの推奨事項</vt:lpstr>
      <vt:lpstr>最近の Microsoft の停止 (過去 3 か月間)</vt:lpstr>
      <vt:lpstr>Sev-A サポート リクエスト (過去 3 か月間)</vt:lpstr>
      <vt:lpstr>サービス終了通知</vt:lpstr>
      <vt:lpstr>次のステップ</vt:lpstr>
      <vt:lpstr>推奨されるトレーニング、設計や実装のための Microsoft サービス</vt:lpstr>
      <vt:lpstr>Q&amp;A とリソース</vt:lpstr>
      <vt:lpstr>ありがとうございます。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Well-Architected Reliability Assessment</dc:title>
  <dc:creator/>
  <cp:keywords>20240419.1</cp:keywords>
  <cp:lastModifiedBy/>
  <cp:revision>1</cp:revision>
  <dcterms:created xsi:type="dcterms:W3CDTF">2024-02-29T16:35:00Z</dcterms:created>
  <dcterms:modified xsi:type="dcterms:W3CDTF">2024-07-16T12:30:02Z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MediaServiceImageTags">
    <vt:lpwstr/>
  </property>
</Properties>
</file>