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12192000" cy="6858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17.jpg"/><Relationship Id="rId5" Type="http://schemas.openxmlformats.org/officeDocument/2006/relationships/image" Target="../media/image18.png"/><Relationship Id="rId6" Type="http://schemas.openxmlformats.org/officeDocument/2006/relationships/image" Target="../media/image8.jpg"/><Relationship Id="rId7" Type="http://schemas.openxmlformats.org/officeDocument/2006/relationships/image" Target="../media/image14.png"/><Relationship Id="rId8"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Tharun Kumar TR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Bachelor of Commerce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t>
            </a:r>
            <a:r>
              <a:rPr lang="en-US" sz="2400">
                <a:solidFill>
                  <a:schemeClr val="dk1"/>
                </a:solidFill>
                <a:latin typeface="Calibri"/>
                <a:ea typeface="Calibri"/>
                <a:cs typeface="Calibri"/>
                <a:sym typeface="Calibri"/>
              </a:rPr>
              <a:t>scp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9" name="Google Shape;189;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8686800" y="82836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381000" y="5187933"/>
            <a:ext cx="1073525" cy="1116882"/>
          </a:xfrm>
          <a:prstGeom prst="rect">
            <a:avLst/>
          </a:prstGeom>
          <a:noFill/>
          <a:ln>
            <a:noFill/>
          </a:ln>
        </p:spPr>
      </p:pic>
      <p:sp>
        <p:nvSpPr>
          <p:cNvPr id="193" name="Google Shape;193;p16"/>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4" name="Google Shape;19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5" name="Google Shape;195;p16"/>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6" name="Google Shape;196;p16"/>
          <p:cNvSpPr txBox="1"/>
          <p:nvPr/>
        </p:nvSpPr>
        <p:spPr>
          <a:xfrm>
            <a:off x="990600" y="1499057"/>
            <a:ext cx="8467725" cy="4247317"/>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Advanced Performance Evaluation with IFS Formula</a:t>
            </a:r>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Implemented an </a:t>
            </a:r>
            <a:r>
              <a:rPr b="1" i="0" lang="en-US" sz="2000" u="none" cap="none" strike="noStrike">
                <a:solidFill>
                  <a:schemeClr val="dk1"/>
                </a:solidFill>
                <a:latin typeface="Times New Roman"/>
                <a:ea typeface="Times New Roman"/>
                <a:cs typeface="Times New Roman"/>
                <a:sym typeface="Times New Roman"/>
              </a:rPr>
              <a:t>IFS formula</a:t>
            </a:r>
            <a:r>
              <a:rPr b="0" i="0" lang="en-US" sz="2000" u="none" cap="none" strike="noStrike">
                <a:solidFill>
                  <a:schemeClr val="dk1"/>
                </a:solidFill>
                <a:latin typeface="Times New Roman"/>
                <a:ea typeface="Times New Roman"/>
                <a:cs typeface="Times New Roman"/>
                <a:sym typeface="Times New Roman"/>
              </a:rPr>
              <a:t> to dynamically categorize employee performance based on their </a:t>
            </a:r>
            <a:r>
              <a:rPr b="1" i="0" lang="en-US" sz="2000" u="none" cap="none" strike="noStrike">
                <a:solidFill>
                  <a:schemeClr val="dk1"/>
                </a:solidFill>
                <a:latin typeface="Times New Roman"/>
                <a:ea typeface="Times New Roman"/>
                <a:cs typeface="Times New Roman"/>
                <a:sym typeface="Times New Roman"/>
              </a:rPr>
              <a:t>Performance Score</a:t>
            </a:r>
            <a:r>
              <a:rPr b="0" i="0" lang="en-US" sz="2000" u="none" cap="none" strike="noStrike">
                <a:solidFill>
                  <a:schemeClr val="dk1"/>
                </a:solidFill>
                <a:latin typeface="Times New Roman"/>
                <a:ea typeface="Times New Roman"/>
                <a:cs typeface="Times New Roman"/>
                <a:sym typeface="Times New Roman"/>
              </a:rPr>
              <a:t>. The formula used is: IFS(Z8&gt;=5, "VERY HIGH", Z8&gt;=4, "HIGH", Z8&gt;=3, "MED", TRUE, "LOW"). This approach ensures that each performance score is accurately and efficiently translated into performance categories: Very High, High, Medium, and Low.</a:t>
            </a:r>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Constructed a Pivotal Table</a:t>
            </a:r>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Developed a </a:t>
            </a:r>
            <a:r>
              <a:rPr b="1" i="0" lang="en-US" sz="2000" u="none" cap="none" strike="noStrike">
                <a:solidFill>
                  <a:schemeClr val="dk1"/>
                </a:solidFill>
                <a:latin typeface="Times New Roman"/>
                <a:ea typeface="Times New Roman"/>
                <a:cs typeface="Times New Roman"/>
                <a:sym typeface="Times New Roman"/>
              </a:rPr>
              <a:t>Pivotal Table</a:t>
            </a:r>
            <a:r>
              <a:rPr b="0" i="0" lang="en-US" sz="2000" u="none" cap="none" strike="noStrike">
                <a:solidFill>
                  <a:schemeClr val="dk1"/>
                </a:solidFill>
                <a:latin typeface="Times New Roman"/>
                <a:ea typeface="Times New Roman"/>
                <a:cs typeface="Times New Roman"/>
                <a:sym typeface="Times New Roman"/>
              </a:rPr>
              <a:t> to summarize and analyze employee performance data. This table provides a clear and concise overview of performance metrics, facilitating quick insights and decision-making.</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nvSpPr>
        <p:spPr>
          <a:xfrm>
            <a:off x="762000" y="1143774"/>
            <a:ext cx="8610600" cy="3971100"/>
          </a:xfrm>
          <a:prstGeom prst="rect">
            <a:avLst/>
          </a:prstGeom>
          <a:noFill/>
          <a:ln>
            <a:noFill/>
          </a:ln>
        </p:spPr>
        <p:txBody>
          <a:bodyPr anchorCtr="0" anchor="t" bIns="45700" lIns="91425" spcFirstLastPara="1" rIns="91425" wrap="square" tIns="45700">
            <a:spAutoFit/>
          </a:bodyPr>
          <a:lstStyle/>
          <a:p>
            <a:pPr indent="-342900" lvl="0" marL="457200" rtl="0" algn="just">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Interactive Data Exploration with Slicer</a:t>
            </a:r>
            <a:endParaRPr b="1"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Slicer has been integrated into the data analysis process to facilitate interactive filtering and exploration of the dataset. This feature enhances user experience by allowing users to easily filter data based on various criteria, such as performance level, department, or employee type.</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Visual Representation with Clustered Column Chart</a:t>
            </a:r>
            <a:endParaRPr b="1"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Clustered Column Chart has been employed to visually depict the distribution of performance levels across different categories. This chart aids in identifying patterns and trends in employee performance, making it simpler to interpret and present findings.</a:t>
            </a:r>
            <a:endParaRPr sz="18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7" name="Google Shape;207;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9" name="Google Shape;209;p18"/>
          <p:cNvSpPr txBox="1"/>
          <p:nvPr/>
        </p:nvSpPr>
        <p:spPr>
          <a:xfrm>
            <a:off x="434975" y="-13653"/>
            <a:ext cx="33039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0" name="Google Shape;210;p1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8"/>
          <p:cNvSpPr txBox="1"/>
          <p:nvPr/>
        </p:nvSpPr>
        <p:spPr>
          <a:xfrm>
            <a:off x="914399" y="807482"/>
            <a:ext cx="8315400" cy="6249300"/>
          </a:xfrm>
          <a:prstGeom prst="rect">
            <a:avLst/>
          </a:prstGeom>
          <a:noFill/>
          <a:ln>
            <a:noFill/>
          </a:ln>
        </p:spPr>
        <p:txBody>
          <a:bodyPr anchorCtr="0" anchor="t" bIns="45700" lIns="91425" spcFirstLastPara="1" rIns="91425" wrap="square" tIns="45700">
            <a:spAutoFit/>
          </a:bodyPr>
          <a:lstStyle/>
          <a:p>
            <a:pPr indent="-355600" lvl="0" marL="457200" rtl="0" algn="just">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Data Collection</a:t>
            </a:r>
            <a:endParaRPr b="1" sz="2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2000">
                <a:solidFill>
                  <a:schemeClr val="dk1"/>
                </a:solidFill>
                <a:latin typeface="Times New Roman"/>
                <a:ea typeface="Times New Roman"/>
                <a:cs typeface="Times New Roman"/>
                <a:sym typeface="Times New Roman"/>
              </a:rPr>
              <a:t>The dataset was obtained from Kaggle, which involved creating a Kaggle account, navigating to the dataset page, and using either the download button or the Kaggle API to access the dataset files. A review of the dataset's description and metadata was conducted to understand its structure and identify any specific considerations or limitations.</a:t>
            </a:r>
            <a:endParaRPr sz="2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Calibri"/>
              <a:buAutoNum type="arabicPeriod"/>
            </a:pPr>
            <a:r>
              <a:rPr b="1" lang="en-US" sz="2000">
                <a:solidFill>
                  <a:schemeClr val="dk1"/>
                </a:solidFill>
                <a:latin typeface="Times New Roman"/>
                <a:ea typeface="Times New Roman"/>
                <a:cs typeface="Times New Roman"/>
                <a:sym typeface="Times New Roman"/>
              </a:rPr>
              <a:t>Feature Collection</a:t>
            </a:r>
            <a:endParaRPr sz="2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2000">
                <a:solidFill>
                  <a:schemeClr val="dk1"/>
                </a:solidFill>
                <a:latin typeface="Times New Roman"/>
                <a:ea typeface="Times New Roman"/>
                <a:cs typeface="Times New Roman"/>
                <a:sym typeface="Times New Roman"/>
              </a:rPr>
              <a:t>The dataset contains 26 features, of which 9 have been selected for analysis. Key columns include: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Employee ID</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Employee First and Last Names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Business Unit</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Employee Status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Employee Type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Employee Classification Type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Gender Code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Performance Score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 Current Employee Rating</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nvSpPr>
        <p:spPr>
          <a:xfrm>
            <a:off x="838200" y="51435"/>
            <a:ext cx="7772400" cy="61260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400"/>
              <a:buFont typeface="Calibri"/>
              <a:buAutoNum type="arabicPeriod" startAt="3"/>
            </a:pPr>
            <a:r>
              <a:rPr b="1" lang="en-US" sz="2400">
                <a:solidFill>
                  <a:schemeClr val="dk1"/>
                </a:solidFill>
                <a:latin typeface="Times New Roman"/>
                <a:ea typeface="Times New Roman"/>
                <a:cs typeface="Times New Roman"/>
                <a:sym typeface="Times New Roman"/>
              </a:rPr>
              <a:t>Data Cleaning</a:t>
            </a:r>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342900" lvl="1" marL="800100"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Conditional formatting </a:t>
            </a:r>
            <a:r>
              <a:rPr b="0" i="0" lang="en-US" sz="2000" u="none" cap="none" strike="noStrike">
                <a:solidFill>
                  <a:schemeClr val="dk1"/>
                </a:solidFill>
                <a:latin typeface="Times New Roman"/>
                <a:ea typeface="Times New Roman"/>
                <a:cs typeface="Times New Roman"/>
                <a:sym typeface="Times New Roman"/>
              </a:rPr>
              <a:t>was utilized to identify missing values in the dataset. A rule was set up to format cells containing null or blank values, which were highlighted in red. This visual cue made it easy to spot and address the missing data.</a:t>
            </a:r>
            <a:endParaRPr/>
          </a:p>
          <a:p>
            <a:pPr indent="0" lvl="1" marL="45720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342900" lvl="1" marL="8001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t>
            </a:r>
            <a:r>
              <a:rPr b="1" i="0" lang="en-US" sz="2000" u="none" cap="none" strike="noStrike">
                <a:solidFill>
                  <a:schemeClr val="dk1"/>
                </a:solidFill>
                <a:latin typeface="Times New Roman"/>
                <a:ea typeface="Times New Roman"/>
                <a:cs typeface="Times New Roman"/>
                <a:sym typeface="Times New Roman"/>
              </a:rPr>
              <a:t>filtering feature </a:t>
            </a:r>
            <a:r>
              <a:rPr b="0" i="0" lang="en-US" sz="2000" u="none" cap="none" strike="noStrike">
                <a:solidFill>
                  <a:schemeClr val="dk1"/>
                </a:solidFill>
                <a:latin typeface="Times New Roman"/>
                <a:ea typeface="Times New Roman"/>
                <a:cs typeface="Times New Roman"/>
                <a:sym typeface="Times New Roman"/>
              </a:rPr>
              <a:t>was employed to isolate rows with missing values. Once these rows were identified, they were removed from the dataset. This process ensured that the dataset was complete and ready for further analysis, maintaining its quality and reliability.</a:t>
            </a:r>
            <a:endParaRPr/>
          </a:p>
          <a:p>
            <a:pPr indent="0" lvl="1" marL="45720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Calibri"/>
              <a:buAutoNum type="arabicPeriod" startAt="3"/>
            </a:pPr>
            <a:r>
              <a:rPr b="1" lang="en-US" sz="2400">
                <a:solidFill>
                  <a:schemeClr val="dk1"/>
                </a:solidFill>
                <a:latin typeface="Times New Roman"/>
                <a:ea typeface="Times New Roman"/>
                <a:cs typeface="Times New Roman"/>
                <a:sym typeface="Times New Roman"/>
              </a:rPr>
              <a:t>Advanced Performance Evaluation with IFS Formula</a:t>
            </a:r>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342900" lvl="1" marL="8001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Implemented an </a:t>
            </a:r>
            <a:r>
              <a:rPr b="1" i="0" lang="en-US" sz="2000" u="none" cap="none" strike="noStrike">
                <a:solidFill>
                  <a:schemeClr val="dk1"/>
                </a:solidFill>
                <a:latin typeface="Times New Roman"/>
                <a:ea typeface="Times New Roman"/>
                <a:cs typeface="Times New Roman"/>
                <a:sym typeface="Times New Roman"/>
              </a:rPr>
              <a:t>IFS formula</a:t>
            </a:r>
            <a:r>
              <a:rPr b="0" i="0" lang="en-US" sz="2000" u="none" cap="none" strike="noStrike">
                <a:solidFill>
                  <a:schemeClr val="dk1"/>
                </a:solidFill>
                <a:latin typeface="Times New Roman"/>
                <a:ea typeface="Times New Roman"/>
                <a:cs typeface="Times New Roman"/>
                <a:sym typeface="Times New Roman"/>
              </a:rPr>
              <a:t> to dynamically categorize employee performance based on their </a:t>
            </a:r>
            <a:r>
              <a:rPr b="1" i="0" lang="en-US" sz="2000" u="none" cap="none" strike="noStrike">
                <a:solidFill>
                  <a:schemeClr val="dk1"/>
                </a:solidFill>
                <a:latin typeface="Times New Roman"/>
                <a:ea typeface="Times New Roman"/>
                <a:cs typeface="Times New Roman"/>
                <a:sym typeface="Times New Roman"/>
              </a:rPr>
              <a:t>Performance Score</a:t>
            </a:r>
            <a:r>
              <a:rPr b="0" i="0" lang="en-US" sz="2000" u="none" cap="none" strike="noStrike">
                <a:solidFill>
                  <a:schemeClr val="dk1"/>
                </a:solidFill>
                <a:latin typeface="Times New Roman"/>
                <a:ea typeface="Times New Roman"/>
                <a:cs typeface="Times New Roman"/>
                <a:sym typeface="Times New Roman"/>
              </a:rPr>
              <a:t>.</a:t>
            </a:r>
            <a:endParaRPr/>
          </a:p>
          <a:p>
            <a:pPr indent="0" lvl="1" marL="457200" marR="0" rtl="0" algn="just">
              <a:spcBef>
                <a:spcPts val="0"/>
              </a:spcBef>
              <a:spcAft>
                <a:spcPts val="0"/>
              </a:spcAft>
              <a:buNone/>
            </a:pPr>
            <a:r>
              <a:t/>
            </a:r>
            <a:endParaRPr b="1" i="0" sz="1400" u="none" cap="none" strike="noStrike">
              <a:solidFill>
                <a:schemeClr val="dk1"/>
              </a:solidFill>
              <a:latin typeface="Times New Roman"/>
              <a:ea typeface="Times New Roman"/>
              <a:cs typeface="Times New Roman"/>
              <a:sym typeface="Times New Roman"/>
            </a:endParaRPr>
          </a:p>
          <a:p>
            <a:pPr indent="-342900" lvl="1" marL="8001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formula used is: IFS(Z8&gt;=5, "VERY HIGH", Z8&gt;=4, "HIGH", Z8&gt;=3, "MED", TRUE, "LOW").</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1219200" y="838200"/>
            <a:ext cx="7696200" cy="430887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startAt="5"/>
            </a:pPr>
            <a:r>
              <a:rPr b="1" lang="en-US" sz="2400">
                <a:solidFill>
                  <a:schemeClr val="dk1"/>
                </a:solidFill>
                <a:latin typeface="Times New Roman"/>
                <a:ea typeface="Times New Roman"/>
                <a:cs typeface="Times New Roman"/>
                <a:sym typeface="Times New Roman"/>
              </a:rPr>
              <a:t>Visualization</a:t>
            </a:r>
            <a:endParaRPr/>
          </a:p>
          <a:p>
            <a:pPr indent="0" lvl="0" marL="0" marR="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Developed a </a:t>
            </a:r>
            <a:r>
              <a:rPr b="1" lang="en-US" sz="2000">
                <a:solidFill>
                  <a:schemeClr val="dk1"/>
                </a:solidFill>
                <a:latin typeface="Times New Roman"/>
                <a:ea typeface="Times New Roman"/>
                <a:cs typeface="Times New Roman"/>
                <a:sym typeface="Times New Roman"/>
              </a:rPr>
              <a:t>Pivotal Table</a:t>
            </a:r>
            <a:r>
              <a:rPr lang="en-US" sz="2000">
                <a:solidFill>
                  <a:schemeClr val="dk1"/>
                </a:solidFill>
                <a:latin typeface="Times New Roman"/>
                <a:ea typeface="Times New Roman"/>
                <a:cs typeface="Times New Roman"/>
                <a:sym typeface="Times New Roman"/>
              </a:rPr>
              <a:t> to summarize and analyze employee performance data.</a:t>
            </a:r>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Incorporated a </a:t>
            </a:r>
            <a:r>
              <a:rPr b="1" lang="en-US" sz="2000">
                <a:solidFill>
                  <a:schemeClr val="dk1"/>
                </a:solidFill>
                <a:latin typeface="Times New Roman"/>
                <a:ea typeface="Times New Roman"/>
                <a:cs typeface="Times New Roman"/>
                <a:sym typeface="Times New Roman"/>
              </a:rPr>
              <a:t>Slicer</a:t>
            </a:r>
            <a:r>
              <a:rPr lang="en-US" sz="2000">
                <a:solidFill>
                  <a:schemeClr val="dk1"/>
                </a:solidFill>
                <a:latin typeface="Times New Roman"/>
                <a:ea typeface="Times New Roman"/>
                <a:cs typeface="Times New Roman"/>
                <a:sym typeface="Times New Roman"/>
              </a:rPr>
              <a:t> in the data analysis process to enable interactive filtering and exploration of the dataset.</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Utilized a </a:t>
            </a:r>
            <a:r>
              <a:rPr b="1" lang="en-US" sz="2000">
                <a:solidFill>
                  <a:schemeClr val="dk1"/>
                </a:solidFill>
                <a:latin typeface="Times New Roman"/>
                <a:ea typeface="Times New Roman"/>
                <a:cs typeface="Times New Roman"/>
                <a:sym typeface="Times New Roman"/>
              </a:rPr>
              <a:t>Clustered Column Chart</a:t>
            </a:r>
            <a:r>
              <a:rPr lang="en-US" sz="2000">
                <a:solidFill>
                  <a:schemeClr val="dk1"/>
                </a:solidFill>
                <a:latin typeface="Times New Roman"/>
                <a:ea typeface="Times New Roman"/>
                <a:cs typeface="Times New Roman"/>
                <a:sym typeface="Times New Roman"/>
              </a:rPr>
              <a:t> to visually represent the distribution of performance levels across different categories.</a:t>
            </a:r>
            <a:endParaRPr b="1" sz="20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9" name="Google Shape;229;p2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0" name="Google Shape;230;p2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31" name="Google Shape;231;p2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32" name="Google Shape;232;p21"/>
          <p:cNvPicPr preferRelativeResize="0"/>
          <p:nvPr/>
        </p:nvPicPr>
        <p:blipFill rotWithShape="1">
          <a:blip r:embed="rId4">
            <a:alphaModFix/>
          </a:blip>
          <a:srcRect b="0" l="0" r="0" t="0"/>
          <a:stretch/>
        </p:blipFill>
        <p:spPr>
          <a:xfrm>
            <a:off x="2590800" y="1689735"/>
            <a:ext cx="4869180" cy="3478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2"/>
          <p:cNvPicPr preferRelativeResize="0"/>
          <p:nvPr/>
        </p:nvPicPr>
        <p:blipFill rotWithShape="1">
          <a:blip r:embed="rId3">
            <a:alphaModFix/>
          </a:blip>
          <a:srcRect b="0" l="0" r="0" t="0"/>
          <a:stretch/>
        </p:blipFill>
        <p:spPr>
          <a:xfrm>
            <a:off x="3124200" y="1676400"/>
            <a:ext cx="3909060" cy="2910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755332" y="385444"/>
            <a:ext cx="10681335"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43" name="Google Shape;243;p23"/>
          <p:cNvSpPr txBox="1"/>
          <p:nvPr/>
        </p:nvSpPr>
        <p:spPr>
          <a:xfrm>
            <a:off x="914400" y="1371600"/>
            <a:ext cx="8610600" cy="5264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The Synthetic Employee Records Dataset offers a solid framework for exploring human resources and employee management through data analysis and machine learning. Featuring a diverse array of fields, such as Employee Status, Employee Type, and Performance Score, this dataset allows for thorough evaluations of employee performance and organizational dynamics. </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By employing analytical techniques like the IFS formula for performance categorization, pivot tables for data summarization, and visual tools like clustered column charts, one can extract actionable insights into workforce trends. Overall, this dataset serves as an invaluable resource for developing strategies that enhance employee management and optimize organizational performance.</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7755038" y="75222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1066800" y="1436191"/>
            <a:ext cx="6999600" cy="45252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goal of analyzing the Synthetic Employee Records Dataset is to utilize data analysis and machine learning methods to enhance employee management practices.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By exploring this dataset, we aim to uncover patterns and trends related to employee performance, employment status, and demographic characteristics.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This analysis will provide insights into the factors affecting employee performance, facilitate the optimization of workforce management, and enhance overall organizational efficiency.</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694476" y="100679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587375" y="296225"/>
            <a:ext cx="70833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990600" y="1676400"/>
            <a:ext cx="8372400" cy="48948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rgbClr val="0D0D0D"/>
              </a:buClr>
              <a:buSzPts val="2400"/>
              <a:buFont typeface="Times New Roman"/>
              <a:buChar char="●"/>
            </a:pPr>
            <a:r>
              <a:rPr lang="en-US" sz="2400">
                <a:solidFill>
                  <a:srgbClr val="0D0D0D"/>
                </a:solidFill>
                <a:latin typeface="Times New Roman"/>
                <a:ea typeface="Times New Roman"/>
                <a:cs typeface="Times New Roman"/>
                <a:sym typeface="Times New Roman"/>
              </a:rPr>
              <a:t>Employee data analysis involves the examination and interpretation of data pertaining to employees within an organization. </a:t>
            </a:r>
            <a:endParaRPr sz="2400">
              <a:solidFill>
                <a:srgbClr val="0D0D0D"/>
              </a:solidFill>
              <a:latin typeface="Times New Roman"/>
              <a:ea typeface="Times New Roman"/>
              <a:cs typeface="Times New Roman"/>
              <a:sym typeface="Times New Roman"/>
            </a:endParaRPr>
          </a:p>
          <a:p>
            <a:pPr indent="-381000" lvl="0" marL="457200" marR="0" rtl="0" algn="l">
              <a:spcBef>
                <a:spcPts val="0"/>
              </a:spcBef>
              <a:spcAft>
                <a:spcPts val="0"/>
              </a:spcAft>
              <a:buClr>
                <a:srgbClr val="0D0D0D"/>
              </a:buClr>
              <a:buSzPts val="2400"/>
              <a:buFont typeface="Times New Roman"/>
              <a:buChar char="●"/>
            </a:pPr>
            <a:r>
              <a:rPr lang="en-US" sz="2400">
                <a:solidFill>
                  <a:srgbClr val="0D0D0D"/>
                </a:solidFill>
                <a:latin typeface="Times New Roman"/>
                <a:ea typeface="Times New Roman"/>
                <a:cs typeface="Times New Roman"/>
                <a:sym typeface="Times New Roman"/>
              </a:rPr>
              <a:t>This process includes evaluating various facets of employee records, such as performance metrics, demographic details, employment status, and job roles. </a:t>
            </a:r>
            <a:endParaRPr sz="2400">
              <a:solidFill>
                <a:srgbClr val="0D0D0D"/>
              </a:solidFill>
              <a:latin typeface="Times New Roman"/>
              <a:ea typeface="Times New Roman"/>
              <a:cs typeface="Times New Roman"/>
              <a:sym typeface="Times New Roman"/>
            </a:endParaRPr>
          </a:p>
          <a:p>
            <a:pPr indent="-381000" lvl="0" marL="457200" marR="0" rtl="0" algn="l">
              <a:spcBef>
                <a:spcPts val="0"/>
              </a:spcBef>
              <a:spcAft>
                <a:spcPts val="0"/>
              </a:spcAft>
              <a:buClr>
                <a:srgbClr val="0D0D0D"/>
              </a:buClr>
              <a:buSzPts val="2400"/>
              <a:buFont typeface="Times New Roman"/>
              <a:buChar char="●"/>
            </a:pPr>
            <a:r>
              <a:rPr lang="en-US" sz="2400">
                <a:solidFill>
                  <a:srgbClr val="0D0D0D"/>
                </a:solidFill>
                <a:latin typeface="Times New Roman"/>
                <a:ea typeface="Times New Roman"/>
                <a:cs typeface="Times New Roman"/>
                <a:sym typeface="Times New Roman"/>
              </a:rPr>
              <a:t>The objective is to identify trends, patterns, and correlations that can offer insights into workforce dynamics, guide HR strategies, and enhance organizational effectiveness. </a:t>
            </a:r>
            <a:endParaRPr sz="2400">
              <a:solidFill>
                <a:srgbClr val="0D0D0D"/>
              </a:solidFill>
              <a:latin typeface="Times New Roman"/>
              <a:ea typeface="Times New Roman"/>
              <a:cs typeface="Times New Roman"/>
              <a:sym typeface="Times New Roman"/>
            </a:endParaRPr>
          </a:p>
          <a:p>
            <a:pPr indent="-381000" lvl="0" marL="457200" marR="0" rtl="0" algn="l">
              <a:spcBef>
                <a:spcPts val="0"/>
              </a:spcBef>
              <a:spcAft>
                <a:spcPts val="0"/>
              </a:spcAft>
              <a:buClr>
                <a:srgbClr val="0D0D0D"/>
              </a:buClr>
              <a:buSzPts val="2400"/>
              <a:buFont typeface="Times New Roman"/>
              <a:buChar char="●"/>
            </a:pPr>
            <a:r>
              <a:rPr lang="en-US" sz="2400">
                <a:solidFill>
                  <a:srgbClr val="0D0D0D"/>
                </a:solidFill>
                <a:latin typeface="Times New Roman"/>
                <a:ea typeface="Times New Roman"/>
                <a:cs typeface="Times New Roman"/>
                <a:sym typeface="Times New Roman"/>
              </a:rPr>
              <a:t>By recognizing these patterns, organizations can make informed, data-driven decisions to improve employee satisfaction, optimize performance, and proactively address potential issues.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318449" y="243850"/>
            <a:ext cx="63921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990600" y="1219200"/>
            <a:ext cx="6100916" cy="553997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Employees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Data Analysts/Scientists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Business Leaders/Managers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Consultants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Policy Makers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Compliance Officers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Organisation</a:t>
            </a:r>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54" name="Google Shape;154;p12"/>
          <p:cNvPicPr preferRelativeResize="0"/>
          <p:nvPr/>
        </p:nvPicPr>
        <p:blipFill rotWithShape="1">
          <a:blip r:embed="rId3">
            <a:alphaModFix/>
          </a:blip>
          <a:srcRect b="0" l="0" r="0" t="0"/>
          <a:stretch/>
        </p:blipFill>
        <p:spPr>
          <a:xfrm>
            <a:off x="4419600" y="1776789"/>
            <a:ext cx="733426" cy="733426"/>
          </a:xfrm>
          <a:prstGeom prst="rect">
            <a:avLst/>
          </a:prstGeom>
          <a:noFill/>
          <a:ln>
            <a:noFill/>
          </a:ln>
        </p:spPr>
      </p:pic>
      <p:pic>
        <p:nvPicPr>
          <p:cNvPr id="155" name="Google Shape;155;p12"/>
          <p:cNvPicPr preferRelativeResize="0"/>
          <p:nvPr/>
        </p:nvPicPr>
        <p:blipFill rotWithShape="1">
          <a:blip r:embed="rId4">
            <a:alphaModFix/>
          </a:blip>
          <a:srcRect b="0" l="0" r="0" t="0"/>
          <a:stretch/>
        </p:blipFill>
        <p:spPr>
          <a:xfrm>
            <a:off x="5029200" y="2590800"/>
            <a:ext cx="733426" cy="733426"/>
          </a:xfrm>
          <a:prstGeom prst="rect">
            <a:avLst/>
          </a:prstGeom>
          <a:noFill/>
          <a:ln>
            <a:noFill/>
          </a:ln>
        </p:spPr>
      </p:pic>
      <p:pic>
        <p:nvPicPr>
          <p:cNvPr id="156" name="Google Shape;156;p12"/>
          <p:cNvPicPr preferRelativeResize="0"/>
          <p:nvPr/>
        </p:nvPicPr>
        <p:blipFill rotWithShape="1">
          <a:blip r:embed="rId5">
            <a:alphaModFix/>
          </a:blip>
          <a:srcRect b="0" l="0" r="0" t="0"/>
          <a:stretch/>
        </p:blipFill>
        <p:spPr>
          <a:xfrm flipH="1">
            <a:off x="3048000" y="3324226"/>
            <a:ext cx="638492" cy="638174"/>
          </a:xfrm>
          <a:prstGeom prst="rect">
            <a:avLst/>
          </a:prstGeom>
          <a:noFill/>
          <a:ln>
            <a:noFill/>
          </a:ln>
        </p:spPr>
      </p:pic>
      <p:pic>
        <p:nvPicPr>
          <p:cNvPr descr="Man and shield with check mark vector ..." id="157" name="Google Shape;157;p12"/>
          <p:cNvPicPr preferRelativeResize="0"/>
          <p:nvPr/>
        </p:nvPicPr>
        <p:blipFill rotWithShape="1">
          <a:blip r:embed="rId6">
            <a:alphaModFix/>
          </a:blip>
          <a:srcRect b="0" l="0" r="0" t="0"/>
          <a:stretch/>
        </p:blipFill>
        <p:spPr>
          <a:xfrm>
            <a:off x="4174008" y="4724400"/>
            <a:ext cx="733426" cy="733426"/>
          </a:xfrm>
          <a:prstGeom prst="rect">
            <a:avLst/>
          </a:prstGeom>
          <a:noFill/>
          <a:ln>
            <a:noFill/>
          </a:ln>
        </p:spPr>
      </p:pic>
      <p:pic>
        <p:nvPicPr>
          <p:cNvPr descr="Employees Team Work Stock Illustration ..." id="158" name="Google Shape;158;p12"/>
          <p:cNvPicPr preferRelativeResize="0"/>
          <p:nvPr/>
        </p:nvPicPr>
        <p:blipFill rotWithShape="1">
          <a:blip r:embed="rId7">
            <a:alphaModFix/>
          </a:blip>
          <a:srcRect b="0" l="0" r="0" t="0"/>
          <a:stretch/>
        </p:blipFill>
        <p:spPr>
          <a:xfrm>
            <a:off x="2924174" y="1066800"/>
            <a:ext cx="733426" cy="733426"/>
          </a:xfrm>
          <a:prstGeom prst="rect">
            <a:avLst/>
          </a:prstGeom>
          <a:noFill/>
          <a:ln>
            <a:noFill/>
          </a:ln>
        </p:spPr>
      </p:pic>
      <p:pic>
        <p:nvPicPr>
          <p:cNvPr descr="policy maker icon. Perfect for business website or user interface  applications. Simple vector illustration. 11855277 Vector Art at Vecteezy" id="159" name="Google Shape;159;p12"/>
          <p:cNvPicPr preferRelativeResize="0"/>
          <p:nvPr/>
        </p:nvPicPr>
        <p:blipFill rotWithShape="1">
          <a:blip r:embed="rId8">
            <a:alphaModFix/>
          </a:blip>
          <a:srcRect b="0" l="0" r="0" t="0"/>
          <a:stretch/>
        </p:blipFill>
        <p:spPr>
          <a:xfrm>
            <a:off x="3381374" y="4045504"/>
            <a:ext cx="733426" cy="733426"/>
          </a:xfrm>
          <a:prstGeom prst="rect">
            <a:avLst/>
          </a:prstGeom>
          <a:noFill/>
          <a:ln>
            <a:noFill/>
          </a:ln>
        </p:spPr>
      </p:pic>
      <p:pic>
        <p:nvPicPr>
          <p:cNvPr descr="Organization Logo PNG Transparent Images Free Download | Vector Files |  Pngtree" id="160" name="Google Shape;160;p12"/>
          <p:cNvPicPr preferRelativeResize="0"/>
          <p:nvPr/>
        </p:nvPicPr>
        <p:blipFill rotWithShape="1">
          <a:blip r:embed="rId9">
            <a:alphaModFix/>
          </a:blip>
          <a:srcRect b="0" l="0" r="0" t="0"/>
          <a:stretch/>
        </p:blipFill>
        <p:spPr>
          <a:xfrm>
            <a:off x="2990380" y="5219465"/>
            <a:ext cx="1200620" cy="12006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nvSpPr>
        <p:spPr>
          <a:xfrm>
            <a:off x="2895600" y="1212532"/>
            <a:ext cx="6781800" cy="4802400"/>
          </a:xfrm>
          <a:prstGeom prst="rect">
            <a:avLst/>
          </a:prstGeom>
          <a:noFill/>
          <a:ln>
            <a:noFill/>
          </a:ln>
        </p:spPr>
        <p:txBody>
          <a:bodyPr anchorCtr="0" anchor="t" bIns="45700" lIns="91425" spcFirstLastPara="1" rIns="91425" wrap="square" tIns="45700">
            <a:spAutoFit/>
          </a:bodyPr>
          <a:lstStyle/>
          <a:p>
            <a:pPr indent="-336550" lvl="0" marL="457200" rtl="0" algn="just">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Conditional Formatting</a:t>
            </a:r>
            <a:endParaRPr b="1"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This feature highlights any missing or incomplete data within the dataset, ensuring data integrity and enabling quick identification of data gaps for accurate analysis.</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Filter</a:t>
            </a:r>
            <a:endParaRPr b="1"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The filter function removes irrelevant or redundant data from the dataset, streamlining the analysis process by focusing on relevant information and enhancing the clarity of insights.</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Formula (Performance)</a:t>
            </a:r>
            <a:endParaRPr b="1"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Formulas are used to calculate and evaluate employee performance metrics, automating the assessment of performance levels. This allows for consistent and objective evaluations of employee performance.</a:t>
            </a:r>
            <a:endParaRPr sz="17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66" name="Google Shape;166;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7" name="Google Shape;167;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3"/>
          <p:cNvSpPr/>
          <p:nvPr/>
        </p:nvSpPr>
        <p:spPr>
          <a:xfrm>
            <a:off x="7321725" y="14187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3"/>
          <p:cNvSpPr txBox="1"/>
          <p:nvPr>
            <p:ph type="title"/>
          </p:nvPr>
        </p:nvSpPr>
        <p:spPr>
          <a:xfrm>
            <a:off x="558165" y="457200"/>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71" name="Google Shape;171;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2" name="Google Shape;172;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nvSpPr>
        <p:spPr>
          <a:xfrm>
            <a:off x="838200" y="1171813"/>
            <a:ext cx="8610600" cy="3417000"/>
          </a:xfrm>
          <a:prstGeom prst="rect">
            <a:avLst/>
          </a:prstGeom>
          <a:noFill/>
          <a:ln>
            <a:noFill/>
          </a:ln>
        </p:spPr>
        <p:txBody>
          <a:bodyPr anchorCtr="0" anchor="t" bIns="45700" lIns="91425" spcFirstLastPara="1" rIns="91425" wrap="square" tIns="45700">
            <a:spAutoFit/>
          </a:bodyPr>
          <a:lstStyle/>
          <a:p>
            <a:pPr indent="-342900" lvl="0" marL="457200" rtl="0" algn="just">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Pivot Summary</a:t>
            </a:r>
            <a:endParaRPr b="1"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This feature summarizes large datasets by grouping and aggregating data points, providing a comprehensive overview of employee performance trends. It enables strategic decision-making by highlighting key insights.</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Graph (Data Visualization)</a:t>
            </a:r>
            <a:endParaRPr b="1"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Data visualization transforms data trends and patterns into charts and graphs. This approach facilitates the interpretation of complex data, making insights more accessible and actionable for informed decision-making.</a:t>
            </a:r>
            <a:endParaRPr sz="18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83" name="Google Shape;183;p15"/>
          <p:cNvSpPr txBox="1"/>
          <p:nvPr/>
        </p:nvSpPr>
        <p:spPr>
          <a:xfrm>
            <a:off x="990600" y="1295400"/>
            <a:ext cx="8763000" cy="4894800"/>
          </a:xfrm>
          <a:prstGeom prst="rect">
            <a:avLst/>
          </a:prstGeom>
          <a:noFill/>
          <a:ln>
            <a:noFill/>
          </a:ln>
        </p:spPr>
        <p:txBody>
          <a:bodyPr anchorCtr="0" anchor="t" bIns="45700" lIns="91425" spcFirstLastPara="1" rIns="91425" wrap="square" tIns="45700">
            <a:spAutoFit/>
          </a:bodyPr>
          <a:lstStyle/>
          <a:p>
            <a:pPr indent="-381000" lvl="0" marL="457200" rtl="0" algn="just">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The Synthetic Employee Records Dataset, obtained from Kaggle, is a simulated dataset aimed at exploring data analysis and machine learning techniques in the realm of human resources and employee management. It consists of 26 features, of which 9 have been selected for analysis. </a:t>
            </a:r>
            <a:endParaRPr sz="24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Key columns in the dataset include the Employee ID, presented as a numeric value, along with the Employee's first and last names, recorded as text. Employees are categorized by type, and their performance levels are assessed using an IFS formula. Additionally, gender is represented as either Male or Female, while employee ratings are displayed as numerical values.</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