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128" d="100"/>
          <a:sy n="128" d="100"/>
        </p:scale>
        <p:origin x="1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3E18-7B37-B542-B36D-E6B49892EC39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14AF5-EC9D-0749-ADE3-68D1AD6ACD3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505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14AF5-EC9D-0749-ADE3-68D1AD6ACD38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765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635E-CEC8-816F-77F9-D50BD7C27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6B74E-E9EB-8F5F-9F5A-D81A3CBCF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5753-77FC-DA68-1B8D-EBE73DB5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67BF8-17D7-617A-1AC6-BB4E36CF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E7C5-7E03-8A53-45CC-2E37DFBA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3022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5257-416C-0EA0-8A6E-3ED7AB15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A1405-FB4C-87AF-FF2A-7C72B494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3F36-30F9-D2B0-B1FD-7656ABDC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143E-B0A1-0FF6-C001-FE98A7DF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4AA7-1235-2330-826E-30B92034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7407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432E0-047E-245D-E9DE-1E7BA3CAC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8BE71-3031-9AF7-48DB-222EEFD7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24E1-4E74-3551-7470-E09B5FEB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FE4EB-271F-4306-E27F-977645AB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E5552-4E06-F2B9-C893-F247641F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9733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D925E-2561-3A99-976D-6BAF51A8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6481-27DC-311D-25F3-F0071E1E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474D-5CFF-2DB0-5D1A-70ABEAFF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D42B-F5DE-C035-F6B5-3495DF14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7968-7EE4-645C-80C3-4616BC92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811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0FB3-4290-3003-B190-AEBF4B20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2DAED-1540-8BAF-9FC3-0988A3CBE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31D4-3744-1B8C-6CB8-0DBE7318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06D6-08E4-67A6-9847-AF7B0010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B71F0-5369-33B3-4514-0211012D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999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AFE2-87CC-6F80-1BC0-BAF22F08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A9AA-5286-3634-6929-BE4D2998E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09D77-6210-548F-B67F-8BF763C0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C751C-EC6B-7248-E90E-4ED23C80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82471-8BCE-6051-5FD1-7B50BCD3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CC187-5B2F-8295-B376-51029947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237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8001-86E1-D21A-BC70-A0E3DE92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F5981-7240-AA7D-6F3A-FFCDA1C39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F717-E14F-C9CF-31A1-95308E1D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3CE25-03B2-E800-3236-99CC635E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B60BC-00E6-7403-88BE-534F33C0E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AE953-4388-FF7D-E5EA-52238AC8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07568-9F38-D3B1-8FA8-E3D70E8A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D1C8E-46A7-A401-28E4-578E8A79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2020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0E19-E1EF-43A2-995E-896DE95A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529EB-7239-33A5-7420-6C065313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9F467-921C-B6CE-090F-B143754F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035A1-9FF6-6317-E800-5A076FED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9105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E93989-4897-316E-1507-EF568B80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B5F49-97B1-C777-6D67-B7D73602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4C18D-BCA5-7EFC-5412-978B3795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674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CCE4-EA87-38A8-CA7A-DB8833E4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53C3-22CB-2F97-EDB0-8E2A9A9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8ABE7-B488-15B6-7A6E-0F4DFA6AF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F9B7A-6785-5808-BC82-1C4D307D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87713-A17C-3ED0-8B05-38153D88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F849D-0C69-D503-24C2-BA4758A2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180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856A-CEB5-D8B5-702D-4C05034D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383FE-B7F7-9998-1979-F1FACA5AA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31C5B-042E-BC9B-C0AC-F7B839D4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4531D-3318-54DD-1B8F-27D52CBF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DC98-829B-282C-4602-79D1A312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5D984-97B2-C296-A444-BE4BB9FC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892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94DA0-0CDD-BCF4-56CC-675E0D9D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94D0B-5D85-2B74-CE73-560A27E2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BDA5-3496-49A4-757C-5453B89C3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563289-DE1F-094F-9D68-145AB319D107}" type="datetimeFigureOut">
              <a:rPr lang="en-TW" smtClean="0"/>
              <a:t>2025/4/24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12D1-846D-A702-4EF7-38A8EF560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0FE58-04AC-CC69-0D33-DD64D44F8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EED5A-FE9C-6249-B057-252327EE03D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48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87C3-1C5A-81EF-47E9-6D6328E5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Active galaxy nuclei</a:t>
            </a:r>
            <a:r>
              <a:rPr lang="en-TW" sz="4000" dirty="0"/>
              <a:t>(AGN) ligh curves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EC9B6-E68D-23AB-8F7A-5E964E3AFB74}"/>
              </a:ext>
            </a:extLst>
          </p:cNvPr>
          <p:cNvSpPr txBox="1"/>
          <p:nvPr/>
        </p:nvSpPr>
        <p:spPr>
          <a:xfrm>
            <a:off x="838200" y="1506022"/>
            <a:ext cx="377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The modeling of the AGN light curve: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09B0B-AB65-7A88-1C0F-A4FE1F3E7C5A}"/>
              </a:ext>
            </a:extLst>
          </p:cNvPr>
          <p:cNvSpPr txBox="1"/>
          <p:nvPr/>
        </p:nvSpPr>
        <p:spPr>
          <a:xfrm>
            <a:off x="1284515" y="2002971"/>
            <a:ext cx="648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1. Generate the light variability based on Damped random Walk: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FE41D-8794-A025-25BE-4FD47F188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979" y="2456376"/>
            <a:ext cx="4117456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C87FF9-B5EE-4420-24FD-8F2FB61E78CF}"/>
              </a:ext>
            </a:extLst>
          </p:cNvPr>
          <p:cNvSpPr txBox="1"/>
          <p:nvPr/>
        </p:nvSpPr>
        <p:spPr>
          <a:xfrm>
            <a:off x="1284515" y="3298370"/>
            <a:ext cx="8705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2. Simulate the photon reprocessing: Applied transfer function on the varaibility signal: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38E45-DFA0-D7C2-7EB5-B940F40B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979" y="3744585"/>
            <a:ext cx="4258129" cy="7272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6672082-0716-EB7B-842A-56F6A61BC95D}"/>
              </a:ext>
            </a:extLst>
          </p:cNvPr>
          <p:cNvSpPr/>
          <p:nvPr/>
        </p:nvSpPr>
        <p:spPr>
          <a:xfrm>
            <a:off x="6287333" y="3938889"/>
            <a:ext cx="677616" cy="3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573A0-3CEB-37C7-4162-ED7601132F5A}"/>
              </a:ext>
            </a:extLst>
          </p:cNvPr>
          <p:cNvSpPr txBox="1"/>
          <p:nvPr/>
        </p:nvSpPr>
        <p:spPr>
          <a:xfrm>
            <a:off x="5982739" y="4341064"/>
            <a:ext cx="1519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TW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ransfer 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9C1D5-4F40-745D-6962-72DBF7F892B6}"/>
              </a:ext>
            </a:extLst>
          </p:cNvPr>
          <p:cNvSpPr txBox="1"/>
          <p:nvPr/>
        </p:nvSpPr>
        <p:spPr>
          <a:xfrm>
            <a:off x="1284515" y="4857314"/>
            <a:ext cx="678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3. Apply filters, simulate the observation noises and seasonal gaps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608BF-E5BD-97AF-B3F1-90AD3EB55A47}"/>
              </a:ext>
            </a:extLst>
          </p:cNvPr>
          <p:cNvSpPr txBox="1"/>
          <p:nvPr/>
        </p:nvSpPr>
        <p:spPr>
          <a:xfrm>
            <a:off x="3336415" y="433170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 time series</a:t>
            </a:r>
            <a:endParaRPr lang="en-TW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441D44-67C7-4E62-7372-0A66BE1A179E}"/>
              </a:ext>
            </a:extLst>
          </p:cNvPr>
          <p:cNvSpPr/>
          <p:nvPr/>
        </p:nvSpPr>
        <p:spPr>
          <a:xfrm>
            <a:off x="3930716" y="3961889"/>
            <a:ext cx="677616" cy="352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846CF6-15CC-5903-7683-54669A788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757" y="3677846"/>
            <a:ext cx="3400094" cy="22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5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9E3-1FE2-17CC-4C40-D0B9C93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Example light curve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FDF78-C769-6166-6C39-CB3BD626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84" t="11035" r="8314" b="8506"/>
          <a:stretch/>
        </p:blipFill>
        <p:spPr>
          <a:xfrm>
            <a:off x="6684580" y="109930"/>
            <a:ext cx="5247290" cy="6638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A47EC-C439-2089-F08D-4FC88811BEE4}"/>
              </a:ext>
            </a:extLst>
          </p:cNvPr>
          <p:cNvSpPr txBox="1"/>
          <p:nvPr/>
        </p:nvSpPr>
        <p:spPr>
          <a:xfrm>
            <a:off x="543910" y="1690688"/>
            <a:ext cx="6046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Q1:</a:t>
            </a:r>
            <a:r>
              <a:rPr lang="zh-TW" altLang="en-US" dirty="0"/>
              <a:t> </a:t>
            </a:r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deal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irregularly</a:t>
            </a:r>
            <a:r>
              <a:rPr lang="zh-TW" altLang="en-US" dirty="0"/>
              <a:t> </a:t>
            </a:r>
            <a:r>
              <a:rPr lang="en-US" altLang="zh-TW" dirty="0"/>
              <a:t>sampled</a:t>
            </a:r>
            <a:r>
              <a:rPr lang="zh-TW" altLang="en-US" dirty="0"/>
              <a:t> </a:t>
            </a:r>
            <a:r>
              <a:rPr lang="en-US" altLang="zh-TW" dirty="0"/>
              <a:t>data?</a:t>
            </a:r>
            <a:r>
              <a:rPr lang="zh-TW" altLang="en-US" dirty="0"/>
              <a:t> </a:t>
            </a:r>
            <a:r>
              <a:rPr lang="en-US" altLang="zh-TW" dirty="0"/>
              <a:t>Instead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forecasting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future,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possible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reconstruct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series?</a:t>
            </a:r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FF147-2A08-0392-C172-59140EDF30A7}"/>
              </a:ext>
            </a:extLst>
          </p:cNvPr>
          <p:cNvSpPr txBox="1"/>
          <p:nvPr/>
        </p:nvSpPr>
        <p:spPr>
          <a:xfrm>
            <a:off x="591207" y="3016251"/>
            <a:ext cx="6046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Q2:</a:t>
            </a:r>
            <a:r>
              <a:rPr lang="zh-TW" altLang="en-US" dirty="0"/>
              <a:t> </a:t>
            </a:r>
            <a:r>
              <a:rPr lang="en-US" altLang="zh-TW" dirty="0"/>
              <a:t>Is</a:t>
            </a:r>
            <a:r>
              <a:rPr lang="zh-TW" altLang="en-US" dirty="0"/>
              <a:t> </a:t>
            </a:r>
            <a:r>
              <a:rPr lang="en-US" altLang="zh-TW" dirty="0"/>
              <a:t>it</a:t>
            </a:r>
            <a:r>
              <a:rPr lang="zh-TW" altLang="en-US" dirty="0"/>
              <a:t> </a:t>
            </a:r>
            <a:r>
              <a:rPr lang="en-US" altLang="zh-TW" dirty="0"/>
              <a:t>possible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correlate</a:t>
            </a:r>
            <a:r>
              <a:rPr lang="zh-TW" altLang="en-US" dirty="0"/>
              <a:t> </a:t>
            </a:r>
            <a:r>
              <a:rPr lang="en-US" altLang="zh-TW" dirty="0"/>
              <a:t>6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bands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series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hidden</a:t>
            </a:r>
            <a:r>
              <a:rPr lang="zh-TW" altLang="en-US" dirty="0"/>
              <a:t> </a:t>
            </a:r>
            <a:r>
              <a:rPr lang="en-US" altLang="zh-TW" dirty="0"/>
              <a:t>space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fit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time</a:t>
            </a:r>
            <a:r>
              <a:rPr lang="zh-TW" altLang="en-US" dirty="0"/>
              <a:t> </a:t>
            </a:r>
            <a:r>
              <a:rPr lang="en-US" altLang="zh-TW" dirty="0"/>
              <a:t>series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hidden</a:t>
            </a:r>
            <a:r>
              <a:rPr lang="zh-TW" altLang="en-US" dirty="0"/>
              <a:t> </a:t>
            </a:r>
            <a:r>
              <a:rPr lang="en-US" altLang="zh-TW" dirty="0"/>
              <a:t>space?</a:t>
            </a:r>
            <a:r>
              <a:rPr lang="zh-TW" altLang="en-US" dirty="0"/>
              <a:t> </a:t>
            </a:r>
            <a:r>
              <a:rPr lang="en-US" altLang="zh-TW" dirty="0"/>
              <a:t>E.g.</a:t>
            </a:r>
            <a:r>
              <a:rPr lang="zh-TW" altLang="en-US" dirty="0"/>
              <a:t> </a:t>
            </a:r>
            <a:r>
              <a:rPr lang="en-US" altLang="zh-TW" dirty="0"/>
              <a:t>fit</a:t>
            </a:r>
            <a:r>
              <a:rPr lang="zh-TW" altLang="en-US" dirty="0"/>
              <a:t> </a:t>
            </a:r>
            <a:r>
              <a:rPr lang="en-US" altLang="zh-TW" dirty="0"/>
              <a:t>ARMA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underlying</a:t>
            </a:r>
            <a:r>
              <a:rPr lang="zh-TW" altLang="en-US" dirty="0"/>
              <a:t> </a:t>
            </a:r>
            <a:r>
              <a:rPr lang="en-US" altLang="zh-TW" dirty="0"/>
              <a:t>damped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/>
              <a:t>walk</a:t>
            </a:r>
            <a:r>
              <a:rPr lang="zh-TW" altLang="en-US" dirty="0"/>
              <a:t> </a:t>
            </a:r>
            <a:r>
              <a:rPr lang="en-US" altLang="zh-TW" dirty="0"/>
              <a:t>process,</a:t>
            </a:r>
            <a:r>
              <a:rPr lang="zh-TW" altLang="en-US" dirty="0"/>
              <a:t> </a:t>
            </a:r>
            <a:r>
              <a:rPr lang="en-US" altLang="zh-TW" dirty="0"/>
              <a:t>given</a:t>
            </a:r>
            <a:r>
              <a:rPr lang="zh-TW" altLang="en-US" dirty="0"/>
              <a:t> </a:t>
            </a:r>
            <a:r>
              <a:rPr lang="en-US" altLang="zh-TW" dirty="0"/>
              <a:t>that</a:t>
            </a:r>
            <a:r>
              <a:rPr lang="zh-TW" altLang="en-US" dirty="0"/>
              <a:t> </a:t>
            </a:r>
            <a:r>
              <a:rPr lang="en-US" altLang="zh-TW" dirty="0"/>
              <a:t>all</a:t>
            </a:r>
            <a:r>
              <a:rPr lang="zh-TW" altLang="en-US" dirty="0"/>
              <a:t> </a:t>
            </a:r>
            <a:r>
              <a:rPr lang="en-US" altLang="zh-TW" dirty="0"/>
              <a:t>six</a:t>
            </a:r>
            <a:r>
              <a:rPr lang="zh-TW" altLang="en-US" dirty="0"/>
              <a:t> </a:t>
            </a:r>
            <a:r>
              <a:rPr lang="en-US" altLang="zh-TW" dirty="0"/>
              <a:t>bands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just</a:t>
            </a:r>
            <a:r>
              <a:rPr lang="zh-TW" altLang="en-US" dirty="0"/>
              <a:t> </a:t>
            </a:r>
            <a:r>
              <a:rPr lang="en-US" altLang="zh-TW" dirty="0"/>
              <a:t>some</a:t>
            </a:r>
            <a:r>
              <a:rPr lang="zh-TW" altLang="en-US" dirty="0"/>
              <a:t> </a:t>
            </a:r>
            <a:r>
              <a:rPr lang="en-US" altLang="zh-TW" dirty="0"/>
              <a:t>transfer</a:t>
            </a:r>
            <a:r>
              <a:rPr lang="zh-TW" altLang="en-US" dirty="0"/>
              <a:t> </a:t>
            </a:r>
            <a:r>
              <a:rPr lang="en-US" altLang="zh-TW" dirty="0"/>
              <a:t>functions</a:t>
            </a:r>
            <a:r>
              <a:rPr lang="zh-TW" altLang="en-US" dirty="0"/>
              <a:t> </a:t>
            </a:r>
            <a:r>
              <a:rPr lang="en-US" altLang="zh-TW" dirty="0"/>
              <a:t>convolve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damped</a:t>
            </a:r>
            <a:r>
              <a:rPr lang="zh-TW" altLang="en-US" dirty="0"/>
              <a:t> </a:t>
            </a:r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/>
              <a:t>walk</a:t>
            </a:r>
            <a:r>
              <a:rPr lang="zh-TW" altLang="en-US" dirty="0"/>
              <a:t> </a:t>
            </a:r>
            <a:r>
              <a:rPr lang="en-US" altLang="zh-TW" dirty="0"/>
              <a:t>signal.</a:t>
            </a:r>
            <a:r>
              <a:rPr lang="zh-TW" altLang="en-US" dirty="0"/>
              <a:t> 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5644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FC9E-5454-4313-780E-F9365609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Sample</a:t>
            </a:r>
            <a:r>
              <a:rPr lang="zh-TW" altLang="en-US" dirty="0"/>
              <a:t> </a:t>
            </a:r>
            <a:r>
              <a:rPr lang="en-US" altLang="zh-TW" dirty="0"/>
              <a:t>light</a:t>
            </a:r>
            <a:r>
              <a:rPr lang="zh-TW" altLang="en-US" dirty="0"/>
              <a:t> </a:t>
            </a:r>
            <a:r>
              <a:rPr lang="en-US" altLang="zh-TW" dirty="0"/>
              <a:t>curve</a:t>
            </a:r>
            <a:endParaRPr lang="en-TW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23B264B-93A8-D1BA-EA17-4C1B4D0DE2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W"/>
          </a:p>
        </p:txBody>
      </p:sp>
      <p:pic>
        <p:nvPicPr>
          <p:cNvPr id="7" name="Picture 6" descr="A group of graph of different types of waves&#10;&#10;AI-generated content may be incorrect.">
            <a:extLst>
              <a:ext uri="{FF2B5EF4-FFF2-40B4-BE49-F238E27FC236}">
                <a16:creationId xmlns:a16="http://schemas.microsoft.com/office/drawing/2014/main" id="{024834CF-7CFD-D8CD-8650-B011D324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43" y="182563"/>
            <a:ext cx="4206874" cy="631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2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8D89-2976-AAE3-B59E-E396C791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ACFs</a:t>
            </a:r>
            <a:endParaRPr lang="en-TW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5310709D-ADCE-A794-C94A-A249CB1A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18" y="365125"/>
            <a:ext cx="4187687" cy="6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2610-E78D-3CE9-0E05-5842FB0B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PACFs</a:t>
            </a:r>
            <a:endParaRPr lang="en-TW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DCF89D3D-AD16-CA6B-9C7A-1DB59742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52" y="278295"/>
            <a:ext cx="4200939" cy="63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91140-3C2B-B703-1C35-8517B9406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02F6-913F-7F41-6C92-6AC51A6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CCFs</a:t>
            </a:r>
            <a:endParaRPr lang="en-TW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9CC1ACC4-0FC4-3313-EDDA-3A13FDF7C2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W"/>
          </a:p>
        </p:txBody>
      </p:sp>
      <p:pic>
        <p:nvPicPr>
          <p:cNvPr id="6" name="Picture 5" descr="A diagram of a band&#10;&#10;AI-generated content may be incorrect.">
            <a:extLst>
              <a:ext uri="{FF2B5EF4-FFF2-40B4-BE49-F238E27FC236}">
                <a16:creationId xmlns:a16="http://schemas.microsoft.com/office/drawing/2014/main" id="{6F26611D-4C4F-AC73-B04B-85CD014B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5" y="1327308"/>
            <a:ext cx="3945594" cy="2434995"/>
          </a:xfrm>
          <a:prstGeom prst="rect">
            <a:avLst/>
          </a:prstGeom>
        </p:spPr>
      </p:pic>
      <p:pic>
        <p:nvPicPr>
          <p:cNvPr id="8" name="Picture 7" descr="A diagram of a band&#10;&#10;AI-generated content may be incorrect.">
            <a:extLst>
              <a:ext uri="{FF2B5EF4-FFF2-40B4-BE49-F238E27FC236}">
                <a16:creationId xmlns:a16="http://schemas.microsoft.com/office/drawing/2014/main" id="{07BADEF8-D12D-3300-F451-8BCE3501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686" y="1388147"/>
            <a:ext cx="4054975" cy="2502499"/>
          </a:xfrm>
          <a:prstGeom prst="rect">
            <a:avLst/>
          </a:prstGeom>
        </p:spPr>
      </p:pic>
      <p:pic>
        <p:nvPicPr>
          <p:cNvPr id="10" name="Picture 9" descr="A diagram of a band&#10;&#10;AI-generated content may be incorrect.">
            <a:extLst>
              <a:ext uri="{FF2B5EF4-FFF2-40B4-BE49-F238E27FC236}">
                <a16:creationId xmlns:a16="http://schemas.microsoft.com/office/drawing/2014/main" id="{4E739461-4556-F6D5-DEB0-5073B5571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973" y="1388147"/>
            <a:ext cx="3847013" cy="2374156"/>
          </a:xfrm>
          <a:prstGeom prst="rect">
            <a:avLst/>
          </a:prstGeom>
        </p:spPr>
      </p:pic>
      <p:pic>
        <p:nvPicPr>
          <p:cNvPr id="12" name="Picture 11" descr="A diagram of a band&#10;&#10;AI-generated content may be incorrect.">
            <a:extLst>
              <a:ext uri="{FF2B5EF4-FFF2-40B4-BE49-F238E27FC236}">
                <a16:creationId xmlns:a16="http://schemas.microsoft.com/office/drawing/2014/main" id="{F56AC596-8282-7A01-5D46-827B0AD31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403" y="3869612"/>
            <a:ext cx="3945594" cy="2434995"/>
          </a:xfrm>
          <a:prstGeom prst="rect">
            <a:avLst/>
          </a:prstGeom>
        </p:spPr>
      </p:pic>
      <p:pic>
        <p:nvPicPr>
          <p:cNvPr id="14" name="Picture 13" descr="A diagram of a band&#10;&#10;AI-generated content may be incorrect.">
            <a:extLst>
              <a:ext uri="{FF2B5EF4-FFF2-40B4-BE49-F238E27FC236}">
                <a16:creationId xmlns:a16="http://schemas.microsoft.com/office/drawing/2014/main" id="{F51DFB2C-CCE1-CDF1-5E8E-661D8D446A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464" y="3790819"/>
            <a:ext cx="4200939" cy="25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1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158</Words>
  <Application>Microsoft Macintosh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Active galaxy nuclei(AGN) ligh curves modeling</vt:lpstr>
      <vt:lpstr>Example light curve data</vt:lpstr>
      <vt:lpstr>Sample light curve</vt:lpstr>
      <vt:lpstr>ACFs</vt:lpstr>
      <vt:lpstr>PACFs</vt:lpstr>
      <vt:lpstr>CCFs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Shen, Ken</dc:creator>
  <cp:lastModifiedBy>Shen, Ken</cp:lastModifiedBy>
  <cp:revision>10</cp:revision>
  <dcterms:created xsi:type="dcterms:W3CDTF">2025-04-24T18:19:46Z</dcterms:created>
  <dcterms:modified xsi:type="dcterms:W3CDTF">2025-04-25T18:55:08Z</dcterms:modified>
</cp:coreProperties>
</file>