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0" r:id="rId5"/>
    <p:sldId id="262" r:id="rId6"/>
    <p:sldId id="264" r:id="rId7"/>
    <p:sldId id="265" r:id="rId8"/>
  </p:sldIdLst>
  <p:sldSz cx="10693400" cy="7561263"/>
  <p:notesSz cx="6858000" cy="9144000"/>
  <p:defaultTextStyle>
    <a:defPPr>
      <a:defRPr lang="ja-JP"/>
    </a:defPPr>
    <a:lvl1pPr marL="0" algn="l" defTabSz="1043056" rtl="0" eaLnBrk="1" latinLnBrk="0" hangingPunct="1">
      <a:defRPr kumimoji="1" sz="2100" kern="1200">
        <a:solidFill>
          <a:schemeClr val="tx1"/>
        </a:solidFill>
        <a:latin typeface="+mn-lt"/>
        <a:ea typeface="+mn-ea"/>
        <a:cs typeface="+mn-cs"/>
      </a:defRPr>
    </a:lvl1pPr>
    <a:lvl2pPr marL="521528" algn="l" defTabSz="1043056" rtl="0" eaLnBrk="1" latinLnBrk="0" hangingPunct="1">
      <a:defRPr kumimoji="1" sz="2100" kern="1200">
        <a:solidFill>
          <a:schemeClr val="tx1"/>
        </a:solidFill>
        <a:latin typeface="+mn-lt"/>
        <a:ea typeface="+mn-ea"/>
        <a:cs typeface="+mn-cs"/>
      </a:defRPr>
    </a:lvl2pPr>
    <a:lvl3pPr marL="1043056" algn="l" defTabSz="1043056" rtl="0" eaLnBrk="1" latinLnBrk="0" hangingPunct="1">
      <a:defRPr kumimoji="1" sz="2100" kern="1200">
        <a:solidFill>
          <a:schemeClr val="tx1"/>
        </a:solidFill>
        <a:latin typeface="+mn-lt"/>
        <a:ea typeface="+mn-ea"/>
        <a:cs typeface="+mn-cs"/>
      </a:defRPr>
    </a:lvl3pPr>
    <a:lvl4pPr marL="1564584" algn="l" defTabSz="1043056" rtl="0" eaLnBrk="1" latinLnBrk="0" hangingPunct="1">
      <a:defRPr kumimoji="1" sz="2100" kern="1200">
        <a:solidFill>
          <a:schemeClr val="tx1"/>
        </a:solidFill>
        <a:latin typeface="+mn-lt"/>
        <a:ea typeface="+mn-ea"/>
        <a:cs typeface="+mn-cs"/>
      </a:defRPr>
    </a:lvl4pPr>
    <a:lvl5pPr marL="2086112" algn="l" defTabSz="1043056" rtl="0" eaLnBrk="1" latinLnBrk="0" hangingPunct="1">
      <a:defRPr kumimoji="1" sz="2100" kern="1200">
        <a:solidFill>
          <a:schemeClr val="tx1"/>
        </a:solidFill>
        <a:latin typeface="+mn-lt"/>
        <a:ea typeface="+mn-ea"/>
        <a:cs typeface="+mn-cs"/>
      </a:defRPr>
    </a:lvl5pPr>
    <a:lvl6pPr marL="2607640" algn="l" defTabSz="1043056" rtl="0" eaLnBrk="1" latinLnBrk="0" hangingPunct="1">
      <a:defRPr kumimoji="1" sz="2100" kern="1200">
        <a:solidFill>
          <a:schemeClr val="tx1"/>
        </a:solidFill>
        <a:latin typeface="+mn-lt"/>
        <a:ea typeface="+mn-ea"/>
        <a:cs typeface="+mn-cs"/>
      </a:defRPr>
    </a:lvl6pPr>
    <a:lvl7pPr marL="3129168" algn="l" defTabSz="1043056" rtl="0" eaLnBrk="1" latinLnBrk="0" hangingPunct="1">
      <a:defRPr kumimoji="1" sz="2100" kern="1200">
        <a:solidFill>
          <a:schemeClr val="tx1"/>
        </a:solidFill>
        <a:latin typeface="+mn-lt"/>
        <a:ea typeface="+mn-ea"/>
        <a:cs typeface="+mn-cs"/>
      </a:defRPr>
    </a:lvl7pPr>
    <a:lvl8pPr marL="3650696" algn="l" defTabSz="1043056" rtl="0" eaLnBrk="1" latinLnBrk="0" hangingPunct="1">
      <a:defRPr kumimoji="1" sz="2100" kern="1200">
        <a:solidFill>
          <a:schemeClr val="tx1"/>
        </a:solidFill>
        <a:latin typeface="+mn-lt"/>
        <a:ea typeface="+mn-ea"/>
        <a:cs typeface="+mn-cs"/>
      </a:defRPr>
    </a:lvl8pPr>
    <a:lvl9pPr marL="4172224" algn="l" defTabSz="1043056"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670C"/>
    <a:srgbClr val="973E07"/>
    <a:srgbClr val="FBECCD"/>
    <a:srgbClr val="F7DAA1"/>
    <a:srgbClr val="7B4B17"/>
    <a:srgbClr val="6C2E00"/>
    <a:srgbClr val="5B3811"/>
    <a:srgbClr val="481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0"/>
    <p:restoredTop sz="94660"/>
  </p:normalViewPr>
  <p:slideViewPr>
    <p:cSldViewPr>
      <p:cViewPr varScale="1">
        <p:scale>
          <a:sx n="104" d="100"/>
          <a:sy n="104" d="100"/>
        </p:scale>
        <p:origin x="440" y="208"/>
      </p:cViewPr>
      <p:guideLst>
        <p:guide orient="horz" pos="238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57219-BDA3-884A-B09F-F10BDB197E1B}" type="datetimeFigureOut">
              <a:rPr kumimoji="1" lang="ja-JP" altLang="en-US" smtClean="0"/>
              <a:t>2018/5/6</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A197B-E709-C04E-B3D3-595566660185}" type="slidenum">
              <a:rPr kumimoji="1" lang="ja-JP" altLang="en-US" smtClean="0"/>
              <a:t>‹#›</a:t>
            </a:fld>
            <a:endParaRPr kumimoji="1" lang="ja-JP" altLang="en-US"/>
          </a:p>
        </p:txBody>
      </p:sp>
    </p:spTree>
    <p:extLst>
      <p:ext uri="{BB962C8B-B14F-4D97-AF65-F5344CB8AC3E}">
        <p14:creationId xmlns:p14="http://schemas.microsoft.com/office/powerpoint/2010/main" val="12764884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2.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2" y="0"/>
            <a:ext cx="10693400" cy="7561263"/>
          </a:xfrm>
          <a:prstGeom prst="rect">
            <a:avLst/>
          </a:prstGeom>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t="-347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4" cstate="print"/>
          <a:stretch>
            <a:fillRect/>
          </a:stretch>
        </p:blipFill>
        <p:spPr>
          <a:xfrm>
            <a:off x="306141" y="324247"/>
            <a:ext cx="5832647" cy="5049975"/>
          </a:xfrm>
          <a:prstGeom prst="rect">
            <a:avLst/>
          </a:prstGeom>
        </p:spPr>
      </p:pic>
      <p:sp>
        <p:nvSpPr>
          <p:cNvPr id="2" name="タイトル 1"/>
          <p:cNvSpPr>
            <a:spLocks noGrp="1"/>
          </p:cNvSpPr>
          <p:nvPr>
            <p:ph type="ctrTitle"/>
          </p:nvPr>
        </p:nvSpPr>
        <p:spPr>
          <a:xfrm>
            <a:off x="666180" y="2052439"/>
            <a:ext cx="9289032" cy="1512169"/>
          </a:xfrm>
          <a:prstGeom prst="rect">
            <a:avLst/>
          </a:prstGeom>
        </p:spPr>
        <p:txBody>
          <a:bodyPr>
            <a:noAutofit/>
          </a:bodyPr>
          <a:lstStyle>
            <a:lvl1pPr algn="r">
              <a:defRPr sz="5400" b="1">
                <a:solidFill>
                  <a:schemeClr val="tx2"/>
                </a:solidFill>
                <a:latin typeface="メイリオ" pitchFamily="50" charset="-128"/>
                <a:ea typeface="メイリオ" pitchFamily="50" charset="-128"/>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3546500" y="3564607"/>
            <a:ext cx="6408712" cy="1152128"/>
          </a:xfrm>
          <a:prstGeom prst="rect">
            <a:avLst/>
          </a:prstGeom>
        </p:spPr>
        <p:txBody>
          <a:bodyPr>
            <a:noAutofit/>
          </a:bodyPr>
          <a:lstStyle>
            <a:lvl1pPr marL="0" indent="0" algn="r">
              <a:buNone/>
              <a:defRPr sz="2400">
                <a:solidFill>
                  <a:schemeClr val="tx1">
                    <a:tint val="75000"/>
                  </a:schemeClr>
                </a:solidFill>
                <a:latin typeface="メイリオ" pitchFamily="50" charset="-128"/>
                <a:ea typeface="メイリオ" pitchFamily="50" charset="-128"/>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メイリオ" pitchFamily="50" charset="-128"/>
                <a:ea typeface="メイリオ" pitchFamily="50" charset="-128"/>
              </a:defRPr>
            </a:lvl1pPr>
          </a:lstStyle>
          <a:p>
            <a:fld id="{04931351-92F6-47B4-B6FA-08BBE8070DF3}" type="datetimeFigureOut">
              <a:rPr lang="ja-JP" altLang="en-US" smtClean="0"/>
              <a:pPr/>
              <a:t>2018/5/6</a:t>
            </a:fld>
            <a:endParaRPr lang="ja-JP" altLang="en-US"/>
          </a:p>
        </p:txBody>
      </p:sp>
      <p:sp>
        <p:nvSpPr>
          <p:cNvPr id="5" name="フッター プレースホルダー 4"/>
          <p:cNvSpPr>
            <a:spLocks noGrp="1"/>
          </p:cNvSpPr>
          <p:nvPr>
            <p:ph type="ftr" sz="quarter" idx="11"/>
          </p:nvPr>
        </p:nvSpPr>
        <p:spPr/>
        <p:txBody>
          <a:bodyPr/>
          <a:lstStyle>
            <a:lvl1pPr>
              <a:defRPr>
                <a:latin typeface="メイリオ" pitchFamily="50" charset="-128"/>
                <a:ea typeface="メイリオ"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メイリオ" pitchFamily="50" charset="-128"/>
                <a:ea typeface="メイリオ" pitchFamily="50" charset="-128"/>
              </a:defRPr>
            </a:lvl1pPr>
          </a:lstStyle>
          <a:p>
            <a:fld id="{6D002602-FC44-4815-B2EE-5DB60B3A541D}" type="slidenum">
              <a:rPr lang="ja-JP" altLang="en-US" smtClean="0"/>
              <a:pPr/>
              <a:t>‹#›</a:t>
            </a:fld>
            <a:endParaRPr lang="ja-JP" altLang="en-US"/>
          </a:p>
        </p:txBody>
      </p:sp>
      <p:cxnSp>
        <p:nvCxnSpPr>
          <p:cNvPr id="10" name="直線​​コネクタ 9"/>
          <p:cNvCxnSpPr/>
          <p:nvPr userDrawn="1"/>
        </p:nvCxnSpPr>
        <p:spPr>
          <a:xfrm>
            <a:off x="9955212" y="0"/>
            <a:ext cx="0" cy="7561263"/>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a:off x="2" y="7020991"/>
            <a:ext cx="10128964"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08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534670" y="302801"/>
            <a:ext cx="9624060" cy="1260211"/>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534670" y="1764295"/>
            <a:ext cx="9624060" cy="4990084"/>
          </a:xfrm>
          <a:prstGeom prst="rect">
            <a:avLst/>
          </a:prstGeo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110270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067112" y="334306"/>
            <a:ext cx="2812588" cy="7113188"/>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5639" y="334306"/>
            <a:ext cx="8263250" cy="7113188"/>
          </a:xfrm>
          <a:prstGeom prst="rect">
            <a:avLst/>
          </a:prstGeo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363037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正方形/長方形 9"/>
          <p:cNvSpPr/>
          <p:nvPr userDrawn="1"/>
        </p:nvSpPr>
        <p:spPr>
          <a:xfrm>
            <a:off x="594172" y="1548383"/>
            <a:ext cx="9505056" cy="5328592"/>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
        <p:nvSpPr>
          <p:cNvPr id="7" name="タイトル 1"/>
          <p:cNvSpPr>
            <a:spLocks noGrp="1"/>
          </p:cNvSpPr>
          <p:nvPr>
            <p:ph type="title"/>
          </p:nvPr>
        </p:nvSpPr>
        <p:spPr>
          <a:xfrm>
            <a:off x="534670" y="612278"/>
            <a:ext cx="9624060" cy="864097"/>
          </a:xfrm>
          <a:prstGeom prst="rect">
            <a:avLst/>
          </a:prstGeom>
        </p:spPr>
        <p:txBody>
          <a:bodyPr>
            <a:normAutofit/>
          </a:bodyPr>
          <a:lstStyle>
            <a:lvl1pPr algn="l">
              <a:defRPr sz="3600" b="1">
                <a:solidFill>
                  <a:schemeClr val="tx2"/>
                </a:solidFill>
              </a:defRPr>
            </a:lvl1pPr>
          </a:lstStyle>
          <a:p>
            <a:r>
              <a:rPr kumimoji="1" lang="ja-JP" altLang="en-US" smtClean="0"/>
              <a:t>マスター タイトルの書式設定</a:t>
            </a:r>
            <a:endParaRPr kumimoji="1" lang="ja-JP" altLang="en-US" dirty="0"/>
          </a:p>
        </p:txBody>
      </p:sp>
      <p:sp>
        <p:nvSpPr>
          <p:cNvPr id="8" name="コンテンツ プレースホルダー 2"/>
          <p:cNvSpPr>
            <a:spLocks noGrp="1"/>
          </p:cNvSpPr>
          <p:nvPr>
            <p:ph sz="half" idx="1"/>
          </p:nvPr>
        </p:nvSpPr>
        <p:spPr>
          <a:xfrm>
            <a:off x="954212" y="1836415"/>
            <a:ext cx="8784976" cy="4680520"/>
          </a:xfrm>
          <a:prstGeom prst="rect">
            <a:avLst/>
          </a:prstGeom>
        </p:spPr>
        <p:txBody>
          <a:bodyPr>
            <a:normAutofit/>
          </a:bodyPr>
          <a:lstStyle>
            <a:lvl1pPr>
              <a:defRPr sz="2400"/>
            </a:lvl1pPr>
            <a:lvl2pPr>
              <a:defRPr sz="2000"/>
            </a:lvl2pPr>
            <a:lvl3pPr>
              <a:defRPr sz="1800"/>
            </a:lvl3pPr>
            <a:lvl4pPr>
              <a:defRPr sz="1800"/>
            </a:lvl4pPr>
            <a:lvl5pPr>
              <a:defRPr sz="1800"/>
            </a:lvl5pPr>
            <a:lvl6pPr>
              <a:defRPr sz="2100"/>
            </a:lvl6pPr>
            <a:lvl7pPr>
              <a:defRPr sz="2100"/>
            </a:lvl7pPr>
            <a:lvl8pPr>
              <a:defRPr sz="2100"/>
            </a:lvl8pPr>
            <a:lvl9pPr>
              <a:defRPr sz="2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pic>
        <p:nvPicPr>
          <p:cNvPr id="9" name="図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10800000">
            <a:off x="5922764" y="3434895"/>
            <a:ext cx="4464496" cy="3865414"/>
          </a:xfrm>
          <a:prstGeom prst="rect">
            <a:avLst/>
          </a:prstGeom>
        </p:spPr>
      </p:pic>
    </p:spTree>
    <p:extLst>
      <p:ext uri="{BB962C8B-B14F-4D97-AF65-F5344CB8AC3E}">
        <p14:creationId xmlns:p14="http://schemas.microsoft.com/office/powerpoint/2010/main" val="841356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
        <p:nvSpPr>
          <p:cNvPr id="7" name="正方形/長方形 6"/>
          <p:cNvSpPr/>
          <p:nvPr userDrawn="1"/>
        </p:nvSpPr>
        <p:spPr>
          <a:xfrm>
            <a:off x="594172" y="1548383"/>
            <a:ext cx="9505056" cy="5328592"/>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p:cNvSpPr>
            <a:spLocks noGrp="1"/>
          </p:cNvSpPr>
          <p:nvPr>
            <p:ph type="title"/>
          </p:nvPr>
        </p:nvSpPr>
        <p:spPr>
          <a:xfrm>
            <a:off x="534670" y="612278"/>
            <a:ext cx="9624060" cy="864097"/>
          </a:xfrm>
          <a:prstGeom prst="rect">
            <a:avLst/>
          </a:prstGeom>
        </p:spPr>
        <p:txBody>
          <a:bodyPr>
            <a:normAutofit/>
          </a:bodyPr>
          <a:lstStyle>
            <a:lvl1pPr algn="l">
              <a:defRPr sz="3600" b="1">
                <a:solidFill>
                  <a:schemeClr val="tx2"/>
                </a:solidFill>
              </a:defRPr>
            </a:lvl1pPr>
          </a:lstStyle>
          <a:p>
            <a:r>
              <a:rPr kumimoji="1" lang="ja-JP" altLang="en-US" smtClean="0"/>
              <a:t>マスター タイトルの書式設定</a:t>
            </a:r>
            <a:endParaRPr kumimoji="1" lang="ja-JP" altLang="en-US" dirty="0"/>
          </a:p>
        </p:txBody>
      </p:sp>
      <p:sp>
        <p:nvSpPr>
          <p:cNvPr id="9" name="コンテンツ プレースホルダー 2"/>
          <p:cNvSpPr>
            <a:spLocks noGrp="1"/>
          </p:cNvSpPr>
          <p:nvPr>
            <p:ph sz="half" idx="1"/>
          </p:nvPr>
        </p:nvSpPr>
        <p:spPr>
          <a:xfrm>
            <a:off x="954212" y="1836415"/>
            <a:ext cx="8784976" cy="4680520"/>
          </a:xfrm>
          <a:prstGeom prst="rect">
            <a:avLst/>
          </a:prstGeom>
        </p:spPr>
        <p:txBody>
          <a:bodyPr>
            <a:normAutofit/>
          </a:bodyPr>
          <a:lstStyle>
            <a:lvl1pPr>
              <a:defRPr sz="2400"/>
            </a:lvl1pPr>
            <a:lvl2pPr>
              <a:defRPr sz="2000"/>
            </a:lvl2pPr>
            <a:lvl3pPr>
              <a:defRPr sz="1800"/>
            </a:lvl3pPr>
            <a:lvl4pPr>
              <a:defRPr sz="1800"/>
            </a:lvl4pPr>
            <a:lvl5pPr>
              <a:defRPr sz="1800"/>
            </a:lvl5pPr>
            <a:lvl6pPr>
              <a:defRPr sz="2100"/>
            </a:lvl6pPr>
            <a:lvl7pPr>
              <a:defRPr sz="2100"/>
            </a:lvl7pPr>
            <a:lvl8pPr>
              <a:defRPr sz="2100"/>
            </a:lvl8pPr>
            <a:lvl9pPr>
              <a:defRPr sz="2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8383220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4670" y="302801"/>
            <a:ext cx="9624060" cy="1260211"/>
          </a:xfrm>
          <a:prstGeom prst="rect">
            <a:avLst/>
          </a:prstGeo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5639" y="1944575"/>
            <a:ext cx="5537918" cy="5502919"/>
          </a:xfrm>
          <a:prstGeom prst="rect">
            <a:avLst/>
          </a:prstGeo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341781" y="1944575"/>
            <a:ext cx="5537919" cy="5502919"/>
          </a:xfrm>
          <a:prstGeom prst="rect">
            <a:avLst/>
          </a:prstGeo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156248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4670" y="302801"/>
            <a:ext cx="9624060" cy="1260211"/>
          </a:xfrm>
          <a:prstGeom prst="rect">
            <a:avLst/>
          </a:prstGeo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34670" y="1692533"/>
            <a:ext cx="4724775" cy="705367"/>
          </a:xfrm>
          <a:prstGeom prst="rect">
            <a:avLst/>
          </a:prstGeo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534670" y="2397901"/>
            <a:ext cx="4724775" cy="4356478"/>
          </a:xfrm>
          <a:prstGeom prst="rect">
            <a:avLst/>
          </a:prstGeo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5432099" y="1692533"/>
            <a:ext cx="4726631" cy="705367"/>
          </a:xfrm>
          <a:prstGeom prst="rect">
            <a:avLst/>
          </a:prstGeo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5432099" y="2397901"/>
            <a:ext cx="4726631" cy="4356478"/>
          </a:xfrm>
          <a:prstGeom prst="rect">
            <a:avLst/>
          </a:prstGeo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402508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34670" y="302801"/>
            <a:ext cx="9624060" cy="1260211"/>
          </a:xfrm>
          <a:prstGeom prst="rect">
            <a:avLst/>
          </a:prstGeom>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315599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44744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4671" y="301050"/>
            <a:ext cx="3518055" cy="1281214"/>
          </a:xfrm>
          <a:prstGeom prst="rect">
            <a:avLst/>
          </a:prstGeom>
        </p:spPr>
        <p:txBody>
          <a:bodyPr anchor="b"/>
          <a:lstStyle>
            <a:lvl1pPr algn="l">
              <a:defRPr sz="23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180822" y="301051"/>
            <a:ext cx="5977908" cy="6453328"/>
          </a:xfrm>
          <a:prstGeom prst="rect">
            <a:avLst/>
          </a:prstGeo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534671" y="1582265"/>
            <a:ext cx="3518055" cy="5172114"/>
          </a:xfrm>
          <a:prstGeom prst="rect">
            <a:avLst/>
          </a:prstGeo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416749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95981" y="5292884"/>
            <a:ext cx="6416040" cy="624855"/>
          </a:xfrm>
          <a:prstGeom prst="rect">
            <a:avLst/>
          </a:prstGeom>
        </p:spPr>
        <p:txBody>
          <a:bodyPr anchor="b"/>
          <a:lstStyle>
            <a:lvl1pPr algn="l">
              <a:defRPr sz="23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095981" y="675613"/>
            <a:ext cx="6416040" cy="4536758"/>
          </a:xfrm>
          <a:prstGeom prst="rect">
            <a:avLst/>
          </a:prstGeo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2095981" y="5917739"/>
            <a:ext cx="6416040" cy="887398"/>
          </a:xfrm>
          <a:prstGeom prst="rect">
            <a:avLst/>
          </a:prstGeo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2018/5/6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002602-FC44-4815-B2EE-5DB60B3A541D}" type="slidenum">
              <a:rPr kumimoji="1" lang="ja-JP" altLang="en-US" smtClean="0"/>
              <a:t>‹#›</a:t>
            </a:fld>
            <a:endParaRPr kumimoji="1" lang="ja-JP" altLang="en-US"/>
          </a:p>
        </p:txBody>
      </p:sp>
    </p:spTree>
    <p:extLst>
      <p:ext uri="{BB962C8B-B14F-4D97-AF65-F5344CB8AC3E}">
        <p14:creationId xmlns:p14="http://schemas.microsoft.com/office/powerpoint/2010/main" val="15827341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userDrawn="1"/>
        </p:nvSpPr>
        <p:spPr>
          <a:xfrm>
            <a:off x="0" y="0"/>
            <a:ext cx="10693400" cy="7561264"/>
          </a:xfrm>
          <a:prstGeom prst="rect">
            <a:avLst/>
          </a:prstGeom>
          <a:blipFill dpi="0" rotWithShape="1">
            <a:blip r:embed="rId13">
              <a:alphaModFix amt="55000"/>
              <a:extLst>
                <a:ext uri="{BEBA8EAE-BF5A-486C-A8C5-ECC9F3942E4B}">
                  <a14:imgProps xmlns:a14="http://schemas.microsoft.com/office/drawing/2010/main">
                    <a14:imgLayer r:embed="rId14">
                      <a14:imgEffect>
                        <a14:brightnessContrast bright="20000"/>
                      </a14:imgEffect>
                    </a14:imgLayer>
                  </a14:imgProps>
                </a:ext>
              </a:extLst>
            </a:blip>
            <a:srcRect/>
            <a:stretch>
              <a:fillRect l="-34757" t="-34758" r="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endParaRPr>
          </a:p>
        </p:txBody>
      </p:sp>
      <p:sp>
        <p:nvSpPr>
          <p:cNvPr id="4" name="日付プレースホルダー 3"/>
          <p:cNvSpPr>
            <a:spLocks noGrp="1"/>
          </p:cNvSpPr>
          <p:nvPr>
            <p:ph type="dt" sz="half" idx="2"/>
          </p:nvPr>
        </p:nvSpPr>
        <p:spPr>
          <a:xfrm>
            <a:off x="534670" y="7008171"/>
            <a:ext cx="2495127" cy="402567"/>
          </a:xfrm>
          <a:prstGeom prst="rect">
            <a:avLst/>
          </a:prstGeom>
        </p:spPr>
        <p:txBody>
          <a:bodyPr vert="horz" lIns="104306" tIns="52153" rIns="104306" bIns="52153" rtlCol="0" anchor="ctr"/>
          <a:lstStyle>
            <a:lvl1pPr algn="l">
              <a:defRPr sz="1400">
                <a:solidFill>
                  <a:schemeClr val="tx1">
                    <a:tint val="75000"/>
                  </a:schemeClr>
                </a:solidFill>
                <a:latin typeface="メイリオ" pitchFamily="50" charset="-128"/>
                <a:ea typeface="メイリオ" pitchFamily="50" charset="-128"/>
              </a:defRPr>
            </a:lvl1pPr>
          </a:lstStyle>
          <a:p>
            <a:fld id="{04931351-92F6-47B4-B6FA-08BBE8070DF3}" type="datetimeFigureOut">
              <a:rPr lang="ja-JP" altLang="en-US" smtClean="0"/>
              <a:pPr/>
              <a:t>2018/5/6</a:t>
            </a:fld>
            <a:endParaRPr lang="ja-JP" altLang="en-US"/>
          </a:p>
        </p:txBody>
      </p:sp>
      <p:sp>
        <p:nvSpPr>
          <p:cNvPr id="5" name="フッター プレースホルダー 4"/>
          <p:cNvSpPr>
            <a:spLocks noGrp="1"/>
          </p:cNvSpPr>
          <p:nvPr>
            <p:ph type="ftr" sz="quarter" idx="3"/>
          </p:nvPr>
        </p:nvSpPr>
        <p:spPr>
          <a:xfrm>
            <a:off x="3653579" y="7008171"/>
            <a:ext cx="3386243" cy="402567"/>
          </a:xfrm>
          <a:prstGeom prst="rect">
            <a:avLst/>
          </a:prstGeom>
        </p:spPr>
        <p:txBody>
          <a:bodyPr vert="horz" lIns="104306" tIns="52153" rIns="104306" bIns="52153" rtlCol="0" anchor="ctr"/>
          <a:lstStyle>
            <a:lvl1pPr algn="ctr">
              <a:defRPr sz="1400">
                <a:solidFill>
                  <a:schemeClr val="tx1">
                    <a:tint val="75000"/>
                  </a:schemeClr>
                </a:solidFill>
                <a:latin typeface="メイリオ" pitchFamily="50" charset="-128"/>
                <a:ea typeface="メイリオ" pitchFamily="50" charset="-128"/>
              </a:defRPr>
            </a:lvl1pPr>
          </a:lstStyle>
          <a:p>
            <a:endParaRPr lang="ja-JP" altLang="en-US"/>
          </a:p>
        </p:txBody>
      </p:sp>
      <p:sp>
        <p:nvSpPr>
          <p:cNvPr id="6" name="スライド番号プレースホルダー 5"/>
          <p:cNvSpPr>
            <a:spLocks noGrp="1"/>
          </p:cNvSpPr>
          <p:nvPr>
            <p:ph type="sldNum" sz="quarter" idx="4"/>
          </p:nvPr>
        </p:nvSpPr>
        <p:spPr>
          <a:xfrm>
            <a:off x="7663603" y="7008171"/>
            <a:ext cx="2495127" cy="402567"/>
          </a:xfrm>
          <a:prstGeom prst="rect">
            <a:avLst/>
          </a:prstGeom>
        </p:spPr>
        <p:txBody>
          <a:bodyPr vert="horz" lIns="104306" tIns="52153" rIns="104306" bIns="52153" rtlCol="0" anchor="ctr"/>
          <a:lstStyle>
            <a:lvl1pPr algn="r">
              <a:defRPr sz="1400">
                <a:solidFill>
                  <a:schemeClr val="tx1">
                    <a:tint val="75000"/>
                  </a:schemeClr>
                </a:solidFill>
                <a:latin typeface="メイリオ" pitchFamily="50" charset="-128"/>
                <a:ea typeface="メイリオ" pitchFamily="50" charset="-128"/>
              </a:defRPr>
            </a:lvl1pPr>
          </a:lstStyle>
          <a:p>
            <a:fld id="{6D002602-FC44-4815-B2EE-5DB60B3A541D}" type="slidenum">
              <a:rPr lang="ja-JP" altLang="en-US" smtClean="0"/>
              <a:pPr/>
              <a:t>‹#›</a:t>
            </a:fld>
            <a:endParaRPr lang="ja-JP" altLang="en-US"/>
          </a:p>
        </p:txBody>
      </p:sp>
      <p:cxnSp>
        <p:nvCxnSpPr>
          <p:cNvPr id="10" name="直線​​コネクタ 9"/>
          <p:cNvCxnSpPr/>
          <p:nvPr userDrawn="1"/>
        </p:nvCxnSpPr>
        <p:spPr>
          <a:xfrm>
            <a:off x="0" y="1260351"/>
            <a:ext cx="70748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5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1043056" rtl="0" eaLnBrk="1" latinLnBrk="0" hangingPunct="1">
        <a:spcBef>
          <a:spcPct val="0"/>
        </a:spcBef>
        <a:buNone/>
        <a:defRPr kumimoji="1" sz="5000" kern="1200">
          <a:solidFill>
            <a:schemeClr val="tx1"/>
          </a:solidFill>
          <a:latin typeface="メイリオ" pitchFamily="50" charset="-128"/>
          <a:ea typeface="メイリオ" pitchFamily="50" charset="-128"/>
          <a:cs typeface="+mj-cs"/>
        </a:defRPr>
      </a:lvl1pPr>
    </p:titleStyle>
    <p:bodyStyle>
      <a:lvl1pPr marL="391146" indent="-391146" algn="l" defTabSz="1043056" rtl="0" eaLnBrk="1" latinLnBrk="0" hangingPunct="1">
        <a:spcBef>
          <a:spcPct val="20000"/>
        </a:spcBef>
        <a:buFont typeface="Arial" pitchFamily="34" charset="0"/>
        <a:buChar char="•"/>
        <a:defRPr kumimoji="1" sz="3700" kern="1200">
          <a:solidFill>
            <a:schemeClr val="tx1"/>
          </a:solidFill>
          <a:latin typeface="メイリオ" pitchFamily="50" charset="-128"/>
          <a:ea typeface="メイリオ" pitchFamily="50" charset="-128"/>
          <a:cs typeface="+mn-cs"/>
        </a:defRPr>
      </a:lvl1pPr>
      <a:lvl2pPr marL="847483" indent="-325955" algn="l" defTabSz="1043056"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mn-cs"/>
        </a:defRPr>
      </a:lvl2pPr>
      <a:lvl3pPr marL="1303820" indent="-260764" algn="l" defTabSz="1043056" rtl="0" eaLnBrk="1" latinLnBrk="0" hangingPunct="1">
        <a:spcBef>
          <a:spcPct val="20000"/>
        </a:spcBef>
        <a:buFont typeface="Arial" pitchFamily="34" charset="0"/>
        <a:buChar char="•"/>
        <a:defRPr kumimoji="1" sz="2700" kern="1200">
          <a:solidFill>
            <a:schemeClr val="tx1"/>
          </a:solidFill>
          <a:latin typeface="メイリオ" pitchFamily="50" charset="-128"/>
          <a:ea typeface="メイリオ" pitchFamily="50" charset="-128"/>
          <a:cs typeface="+mn-cs"/>
        </a:defRPr>
      </a:lvl3pPr>
      <a:lvl4pPr marL="1825348" indent="-260764" algn="l" defTabSz="1043056" rtl="0" eaLnBrk="1" latinLnBrk="0" hangingPunct="1">
        <a:spcBef>
          <a:spcPct val="20000"/>
        </a:spcBef>
        <a:buFont typeface="Arial" pitchFamily="34" charset="0"/>
        <a:buChar char="–"/>
        <a:defRPr kumimoji="1" sz="2300" kern="1200">
          <a:solidFill>
            <a:schemeClr val="tx1"/>
          </a:solidFill>
          <a:latin typeface="メイリオ" pitchFamily="50" charset="-128"/>
          <a:ea typeface="メイリオ" pitchFamily="50" charset="-128"/>
          <a:cs typeface="+mn-cs"/>
        </a:defRPr>
      </a:lvl4pPr>
      <a:lvl5pPr marL="2346876" indent="-260764" algn="l" defTabSz="1043056" rtl="0" eaLnBrk="1" latinLnBrk="0" hangingPunct="1">
        <a:spcBef>
          <a:spcPct val="20000"/>
        </a:spcBef>
        <a:buFont typeface="Arial" pitchFamily="34" charset="0"/>
        <a:buChar char="»"/>
        <a:defRPr kumimoji="1" sz="2300" kern="1200">
          <a:solidFill>
            <a:schemeClr val="tx1"/>
          </a:solidFill>
          <a:latin typeface="メイリオ" pitchFamily="50" charset="-128"/>
          <a:ea typeface="メイリオ" pitchFamily="50" charset="-128"/>
          <a:cs typeface="+mn-cs"/>
        </a:defRPr>
      </a:lvl5pPr>
      <a:lvl6pPr marL="2868404" indent="-260764" algn="l" defTabSz="104305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kumimoji="1" sz="2300" kern="1200">
          <a:solidFill>
            <a:schemeClr val="tx1"/>
          </a:solidFill>
          <a:latin typeface="+mn-lt"/>
          <a:ea typeface="+mn-ea"/>
          <a:cs typeface="+mn-cs"/>
        </a:defRPr>
      </a:lvl9pPr>
    </p:bodyStyle>
    <p:otherStyle>
      <a:defPPr>
        <a:defRPr lang="ja-JP"/>
      </a:defPPr>
      <a:lvl1pPr marL="0" algn="l" defTabSz="1043056" rtl="0" eaLnBrk="1" latinLnBrk="0" hangingPunct="1">
        <a:defRPr kumimoji="1" sz="2100" kern="1200">
          <a:solidFill>
            <a:schemeClr val="tx1"/>
          </a:solidFill>
          <a:latin typeface="+mn-lt"/>
          <a:ea typeface="+mn-ea"/>
          <a:cs typeface="+mn-cs"/>
        </a:defRPr>
      </a:lvl1pPr>
      <a:lvl2pPr marL="521528" algn="l" defTabSz="1043056" rtl="0" eaLnBrk="1" latinLnBrk="0" hangingPunct="1">
        <a:defRPr kumimoji="1" sz="2100" kern="1200">
          <a:solidFill>
            <a:schemeClr val="tx1"/>
          </a:solidFill>
          <a:latin typeface="+mn-lt"/>
          <a:ea typeface="+mn-ea"/>
          <a:cs typeface="+mn-cs"/>
        </a:defRPr>
      </a:lvl2pPr>
      <a:lvl3pPr marL="1043056" algn="l" defTabSz="1043056" rtl="0" eaLnBrk="1" latinLnBrk="0" hangingPunct="1">
        <a:defRPr kumimoji="1" sz="2100" kern="1200">
          <a:solidFill>
            <a:schemeClr val="tx1"/>
          </a:solidFill>
          <a:latin typeface="+mn-lt"/>
          <a:ea typeface="+mn-ea"/>
          <a:cs typeface="+mn-cs"/>
        </a:defRPr>
      </a:lvl3pPr>
      <a:lvl4pPr marL="1564584" algn="l" defTabSz="1043056" rtl="0" eaLnBrk="1" latinLnBrk="0" hangingPunct="1">
        <a:defRPr kumimoji="1" sz="2100" kern="1200">
          <a:solidFill>
            <a:schemeClr val="tx1"/>
          </a:solidFill>
          <a:latin typeface="+mn-lt"/>
          <a:ea typeface="+mn-ea"/>
          <a:cs typeface="+mn-cs"/>
        </a:defRPr>
      </a:lvl4pPr>
      <a:lvl5pPr marL="2086112" algn="l" defTabSz="1043056" rtl="0" eaLnBrk="1" latinLnBrk="0" hangingPunct="1">
        <a:defRPr kumimoji="1" sz="2100" kern="1200">
          <a:solidFill>
            <a:schemeClr val="tx1"/>
          </a:solidFill>
          <a:latin typeface="+mn-lt"/>
          <a:ea typeface="+mn-ea"/>
          <a:cs typeface="+mn-cs"/>
        </a:defRPr>
      </a:lvl5pPr>
      <a:lvl6pPr marL="2607640" algn="l" defTabSz="1043056" rtl="0" eaLnBrk="1" latinLnBrk="0" hangingPunct="1">
        <a:defRPr kumimoji="1" sz="2100" kern="1200">
          <a:solidFill>
            <a:schemeClr val="tx1"/>
          </a:solidFill>
          <a:latin typeface="+mn-lt"/>
          <a:ea typeface="+mn-ea"/>
          <a:cs typeface="+mn-cs"/>
        </a:defRPr>
      </a:lvl6pPr>
      <a:lvl7pPr marL="3129168" algn="l" defTabSz="1043056" rtl="0" eaLnBrk="1" latinLnBrk="0" hangingPunct="1">
        <a:defRPr kumimoji="1" sz="2100" kern="1200">
          <a:solidFill>
            <a:schemeClr val="tx1"/>
          </a:solidFill>
          <a:latin typeface="+mn-lt"/>
          <a:ea typeface="+mn-ea"/>
          <a:cs typeface="+mn-cs"/>
        </a:defRPr>
      </a:lvl7pPr>
      <a:lvl8pPr marL="3650696" algn="l" defTabSz="1043056" rtl="0" eaLnBrk="1" latinLnBrk="0" hangingPunct="1">
        <a:defRPr kumimoji="1" sz="2100" kern="1200">
          <a:solidFill>
            <a:schemeClr val="tx1"/>
          </a:solidFill>
          <a:latin typeface="+mn-lt"/>
          <a:ea typeface="+mn-ea"/>
          <a:cs typeface="+mn-cs"/>
        </a:defRPr>
      </a:lvl8pPr>
      <a:lvl9pPr marL="4172224" algn="l" defTabSz="1043056"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tkshim/Predict_Housing_Pri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tkshim/Keras_Classification_CatvsD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課題</a:t>
            </a:r>
            <a:r>
              <a:rPr kumimoji="1" lang="ja-JP" altLang="en-US" dirty="0" smtClean="0"/>
              <a:t>１</a:t>
            </a:r>
            <a:r>
              <a:rPr kumimoji="1" lang="en-US" altLang="ja-JP" dirty="0" smtClean="0"/>
              <a:t>.Machine Learning - </a:t>
            </a:r>
            <a:r>
              <a:rPr kumimoji="1" lang="ja-JP" altLang="en-US" dirty="0" smtClean="0"/>
              <a:t>住宅価格予想</a:t>
            </a:r>
            <a:r>
              <a:rPr kumimoji="1" lang="en-US" altLang="ja-JP" dirty="0" smtClean="0"/>
              <a:t> -</a:t>
            </a:r>
            <a:endParaRPr kumimoji="1" lang="ja-JP" altLang="en-US" dirty="0"/>
          </a:p>
        </p:txBody>
      </p:sp>
      <p:sp>
        <p:nvSpPr>
          <p:cNvPr id="5" name="テキスト ボックス 4"/>
          <p:cNvSpPr txBox="1"/>
          <p:nvPr/>
        </p:nvSpPr>
        <p:spPr>
          <a:xfrm>
            <a:off x="1910687" y="1924334"/>
            <a:ext cx="184731" cy="415498"/>
          </a:xfrm>
          <a:prstGeom prst="rect">
            <a:avLst/>
          </a:prstGeom>
          <a:noFill/>
        </p:spPr>
        <p:txBody>
          <a:bodyPr wrap="none" rtlCol="0">
            <a:spAutoFit/>
          </a:bodyPr>
          <a:lstStyle/>
          <a:p>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449802757"/>
              </p:ext>
            </p:extLst>
          </p:nvPr>
        </p:nvGraphicFramePr>
        <p:xfrm>
          <a:off x="882204" y="1692399"/>
          <a:ext cx="8496944" cy="5692073"/>
        </p:xfrm>
        <a:graphic>
          <a:graphicData uri="http://schemas.openxmlformats.org/drawingml/2006/table">
            <a:tbl>
              <a:tblPr/>
              <a:tblGrid>
                <a:gridCol w="1186780"/>
                <a:gridCol w="7310164"/>
              </a:tblGrid>
              <a:tr h="227378">
                <a:tc>
                  <a:txBody>
                    <a:bodyPr/>
                    <a:lstStyle/>
                    <a:p>
                      <a:pPr algn="ctr" fontAlgn="ctr"/>
                      <a:r>
                        <a:rPr lang="ja-JP" altLang="en-US" sz="1200" b="0" i="0" u="none" strike="noStrike" dirty="0">
                          <a:solidFill>
                            <a:srgbClr val="FFFFFF"/>
                          </a:solidFill>
                          <a:effectLst/>
                          <a:latin typeface="Meiryo" charset="-128"/>
                          <a:ea typeface="Meiryo" charset="-128"/>
                          <a:cs typeface="Meiryo" charset="-128"/>
                        </a:rPr>
                        <a:t>項目</a:t>
                      </a:r>
                    </a:p>
                  </a:txBody>
                  <a:tcPr marL="9226" marR="9226" marT="9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ja-JP" altLang="en-US" sz="1200" b="0" i="0" u="none" strike="noStrike">
                          <a:solidFill>
                            <a:srgbClr val="FFFFFF"/>
                          </a:solidFill>
                          <a:effectLst/>
                          <a:latin typeface="Meiryo" charset="-128"/>
                          <a:ea typeface="Meiryo" charset="-128"/>
                          <a:cs typeface="Meiryo" charset="-128"/>
                        </a:rPr>
                        <a:t>課題１</a:t>
                      </a:r>
                    </a:p>
                  </a:txBody>
                  <a:tcPr marL="9226" marR="9226" marT="9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27378">
                <a:tc>
                  <a:txBody>
                    <a:bodyPr/>
                    <a:lstStyle/>
                    <a:p>
                      <a:pPr algn="ctr" fontAlgn="t"/>
                      <a:r>
                        <a:rPr lang="ja-JP" altLang="en-US" sz="1200" b="0" i="0" u="none" strike="noStrike" dirty="0">
                          <a:solidFill>
                            <a:srgbClr val="000000"/>
                          </a:solidFill>
                          <a:effectLst/>
                          <a:latin typeface="Meiryo" charset="-128"/>
                          <a:ea typeface="Meiryo" charset="-128"/>
                          <a:cs typeface="Meiryo" charset="-128"/>
                        </a:rPr>
                        <a:t>目的</a:t>
                      </a:r>
                    </a:p>
                  </a:txBody>
                  <a:tcPr marL="9226" marR="9226" marT="92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Meiryo" charset="-128"/>
                          <a:ea typeface="Meiryo" charset="-128"/>
                          <a:cs typeface="Meiryo" charset="-128"/>
                        </a:rPr>
                        <a:t>学習データから精度の高い住宅価格予測モデルを作成</a:t>
                      </a:r>
                    </a:p>
                  </a:txBody>
                  <a:tcPr marL="9226" marR="9226" marT="9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5324">
                <a:tc>
                  <a:txBody>
                    <a:bodyPr/>
                    <a:lstStyle/>
                    <a:p>
                      <a:pPr algn="ctr" fontAlgn="t"/>
                      <a:r>
                        <a:rPr lang="ja-JP" altLang="en-US" sz="1200" b="0" i="0" u="none" strike="noStrike" dirty="0">
                          <a:solidFill>
                            <a:srgbClr val="000000"/>
                          </a:solidFill>
                          <a:effectLst/>
                          <a:latin typeface="Meiryo" charset="-128"/>
                          <a:ea typeface="Meiryo" charset="-128"/>
                          <a:cs typeface="Meiryo" charset="-128"/>
                        </a:rPr>
                        <a:t>目標</a:t>
                      </a:r>
                    </a:p>
                  </a:txBody>
                  <a:tcPr marL="9226" marR="9226" marT="92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dirty="0">
                          <a:solidFill>
                            <a:srgbClr val="000000"/>
                          </a:solidFill>
                          <a:effectLst/>
                          <a:latin typeface="Meiryo" charset="-128"/>
                          <a:ea typeface="Meiryo" charset="-128"/>
                          <a:cs typeface="Meiryo" charset="-128"/>
                        </a:rPr>
                        <a:t>精度判定の指標は一般的に使われている決定係数</a:t>
                      </a:r>
                      <a:r>
                        <a:rPr lang="en-US" altLang="ja-JP" sz="1200" b="0" i="0" u="none" strike="noStrike" dirty="0">
                          <a:solidFill>
                            <a:srgbClr val="000000"/>
                          </a:solidFill>
                          <a:effectLst/>
                          <a:latin typeface="Meiryo" charset="-128"/>
                          <a:ea typeface="Meiryo" charset="-128"/>
                          <a:cs typeface="Meiryo" charset="-128"/>
                        </a:rPr>
                        <a:t>R2</a:t>
                      </a:r>
                      <a:r>
                        <a:rPr lang="ja-JP" altLang="en-US" sz="1200" b="0" i="0" u="none" strike="noStrike" dirty="0">
                          <a:solidFill>
                            <a:srgbClr val="000000"/>
                          </a:solidFill>
                          <a:effectLst/>
                          <a:latin typeface="Meiryo" charset="-128"/>
                          <a:ea typeface="Meiryo" charset="-128"/>
                          <a:cs typeface="Meiryo" charset="-128"/>
                        </a:rPr>
                        <a:t>を</a:t>
                      </a:r>
                      <a:r>
                        <a:rPr lang="ja-JP" altLang="en-US" sz="1200" b="0" i="0" u="none" strike="noStrike" dirty="0" smtClean="0">
                          <a:solidFill>
                            <a:srgbClr val="000000"/>
                          </a:solidFill>
                          <a:effectLst/>
                          <a:latin typeface="Meiryo" charset="-128"/>
                          <a:ea typeface="Meiryo" charset="-128"/>
                          <a:cs typeface="Meiryo" charset="-128"/>
                        </a:rPr>
                        <a:t>使用</a:t>
                      </a:r>
                      <a:endParaRPr lang="en-US" altLang="ja-JP" sz="1200" b="0" i="0" u="none" strike="noStrike" dirty="0" smtClean="0">
                        <a:solidFill>
                          <a:srgbClr val="000000"/>
                        </a:solidFill>
                        <a:effectLst/>
                        <a:latin typeface="Meiryo" charset="-128"/>
                        <a:ea typeface="Meiryo" charset="-128"/>
                        <a:cs typeface="Meiryo" charset="-128"/>
                      </a:endParaRPr>
                    </a:p>
                    <a:p>
                      <a:pPr algn="l" fontAlgn="b"/>
                      <a:r>
                        <a:rPr lang="en-US" altLang="ja-JP" sz="1200" b="0" i="0" u="none" strike="noStrike" dirty="0" smtClean="0">
                          <a:solidFill>
                            <a:srgbClr val="000000"/>
                          </a:solidFill>
                          <a:effectLst/>
                          <a:latin typeface="Meiryo" charset="-128"/>
                          <a:ea typeface="Meiryo" charset="-128"/>
                          <a:cs typeface="Meiryo" charset="-128"/>
                        </a:rPr>
                        <a:t>R2&gt;= 90</a:t>
                      </a:r>
                      <a:endParaRPr lang="en-US" altLang="ja-JP" sz="1200" b="0" i="0" u="none" strike="noStrike" dirty="0">
                        <a:solidFill>
                          <a:srgbClr val="000000"/>
                        </a:solidFill>
                        <a:effectLst/>
                        <a:latin typeface="Meiryo" charset="-128"/>
                        <a:ea typeface="Meiryo" charset="-128"/>
                        <a:cs typeface="Meiryo" charset="-128"/>
                      </a:endParaRPr>
                    </a:p>
                  </a:txBody>
                  <a:tcPr marL="9226" marR="9226" marT="9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4759">
                <a:tc>
                  <a:txBody>
                    <a:bodyPr/>
                    <a:lstStyle/>
                    <a:p>
                      <a:pPr algn="ctr" fontAlgn="t"/>
                      <a:r>
                        <a:rPr lang="ja-JP" altLang="en-US" sz="1200" b="0" i="0" u="none" strike="noStrike">
                          <a:solidFill>
                            <a:srgbClr val="000000"/>
                          </a:solidFill>
                          <a:effectLst/>
                          <a:latin typeface="Meiryo" charset="-128"/>
                          <a:ea typeface="Meiryo" charset="-128"/>
                          <a:cs typeface="Meiryo" charset="-128"/>
                        </a:rPr>
                        <a:t>データ</a:t>
                      </a:r>
                    </a:p>
                  </a:txBody>
                  <a:tcPr marL="9226" marR="9226" marT="92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a:solidFill>
                            <a:srgbClr val="000000"/>
                          </a:solidFill>
                          <a:effectLst/>
                          <a:latin typeface="Meiryo" charset="-128"/>
                          <a:ea typeface="Meiryo" charset="-128"/>
                          <a:cs typeface="Meiryo" charset="-128"/>
                        </a:rPr>
                        <a:t>831</a:t>
                      </a:r>
                      <a:r>
                        <a:rPr lang="ja-JP" altLang="en-US" sz="1200" b="0" i="0" u="none" strike="noStrike">
                          <a:solidFill>
                            <a:srgbClr val="000000"/>
                          </a:solidFill>
                          <a:effectLst/>
                          <a:latin typeface="Meiryo" charset="-128"/>
                          <a:ea typeface="Meiryo" charset="-128"/>
                          <a:cs typeface="Meiryo" charset="-128"/>
                        </a:rPr>
                        <a:t>列</a:t>
                      </a:r>
                      <a:r>
                        <a:rPr lang="en-US" altLang="ja-JP" sz="1200" b="0" i="0" u="none" strike="noStrike">
                          <a:solidFill>
                            <a:srgbClr val="000000"/>
                          </a:solidFill>
                          <a:effectLst/>
                          <a:latin typeface="Meiryo" charset="-128"/>
                          <a:ea typeface="Meiryo" charset="-128"/>
                          <a:cs typeface="Meiryo" charset="-128"/>
                        </a:rPr>
                        <a:t>5</a:t>
                      </a:r>
                      <a:r>
                        <a:rPr lang="ja-JP" altLang="en-US" sz="1200" b="0" i="0" u="none" strike="noStrike">
                          <a:solidFill>
                            <a:srgbClr val="000000"/>
                          </a:solidFill>
                          <a:effectLst/>
                          <a:latin typeface="Meiryo" charset="-128"/>
                          <a:ea typeface="Meiryo" charset="-128"/>
                          <a:cs typeface="Meiryo" charset="-128"/>
                        </a:rPr>
                        <a:t>行のデータ</a:t>
                      </a:r>
                      <a:br>
                        <a:rPr lang="ja-JP" altLang="en-US" sz="1200" b="0" i="0" u="none" strike="noStrike">
                          <a:solidFill>
                            <a:srgbClr val="000000"/>
                          </a:solidFill>
                          <a:effectLst/>
                          <a:latin typeface="Meiryo" charset="-128"/>
                          <a:ea typeface="Meiryo" charset="-128"/>
                          <a:cs typeface="Meiryo" charset="-128"/>
                        </a:rPr>
                      </a:br>
                      <a:r>
                        <a:rPr lang="ja-JP" altLang="en-US" sz="1200" b="0" i="0" u="none" strike="noStrike">
                          <a:solidFill>
                            <a:srgbClr val="000000"/>
                          </a:solidFill>
                          <a:effectLst/>
                          <a:latin typeface="Meiryo" charset="-128"/>
                          <a:ea typeface="Meiryo" charset="-128"/>
                          <a:cs typeface="Meiryo" charset="-128"/>
                        </a:rPr>
                        <a:t>①価格②サイズ③地域④建築年⑤部屋数</a:t>
                      </a:r>
                    </a:p>
                  </a:txBody>
                  <a:tcPr marL="9226" marR="9226" marT="9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36126">
                <a:tc>
                  <a:txBody>
                    <a:bodyPr/>
                    <a:lstStyle/>
                    <a:p>
                      <a:pPr algn="ctr" fontAlgn="t"/>
                      <a:r>
                        <a:rPr lang="ja-JP" altLang="en-US" sz="1200" b="0" i="0" u="none" strike="noStrike">
                          <a:solidFill>
                            <a:srgbClr val="000000"/>
                          </a:solidFill>
                          <a:effectLst/>
                          <a:latin typeface="Meiryo" charset="-128"/>
                          <a:ea typeface="Meiryo" charset="-128"/>
                          <a:cs typeface="Meiryo" charset="-128"/>
                        </a:rPr>
                        <a:t>シナリオ</a:t>
                      </a:r>
                    </a:p>
                  </a:txBody>
                  <a:tcPr marL="9226" marR="9226" marT="92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altLang="ja-JP" sz="1200" b="0" i="0" u="none" strike="noStrike" dirty="0" smtClean="0">
                        <a:solidFill>
                          <a:srgbClr val="000000"/>
                        </a:solidFill>
                        <a:effectLst/>
                        <a:latin typeface="Meiryo" charset="-128"/>
                        <a:ea typeface="Meiryo" charset="-128"/>
                        <a:cs typeface="Meiryo" charset="-128"/>
                      </a:endParaRPr>
                    </a:p>
                    <a:p>
                      <a:pPr algn="l" fontAlgn="b"/>
                      <a:r>
                        <a:rPr lang="en-US" altLang="ja-JP" sz="1200" b="0" i="0" u="none" strike="noStrike" dirty="0" smtClean="0">
                          <a:solidFill>
                            <a:srgbClr val="000000"/>
                          </a:solidFill>
                          <a:effectLst/>
                          <a:latin typeface="Meiryo" charset="-128"/>
                          <a:ea typeface="Meiryo" charset="-128"/>
                          <a:cs typeface="Meiryo" charset="-128"/>
                        </a:rPr>
                        <a:t>1. </a:t>
                      </a:r>
                      <a:r>
                        <a:rPr lang="ja-JP" altLang="en-US" sz="1200" b="0" i="0" u="none" strike="noStrike" dirty="0" smtClean="0">
                          <a:solidFill>
                            <a:srgbClr val="000000"/>
                          </a:solidFill>
                          <a:effectLst/>
                          <a:latin typeface="Meiryo" charset="-128"/>
                          <a:ea typeface="Meiryo" charset="-128"/>
                          <a:cs typeface="Meiryo" charset="-128"/>
                        </a:rPr>
                        <a:t>データクレンジング</a:t>
                      </a:r>
                      <a:r>
                        <a:rPr lang="ja-JP" altLang="en-US" sz="1200" b="0" i="0" u="none" strike="noStrike" dirty="0">
                          <a:solidFill>
                            <a:srgbClr val="000000"/>
                          </a:solidFill>
                          <a:effectLst/>
                          <a:latin typeface="Meiryo" charset="-128"/>
                          <a:ea typeface="Meiryo" charset="-128"/>
                          <a:cs typeface="Meiryo" charset="-128"/>
                        </a:rPr>
                        <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・外れ値は</a:t>
                      </a:r>
                      <a:r>
                        <a:rPr lang="en-US" altLang="ja-JP" sz="1200" b="0" i="0" u="none" strike="noStrike" dirty="0">
                          <a:solidFill>
                            <a:srgbClr val="000000"/>
                          </a:solidFill>
                          <a:effectLst/>
                          <a:latin typeface="Meiryo" charset="-128"/>
                          <a:ea typeface="Meiryo" charset="-128"/>
                          <a:cs typeface="Meiryo" charset="-128"/>
                        </a:rPr>
                        <a:t>R</a:t>
                      </a:r>
                      <a:r>
                        <a:rPr lang="ja-JP" altLang="en-US" sz="1200" b="0" i="0" u="none" strike="noStrike" dirty="0">
                          <a:solidFill>
                            <a:srgbClr val="000000"/>
                          </a:solidFill>
                          <a:effectLst/>
                          <a:latin typeface="Meiryo" charset="-128"/>
                          <a:ea typeface="Meiryo" charset="-128"/>
                          <a:cs typeface="Meiryo" charset="-128"/>
                        </a:rPr>
                        <a:t>の</a:t>
                      </a:r>
                      <a:r>
                        <a:rPr lang="en-US" altLang="ja-JP" sz="1200" b="0" i="0" u="none" strike="noStrike" dirty="0">
                          <a:solidFill>
                            <a:srgbClr val="000000"/>
                          </a:solidFill>
                          <a:effectLst/>
                          <a:latin typeface="Meiryo" charset="-128"/>
                          <a:ea typeface="Meiryo" charset="-128"/>
                          <a:cs typeface="Meiryo" charset="-128"/>
                        </a:rPr>
                        <a:t>outlier</a:t>
                      </a:r>
                      <a:r>
                        <a:rPr lang="ja-JP" altLang="en-US" sz="1200" b="0" i="0" u="none" strike="noStrike" dirty="0">
                          <a:solidFill>
                            <a:srgbClr val="000000"/>
                          </a:solidFill>
                          <a:effectLst/>
                          <a:latin typeface="Meiryo" charset="-128"/>
                          <a:ea typeface="Meiryo" charset="-128"/>
                          <a:cs typeface="Meiryo" charset="-128"/>
                        </a:rPr>
                        <a:t>ライブラリの</a:t>
                      </a:r>
                      <a:r>
                        <a:rPr lang="en-US" altLang="ja-JP" sz="1200" b="0" i="0" u="none" strike="noStrike" dirty="0" err="1">
                          <a:solidFill>
                            <a:srgbClr val="000000"/>
                          </a:solidFill>
                          <a:effectLst/>
                          <a:latin typeface="Meiryo" charset="-128"/>
                          <a:ea typeface="Meiryo" charset="-128"/>
                          <a:cs typeface="Meiryo" charset="-128"/>
                        </a:rPr>
                        <a:t>grubbs.test</a:t>
                      </a:r>
                      <a:r>
                        <a:rPr lang="ja-JP" altLang="en-US" sz="1200" b="0" i="0" u="none" strike="noStrike" dirty="0">
                          <a:solidFill>
                            <a:srgbClr val="000000"/>
                          </a:solidFill>
                          <a:effectLst/>
                          <a:latin typeface="Meiryo" charset="-128"/>
                          <a:ea typeface="Meiryo" charset="-128"/>
                          <a:cs typeface="Meiryo" charset="-128"/>
                        </a:rPr>
                        <a:t>を使い、当該値を削除</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Null</a:t>
                      </a:r>
                      <a:r>
                        <a:rPr lang="ja-JP" altLang="en-US" sz="1200" b="0" i="0" u="none" strike="noStrike" dirty="0">
                          <a:solidFill>
                            <a:srgbClr val="000000"/>
                          </a:solidFill>
                          <a:effectLst/>
                          <a:latin typeface="Meiryo" charset="-128"/>
                          <a:ea typeface="Meiryo" charset="-128"/>
                          <a:cs typeface="Meiryo" charset="-128"/>
                        </a:rPr>
                        <a:t>値は列を削除</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・建築年は</a:t>
                      </a:r>
                      <a:r>
                        <a:rPr lang="en-US" altLang="ja-JP" sz="1200" b="0" i="0" u="none" strike="noStrike" dirty="0">
                          <a:solidFill>
                            <a:srgbClr val="000000"/>
                          </a:solidFill>
                          <a:effectLst/>
                          <a:latin typeface="Meiryo" charset="-128"/>
                          <a:ea typeface="Meiryo" charset="-128"/>
                          <a:cs typeface="Meiryo" charset="-128"/>
                        </a:rPr>
                        <a:t>2018</a:t>
                      </a:r>
                      <a:r>
                        <a:rPr lang="ja-JP" altLang="en-US" sz="1200" b="0" i="0" u="none" strike="noStrike" dirty="0">
                          <a:solidFill>
                            <a:srgbClr val="000000"/>
                          </a:solidFill>
                          <a:effectLst/>
                          <a:latin typeface="Meiryo" charset="-128"/>
                          <a:ea typeface="Meiryo" charset="-128"/>
                          <a:cs typeface="Meiryo" charset="-128"/>
                        </a:rPr>
                        <a:t>年を基準として経過年数に変更したものを使用</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・地域の値は離散値であるがまずは初期値を利用</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r>
                      <a:br>
                        <a:rPr lang="ja-JP" altLang="en-US"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2. R </a:t>
                      </a:r>
                      <a:r>
                        <a:rPr lang="ja-JP" altLang="en-US" sz="1200" b="0" i="0" u="none" strike="noStrike" dirty="0">
                          <a:solidFill>
                            <a:srgbClr val="000000"/>
                          </a:solidFill>
                          <a:effectLst/>
                          <a:latin typeface="Meiryo" charset="-128"/>
                          <a:ea typeface="Meiryo" charset="-128"/>
                          <a:cs typeface="Meiryo" charset="-128"/>
                        </a:rPr>
                        <a:t>を使ってデータを概観し、価格と説明変数の相関関係を確認する。</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一般的に住宅の大きさや経過件数と価格に正もしくは負の相関関係が存在すると思われる。</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相関係数が高い場合は、線形回帰の代表である単回帰分析もしくは重回帰分析のモデルを</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python</a:t>
                      </a:r>
                      <a:r>
                        <a:rPr lang="ja-JP" altLang="en-US" sz="1200" b="0" i="0" u="none" strike="noStrike" dirty="0">
                          <a:solidFill>
                            <a:srgbClr val="000000"/>
                          </a:solidFill>
                          <a:effectLst/>
                          <a:latin typeface="Meiryo" charset="-128"/>
                          <a:ea typeface="Meiryo" charset="-128"/>
                          <a:cs typeface="Meiryo" charset="-128"/>
                        </a:rPr>
                        <a:t>で作成する。</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r>
                      <a:br>
                        <a:rPr lang="ja-JP" altLang="en-US"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3. </a:t>
                      </a:r>
                      <a:r>
                        <a:rPr lang="ja-JP" altLang="en-US" sz="1200" b="0" i="0" u="none" strike="noStrike" dirty="0">
                          <a:solidFill>
                            <a:srgbClr val="000000"/>
                          </a:solidFill>
                          <a:effectLst/>
                          <a:latin typeface="Meiryo" charset="-128"/>
                          <a:ea typeface="Meiryo" charset="-128"/>
                          <a:cs typeface="Meiryo" charset="-128"/>
                        </a:rPr>
                        <a:t>また、相関係数が高い説明変数が１種類の場合は、精度向上のため非線形で</a:t>
                      </a:r>
                      <a:r>
                        <a:rPr lang="ja-JP" altLang="en-US" sz="1200" b="0" i="0" u="none" strike="noStrike" dirty="0" smtClean="0">
                          <a:solidFill>
                            <a:srgbClr val="000000"/>
                          </a:solidFill>
                          <a:effectLst/>
                          <a:latin typeface="Meiryo" charset="-128"/>
                          <a:ea typeface="Meiryo" charset="-128"/>
                          <a:cs typeface="Meiryo" charset="-128"/>
                        </a:rPr>
                        <a:t>ある他</a:t>
                      </a:r>
                      <a:r>
                        <a:rPr lang="ja-JP" altLang="en-US" sz="1200" b="0" i="0" u="none" strike="noStrike" dirty="0">
                          <a:solidFill>
                            <a:srgbClr val="000000"/>
                          </a:solidFill>
                          <a:effectLst/>
                          <a:latin typeface="Meiryo" charset="-128"/>
                          <a:ea typeface="Meiryo" charset="-128"/>
                          <a:cs typeface="Meiryo" charset="-128"/>
                        </a:rPr>
                        <a:t>の</a:t>
                      </a:r>
                      <a:r>
                        <a:rPr lang="ja-JP" altLang="en-US" sz="1200" b="0" i="0" u="none" strike="noStrike" dirty="0" smtClean="0">
                          <a:solidFill>
                            <a:srgbClr val="000000"/>
                          </a:solidFill>
                          <a:effectLst/>
                          <a:latin typeface="Meiryo" charset="-128"/>
                          <a:ea typeface="Meiryo" charset="-128"/>
                          <a:cs typeface="Meiryo" charset="-128"/>
                        </a:rPr>
                        <a:t>モデルも検討</a:t>
                      </a:r>
                      <a:r>
                        <a:rPr lang="ja-JP" altLang="en-US" sz="1200" b="0" i="0" u="none" strike="noStrike" dirty="0">
                          <a:solidFill>
                            <a:srgbClr val="000000"/>
                          </a:solidFill>
                          <a:effectLst/>
                          <a:latin typeface="Meiryo" charset="-128"/>
                          <a:ea typeface="Meiryo" charset="-128"/>
                          <a:cs typeface="Meiryo" charset="-128"/>
                        </a:rPr>
                        <a:t>する</a:t>
                      </a:r>
                      <a:r>
                        <a:rPr lang="ja-JP" altLang="en-US" sz="1200" b="0" i="0" u="none" strike="noStrike" dirty="0" smtClean="0">
                          <a:solidFill>
                            <a:srgbClr val="000000"/>
                          </a:solidFill>
                          <a:effectLst/>
                          <a:latin typeface="Meiryo" charset="-128"/>
                          <a:ea typeface="Meiryo" charset="-128"/>
                          <a:cs typeface="Meiryo" charset="-128"/>
                        </a:rPr>
                        <a:t>。</a:t>
                      </a:r>
                      <a:endParaRPr lang="en-US" altLang="ja-JP" sz="1200" b="0" i="0" u="none" strike="noStrike" dirty="0" smtClean="0">
                        <a:solidFill>
                          <a:srgbClr val="000000"/>
                        </a:solidFill>
                        <a:effectLst/>
                        <a:latin typeface="Meiryo" charset="-128"/>
                        <a:ea typeface="Meiryo" charset="-128"/>
                        <a:cs typeface="Meiryo" charset="-128"/>
                      </a:endParaRPr>
                    </a:p>
                    <a:p>
                      <a:pPr algn="l" fontAlgn="b"/>
                      <a:endParaRPr lang="ja-JP" altLang="en-US" sz="1200" b="0" i="0" u="none" strike="noStrike" dirty="0">
                        <a:solidFill>
                          <a:srgbClr val="000000"/>
                        </a:solidFill>
                        <a:effectLst/>
                        <a:latin typeface="Meiryo" charset="-128"/>
                        <a:ea typeface="Meiryo" charset="-128"/>
                        <a:cs typeface="Meiryo" charset="-128"/>
                      </a:endParaRPr>
                    </a:p>
                  </a:txBody>
                  <a:tcPr marL="9226" marR="9226" marT="9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9982">
                <a:tc>
                  <a:txBody>
                    <a:bodyPr/>
                    <a:lstStyle/>
                    <a:p>
                      <a:pPr algn="ctr" fontAlgn="t"/>
                      <a:r>
                        <a:rPr lang="ja-JP" altLang="en-US" sz="1200" b="0" i="0" u="none" strike="noStrike" dirty="0">
                          <a:solidFill>
                            <a:srgbClr val="000000"/>
                          </a:solidFill>
                          <a:effectLst/>
                          <a:latin typeface="Meiryo" charset="-128"/>
                          <a:ea typeface="Meiryo" charset="-128"/>
                          <a:cs typeface="Meiryo" charset="-128"/>
                        </a:rPr>
                        <a:t>結果概要</a:t>
                      </a:r>
                    </a:p>
                  </a:txBody>
                  <a:tcPr marL="9226" marR="9226" marT="922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8600" indent="-228600" algn="l" fontAlgn="b">
                        <a:buAutoNum type="arabicPeriod"/>
                      </a:pPr>
                      <a:endParaRPr lang="en-US" altLang="ja-JP" sz="1200" b="0" i="0" u="none" strike="noStrike" dirty="0" smtClean="0">
                        <a:solidFill>
                          <a:srgbClr val="000000"/>
                        </a:solidFill>
                        <a:effectLst/>
                        <a:latin typeface="Meiryo" charset="-128"/>
                        <a:ea typeface="Meiryo" charset="-128"/>
                        <a:cs typeface="Meiryo" charset="-128"/>
                      </a:endParaRPr>
                    </a:p>
                    <a:p>
                      <a:pPr marL="228600" indent="-228600" algn="l" fontAlgn="b">
                        <a:buAutoNum type="arabicPeriod"/>
                      </a:pPr>
                      <a:r>
                        <a:rPr lang="en-US" altLang="ja-JP" sz="1200" b="0" i="0" u="none" strike="noStrike" dirty="0" smtClean="0">
                          <a:solidFill>
                            <a:srgbClr val="000000"/>
                          </a:solidFill>
                          <a:effectLst/>
                          <a:latin typeface="Meiryo" charset="-128"/>
                          <a:ea typeface="Meiryo" charset="-128"/>
                          <a:cs typeface="Meiryo" charset="-128"/>
                        </a:rPr>
                        <a:t>R</a:t>
                      </a:r>
                      <a:r>
                        <a:rPr lang="ja-JP" altLang="en-US" sz="1200" b="0" i="0" u="none" strike="noStrike" dirty="0">
                          <a:solidFill>
                            <a:srgbClr val="000000"/>
                          </a:solidFill>
                          <a:effectLst/>
                          <a:latin typeface="Meiryo" charset="-128"/>
                          <a:ea typeface="Meiryo" charset="-128"/>
                          <a:cs typeface="Meiryo" charset="-128"/>
                        </a:rPr>
                        <a:t>での解析結果より価格とサイズに高い相関が見られたが、他の説明変数との相関は見ること</a:t>
                      </a:r>
                      <a:r>
                        <a:rPr lang="ja-JP" altLang="en-US" sz="1200" b="0" i="0" u="none" strike="noStrike" dirty="0" smtClean="0">
                          <a:solidFill>
                            <a:srgbClr val="000000"/>
                          </a:solidFill>
                          <a:effectLst/>
                          <a:latin typeface="Meiryo" charset="-128"/>
                          <a:ea typeface="Meiryo" charset="-128"/>
                          <a:cs typeface="Meiryo" charset="-128"/>
                        </a:rPr>
                        <a:t>ができなかった</a:t>
                      </a:r>
                      <a:r>
                        <a:rPr lang="ja-JP" altLang="en-US" sz="1200" b="0" i="0" u="none" strike="noStrike" dirty="0">
                          <a:solidFill>
                            <a:srgbClr val="000000"/>
                          </a:solidFill>
                          <a:effectLst/>
                          <a:latin typeface="Meiryo" charset="-128"/>
                          <a:ea typeface="Meiryo" charset="-128"/>
                          <a:cs typeface="Meiryo" charset="-128"/>
                        </a:rPr>
                        <a:t>。よって、</a:t>
                      </a:r>
                      <a:r>
                        <a:rPr lang="ja-JP" altLang="en-US" sz="1200" b="0" i="0" u="none" strike="noStrike" dirty="0" smtClean="0">
                          <a:solidFill>
                            <a:srgbClr val="000000"/>
                          </a:solidFill>
                          <a:effectLst/>
                          <a:latin typeface="Meiryo" charset="-128"/>
                          <a:ea typeface="Meiryo" charset="-128"/>
                          <a:cs typeface="Meiryo" charset="-128"/>
                        </a:rPr>
                        <a:t>非線形の予測モデルでの精度向上を期待、</a:t>
                      </a:r>
                      <a:r>
                        <a:rPr lang="en-US" altLang="ja-JP" sz="1200" b="0" i="0" u="none" strike="noStrike" dirty="0">
                          <a:solidFill>
                            <a:srgbClr val="000000"/>
                          </a:solidFill>
                          <a:effectLst/>
                          <a:latin typeface="Meiryo" charset="-128"/>
                          <a:ea typeface="Meiryo" charset="-128"/>
                          <a:cs typeface="Meiryo" charset="-128"/>
                        </a:rPr>
                        <a:t>Python</a:t>
                      </a:r>
                      <a:r>
                        <a:rPr lang="ja-JP" altLang="en-US" sz="1200" b="0" i="0" u="none" strike="noStrike" dirty="0">
                          <a:solidFill>
                            <a:srgbClr val="000000"/>
                          </a:solidFill>
                          <a:effectLst/>
                          <a:latin typeface="Meiryo" charset="-128"/>
                          <a:ea typeface="Meiryo" charset="-128"/>
                          <a:cs typeface="Meiryo" charset="-128"/>
                        </a:rPr>
                        <a:t>にて一旦単回帰分析を行い、非線形の</a:t>
                      </a:r>
                      <a:r>
                        <a:rPr lang="en-US" altLang="ja-JP" sz="1200" b="0" i="0" u="none" strike="noStrike" dirty="0">
                          <a:solidFill>
                            <a:srgbClr val="000000"/>
                          </a:solidFill>
                          <a:effectLst/>
                          <a:latin typeface="Meiryo" charset="-128"/>
                          <a:ea typeface="Meiryo" charset="-128"/>
                          <a:cs typeface="Meiryo" charset="-128"/>
                        </a:rPr>
                        <a:t>Decision Tree</a:t>
                      </a:r>
                      <a:r>
                        <a:rPr lang="ja-JP" altLang="en-US" sz="1200" b="0" i="0" u="none" strike="noStrike" dirty="0">
                          <a:solidFill>
                            <a:srgbClr val="000000"/>
                          </a:solidFill>
                          <a:effectLst/>
                          <a:latin typeface="Meiryo" charset="-128"/>
                          <a:ea typeface="Meiryo" charset="-128"/>
                          <a:cs typeface="Meiryo" charset="-128"/>
                        </a:rPr>
                        <a:t>及び</a:t>
                      </a:r>
                      <a:r>
                        <a:rPr lang="en-US" altLang="ja-JP" sz="1200" b="0" i="0" u="none" strike="noStrike" dirty="0">
                          <a:solidFill>
                            <a:srgbClr val="000000"/>
                          </a:solidFill>
                          <a:effectLst/>
                          <a:latin typeface="Meiryo" charset="-128"/>
                          <a:ea typeface="Meiryo" charset="-128"/>
                          <a:cs typeface="Meiryo" charset="-128"/>
                        </a:rPr>
                        <a:t>Random Forest</a:t>
                      </a:r>
                      <a:r>
                        <a:rPr lang="ja-JP" altLang="en-US" sz="1200" b="0" i="0" u="none" strike="noStrike" dirty="0">
                          <a:solidFill>
                            <a:srgbClr val="000000"/>
                          </a:solidFill>
                          <a:effectLst/>
                          <a:latin typeface="Meiryo" charset="-128"/>
                          <a:ea typeface="Meiryo" charset="-128"/>
                          <a:cs typeface="Meiryo" charset="-128"/>
                        </a:rPr>
                        <a:t>を実施し比較を行った。その結果、</a:t>
                      </a:r>
                      <a:r>
                        <a:rPr lang="en-US" altLang="ja-JP" sz="1200" b="0" i="0" u="none" strike="noStrike" dirty="0">
                          <a:solidFill>
                            <a:srgbClr val="000000"/>
                          </a:solidFill>
                          <a:effectLst/>
                          <a:latin typeface="Meiryo" charset="-128"/>
                          <a:ea typeface="Meiryo" charset="-128"/>
                          <a:cs typeface="Meiryo" charset="-128"/>
                        </a:rPr>
                        <a:t>Decision Tree</a:t>
                      </a:r>
                      <a:r>
                        <a:rPr lang="ja-JP" altLang="en-US" sz="1200" b="0" i="0" u="none" strike="noStrike" dirty="0">
                          <a:solidFill>
                            <a:srgbClr val="000000"/>
                          </a:solidFill>
                          <a:effectLst/>
                          <a:latin typeface="Meiryo" charset="-128"/>
                          <a:ea typeface="Meiryo" charset="-128"/>
                          <a:cs typeface="Meiryo" charset="-128"/>
                        </a:rPr>
                        <a:t>モデルにて</a:t>
                      </a:r>
                      <a:r>
                        <a:rPr lang="en-US" altLang="ja-JP" sz="1200" b="0" i="0" u="none" strike="noStrike" dirty="0">
                          <a:solidFill>
                            <a:srgbClr val="000000"/>
                          </a:solidFill>
                          <a:effectLst/>
                          <a:latin typeface="Meiryo" charset="-128"/>
                          <a:ea typeface="Meiryo" charset="-128"/>
                          <a:cs typeface="Meiryo" charset="-128"/>
                        </a:rPr>
                        <a:t>80%</a:t>
                      </a:r>
                      <a:r>
                        <a:rPr lang="ja-JP" altLang="en-US" sz="1200" b="0" i="0" u="none" strike="noStrike" dirty="0">
                          <a:solidFill>
                            <a:srgbClr val="000000"/>
                          </a:solidFill>
                          <a:effectLst/>
                          <a:latin typeface="Meiryo" charset="-128"/>
                          <a:ea typeface="Meiryo" charset="-128"/>
                          <a:cs typeface="Meiryo" charset="-128"/>
                        </a:rPr>
                        <a:t>後半の精度を得ることが</a:t>
                      </a:r>
                      <a:r>
                        <a:rPr lang="ja-JP" altLang="en-US" sz="1200" b="0" i="0" u="none" strike="noStrike" dirty="0" smtClean="0">
                          <a:solidFill>
                            <a:srgbClr val="000000"/>
                          </a:solidFill>
                          <a:effectLst/>
                          <a:latin typeface="Meiryo" charset="-128"/>
                          <a:ea typeface="Meiryo" charset="-128"/>
                          <a:cs typeface="Meiryo" charset="-128"/>
                        </a:rPr>
                        <a:t>できた</a:t>
                      </a:r>
                      <a:r>
                        <a:rPr lang="ja-JP" altLang="en-US" sz="1200" b="1" i="0" u="none" strike="noStrike" dirty="0" smtClean="0">
                          <a:solidFill>
                            <a:srgbClr val="FF0000"/>
                          </a:solidFill>
                          <a:effectLst/>
                          <a:latin typeface="Meiryo" charset="-128"/>
                          <a:ea typeface="Meiryo" charset="-128"/>
                          <a:cs typeface="Meiryo" charset="-128"/>
                        </a:rPr>
                        <a:t>（＝</a:t>
                      </a:r>
                      <a:r>
                        <a:rPr lang="en-US" altLang="ja-JP" sz="1200" b="1" i="0" u="none" strike="noStrike" dirty="0" smtClean="0">
                          <a:solidFill>
                            <a:srgbClr val="FF0000"/>
                          </a:solidFill>
                          <a:effectLst/>
                          <a:latin typeface="Meiryo" charset="-128"/>
                          <a:ea typeface="Meiryo" charset="-128"/>
                          <a:cs typeface="Meiryo" charset="-128"/>
                        </a:rPr>
                        <a:t>R2</a:t>
                      </a:r>
                      <a:r>
                        <a:rPr lang="ja-JP" altLang="en-US" sz="1200" b="1" i="0" u="none" strike="noStrike" dirty="0" smtClean="0">
                          <a:solidFill>
                            <a:srgbClr val="FF0000"/>
                          </a:solidFill>
                          <a:effectLst/>
                          <a:latin typeface="Meiryo" charset="-128"/>
                          <a:ea typeface="Meiryo" charset="-128"/>
                          <a:cs typeface="Meiryo" charset="-128"/>
                        </a:rPr>
                        <a:t>スコアの約</a:t>
                      </a:r>
                      <a:r>
                        <a:rPr lang="en-US" altLang="ja-JP" sz="1200" b="1" i="0" u="none" strike="noStrike" dirty="0" smtClean="0">
                          <a:solidFill>
                            <a:srgbClr val="FF0000"/>
                          </a:solidFill>
                          <a:effectLst/>
                          <a:latin typeface="Meiryo" charset="-128"/>
                          <a:ea typeface="Meiryo" charset="-128"/>
                          <a:cs typeface="Meiryo" charset="-128"/>
                        </a:rPr>
                        <a:t>6%</a:t>
                      </a:r>
                      <a:r>
                        <a:rPr lang="ja-JP" altLang="en-US" sz="1200" b="1" i="0" u="none" strike="noStrike" dirty="0" smtClean="0">
                          <a:solidFill>
                            <a:srgbClr val="FF0000"/>
                          </a:solidFill>
                          <a:effectLst/>
                          <a:latin typeface="Meiryo" charset="-128"/>
                          <a:ea typeface="Meiryo" charset="-128"/>
                          <a:cs typeface="Meiryo" charset="-128"/>
                        </a:rPr>
                        <a:t>向上）</a:t>
                      </a:r>
                      <a:r>
                        <a:rPr lang="ja-JP" altLang="en-US" sz="1200" b="0" i="0" u="none" strike="noStrike" dirty="0" smtClean="0">
                          <a:solidFill>
                            <a:srgbClr val="000000"/>
                          </a:solidFill>
                          <a:effectLst/>
                          <a:latin typeface="Meiryo" charset="-128"/>
                          <a:ea typeface="Meiryo" charset="-128"/>
                          <a:cs typeface="Meiryo" charset="-128"/>
                        </a:rPr>
                        <a:t>。</a:t>
                      </a:r>
                      <a:endParaRPr lang="en-US" altLang="ja-JP" sz="1200" b="0" i="0" u="none" strike="noStrike" dirty="0" smtClean="0">
                        <a:solidFill>
                          <a:srgbClr val="000000"/>
                        </a:solidFill>
                        <a:effectLst/>
                        <a:latin typeface="Meiryo" charset="-128"/>
                        <a:ea typeface="Meiryo" charset="-128"/>
                        <a:cs typeface="Meiryo" charset="-128"/>
                      </a:endParaRPr>
                    </a:p>
                    <a:p>
                      <a:pPr marL="228600" indent="-228600" algn="l" fontAlgn="b">
                        <a:buAutoNum type="arabicPeriod"/>
                      </a:pPr>
                      <a:endParaRPr lang="en-US" altLang="ja-JP" sz="1200" b="0" i="0" u="none" strike="noStrike" dirty="0" smtClean="0">
                        <a:solidFill>
                          <a:srgbClr val="000000"/>
                        </a:solidFill>
                        <a:effectLst/>
                        <a:latin typeface="Meiryo" charset="-128"/>
                        <a:ea typeface="Meiryo" charset="-128"/>
                        <a:cs typeface="Meiryo" charset="-128"/>
                      </a:endParaRPr>
                    </a:p>
                    <a:p>
                      <a:pPr marL="228600" indent="-228600" algn="l" fontAlgn="b">
                        <a:buAutoNum type="arabicPeriod"/>
                      </a:pPr>
                      <a:endParaRPr lang="en-US" altLang="ja-JP" sz="1200" b="0" i="0" u="none" strike="noStrike" dirty="0" smtClean="0">
                        <a:solidFill>
                          <a:srgbClr val="000000"/>
                        </a:solidFill>
                        <a:effectLst/>
                        <a:latin typeface="Meiryo" charset="-128"/>
                        <a:ea typeface="Meiryo" charset="-128"/>
                        <a:cs typeface="Meiryo" charset="-128"/>
                      </a:endParaRPr>
                    </a:p>
                    <a:p>
                      <a:pPr marL="228600" indent="-228600" algn="l" fontAlgn="b">
                        <a:buAutoNum type="arabicPeriod"/>
                      </a:pPr>
                      <a:r>
                        <a:rPr lang="ja-JP" altLang="en-US" sz="1200" b="0" i="0" u="none" strike="noStrike" dirty="0" smtClean="0">
                          <a:solidFill>
                            <a:srgbClr val="000000"/>
                          </a:solidFill>
                          <a:effectLst/>
                          <a:latin typeface="Meiryo" charset="-128"/>
                          <a:ea typeface="Meiryo" charset="-128"/>
                          <a:cs typeface="Meiryo" charset="-128"/>
                        </a:rPr>
                        <a:t>なお</a:t>
                      </a:r>
                      <a:r>
                        <a:rPr lang="ja-JP" altLang="en-US" sz="1200" b="0" i="0" u="none" strike="noStrike" dirty="0">
                          <a:solidFill>
                            <a:srgbClr val="000000"/>
                          </a:solidFill>
                          <a:effectLst/>
                          <a:latin typeface="Meiryo" charset="-128"/>
                          <a:ea typeface="Meiryo" charset="-128"/>
                          <a:cs typeface="Meiryo" charset="-128"/>
                        </a:rPr>
                        <a:t>、データ件数を増加させるも予測モデルの精度向上が観測されなかったことから、別の説明変数を追加することで更なる改良の余地があるものと思われる</a:t>
                      </a:r>
                      <a:r>
                        <a:rPr lang="ja-JP" altLang="en-US" sz="1200" b="0" i="0" u="none" strike="noStrike" dirty="0" smtClean="0">
                          <a:solidFill>
                            <a:srgbClr val="000000"/>
                          </a:solidFill>
                          <a:effectLst/>
                          <a:latin typeface="Meiryo" charset="-128"/>
                          <a:ea typeface="Meiryo" charset="-128"/>
                          <a:cs typeface="Meiryo" charset="-128"/>
                        </a:rPr>
                        <a:t>。</a:t>
                      </a:r>
                      <a:endParaRPr lang="en-US" altLang="ja-JP" sz="1200" b="0" i="0" u="none" strike="noStrike" dirty="0" smtClean="0">
                        <a:solidFill>
                          <a:srgbClr val="000000"/>
                        </a:solidFill>
                        <a:effectLst/>
                        <a:latin typeface="Meiryo" charset="-128"/>
                        <a:ea typeface="Meiryo" charset="-128"/>
                        <a:cs typeface="Meiryo" charset="-128"/>
                      </a:endParaRPr>
                    </a:p>
                    <a:p>
                      <a:pPr marL="228600" indent="-228600" algn="l" fontAlgn="b">
                        <a:buAutoNum type="arabicPeriod"/>
                      </a:pPr>
                      <a:endParaRPr lang="ja-JP" altLang="en-US" sz="1200" b="0" i="0" u="none" strike="noStrike" dirty="0">
                        <a:solidFill>
                          <a:srgbClr val="000000"/>
                        </a:solidFill>
                        <a:effectLst/>
                        <a:latin typeface="Meiryo" charset="-128"/>
                        <a:ea typeface="Meiryo" charset="-128"/>
                        <a:cs typeface="Meiryo" charset="-128"/>
                      </a:endParaRPr>
                    </a:p>
                  </a:txBody>
                  <a:tcPr marL="9226" marR="9226" marT="92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71484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結果詳細</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165006386"/>
              </p:ext>
            </p:extLst>
          </p:nvPr>
        </p:nvGraphicFramePr>
        <p:xfrm>
          <a:off x="810196" y="1764407"/>
          <a:ext cx="8256621" cy="4104456"/>
        </p:xfrm>
        <a:graphic>
          <a:graphicData uri="http://schemas.openxmlformats.org/drawingml/2006/table">
            <a:tbl>
              <a:tblPr/>
              <a:tblGrid>
                <a:gridCol w="1316136"/>
                <a:gridCol w="6940485"/>
              </a:tblGrid>
              <a:tr h="138261">
                <a:tc>
                  <a:txBody>
                    <a:bodyPr/>
                    <a:lstStyle/>
                    <a:p>
                      <a:pPr algn="ctr" fontAlgn="ctr"/>
                      <a:r>
                        <a:rPr lang="ja-JP" altLang="en-US" sz="1200" b="0" i="0" u="none" strike="noStrike">
                          <a:solidFill>
                            <a:srgbClr val="FFFFFF"/>
                          </a:solidFill>
                          <a:effectLst/>
                          <a:latin typeface="Meiryo" charset="-128"/>
                          <a:ea typeface="Meiryo" charset="-128"/>
                          <a:cs typeface="Meiryo" charset="-128"/>
                        </a:rPr>
                        <a:t>項目</a:t>
                      </a:r>
                    </a:p>
                  </a:txBody>
                  <a:tcPr marL="12625" marR="12625" marT="126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ja-JP" altLang="en-US" sz="1200" b="0" i="0" u="none" strike="noStrike">
                          <a:solidFill>
                            <a:srgbClr val="FFFFFF"/>
                          </a:solidFill>
                          <a:effectLst/>
                          <a:latin typeface="Meiryo" charset="-128"/>
                          <a:ea typeface="Meiryo" charset="-128"/>
                          <a:cs typeface="Meiryo" charset="-128"/>
                        </a:rPr>
                        <a:t>課題１</a:t>
                      </a:r>
                    </a:p>
                  </a:txBody>
                  <a:tcPr marL="12625" marR="12625" marT="126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043591">
                <a:tc>
                  <a:txBody>
                    <a:bodyPr/>
                    <a:lstStyle/>
                    <a:p>
                      <a:pPr algn="ctr" fontAlgn="t"/>
                      <a:r>
                        <a:rPr lang="en-US" altLang="ja-JP" sz="1200" b="0" i="0" u="none" strike="noStrike" dirty="0">
                          <a:solidFill>
                            <a:srgbClr val="000000"/>
                          </a:solidFill>
                          <a:effectLst/>
                          <a:latin typeface="Meiryo" charset="-128"/>
                          <a:ea typeface="Meiryo" charset="-128"/>
                          <a:cs typeface="Meiryo" charset="-128"/>
                        </a:rPr>
                        <a:t>R</a:t>
                      </a:r>
                      <a:r>
                        <a:rPr lang="ja-JP" altLang="en-US" sz="1200" b="0" i="0" u="none" strike="noStrike" dirty="0">
                          <a:solidFill>
                            <a:srgbClr val="000000"/>
                          </a:solidFill>
                          <a:effectLst/>
                          <a:latin typeface="Meiryo" charset="-128"/>
                          <a:ea typeface="Meiryo" charset="-128"/>
                          <a:cs typeface="Meiryo" charset="-128"/>
                        </a:rPr>
                        <a:t>結果詳細</a:t>
                      </a:r>
                    </a:p>
                  </a:txBody>
                  <a:tcPr marL="12625" marR="12625" marT="12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dirty="0">
                          <a:solidFill>
                            <a:srgbClr val="000000"/>
                          </a:solidFill>
                          <a:effectLst/>
                          <a:latin typeface="Meiryo" charset="-128"/>
                          <a:ea typeface="Meiryo" charset="-128"/>
                          <a:cs typeface="Meiryo" charset="-128"/>
                        </a:rPr>
                        <a:t>1. </a:t>
                      </a:r>
                      <a:r>
                        <a:rPr lang="ja-JP" altLang="en-US" sz="1200" b="0" i="0" u="none" strike="noStrike" dirty="0">
                          <a:solidFill>
                            <a:srgbClr val="000000"/>
                          </a:solidFill>
                          <a:effectLst/>
                          <a:latin typeface="Meiryo" charset="-128"/>
                          <a:ea typeface="Meiryo" charset="-128"/>
                          <a:cs typeface="Meiryo" charset="-128"/>
                        </a:rPr>
                        <a:t>データクレンジング</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・外れ値はサイズの値が</a:t>
                      </a:r>
                      <a:r>
                        <a:rPr lang="en-US" altLang="ja-JP" sz="1200" b="0" i="0" u="none" strike="noStrike" dirty="0">
                          <a:solidFill>
                            <a:srgbClr val="000000"/>
                          </a:solidFill>
                          <a:effectLst/>
                          <a:latin typeface="Meiryo" charset="-128"/>
                          <a:ea typeface="Meiryo" charset="-128"/>
                          <a:cs typeface="Meiryo" charset="-128"/>
                        </a:rPr>
                        <a:t>415</a:t>
                      </a:r>
                      <a:r>
                        <a:rPr lang="ja-JP" altLang="en-US" sz="1200" b="0" i="0" u="none" strike="noStrike" dirty="0">
                          <a:solidFill>
                            <a:srgbClr val="000000"/>
                          </a:solidFill>
                          <a:effectLst/>
                          <a:latin typeface="Meiryo" charset="-128"/>
                          <a:ea typeface="Meiryo" charset="-128"/>
                          <a:cs typeface="Meiryo" charset="-128"/>
                        </a:rPr>
                        <a:t>である列を</a:t>
                      </a:r>
                      <a:r>
                        <a:rPr lang="en-US" altLang="ja-JP" sz="1200" b="0" i="0" u="none" strike="noStrike" dirty="0">
                          <a:solidFill>
                            <a:srgbClr val="000000"/>
                          </a:solidFill>
                          <a:effectLst/>
                          <a:latin typeface="Meiryo" charset="-128"/>
                          <a:ea typeface="Meiryo" charset="-128"/>
                          <a:cs typeface="Meiryo" charset="-128"/>
                        </a:rPr>
                        <a:t>1</a:t>
                      </a:r>
                      <a:r>
                        <a:rPr lang="ja-JP" altLang="en-US" sz="1200" b="0" i="0" u="none" strike="noStrike" dirty="0">
                          <a:solidFill>
                            <a:srgbClr val="000000"/>
                          </a:solidFill>
                          <a:effectLst/>
                          <a:latin typeface="Meiryo" charset="-128"/>
                          <a:ea typeface="Meiryo" charset="-128"/>
                          <a:cs typeface="Meiryo" charset="-128"/>
                        </a:rPr>
                        <a:t>件削除</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Null</a:t>
                      </a:r>
                      <a:r>
                        <a:rPr lang="ja-JP" altLang="en-US" sz="1200" b="0" i="0" u="none" strike="noStrike" dirty="0">
                          <a:solidFill>
                            <a:srgbClr val="000000"/>
                          </a:solidFill>
                          <a:effectLst/>
                          <a:latin typeface="Meiryo" charset="-128"/>
                          <a:ea typeface="Meiryo" charset="-128"/>
                          <a:cs typeface="Meiryo" charset="-128"/>
                        </a:rPr>
                        <a:t>値は列を</a:t>
                      </a:r>
                      <a:r>
                        <a:rPr lang="en-US" altLang="ja-JP" sz="1200" b="0" i="0" u="none" strike="noStrike" dirty="0">
                          <a:solidFill>
                            <a:srgbClr val="000000"/>
                          </a:solidFill>
                          <a:effectLst/>
                          <a:latin typeface="Meiryo" charset="-128"/>
                          <a:ea typeface="Meiryo" charset="-128"/>
                          <a:cs typeface="Meiryo" charset="-128"/>
                        </a:rPr>
                        <a:t>5</a:t>
                      </a:r>
                      <a:r>
                        <a:rPr lang="ja-JP" altLang="en-US" sz="1200" b="0" i="0" u="none" strike="noStrike" dirty="0">
                          <a:solidFill>
                            <a:srgbClr val="000000"/>
                          </a:solidFill>
                          <a:effectLst/>
                          <a:latin typeface="Meiryo" charset="-128"/>
                          <a:ea typeface="Meiryo" charset="-128"/>
                          <a:cs typeface="Meiryo" charset="-128"/>
                        </a:rPr>
                        <a:t>件削除</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・総計</a:t>
                      </a:r>
                      <a:r>
                        <a:rPr lang="en-US" altLang="ja-JP" sz="1200" b="0" i="0" u="none" strike="noStrike" dirty="0">
                          <a:solidFill>
                            <a:srgbClr val="000000"/>
                          </a:solidFill>
                          <a:effectLst/>
                          <a:latin typeface="Meiryo" charset="-128"/>
                          <a:ea typeface="Meiryo" charset="-128"/>
                          <a:cs typeface="Meiryo" charset="-128"/>
                        </a:rPr>
                        <a:t>825</a:t>
                      </a:r>
                      <a:r>
                        <a:rPr lang="ja-JP" altLang="en-US" sz="1200" b="0" i="0" u="none" strike="noStrike" dirty="0">
                          <a:solidFill>
                            <a:srgbClr val="000000"/>
                          </a:solidFill>
                          <a:effectLst/>
                          <a:latin typeface="Meiryo" charset="-128"/>
                          <a:ea typeface="Meiryo" charset="-128"/>
                          <a:cs typeface="Meiryo" charset="-128"/>
                        </a:rPr>
                        <a:t>件を対象とする。</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2. </a:t>
                      </a:r>
                      <a:r>
                        <a:rPr lang="ja-JP" altLang="en-US" sz="1200" b="0" i="0" u="none" strike="noStrike" dirty="0">
                          <a:solidFill>
                            <a:srgbClr val="000000"/>
                          </a:solidFill>
                          <a:effectLst/>
                          <a:latin typeface="Meiryo" charset="-128"/>
                          <a:ea typeface="Meiryo" charset="-128"/>
                          <a:cs typeface="Meiryo" charset="-128"/>
                        </a:rPr>
                        <a:t>解析結果</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smtClean="0">
                          <a:solidFill>
                            <a:srgbClr val="000000"/>
                          </a:solidFill>
                          <a:effectLst/>
                          <a:latin typeface="Meiryo" charset="-128"/>
                          <a:ea typeface="Meiryo" charset="-128"/>
                          <a:cs typeface="Meiryo" charset="-128"/>
                        </a:rPr>
                        <a:t>　　データ</a:t>
                      </a:r>
                      <a:r>
                        <a:rPr lang="ja-JP" altLang="en-US" sz="1200" b="0" i="0" u="none" strike="noStrike" dirty="0">
                          <a:solidFill>
                            <a:srgbClr val="000000"/>
                          </a:solidFill>
                          <a:effectLst/>
                          <a:latin typeface="Meiryo" charset="-128"/>
                          <a:ea typeface="Meiryo" charset="-128"/>
                          <a:cs typeface="Meiryo" charset="-128"/>
                        </a:rPr>
                        <a:t>のプロット及び</a:t>
                      </a:r>
                      <a:r>
                        <a:rPr lang="en-US" altLang="ja-JP" sz="1200" b="0" i="0" u="none" strike="noStrike" dirty="0">
                          <a:solidFill>
                            <a:srgbClr val="000000"/>
                          </a:solidFill>
                          <a:effectLst/>
                          <a:latin typeface="Meiryo" charset="-128"/>
                          <a:ea typeface="Meiryo" charset="-128"/>
                          <a:cs typeface="Meiryo" charset="-128"/>
                        </a:rPr>
                        <a:t>cor</a:t>
                      </a:r>
                      <a:r>
                        <a:rPr lang="ja-JP" altLang="en-US" sz="1200" b="0" i="0" u="none" strike="noStrike" dirty="0">
                          <a:solidFill>
                            <a:srgbClr val="000000"/>
                          </a:solidFill>
                          <a:effectLst/>
                          <a:latin typeface="Meiryo" charset="-128"/>
                          <a:ea typeface="Meiryo" charset="-128"/>
                          <a:cs typeface="Meiryo" charset="-128"/>
                        </a:rPr>
                        <a:t>コマンドにより価格とサイズに高い相関</a:t>
                      </a:r>
                      <a:r>
                        <a:rPr lang="en-US" altLang="ja-JP" sz="1200" b="0" i="0" u="none" strike="noStrike" dirty="0">
                          <a:solidFill>
                            <a:srgbClr val="000000"/>
                          </a:solidFill>
                          <a:effectLst/>
                          <a:latin typeface="Meiryo" charset="-128"/>
                          <a:ea typeface="Meiryo" charset="-128"/>
                          <a:cs typeface="Meiryo" charset="-128"/>
                        </a:rPr>
                        <a:t>(0.88)</a:t>
                      </a:r>
                      <a:r>
                        <a:rPr lang="ja-JP" altLang="en-US" sz="1200" b="0" i="0" u="none" strike="noStrike" dirty="0">
                          <a:solidFill>
                            <a:srgbClr val="000000"/>
                          </a:solidFill>
                          <a:effectLst/>
                          <a:latin typeface="Meiryo" charset="-128"/>
                          <a:ea typeface="Meiryo" charset="-128"/>
                          <a:cs typeface="Meiryo" charset="-128"/>
                        </a:rPr>
                        <a:t>を確認。</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smtClean="0">
                          <a:solidFill>
                            <a:srgbClr val="000000"/>
                          </a:solidFill>
                          <a:effectLst/>
                          <a:latin typeface="Meiryo" charset="-128"/>
                          <a:ea typeface="Meiryo" charset="-128"/>
                          <a:cs typeface="Meiryo" charset="-128"/>
                        </a:rPr>
                        <a:t>　　一方</a:t>
                      </a:r>
                      <a:r>
                        <a:rPr lang="ja-JP" altLang="en-US" sz="1200" b="0" i="0" u="none" strike="noStrike" dirty="0">
                          <a:solidFill>
                            <a:srgbClr val="000000"/>
                          </a:solidFill>
                          <a:effectLst/>
                          <a:latin typeface="Meiryo" charset="-128"/>
                          <a:ea typeface="Meiryo" charset="-128"/>
                          <a:cs typeface="Meiryo" charset="-128"/>
                        </a:rPr>
                        <a:t>、経過年数と</a:t>
                      </a:r>
                      <a:r>
                        <a:rPr lang="ja-JP" altLang="en-US" sz="1200" b="0" i="0" u="none" strike="noStrike" dirty="0" smtClean="0">
                          <a:solidFill>
                            <a:srgbClr val="000000"/>
                          </a:solidFill>
                          <a:effectLst/>
                          <a:latin typeface="Meiryo" charset="-128"/>
                          <a:ea typeface="Meiryo" charset="-128"/>
                          <a:cs typeface="Meiryo" charset="-128"/>
                        </a:rPr>
                        <a:t>は高い相関</a:t>
                      </a:r>
                      <a:r>
                        <a:rPr lang="ja-JP" altLang="en-US" sz="1200" b="0" i="0" u="none" strike="noStrike" dirty="0">
                          <a:solidFill>
                            <a:srgbClr val="000000"/>
                          </a:solidFill>
                          <a:effectLst/>
                          <a:latin typeface="Meiryo" charset="-128"/>
                          <a:ea typeface="Meiryo" charset="-128"/>
                          <a:cs typeface="Meiryo" charset="-128"/>
                        </a:rPr>
                        <a:t>が見られなかった。</a:t>
                      </a:r>
                    </a:p>
                  </a:txBody>
                  <a:tcPr marL="12625" marR="12625" marT="12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3290">
                <a:tc>
                  <a:txBody>
                    <a:bodyPr/>
                    <a:lstStyle/>
                    <a:p>
                      <a:pPr algn="ctr" fontAlgn="t"/>
                      <a:r>
                        <a:rPr lang="en-US" sz="1200" b="0" i="0" u="none" strike="noStrike" dirty="0">
                          <a:solidFill>
                            <a:srgbClr val="000000"/>
                          </a:solidFill>
                          <a:effectLst/>
                          <a:latin typeface="Meiryo" charset="-128"/>
                          <a:ea typeface="Meiryo" charset="-128"/>
                          <a:cs typeface="Meiryo" charset="-128"/>
                        </a:rPr>
                        <a:t>Python結果詳細</a:t>
                      </a:r>
                    </a:p>
                  </a:txBody>
                  <a:tcPr marL="12625" marR="12625" marT="12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dirty="0">
                          <a:solidFill>
                            <a:srgbClr val="000000"/>
                          </a:solidFill>
                          <a:effectLst/>
                          <a:latin typeface="Meiryo" charset="-128"/>
                          <a:ea typeface="Meiryo" charset="-128"/>
                          <a:cs typeface="Meiryo" charset="-128"/>
                        </a:rPr>
                        <a:t>1. </a:t>
                      </a:r>
                      <a:r>
                        <a:rPr lang="ja-JP" altLang="en-US" sz="1200" b="0" i="0" u="none" strike="noStrike" dirty="0">
                          <a:solidFill>
                            <a:srgbClr val="000000"/>
                          </a:solidFill>
                          <a:effectLst/>
                          <a:latin typeface="Meiryo" charset="-128"/>
                          <a:ea typeface="Meiryo" charset="-128"/>
                          <a:cs typeface="Meiryo" charset="-128"/>
                        </a:rPr>
                        <a:t>単回帰分析</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R2</a:t>
                      </a:r>
                      <a:r>
                        <a:rPr lang="ja-JP" altLang="en-US" sz="1200" b="0" i="0" u="none" strike="noStrike" dirty="0">
                          <a:solidFill>
                            <a:srgbClr val="000000"/>
                          </a:solidFill>
                          <a:effectLst/>
                          <a:latin typeface="Meiryo" charset="-128"/>
                          <a:ea typeface="Meiryo" charset="-128"/>
                          <a:cs typeface="Meiryo" charset="-128"/>
                        </a:rPr>
                        <a:t>スコア</a:t>
                      </a:r>
                      <a:r>
                        <a:rPr lang="en-US" altLang="ja-JP" sz="1200" b="0" i="0" u="none" strike="noStrike" dirty="0">
                          <a:solidFill>
                            <a:srgbClr val="000000"/>
                          </a:solidFill>
                          <a:effectLst/>
                          <a:latin typeface="Meiryo" charset="-128"/>
                          <a:ea typeface="Meiryo" charset="-128"/>
                          <a:cs typeface="Meiryo" charset="-128"/>
                        </a:rPr>
                        <a:t>: </a:t>
                      </a:r>
                      <a:r>
                        <a:rPr lang="ja-JP" altLang="en-US" sz="1200" b="0" i="0" u="none" strike="noStrike" dirty="0">
                          <a:solidFill>
                            <a:srgbClr val="000000"/>
                          </a:solidFill>
                          <a:effectLst/>
                          <a:latin typeface="Meiryo" charset="-128"/>
                          <a:ea typeface="Meiryo" charset="-128"/>
                          <a:cs typeface="Meiryo" charset="-128"/>
                        </a:rPr>
                        <a:t>約</a:t>
                      </a:r>
                      <a:r>
                        <a:rPr lang="en-US" altLang="ja-JP" sz="1200" b="0" i="0" u="none" strike="noStrike" dirty="0">
                          <a:solidFill>
                            <a:srgbClr val="000000"/>
                          </a:solidFill>
                          <a:effectLst/>
                          <a:latin typeface="Meiryo" charset="-128"/>
                          <a:ea typeface="Meiryo" charset="-128"/>
                          <a:cs typeface="Meiryo" charset="-128"/>
                        </a:rPr>
                        <a:t>81%</a:t>
                      </a:r>
                      <a:br>
                        <a:rPr lang="en-US" altLang="ja-JP"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 2. </a:t>
                      </a:r>
                      <a:r>
                        <a:rPr lang="ja-JP" altLang="en-US" sz="1200" b="0" i="0" u="none" strike="noStrike" dirty="0">
                          <a:solidFill>
                            <a:srgbClr val="000000"/>
                          </a:solidFill>
                          <a:effectLst/>
                          <a:latin typeface="Meiryo" charset="-128"/>
                          <a:ea typeface="Meiryo" charset="-128"/>
                          <a:cs typeface="Meiryo" charset="-128"/>
                        </a:rPr>
                        <a:t>非線形分析</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DecisionTreeRegressor</a:t>
                      </a:r>
                      <a:br>
                        <a:rPr lang="en-US" altLang="ja-JP"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チューニング：決定木の深さ</a:t>
                      </a:r>
                      <a:r>
                        <a:rPr lang="en-US" altLang="ja-JP" sz="1200" b="0" i="0" u="none" strike="noStrike" dirty="0">
                          <a:solidFill>
                            <a:srgbClr val="000000"/>
                          </a:solidFill>
                          <a:effectLst/>
                          <a:latin typeface="Meiryo" charset="-128"/>
                          <a:ea typeface="Meiryo" charset="-128"/>
                          <a:cs typeface="Meiryo" charset="-128"/>
                        </a:rPr>
                        <a:t>(max_depth), </a:t>
                      </a:r>
                      <a:r>
                        <a:rPr lang="ja-JP" altLang="en-US" sz="1200" b="0" i="0" u="none" strike="noStrike" dirty="0">
                          <a:solidFill>
                            <a:srgbClr val="000000"/>
                          </a:solidFill>
                          <a:effectLst/>
                          <a:latin typeface="Meiryo" charset="-128"/>
                          <a:ea typeface="Meiryo" charset="-128"/>
                          <a:cs typeface="Meiryo" charset="-128"/>
                        </a:rPr>
                        <a:t>最小のサンプル数</a:t>
                      </a:r>
                      <a:r>
                        <a:rPr lang="en-US" altLang="ja-JP" sz="1200" b="0" i="0" u="none" strike="noStrike" dirty="0">
                          <a:solidFill>
                            <a:srgbClr val="000000"/>
                          </a:solidFill>
                          <a:effectLst/>
                          <a:latin typeface="Meiryo" charset="-128"/>
                          <a:ea typeface="Meiryo" charset="-128"/>
                          <a:cs typeface="Meiryo" charset="-128"/>
                        </a:rPr>
                        <a:t>(min_samples_split)</a:t>
                      </a:r>
                      <a:br>
                        <a:rPr lang="en-US" altLang="ja-JP"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R2</a:t>
                      </a:r>
                      <a:r>
                        <a:rPr lang="ja-JP" altLang="en-US" sz="1200" b="0" i="0" u="none" strike="noStrike" dirty="0">
                          <a:solidFill>
                            <a:srgbClr val="000000"/>
                          </a:solidFill>
                          <a:effectLst/>
                          <a:latin typeface="Meiryo" charset="-128"/>
                          <a:ea typeface="Meiryo" charset="-128"/>
                          <a:cs typeface="Meiryo" charset="-128"/>
                        </a:rPr>
                        <a:t>スコア：約</a:t>
                      </a:r>
                      <a:r>
                        <a:rPr lang="en-US" altLang="ja-JP" sz="1200" b="0" i="0" u="none" strike="noStrike" dirty="0">
                          <a:solidFill>
                            <a:srgbClr val="000000"/>
                          </a:solidFill>
                          <a:effectLst/>
                          <a:latin typeface="Meiryo" charset="-128"/>
                          <a:ea typeface="Meiryo" charset="-128"/>
                          <a:cs typeface="Meiryo" charset="-128"/>
                        </a:rPr>
                        <a:t>86</a:t>
                      </a:r>
                      <a:r>
                        <a:rPr lang="ja-JP" altLang="en-US" sz="1200" b="0" i="0" u="none" strike="noStrike" dirty="0">
                          <a:solidFill>
                            <a:srgbClr val="000000"/>
                          </a:solidFill>
                          <a:effectLst/>
                          <a:latin typeface="Meiryo" charset="-128"/>
                          <a:ea typeface="Meiryo" charset="-128"/>
                          <a:cs typeface="Meiryo" charset="-128"/>
                        </a:rPr>
                        <a:t>％</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RandomForestRegressor</a:t>
                      </a:r>
                      <a:br>
                        <a:rPr lang="en-US" altLang="ja-JP"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チューニング：決定木の深さ</a:t>
                      </a:r>
                      <a:r>
                        <a:rPr lang="en-US" altLang="ja-JP" sz="1200" b="0" i="0" u="none" strike="noStrike" dirty="0">
                          <a:solidFill>
                            <a:srgbClr val="000000"/>
                          </a:solidFill>
                          <a:effectLst/>
                          <a:latin typeface="Meiryo" charset="-128"/>
                          <a:ea typeface="Meiryo" charset="-128"/>
                          <a:cs typeface="Meiryo" charset="-128"/>
                        </a:rPr>
                        <a:t>(max_depth), </a:t>
                      </a:r>
                      <a:r>
                        <a:rPr lang="ja-JP" altLang="en-US" sz="1200" b="0" i="0" u="none" strike="noStrike" dirty="0">
                          <a:solidFill>
                            <a:srgbClr val="000000"/>
                          </a:solidFill>
                          <a:effectLst/>
                          <a:latin typeface="Meiryo" charset="-128"/>
                          <a:ea typeface="Meiryo" charset="-128"/>
                          <a:cs typeface="Meiryo" charset="-128"/>
                        </a:rPr>
                        <a:t>最小のサンプル数</a:t>
                      </a:r>
                      <a:r>
                        <a:rPr lang="en-US" altLang="ja-JP" sz="1200" b="0" i="0" u="none" strike="noStrike" dirty="0">
                          <a:solidFill>
                            <a:srgbClr val="000000"/>
                          </a:solidFill>
                          <a:effectLst/>
                          <a:latin typeface="Meiryo" charset="-128"/>
                          <a:ea typeface="Meiryo" charset="-128"/>
                          <a:cs typeface="Meiryo" charset="-128"/>
                        </a:rPr>
                        <a:t>(min_samples_split)</a:t>
                      </a:r>
                      <a:br>
                        <a:rPr lang="en-US" altLang="ja-JP"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決定木の個数</a:t>
                      </a:r>
                      <a:r>
                        <a:rPr lang="en-US" altLang="ja-JP" sz="1200" b="0" i="0" u="none" strike="noStrike" dirty="0">
                          <a:solidFill>
                            <a:srgbClr val="000000"/>
                          </a:solidFill>
                          <a:effectLst/>
                          <a:latin typeface="Meiryo" charset="-128"/>
                          <a:ea typeface="Meiryo" charset="-128"/>
                          <a:cs typeface="Meiryo" charset="-128"/>
                        </a:rPr>
                        <a:t>(n_estimators)</a:t>
                      </a:r>
                      <a:br>
                        <a:rPr lang="en-US" altLang="ja-JP"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R2</a:t>
                      </a:r>
                      <a:r>
                        <a:rPr lang="ja-JP" altLang="en-US" sz="1200" b="0" i="0" u="none" strike="noStrike" dirty="0">
                          <a:solidFill>
                            <a:srgbClr val="000000"/>
                          </a:solidFill>
                          <a:effectLst/>
                          <a:latin typeface="Meiryo" charset="-128"/>
                          <a:ea typeface="Meiryo" charset="-128"/>
                          <a:cs typeface="Meiryo" charset="-128"/>
                        </a:rPr>
                        <a:t>スコア：約</a:t>
                      </a:r>
                      <a:r>
                        <a:rPr lang="en-US" altLang="ja-JP" sz="1200" b="0" i="0" u="none" strike="noStrike" dirty="0">
                          <a:solidFill>
                            <a:srgbClr val="000000"/>
                          </a:solidFill>
                          <a:effectLst/>
                          <a:latin typeface="Meiryo" charset="-128"/>
                          <a:ea typeface="Meiryo" charset="-128"/>
                          <a:cs typeface="Meiryo" charset="-128"/>
                        </a:rPr>
                        <a:t>67</a:t>
                      </a:r>
                      <a:r>
                        <a:rPr lang="ja-JP" altLang="en-US" sz="1200" b="0" i="0" u="none" strike="noStrike" dirty="0">
                          <a:solidFill>
                            <a:srgbClr val="000000"/>
                          </a:solidFill>
                          <a:effectLst/>
                          <a:latin typeface="Meiryo" charset="-128"/>
                          <a:ea typeface="Meiryo" charset="-128"/>
                          <a:cs typeface="Meiryo" charset="-128"/>
                        </a:rPr>
                        <a:t>％</a:t>
                      </a:r>
                    </a:p>
                  </a:txBody>
                  <a:tcPr marL="12625" marR="12625" marT="12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1861">
                <a:tc>
                  <a:txBody>
                    <a:bodyPr/>
                    <a:lstStyle/>
                    <a:p>
                      <a:pPr algn="ctr" fontAlgn="t"/>
                      <a:r>
                        <a:rPr lang="ja-JP" altLang="en-US" sz="1200" b="0" i="0" u="none" strike="noStrike" dirty="0" smtClean="0">
                          <a:solidFill>
                            <a:srgbClr val="000000"/>
                          </a:solidFill>
                          <a:effectLst/>
                          <a:latin typeface="Meiryo" charset="-128"/>
                          <a:ea typeface="Meiryo" charset="-128"/>
                          <a:cs typeface="Meiryo" charset="-128"/>
                        </a:rPr>
                        <a:t>コード</a:t>
                      </a:r>
                      <a:endParaRPr lang="en-US" sz="1200" b="0" i="0" u="none" strike="noStrike" dirty="0">
                        <a:solidFill>
                          <a:srgbClr val="000000"/>
                        </a:solidFill>
                        <a:effectLst/>
                        <a:latin typeface="Meiryo" charset="-128"/>
                        <a:ea typeface="Meiryo" charset="-128"/>
                        <a:cs typeface="Meiryo" charset="-128"/>
                      </a:endParaRPr>
                    </a:p>
                  </a:txBody>
                  <a:tcPr marL="12625" marR="12625" marT="126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dirty="0" smtClean="0">
                          <a:solidFill>
                            <a:srgbClr val="000000"/>
                          </a:solidFill>
                          <a:effectLst/>
                          <a:latin typeface="Meiryo" charset="-128"/>
                          <a:ea typeface="Meiryo" charset="-128"/>
                          <a:cs typeface="Meiryo" charset="-128"/>
                        </a:rPr>
                        <a:t>R</a:t>
                      </a:r>
                      <a:r>
                        <a:rPr lang="ja-JP" altLang="en-US" sz="1200" b="0" i="0" u="none" strike="noStrike" dirty="0" smtClean="0">
                          <a:solidFill>
                            <a:srgbClr val="000000"/>
                          </a:solidFill>
                          <a:effectLst/>
                          <a:latin typeface="Meiryo" charset="-128"/>
                          <a:ea typeface="Meiryo" charset="-128"/>
                          <a:cs typeface="Meiryo" charset="-128"/>
                        </a:rPr>
                        <a:t>および</a:t>
                      </a:r>
                      <a:r>
                        <a:rPr lang="en-US" altLang="ja-JP" sz="1200" b="0" i="0" u="none" strike="noStrike" dirty="0" smtClean="0">
                          <a:solidFill>
                            <a:srgbClr val="000000"/>
                          </a:solidFill>
                          <a:effectLst/>
                          <a:latin typeface="Meiryo" charset="-128"/>
                          <a:ea typeface="Meiryo" charset="-128"/>
                          <a:cs typeface="Meiryo" charset="-128"/>
                        </a:rPr>
                        <a:t>Python</a:t>
                      </a:r>
                      <a:r>
                        <a:rPr lang="ja-JP" altLang="en-US" sz="1200" b="0" i="0" u="none" strike="noStrike" dirty="0" smtClean="0">
                          <a:solidFill>
                            <a:srgbClr val="000000"/>
                          </a:solidFill>
                          <a:effectLst/>
                          <a:latin typeface="Meiryo" charset="-128"/>
                          <a:ea typeface="Meiryo" charset="-128"/>
                          <a:cs typeface="Meiryo" charset="-128"/>
                        </a:rPr>
                        <a:t>のコードは以下をご参照下さい。</a:t>
                      </a:r>
                      <a:endParaRPr lang="en-US" altLang="ja-JP" sz="1200" b="0" i="0" u="none" strike="noStrike" dirty="0" smtClean="0">
                        <a:solidFill>
                          <a:srgbClr val="000000"/>
                        </a:solidFill>
                        <a:effectLst/>
                        <a:latin typeface="Meiryo" charset="-128"/>
                        <a:ea typeface="Meiryo" charset="-128"/>
                        <a:cs typeface="Meiryo" charset="-128"/>
                      </a:endParaRPr>
                    </a:p>
                    <a:p>
                      <a:pPr algn="l" fontAlgn="b"/>
                      <a:r>
                        <a:rPr lang="en-US" altLang="ja-JP" sz="1200" b="0" i="0" u="none" strike="noStrike" dirty="0" smtClean="0">
                          <a:solidFill>
                            <a:srgbClr val="000000"/>
                          </a:solidFill>
                          <a:effectLst/>
                          <a:latin typeface="Meiryo" charset="-128"/>
                          <a:ea typeface="Meiryo" charset="-128"/>
                          <a:cs typeface="Meiryo" charset="-128"/>
                          <a:hlinkClick r:id="rId2"/>
                        </a:rPr>
                        <a:t>https://github.com/tkshim/Predict_Housing_Price</a:t>
                      </a:r>
                      <a:endParaRPr lang="en-US" altLang="ja-JP" sz="1200" b="0" i="0" u="none" strike="noStrike" dirty="0" smtClean="0">
                        <a:solidFill>
                          <a:srgbClr val="000000"/>
                        </a:solidFill>
                        <a:effectLst/>
                        <a:latin typeface="Meiryo" charset="-128"/>
                        <a:ea typeface="Meiryo" charset="-128"/>
                        <a:cs typeface="Meiryo" charset="-128"/>
                      </a:endParaRPr>
                    </a:p>
                    <a:p>
                      <a:pPr algn="l" fontAlgn="b"/>
                      <a:endParaRPr lang="ja-JP" altLang="en-US" sz="1200" b="0" i="0" u="none" strike="noStrike" dirty="0">
                        <a:solidFill>
                          <a:srgbClr val="000000"/>
                        </a:solidFill>
                        <a:effectLst/>
                        <a:latin typeface="Meiryo" charset="-128"/>
                        <a:ea typeface="Meiryo" charset="-128"/>
                        <a:cs typeface="Meiryo" charset="-128"/>
                      </a:endParaRPr>
                    </a:p>
                  </a:txBody>
                  <a:tcPr marL="12625" marR="12625" marT="126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1107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9154" y="1666754"/>
            <a:ext cx="5410205" cy="3895348"/>
          </a:xfrm>
        </p:spPr>
      </p:pic>
      <p:sp>
        <p:nvSpPr>
          <p:cNvPr id="4" name="タイトル 3"/>
          <p:cNvSpPr>
            <a:spLocks noGrp="1"/>
          </p:cNvSpPr>
          <p:nvPr>
            <p:ph type="title"/>
          </p:nvPr>
        </p:nvSpPr>
        <p:spPr/>
        <p:txBody>
          <a:bodyPr/>
          <a:lstStyle/>
          <a:p>
            <a:r>
              <a:rPr lang="ja-JP" altLang="en-US" dirty="0" smtClean="0"/>
              <a:t>プロットと相関係数計算結果</a:t>
            </a:r>
            <a:endParaRPr kumimoji="1" lang="ja-JP" altLang="en-US" dirty="0"/>
          </a:p>
        </p:txBody>
      </p:sp>
      <p:sp>
        <p:nvSpPr>
          <p:cNvPr id="5" name="テキスト ボックス 4"/>
          <p:cNvSpPr txBox="1"/>
          <p:nvPr/>
        </p:nvSpPr>
        <p:spPr>
          <a:xfrm>
            <a:off x="1910687" y="1924334"/>
            <a:ext cx="184731" cy="415498"/>
          </a:xfrm>
          <a:prstGeom prst="rect">
            <a:avLst/>
          </a:prstGeom>
          <a:noFill/>
        </p:spPr>
        <p:txBody>
          <a:bodyPr wrap="none" rtlCol="0">
            <a:spAutoFit/>
          </a:bodyPr>
          <a:lstStyle/>
          <a:p>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204" y="5752482"/>
            <a:ext cx="6654800" cy="1790700"/>
          </a:xfrm>
          <a:prstGeom prst="rect">
            <a:avLst/>
          </a:prstGeom>
        </p:spPr>
      </p:pic>
    </p:spTree>
    <p:extLst>
      <p:ext uri="{BB962C8B-B14F-4D97-AF65-F5344CB8AC3E}">
        <p14:creationId xmlns:p14="http://schemas.microsoft.com/office/powerpoint/2010/main" val="949845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単回帰分析結果</a:t>
            </a:r>
            <a:endParaRPr kumimoji="1" lang="ja-JP" altLang="en-US" dirty="0"/>
          </a:p>
        </p:txBody>
      </p:sp>
      <p:sp>
        <p:nvSpPr>
          <p:cNvPr id="5" name="テキスト ボックス 4"/>
          <p:cNvSpPr txBox="1"/>
          <p:nvPr/>
        </p:nvSpPr>
        <p:spPr>
          <a:xfrm>
            <a:off x="1910687" y="1924334"/>
            <a:ext cx="184731" cy="415498"/>
          </a:xfrm>
          <a:prstGeom prst="rect">
            <a:avLst/>
          </a:prstGeom>
          <a:noFill/>
        </p:spPr>
        <p:txBody>
          <a:bodyPr wrap="none" rtlCol="0">
            <a:spAutoFit/>
          </a:bodyPr>
          <a:lstStyle/>
          <a:p>
            <a:endParaRPr kumimoji="1" lang="ja-JP" altLang="en-US" dirty="0"/>
          </a:p>
        </p:txBody>
      </p:sp>
      <p:pic>
        <p:nvPicPr>
          <p:cNvPr id="7" name="コンテンツ プレースホルダー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4212" y="2132083"/>
            <a:ext cx="5511413" cy="4679950"/>
          </a:xfrm>
        </p:spPr>
      </p:pic>
    </p:spTree>
    <p:extLst>
      <p:ext uri="{BB962C8B-B14F-4D97-AF65-F5344CB8AC3E}">
        <p14:creationId xmlns:p14="http://schemas.microsoft.com/office/powerpoint/2010/main" val="579359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単回帰分析結果図</a:t>
            </a:r>
            <a:endParaRPr kumimoji="1" lang="ja-JP" altLang="en-US" dirty="0"/>
          </a:p>
        </p:txBody>
      </p:sp>
      <p:sp>
        <p:nvSpPr>
          <p:cNvPr id="5" name="テキスト ボックス 4"/>
          <p:cNvSpPr txBox="1"/>
          <p:nvPr/>
        </p:nvSpPr>
        <p:spPr>
          <a:xfrm>
            <a:off x="1910687" y="1924334"/>
            <a:ext cx="184731" cy="415498"/>
          </a:xfrm>
          <a:prstGeom prst="rect">
            <a:avLst/>
          </a:prstGeom>
          <a:noFill/>
        </p:spPr>
        <p:txBody>
          <a:bodyPr wrap="none" rtlCol="0">
            <a:spAutoFit/>
          </a:bodyPr>
          <a:lstStyle/>
          <a:p>
            <a:endParaRPr kumimoji="1" lang="ja-JP" altLang="en-US" dirty="0"/>
          </a:p>
        </p:txBody>
      </p:sp>
      <p:pic>
        <p:nvPicPr>
          <p:cNvPr id="2" name="コンテンツ プレースホルダー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6220" y="1921786"/>
            <a:ext cx="7992888" cy="5460076"/>
          </a:xfrm>
        </p:spPr>
      </p:pic>
    </p:spTree>
    <p:extLst>
      <p:ext uri="{BB962C8B-B14F-4D97-AF65-F5344CB8AC3E}">
        <p14:creationId xmlns:p14="http://schemas.microsoft.com/office/powerpoint/2010/main" val="323084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課題</a:t>
            </a:r>
            <a:r>
              <a:rPr kumimoji="1" lang="ja-JP" altLang="en-US" dirty="0" smtClean="0"/>
              <a:t>２</a:t>
            </a:r>
            <a:r>
              <a:rPr kumimoji="1" lang="en-US" altLang="ja-JP" dirty="0" smtClean="0"/>
              <a:t>.</a:t>
            </a:r>
            <a:r>
              <a:rPr kumimoji="1" lang="ja-JP" altLang="en-US" dirty="0" smtClean="0"/>
              <a:t>猫犬分類</a:t>
            </a:r>
            <a:r>
              <a:rPr kumimoji="1" lang="en-US" altLang="ja-JP" dirty="0" smtClean="0"/>
              <a:t> – Deep Learning -</a:t>
            </a:r>
            <a:endParaRPr kumimoji="1" lang="ja-JP" altLang="en-US" dirty="0"/>
          </a:p>
        </p:txBody>
      </p:sp>
      <p:sp>
        <p:nvSpPr>
          <p:cNvPr id="5" name="テキスト ボックス 4"/>
          <p:cNvSpPr txBox="1"/>
          <p:nvPr/>
        </p:nvSpPr>
        <p:spPr>
          <a:xfrm>
            <a:off x="1910687" y="1924334"/>
            <a:ext cx="184731" cy="415498"/>
          </a:xfrm>
          <a:prstGeom prst="rect">
            <a:avLst/>
          </a:prstGeom>
          <a:noFill/>
        </p:spPr>
        <p:txBody>
          <a:bodyPr wrap="none" rtlCol="0">
            <a:spAutoFit/>
          </a:bodyPr>
          <a:lstStyle/>
          <a:p>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81168781"/>
              </p:ext>
            </p:extLst>
          </p:nvPr>
        </p:nvGraphicFramePr>
        <p:xfrm>
          <a:off x="810196" y="1692399"/>
          <a:ext cx="9001000" cy="5626505"/>
        </p:xfrm>
        <a:graphic>
          <a:graphicData uri="http://schemas.openxmlformats.org/drawingml/2006/table">
            <a:tbl>
              <a:tblPr/>
              <a:tblGrid>
                <a:gridCol w="1338992"/>
                <a:gridCol w="7662008"/>
              </a:tblGrid>
              <a:tr h="171643">
                <a:tc>
                  <a:txBody>
                    <a:bodyPr/>
                    <a:lstStyle/>
                    <a:p>
                      <a:pPr algn="ctr" fontAlgn="ctr"/>
                      <a:r>
                        <a:rPr lang="ja-JP" altLang="en-US" sz="1200" b="0" i="0" u="none" strike="noStrike" dirty="0">
                          <a:solidFill>
                            <a:srgbClr val="FFFFFF"/>
                          </a:solidFill>
                          <a:effectLst/>
                          <a:latin typeface="Meiryo" charset="-128"/>
                          <a:ea typeface="Meiryo" charset="-128"/>
                          <a:cs typeface="Meiryo" charset="-128"/>
                        </a:rPr>
                        <a:t>項目</a:t>
                      </a:r>
                    </a:p>
                  </a:txBody>
                  <a:tcPr marL="8582" marR="8582" marT="8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200" b="0" i="0" u="none" strike="noStrike">
                          <a:solidFill>
                            <a:srgbClr val="FFFFFF"/>
                          </a:solidFill>
                          <a:effectLst/>
                          <a:latin typeface="Meiryo" charset="-128"/>
                          <a:ea typeface="Meiryo" charset="-128"/>
                          <a:cs typeface="Meiryo" charset="-128"/>
                        </a:rPr>
                        <a:t>課題</a:t>
                      </a:r>
                      <a:r>
                        <a:rPr lang="en-US" altLang="zh-TW" sz="1200" b="0" i="0" u="none" strike="noStrike">
                          <a:solidFill>
                            <a:srgbClr val="FFFFFF"/>
                          </a:solidFill>
                          <a:effectLst/>
                          <a:latin typeface="Meiryo" charset="-128"/>
                          <a:ea typeface="Meiryo" charset="-128"/>
                          <a:cs typeface="Meiryo" charset="-128"/>
                        </a:rPr>
                        <a:t>2</a:t>
                      </a:r>
                    </a:p>
                  </a:txBody>
                  <a:tcPr marL="8582" marR="8582" marT="8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80075">
                <a:tc>
                  <a:txBody>
                    <a:bodyPr/>
                    <a:lstStyle/>
                    <a:p>
                      <a:pPr algn="ctr" fontAlgn="t"/>
                      <a:r>
                        <a:rPr lang="ja-JP" altLang="en-US" sz="1200" b="0" i="0" u="none" strike="noStrike">
                          <a:solidFill>
                            <a:srgbClr val="000000"/>
                          </a:solidFill>
                          <a:effectLst/>
                          <a:latin typeface="Meiryo" charset="-128"/>
                          <a:ea typeface="Meiryo" charset="-128"/>
                          <a:cs typeface="Meiryo" charset="-128"/>
                        </a:rPr>
                        <a:t>目的</a:t>
                      </a:r>
                    </a:p>
                  </a:txBody>
                  <a:tcPr marL="8582" marR="8582" marT="85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Meiryo" charset="-128"/>
                          <a:ea typeface="Meiryo" charset="-128"/>
                          <a:cs typeface="Meiryo" charset="-128"/>
                        </a:rPr>
                        <a:t>学習データから猫犬分類モデルを作成</a:t>
                      </a:r>
                    </a:p>
                  </a:txBody>
                  <a:tcPr marL="8582" marR="8582" marT="8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8215">
                <a:tc>
                  <a:txBody>
                    <a:bodyPr/>
                    <a:lstStyle/>
                    <a:p>
                      <a:pPr algn="ctr" fontAlgn="t"/>
                      <a:r>
                        <a:rPr lang="ja-JP" altLang="en-US" sz="1200" b="0" i="0" u="none" strike="noStrike">
                          <a:solidFill>
                            <a:srgbClr val="000000"/>
                          </a:solidFill>
                          <a:effectLst/>
                          <a:latin typeface="Meiryo" charset="-128"/>
                          <a:ea typeface="Meiryo" charset="-128"/>
                          <a:cs typeface="Meiryo" charset="-128"/>
                        </a:rPr>
                        <a:t>目標</a:t>
                      </a:r>
                    </a:p>
                  </a:txBody>
                  <a:tcPr marL="8582" marR="8582" marT="85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dirty="0">
                          <a:solidFill>
                            <a:srgbClr val="000000"/>
                          </a:solidFill>
                          <a:effectLst/>
                          <a:latin typeface="Meiryo" charset="-128"/>
                          <a:ea typeface="Meiryo" charset="-128"/>
                          <a:cs typeface="Meiryo" charset="-128"/>
                        </a:rPr>
                        <a:t>Accuracy &gt; 80%</a:t>
                      </a:r>
                      <a:br>
                        <a:rPr lang="en-US" altLang="ja-JP"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 </a:t>
                      </a:r>
                      <a:r>
                        <a:rPr lang="ja-JP" altLang="en-US" sz="1200" b="0" i="0" u="none" strike="noStrike" dirty="0">
                          <a:solidFill>
                            <a:srgbClr val="000000"/>
                          </a:solidFill>
                          <a:effectLst/>
                          <a:latin typeface="Meiryo" charset="-128"/>
                          <a:ea typeface="Meiryo" charset="-128"/>
                          <a:cs typeface="Meiryo" charset="-128"/>
                        </a:rPr>
                        <a:t>実習機</a:t>
                      </a:r>
                      <a:r>
                        <a:rPr lang="en-US" altLang="ja-JP" sz="1200" b="0" i="0" u="none" strike="noStrike" dirty="0">
                          <a:solidFill>
                            <a:srgbClr val="000000"/>
                          </a:solidFill>
                          <a:effectLst/>
                          <a:latin typeface="Meiryo" charset="-128"/>
                          <a:ea typeface="Meiryo" charset="-128"/>
                          <a:cs typeface="Meiryo" charset="-128"/>
                        </a:rPr>
                        <a:t>(MBA 1.6 GHz Intel Core i5/8GB Memory)</a:t>
                      </a:r>
                      <a:r>
                        <a:rPr lang="ja-JP" altLang="en-US" sz="1200" b="0" i="0" u="none" strike="noStrike" dirty="0">
                          <a:solidFill>
                            <a:srgbClr val="000000"/>
                          </a:solidFill>
                          <a:effectLst/>
                          <a:latin typeface="Meiryo" charset="-128"/>
                          <a:ea typeface="Meiryo" charset="-128"/>
                          <a:cs typeface="Meiryo" charset="-128"/>
                        </a:rPr>
                        <a:t>の性能限界により学習データの数を制限しているため。</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Kaggle</a:t>
                      </a:r>
                      <a:r>
                        <a:rPr lang="ja-JP" altLang="en-US" sz="1200" b="0" i="0" u="none" strike="noStrike" dirty="0">
                          <a:solidFill>
                            <a:srgbClr val="000000"/>
                          </a:solidFill>
                          <a:effectLst/>
                          <a:latin typeface="Meiryo" charset="-128"/>
                          <a:ea typeface="Meiryo" charset="-128"/>
                          <a:cs typeface="Meiryo" charset="-128"/>
                        </a:rPr>
                        <a:t>の</a:t>
                      </a:r>
                      <a:r>
                        <a:rPr lang="en-US" altLang="ja-JP" sz="1200" b="0" i="0" u="none" strike="noStrike" dirty="0" smtClean="0">
                          <a:solidFill>
                            <a:srgbClr val="000000"/>
                          </a:solidFill>
                          <a:effectLst/>
                          <a:latin typeface="Meiryo" charset="-128"/>
                          <a:ea typeface="Meiryo" charset="-128"/>
                          <a:cs typeface="Meiryo" charset="-128"/>
                        </a:rPr>
                        <a:t>competition</a:t>
                      </a:r>
                      <a:r>
                        <a:rPr lang="ja-JP" altLang="en-US" sz="1200" b="0" i="0" u="none" strike="noStrike" dirty="0" smtClean="0">
                          <a:solidFill>
                            <a:srgbClr val="000000"/>
                          </a:solidFill>
                          <a:effectLst/>
                          <a:latin typeface="Meiryo" charset="-128"/>
                          <a:ea typeface="Meiryo" charset="-128"/>
                          <a:cs typeface="Meiryo" charset="-128"/>
                        </a:rPr>
                        <a:t>では</a:t>
                      </a:r>
                      <a:r>
                        <a:rPr lang="en-US" altLang="ja-JP" sz="1200" b="0" i="0" u="none" strike="noStrike" dirty="0" smtClean="0">
                          <a:solidFill>
                            <a:srgbClr val="000000"/>
                          </a:solidFill>
                          <a:effectLst/>
                          <a:latin typeface="Meiryo" charset="-128"/>
                          <a:ea typeface="Meiryo" charset="-128"/>
                          <a:cs typeface="Meiryo" charset="-128"/>
                        </a:rPr>
                        <a:t>Pierre </a:t>
                      </a:r>
                      <a:r>
                        <a:rPr lang="en-US" altLang="ja-JP" sz="1200" b="0" i="0" u="none" strike="noStrike" dirty="0">
                          <a:solidFill>
                            <a:srgbClr val="000000"/>
                          </a:solidFill>
                          <a:effectLst/>
                          <a:latin typeface="Meiryo" charset="-128"/>
                          <a:ea typeface="Meiryo" charset="-128"/>
                          <a:cs typeface="Meiryo" charset="-128"/>
                        </a:rPr>
                        <a:t>Sermanet</a:t>
                      </a:r>
                      <a:r>
                        <a:rPr lang="ja-JP" altLang="en-US" sz="1200" b="0" i="0" u="none" strike="noStrike" dirty="0">
                          <a:solidFill>
                            <a:srgbClr val="000000"/>
                          </a:solidFill>
                          <a:effectLst/>
                          <a:latin typeface="Meiryo" charset="-128"/>
                          <a:ea typeface="Meiryo" charset="-128"/>
                          <a:cs typeface="Meiryo" charset="-128"/>
                        </a:rPr>
                        <a:t>氏が</a:t>
                      </a:r>
                      <a:r>
                        <a:rPr lang="en-US" altLang="ja-JP" sz="1200" b="0" i="0" u="none" strike="noStrike" dirty="0">
                          <a:solidFill>
                            <a:srgbClr val="000000"/>
                          </a:solidFill>
                          <a:effectLst/>
                          <a:latin typeface="Meiryo" charset="-128"/>
                          <a:ea typeface="Meiryo" charset="-128"/>
                          <a:cs typeface="Meiryo" charset="-128"/>
                        </a:rPr>
                        <a:t>OverFeat</a:t>
                      </a:r>
                      <a:r>
                        <a:rPr lang="ja-JP" altLang="en-US" sz="1200" b="0" i="0" u="none" strike="noStrike" dirty="0">
                          <a:solidFill>
                            <a:srgbClr val="000000"/>
                          </a:solidFill>
                          <a:effectLst/>
                          <a:latin typeface="Meiryo" charset="-128"/>
                          <a:ea typeface="Meiryo" charset="-128"/>
                          <a:cs typeface="Meiryo" charset="-128"/>
                        </a:rPr>
                        <a:t>にて</a:t>
                      </a:r>
                      <a:r>
                        <a:rPr lang="en-US" altLang="ja-JP" sz="1200" b="0" i="0" u="none" strike="noStrike" dirty="0">
                          <a:solidFill>
                            <a:srgbClr val="000000"/>
                          </a:solidFill>
                          <a:effectLst/>
                          <a:latin typeface="Meiryo" charset="-128"/>
                          <a:ea typeface="Meiryo" charset="-128"/>
                          <a:cs typeface="Meiryo" charset="-128"/>
                        </a:rPr>
                        <a:t>98.9%</a:t>
                      </a:r>
                      <a:r>
                        <a:rPr lang="ja-JP" altLang="en-US" sz="1200" b="0" i="0" u="none" strike="noStrike" dirty="0">
                          <a:solidFill>
                            <a:srgbClr val="000000"/>
                          </a:solidFill>
                          <a:effectLst/>
                          <a:latin typeface="Meiryo" charset="-128"/>
                          <a:ea typeface="Meiryo" charset="-128"/>
                          <a:cs typeface="Meiryo" charset="-128"/>
                        </a:rPr>
                        <a:t>を</a:t>
                      </a:r>
                      <a:r>
                        <a:rPr lang="ja-JP" altLang="en-US" sz="1200" b="0" i="0" u="none" strike="noStrike" dirty="0" smtClean="0">
                          <a:solidFill>
                            <a:srgbClr val="000000"/>
                          </a:solidFill>
                          <a:effectLst/>
                          <a:latin typeface="Meiryo" charset="-128"/>
                          <a:ea typeface="Meiryo" charset="-128"/>
                          <a:cs typeface="Meiryo" charset="-128"/>
                        </a:rPr>
                        <a:t>達成。</a:t>
                      </a:r>
                      <a:r>
                        <a:rPr lang="ja-JP" altLang="en-US" sz="1200" b="0" i="0" u="none" strike="noStrike" dirty="0">
                          <a:solidFill>
                            <a:srgbClr val="000000"/>
                          </a:solidFill>
                          <a:effectLst/>
                          <a:latin typeface="Meiryo" charset="-128"/>
                          <a:ea typeface="Meiryo" charset="-128"/>
                          <a:cs typeface="Meiryo" charset="-128"/>
                        </a:rPr>
                        <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https://arxiv.org/abs/1312.6229</a:t>
                      </a:r>
                      <a:br>
                        <a:rPr lang="en-US" altLang="ja-JP"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   https://github.com/sermanet/OverFeat</a:t>
                      </a:r>
                    </a:p>
                  </a:txBody>
                  <a:tcPr marL="8582" marR="8582" marT="8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286">
                <a:tc>
                  <a:txBody>
                    <a:bodyPr/>
                    <a:lstStyle/>
                    <a:p>
                      <a:pPr algn="ctr" fontAlgn="t"/>
                      <a:r>
                        <a:rPr lang="ja-JP" altLang="en-US" sz="1200" b="0" i="0" u="none" strike="noStrike">
                          <a:solidFill>
                            <a:srgbClr val="000000"/>
                          </a:solidFill>
                          <a:effectLst/>
                          <a:latin typeface="Meiryo" charset="-128"/>
                          <a:ea typeface="Meiryo" charset="-128"/>
                          <a:cs typeface="Meiryo" charset="-128"/>
                        </a:rPr>
                        <a:t>データ</a:t>
                      </a:r>
                    </a:p>
                  </a:txBody>
                  <a:tcPr marL="8582" marR="8582" marT="85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dirty="0">
                          <a:solidFill>
                            <a:srgbClr val="000000"/>
                          </a:solidFill>
                          <a:effectLst/>
                          <a:latin typeface="Meiryo" charset="-128"/>
                          <a:ea typeface="Meiryo" charset="-128"/>
                          <a:cs typeface="Meiryo" charset="-128"/>
                        </a:rPr>
                        <a:t>Cat: JPEG</a:t>
                      </a:r>
                      <a:r>
                        <a:rPr lang="ja-JP" altLang="en-US" sz="1200" b="0" i="0" u="none" strike="noStrike" dirty="0">
                          <a:solidFill>
                            <a:srgbClr val="000000"/>
                          </a:solidFill>
                          <a:effectLst/>
                          <a:latin typeface="Meiryo" charset="-128"/>
                          <a:ea typeface="Meiryo" charset="-128"/>
                          <a:cs typeface="Meiryo" charset="-128"/>
                        </a:rPr>
                        <a:t>ファイル</a:t>
                      </a:r>
                      <a:r>
                        <a:rPr lang="en-US" altLang="ja-JP" sz="1200" b="0" i="0" u="none" strike="noStrike" dirty="0">
                          <a:solidFill>
                            <a:srgbClr val="000000"/>
                          </a:solidFill>
                          <a:effectLst/>
                          <a:latin typeface="Meiryo" charset="-128"/>
                          <a:ea typeface="Meiryo" charset="-128"/>
                          <a:cs typeface="Meiryo" charset="-128"/>
                        </a:rPr>
                        <a:t>10778</a:t>
                      </a:r>
                      <a:r>
                        <a:rPr lang="ja-JP" altLang="en-US" sz="1200" b="0" i="0" u="none" strike="noStrike" dirty="0">
                          <a:solidFill>
                            <a:srgbClr val="000000"/>
                          </a:solidFill>
                          <a:effectLst/>
                          <a:latin typeface="Meiryo" charset="-128"/>
                          <a:ea typeface="Meiryo" charset="-128"/>
                          <a:cs typeface="Meiryo" charset="-128"/>
                        </a:rPr>
                        <a:t>枚</a:t>
                      </a:r>
                      <a:br>
                        <a:rPr lang="ja-JP" altLang="en-US"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Dog: JPEG</a:t>
                      </a:r>
                      <a:r>
                        <a:rPr lang="ja-JP" altLang="en-US" sz="1200" b="0" i="0" u="none" strike="noStrike" dirty="0">
                          <a:solidFill>
                            <a:srgbClr val="000000"/>
                          </a:solidFill>
                          <a:effectLst/>
                          <a:latin typeface="Meiryo" charset="-128"/>
                          <a:ea typeface="Meiryo" charset="-128"/>
                          <a:cs typeface="Meiryo" charset="-128"/>
                        </a:rPr>
                        <a:t>ファイル</a:t>
                      </a:r>
                      <a:r>
                        <a:rPr lang="en-US" altLang="ja-JP" sz="1200" b="0" i="0" u="none" strike="noStrike" dirty="0">
                          <a:solidFill>
                            <a:srgbClr val="000000"/>
                          </a:solidFill>
                          <a:effectLst/>
                          <a:latin typeface="Meiryo" charset="-128"/>
                          <a:ea typeface="Meiryo" charset="-128"/>
                          <a:cs typeface="Meiryo" charset="-128"/>
                        </a:rPr>
                        <a:t>1077</a:t>
                      </a:r>
                      <a:r>
                        <a:rPr lang="ja-JP" altLang="en-US" sz="1200" b="0" i="0" u="none" strike="noStrike" dirty="0">
                          <a:solidFill>
                            <a:srgbClr val="000000"/>
                          </a:solidFill>
                          <a:effectLst/>
                          <a:latin typeface="Meiryo" charset="-128"/>
                          <a:ea typeface="Meiryo" charset="-128"/>
                          <a:cs typeface="Meiryo" charset="-128"/>
                        </a:rPr>
                        <a:t>枚</a:t>
                      </a:r>
                    </a:p>
                  </a:txBody>
                  <a:tcPr marL="8582" marR="8582" marT="8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7849">
                <a:tc>
                  <a:txBody>
                    <a:bodyPr/>
                    <a:lstStyle/>
                    <a:p>
                      <a:pPr algn="ctr" fontAlgn="t"/>
                      <a:r>
                        <a:rPr lang="ja-JP" altLang="en-US" sz="1200" b="0" i="0" u="none" strike="noStrike" dirty="0">
                          <a:solidFill>
                            <a:srgbClr val="000000"/>
                          </a:solidFill>
                          <a:effectLst/>
                          <a:latin typeface="Meiryo" charset="-128"/>
                          <a:ea typeface="Meiryo" charset="-128"/>
                          <a:cs typeface="Meiryo" charset="-128"/>
                        </a:rPr>
                        <a:t>シナリオ</a:t>
                      </a:r>
                    </a:p>
                  </a:txBody>
                  <a:tcPr marL="8582" marR="8582" marT="85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dirty="0" smtClean="0">
                          <a:solidFill>
                            <a:srgbClr val="000000"/>
                          </a:solidFill>
                          <a:effectLst/>
                          <a:latin typeface="Meiryo" charset="-128"/>
                          <a:ea typeface="Meiryo" charset="-128"/>
                          <a:cs typeface="Meiryo" charset="-128"/>
                        </a:rPr>
                        <a:t>1. </a:t>
                      </a:r>
                      <a:r>
                        <a:rPr lang="ja-JP" altLang="en-US" sz="1200" b="0" i="0" u="none" strike="noStrike" dirty="0" smtClean="0">
                          <a:solidFill>
                            <a:srgbClr val="000000"/>
                          </a:solidFill>
                          <a:effectLst/>
                          <a:latin typeface="Meiryo" charset="-128"/>
                          <a:ea typeface="Meiryo" charset="-128"/>
                          <a:cs typeface="Meiryo" charset="-128"/>
                        </a:rPr>
                        <a:t>環境</a:t>
                      </a:r>
                      <a:r>
                        <a:rPr lang="ja-JP" altLang="en-US" sz="1200" b="0" i="0" u="none" strike="noStrike" dirty="0">
                          <a:solidFill>
                            <a:srgbClr val="000000"/>
                          </a:solidFill>
                          <a:effectLst/>
                          <a:latin typeface="Meiryo" charset="-128"/>
                          <a:ea typeface="Meiryo" charset="-128"/>
                          <a:cs typeface="Meiryo" charset="-128"/>
                        </a:rPr>
                        <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TensorFlow 1.8, Keras 2.1.6 </a:t>
                      </a:r>
                      <a:r>
                        <a:rPr lang="ja-JP" altLang="en-US" sz="1200" b="0" i="0" u="none" strike="noStrike" dirty="0">
                          <a:solidFill>
                            <a:srgbClr val="000000"/>
                          </a:solidFill>
                          <a:effectLst/>
                          <a:latin typeface="Meiryo" charset="-128"/>
                          <a:ea typeface="Meiryo" charset="-128"/>
                          <a:cs typeface="Meiryo" charset="-128"/>
                        </a:rPr>
                        <a:t>最新版 </a:t>
                      </a:r>
                      <a:r>
                        <a:rPr lang="en-US" altLang="ja-JP" sz="1200" b="0" i="0" u="none" strike="noStrike" dirty="0">
                          <a:solidFill>
                            <a:srgbClr val="000000"/>
                          </a:solidFill>
                          <a:effectLst/>
                          <a:latin typeface="Meiryo" charset="-128"/>
                          <a:ea typeface="Meiryo" charset="-128"/>
                          <a:cs typeface="Meiryo" charset="-128"/>
                        </a:rPr>
                        <a:t>2018/5/1</a:t>
                      </a:r>
                      <a:r>
                        <a:rPr lang="ja-JP" altLang="en-US" sz="1200" b="0" i="0" u="none" strike="noStrike" dirty="0">
                          <a:solidFill>
                            <a:srgbClr val="000000"/>
                          </a:solidFill>
                          <a:effectLst/>
                          <a:latin typeface="Meiryo" charset="-128"/>
                          <a:ea typeface="Meiryo" charset="-128"/>
                          <a:cs typeface="Meiryo" charset="-128"/>
                        </a:rPr>
                        <a:t>時点</a:t>
                      </a:r>
                      <a:br>
                        <a:rPr lang="ja-JP" altLang="en-US"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2. </a:t>
                      </a:r>
                      <a:r>
                        <a:rPr lang="ja-JP" altLang="en-US" sz="1200" b="0" i="0" u="none" strike="noStrike" dirty="0">
                          <a:solidFill>
                            <a:srgbClr val="000000"/>
                          </a:solidFill>
                          <a:effectLst/>
                          <a:latin typeface="Meiryo" charset="-128"/>
                          <a:ea typeface="Meiryo" charset="-128"/>
                          <a:cs typeface="Meiryo" charset="-128"/>
                        </a:rPr>
                        <a:t>物体認識・検出モデルは</a:t>
                      </a:r>
                      <a:r>
                        <a:rPr lang="en-US" altLang="ja-JP" sz="1200" b="0" i="0" u="none" strike="noStrike" dirty="0">
                          <a:solidFill>
                            <a:srgbClr val="000000"/>
                          </a:solidFill>
                          <a:effectLst/>
                          <a:latin typeface="Meiryo" charset="-128"/>
                          <a:ea typeface="Meiryo" charset="-128"/>
                          <a:cs typeface="Meiryo" charset="-128"/>
                        </a:rPr>
                        <a:t>AlexNet</a:t>
                      </a:r>
                      <a:r>
                        <a:rPr lang="ja-JP" altLang="en-US" sz="1200" b="0" i="0" u="none" strike="noStrike" dirty="0">
                          <a:solidFill>
                            <a:srgbClr val="000000"/>
                          </a:solidFill>
                          <a:effectLst/>
                          <a:latin typeface="Meiryo" charset="-128"/>
                          <a:ea typeface="Meiryo" charset="-128"/>
                          <a:cs typeface="Meiryo" charset="-128"/>
                        </a:rPr>
                        <a:t>、</a:t>
                      </a:r>
                      <a:r>
                        <a:rPr lang="en-US" altLang="ja-JP" sz="1200" b="0" i="0" u="none" strike="noStrike" dirty="0">
                          <a:solidFill>
                            <a:srgbClr val="000000"/>
                          </a:solidFill>
                          <a:effectLst/>
                          <a:latin typeface="Meiryo" charset="-128"/>
                          <a:ea typeface="Meiryo" charset="-128"/>
                          <a:cs typeface="Meiryo" charset="-128"/>
                        </a:rPr>
                        <a:t>GoogLeNet, ResNet</a:t>
                      </a:r>
                      <a:r>
                        <a:rPr lang="ja-JP" altLang="en-US" sz="1200" b="0" i="0" u="none" strike="noStrike" dirty="0">
                          <a:solidFill>
                            <a:srgbClr val="000000"/>
                          </a:solidFill>
                          <a:effectLst/>
                          <a:latin typeface="Meiryo" charset="-128"/>
                          <a:ea typeface="Meiryo" charset="-128"/>
                          <a:cs typeface="Meiryo" charset="-128"/>
                        </a:rPr>
                        <a:t>など様々な手法が登場している。</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smtClean="0">
                          <a:solidFill>
                            <a:srgbClr val="000000"/>
                          </a:solidFill>
                          <a:effectLst/>
                          <a:latin typeface="Meiryo" charset="-128"/>
                          <a:ea typeface="Meiryo" charset="-128"/>
                          <a:cs typeface="Meiryo" charset="-128"/>
                        </a:rPr>
                        <a:t> </a:t>
                      </a:r>
                      <a:r>
                        <a:rPr lang="ja-JP" altLang="en-US" sz="1200" b="0" i="0" u="none" strike="noStrike" dirty="0" smtClean="0">
                          <a:solidFill>
                            <a:srgbClr val="000000"/>
                          </a:solidFill>
                          <a:effectLst/>
                          <a:latin typeface="Meiryo" charset="-128"/>
                          <a:ea typeface="Meiryo" charset="-128"/>
                          <a:cs typeface="Meiryo" charset="-128"/>
                        </a:rPr>
                        <a:t>まず</a:t>
                      </a:r>
                      <a:r>
                        <a:rPr lang="ja-JP" altLang="en-US" sz="1200" b="0" i="0" u="none" strike="noStrike" dirty="0">
                          <a:solidFill>
                            <a:srgbClr val="000000"/>
                          </a:solidFill>
                          <a:effectLst/>
                          <a:latin typeface="Meiryo" charset="-128"/>
                          <a:ea typeface="Meiryo" charset="-128"/>
                          <a:cs typeface="Meiryo" charset="-128"/>
                        </a:rPr>
                        <a:t>は、</a:t>
                      </a:r>
                      <a:r>
                        <a:rPr lang="en-US" altLang="ja-JP" sz="1200" b="0" i="0" u="none" strike="noStrike" dirty="0">
                          <a:solidFill>
                            <a:srgbClr val="000000"/>
                          </a:solidFill>
                          <a:effectLst/>
                          <a:latin typeface="Meiryo" charset="-128"/>
                          <a:ea typeface="Meiryo" charset="-128"/>
                          <a:cs typeface="Meiryo" charset="-128"/>
                        </a:rPr>
                        <a:t>Keras</a:t>
                      </a:r>
                      <a:r>
                        <a:rPr lang="ja-JP" altLang="en-US" sz="1200" b="0" i="0" u="none" strike="noStrike" dirty="0">
                          <a:solidFill>
                            <a:srgbClr val="000000"/>
                          </a:solidFill>
                          <a:effectLst/>
                          <a:latin typeface="Meiryo" charset="-128"/>
                          <a:ea typeface="Meiryo" charset="-128"/>
                          <a:cs typeface="Meiryo" charset="-128"/>
                        </a:rPr>
                        <a:t>の</a:t>
                      </a:r>
                      <a:r>
                        <a:rPr lang="en-US" altLang="ja-JP" sz="1200" b="0" i="0" u="none" strike="noStrike" dirty="0">
                          <a:solidFill>
                            <a:srgbClr val="000000"/>
                          </a:solidFill>
                          <a:effectLst/>
                          <a:latin typeface="Meiryo" charset="-128"/>
                          <a:ea typeface="Meiryo" charset="-128"/>
                          <a:cs typeface="Meiryo" charset="-128"/>
                        </a:rPr>
                        <a:t>sequantial</a:t>
                      </a:r>
                      <a:r>
                        <a:rPr lang="ja-JP" altLang="en-US" sz="1200" b="0" i="0" u="none" strike="noStrike" dirty="0">
                          <a:solidFill>
                            <a:srgbClr val="000000"/>
                          </a:solidFill>
                          <a:effectLst/>
                          <a:latin typeface="Meiryo" charset="-128"/>
                          <a:ea typeface="Meiryo" charset="-128"/>
                          <a:cs typeface="Meiryo" charset="-128"/>
                        </a:rPr>
                        <a:t>を利用してシンプルなモデルを構築する。</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ja-JP" altLang="en-US" sz="1200" b="0" i="0" u="none" strike="noStrike" dirty="0" smtClean="0">
                          <a:solidFill>
                            <a:srgbClr val="000000"/>
                          </a:solidFill>
                          <a:effectLst/>
                          <a:latin typeface="Meiryo" charset="-128"/>
                          <a:ea typeface="Meiryo" charset="-128"/>
                          <a:cs typeface="Meiryo" charset="-128"/>
                        </a:rPr>
                        <a:t>*参考：「</a:t>
                      </a:r>
                      <a:r>
                        <a:rPr lang="ja-JP" altLang="en-US" sz="1200" b="0" i="0" u="none" strike="noStrike" dirty="0">
                          <a:solidFill>
                            <a:srgbClr val="000000"/>
                          </a:solidFill>
                          <a:effectLst/>
                          <a:latin typeface="Meiryo" charset="-128"/>
                          <a:ea typeface="Meiryo" charset="-128"/>
                          <a:cs typeface="Meiryo" charset="-128"/>
                        </a:rPr>
                        <a:t>現場で使える！</a:t>
                      </a:r>
                      <a:r>
                        <a:rPr lang="en-US" altLang="ja-JP" sz="1200" b="0" i="0" u="none" strike="noStrike" dirty="0">
                          <a:solidFill>
                            <a:srgbClr val="000000"/>
                          </a:solidFill>
                          <a:effectLst/>
                          <a:latin typeface="Meiryo" charset="-128"/>
                          <a:ea typeface="Meiryo" charset="-128"/>
                          <a:cs typeface="Meiryo" charset="-128"/>
                        </a:rPr>
                        <a:t>TensorFlow</a:t>
                      </a:r>
                      <a:r>
                        <a:rPr lang="ja-JP" altLang="en-US" sz="1200" b="0" i="0" u="none" strike="noStrike" dirty="0">
                          <a:solidFill>
                            <a:srgbClr val="000000"/>
                          </a:solidFill>
                          <a:effectLst/>
                          <a:latin typeface="Meiryo" charset="-128"/>
                          <a:ea typeface="Meiryo" charset="-128"/>
                          <a:cs typeface="Meiryo" charset="-128"/>
                        </a:rPr>
                        <a:t>開発入門」翔泳社</a:t>
                      </a:r>
                      <a:br>
                        <a:rPr lang="ja-JP" altLang="en-US"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3. </a:t>
                      </a:r>
                      <a:r>
                        <a:rPr lang="ja-JP" altLang="en-US" sz="1200" b="0" i="0" u="none" strike="noStrike" dirty="0">
                          <a:solidFill>
                            <a:srgbClr val="000000"/>
                          </a:solidFill>
                          <a:effectLst/>
                          <a:latin typeface="Meiryo" charset="-128"/>
                          <a:ea typeface="Meiryo" charset="-128"/>
                          <a:cs typeface="Meiryo" charset="-128"/>
                        </a:rPr>
                        <a:t>次に</a:t>
                      </a:r>
                      <a:r>
                        <a:rPr lang="en-US" altLang="ja-JP" sz="1200" b="0" i="0" u="none" strike="noStrike" dirty="0">
                          <a:solidFill>
                            <a:srgbClr val="000000"/>
                          </a:solidFill>
                          <a:effectLst/>
                          <a:latin typeface="Meiryo" charset="-128"/>
                          <a:ea typeface="Meiryo" charset="-128"/>
                          <a:cs typeface="Meiryo" charset="-128"/>
                        </a:rPr>
                        <a:t>keras</a:t>
                      </a:r>
                      <a:r>
                        <a:rPr lang="ja-JP" altLang="en-US" sz="1200" b="0" i="0" u="none" strike="noStrike" dirty="0">
                          <a:solidFill>
                            <a:srgbClr val="000000"/>
                          </a:solidFill>
                          <a:effectLst/>
                          <a:latin typeface="Meiryo" charset="-128"/>
                          <a:ea typeface="Meiryo" charset="-128"/>
                          <a:cs typeface="Meiryo" charset="-128"/>
                        </a:rPr>
                        <a:t>が対応している学習済みモデル</a:t>
                      </a:r>
                      <a:r>
                        <a:rPr lang="en-US" altLang="ja-JP" sz="1200" b="0" i="0" u="none" strike="noStrike" dirty="0">
                          <a:solidFill>
                            <a:srgbClr val="000000"/>
                          </a:solidFill>
                          <a:effectLst/>
                          <a:latin typeface="Meiryo" charset="-128"/>
                          <a:ea typeface="Meiryo" charset="-128"/>
                          <a:cs typeface="Meiryo" charset="-128"/>
                        </a:rPr>
                        <a:t>VGG16</a:t>
                      </a:r>
                      <a:r>
                        <a:rPr lang="ja-JP" altLang="en-US" sz="1200" b="0" i="0" u="none" strike="noStrike" dirty="0">
                          <a:solidFill>
                            <a:srgbClr val="000000"/>
                          </a:solidFill>
                          <a:effectLst/>
                          <a:latin typeface="Meiryo" charset="-128"/>
                          <a:ea typeface="Meiryo" charset="-128"/>
                          <a:cs typeface="Meiryo" charset="-128"/>
                        </a:rPr>
                        <a:t>を使って転移学習を行うことで、</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より少ない学習データ</a:t>
                      </a:r>
                      <a:r>
                        <a:rPr lang="en-US" altLang="ja-JP" sz="1200" b="0" i="0" u="none" strike="noStrike" dirty="0">
                          <a:solidFill>
                            <a:srgbClr val="000000"/>
                          </a:solidFill>
                          <a:effectLst/>
                          <a:latin typeface="Meiryo" charset="-128"/>
                          <a:ea typeface="Meiryo" charset="-128"/>
                          <a:cs typeface="Meiryo" charset="-128"/>
                        </a:rPr>
                        <a:t>(160</a:t>
                      </a:r>
                      <a:r>
                        <a:rPr lang="ja-JP" altLang="en-US" sz="1200" b="0" i="0" u="none" strike="noStrike" dirty="0">
                          <a:solidFill>
                            <a:srgbClr val="000000"/>
                          </a:solidFill>
                          <a:effectLst/>
                          <a:latin typeface="Meiryo" charset="-128"/>
                          <a:ea typeface="Meiryo" charset="-128"/>
                          <a:cs typeface="Meiryo" charset="-128"/>
                        </a:rPr>
                        <a:t>枚</a:t>
                      </a:r>
                      <a:r>
                        <a:rPr lang="en-US" altLang="ja-JP" sz="1200" b="0" i="0" u="none" strike="noStrike" dirty="0">
                          <a:solidFill>
                            <a:srgbClr val="000000"/>
                          </a:solidFill>
                          <a:effectLst/>
                          <a:latin typeface="Meiryo" charset="-128"/>
                          <a:ea typeface="Meiryo" charset="-128"/>
                          <a:cs typeface="Meiryo" charset="-128"/>
                        </a:rPr>
                        <a:t>)</a:t>
                      </a:r>
                      <a:r>
                        <a:rPr lang="ja-JP" altLang="en-US" sz="1200" b="0" i="0" u="none" strike="noStrike" dirty="0">
                          <a:solidFill>
                            <a:srgbClr val="000000"/>
                          </a:solidFill>
                          <a:effectLst/>
                          <a:latin typeface="Meiryo" charset="-128"/>
                          <a:ea typeface="Meiryo" charset="-128"/>
                          <a:cs typeface="Meiryo" charset="-128"/>
                        </a:rPr>
                        <a:t>で一定の精度を出せるカスタマイズ版</a:t>
                      </a:r>
                      <a:r>
                        <a:rPr lang="en-US" altLang="ja-JP" sz="1200" b="0" i="0" u="none" strike="noStrike" dirty="0">
                          <a:solidFill>
                            <a:srgbClr val="000000"/>
                          </a:solidFill>
                          <a:effectLst/>
                          <a:latin typeface="Meiryo" charset="-128"/>
                          <a:ea typeface="Meiryo" charset="-128"/>
                          <a:cs typeface="Meiryo" charset="-128"/>
                        </a:rPr>
                        <a:t>VGG16</a:t>
                      </a:r>
                      <a:r>
                        <a:rPr lang="ja-JP" altLang="en-US" sz="1200" b="0" i="0" u="none" strike="noStrike" dirty="0">
                          <a:solidFill>
                            <a:srgbClr val="000000"/>
                          </a:solidFill>
                          <a:effectLst/>
                          <a:latin typeface="Meiryo" charset="-128"/>
                          <a:ea typeface="Meiryo" charset="-128"/>
                          <a:cs typeface="Meiryo" charset="-128"/>
                        </a:rPr>
                        <a:t>モデルを作成する</a:t>
                      </a:r>
                      <a:r>
                        <a:rPr lang="ja-JP" altLang="en-US" sz="1200" b="0" i="0" u="none" strike="noStrike" dirty="0" smtClean="0">
                          <a:solidFill>
                            <a:srgbClr val="000000"/>
                          </a:solidFill>
                          <a:effectLst/>
                          <a:latin typeface="Meiryo" charset="-128"/>
                          <a:ea typeface="Meiryo" charset="-128"/>
                          <a:cs typeface="Meiryo" charset="-128"/>
                        </a:rPr>
                        <a:t>。</a:t>
                      </a:r>
                      <a:endParaRPr lang="en-US" altLang="ja-JP" sz="1200" b="0" i="0" u="none" strike="noStrike" dirty="0" smtClean="0">
                        <a:solidFill>
                          <a:srgbClr val="000000"/>
                        </a:solidFill>
                        <a:effectLst/>
                        <a:latin typeface="Meiryo" charset="-128"/>
                        <a:ea typeface="Meiryo" charset="-128"/>
                        <a:cs typeface="Meiryo" charset="-128"/>
                      </a:endParaRPr>
                    </a:p>
                    <a:p>
                      <a:pPr algn="l" fontAlgn="b"/>
                      <a:r>
                        <a:rPr lang="ja-JP" altLang="en-US" sz="1200" b="0" i="0" u="none" strike="noStrike" dirty="0" smtClean="0">
                          <a:solidFill>
                            <a:srgbClr val="000000"/>
                          </a:solidFill>
                          <a:effectLst/>
                          <a:latin typeface="Meiryo" charset="-128"/>
                          <a:ea typeface="Meiryo" charset="-128"/>
                          <a:cs typeface="Meiryo" charset="-128"/>
                        </a:rPr>
                        <a:t>　参考：</a:t>
                      </a:r>
                      <a:r>
                        <a:rPr lang="ja-JP" altLang="en-US" sz="1200" b="0" i="0" u="none" strike="noStrike" dirty="0">
                          <a:solidFill>
                            <a:srgbClr val="000000"/>
                          </a:solidFill>
                          <a:effectLst/>
                          <a:latin typeface="Meiryo" charset="-128"/>
                          <a:ea typeface="Meiryo" charset="-128"/>
                          <a:cs typeface="Meiryo" charset="-128"/>
                        </a:rPr>
                        <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   *</a:t>
                      </a:r>
                      <a:r>
                        <a:rPr lang="en-US" altLang="ja-JP" sz="1200" b="0" i="0" u="none" strike="noStrike" dirty="0">
                          <a:solidFill>
                            <a:srgbClr val="000000"/>
                          </a:solidFill>
                          <a:effectLst/>
                          <a:latin typeface="Meiryo" charset="-128"/>
                          <a:ea typeface="Meiryo" charset="-128"/>
                          <a:cs typeface="Meiryo" charset="-128"/>
                        </a:rPr>
                        <a:t>https://www.slideshare.net/ren4yu/ss-84282514</a:t>
                      </a:r>
                      <a:br>
                        <a:rPr lang="en-US" altLang="ja-JP"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   *http://aidiary.hatenablog.com/entry/20170110/1484057655</a:t>
                      </a:r>
                      <a:br>
                        <a:rPr lang="en-US" altLang="ja-JP" sz="1200" b="0" i="0" u="none" strike="noStrike" dirty="0">
                          <a:solidFill>
                            <a:srgbClr val="000000"/>
                          </a:solidFill>
                          <a:effectLst/>
                          <a:latin typeface="Meiryo" charset="-128"/>
                          <a:ea typeface="Meiryo" charset="-128"/>
                          <a:cs typeface="Meiryo" charset="-128"/>
                        </a:rPr>
                      </a:br>
                      <a:r>
                        <a:rPr lang="en-US" altLang="ja-JP" sz="1200" b="0" i="0" u="none" strike="noStrike" dirty="0">
                          <a:solidFill>
                            <a:srgbClr val="000000"/>
                          </a:solidFill>
                          <a:effectLst/>
                          <a:latin typeface="Meiryo" charset="-128"/>
                          <a:ea typeface="Meiryo" charset="-128"/>
                          <a:cs typeface="Meiryo" charset="-128"/>
                        </a:rPr>
                        <a:t>   *https://qiita.com/God_KonaBanana/items/2cf829172087d2423f58</a:t>
                      </a:r>
                    </a:p>
                  </a:txBody>
                  <a:tcPr marL="8582" marR="8582" marT="8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44788">
                <a:tc>
                  <a:txBody>
                    <a:bodyPr/>
                    <a:lstStyle/>
                    <a:p>
                      <a:pPr algn="ctr" fontAlgn="t"/>
                      <a:r>
                        <a:rPr lang="ja-JP" altLang="en-US" sz="1200" b="0" i="0" u="none" strike="noStrike">
                          <a:solidFill>
                            <a:srgbClr val="000000"/>
                          </a:solidFill>
                          <a:effectLst/>
                          <a:latin typeface="Meiryo" charset="-128"/>
                          <a:ea typeface="Meiryo" charset="-128"/>
                          <a:cs typeface="Meiryo" charset="-128"/>
                        </a:rPr>
                        <a:t>結果</a:t>
                      </a:r>
                    </a:p>
                  </a:txBody>
                  <a:tcPr marL="8582" marR="8582" marT="85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8600" indent="-228600" algn="l" fontAlgn="b">
                        <a:buAutoNum type="arabicPeriod"/>
                      </a:pPr>
                      <a:r>
                        <a:rPr lang="ja-JP" altLang="en-US" sz="1200" b="0" i="0" u="none" strike="noStrike" dirty="0" smtClean="0">
                          <a:solidFill>
                            <a:srgbClr val="000000"/>
                          </a:solidFill>
                          <a:effectLst/>
                          <a:latin typeface="Meiryo" charset="-128"/>
                          <a:ea typeface="Meiryo" charset="-128"/>
                          <a:cs typeface="Meiryo" charset="-128"/>
                        </a:rPr>
                        <a:t>シンプル</a:t>
                      </a:r>
                      <a:r>
                        <a:rPr lang="ja-JP" altLang="en-US" sz="1200" b="0" i="0" u="none" strike="noStrike" dirty="0">
                          <a:solidFill>
                            <a:srgbClr val="000000"/>
                          </a:solidFill>
                          <a:effectLst/>
                          <a:latin typeface="Meiryo" charset="-128"/>
                          <a:ea typeface="Meiryo" charset="-128"/>
                          <a:cs typeface="Meiryo" charset="-128"/>
                        </a:rPr>
                        <a:t>構成</a:t>
                      </a:r>
                      <a:br>
                        <a:rPr lang="ja-JP" altLang="en-US" sz="1200" b="0" i="0" u="none" strike="noStrike" dirty="0">
                          <a:solidFill>
                            <a:srgbClr val="000000"/>
                          </a:solidFill>
                          <a:effectLst/>
                          <a:latin typeface="Meiryo" charset="-128"/>
                          <a:ea typeface="Meiryo" charset="-128"/>
                          <a:cs typeface="Meiryo" charset="-128"/>
                        </a:rPr>
                      </a:br>
                      <a:r>
                        <a:rPr lang="en-US" altLang="ja-JP" sz="1200" b="0" i="0" u="none" strike="noStrike" dirty="0" smtClean="0">
                          <a:solidFill>
                            <a:srgbClr val="000000"/>
                          </a:solidFill>
                          <a:effectLst/>
                          <a:latin typeface="Meiryo" charset="-128"/>
                          <a:ea typeface="Meiryo" charset="-128"/>
                          <a:cs typeface="Meiryo" charset="-128"/>
                        </a:rPr>
                        <a:t>Test</a:t>
                      </a:r>
                      <a:r>
                        <a:rPr lang="ja-JP" altLang="en-US" sz="1200" b="0" i="0" u="none" strike="noStrike" dirty="0">
                          <a:solidFill>
                            <a:srgbClr val="000000"/>
                          </a:solidFill>
                          <a:effectLst/>
                          <a:latin typeface="Meiryo" charset="-128"/>
                          <a:ea typeface="Meiryo" charset="-128"/>
                          <a:cs typeface="Meiryo" charset="-128"/>
                        </a:rPr>
                        <a:t>スコア</a:t>
                      </a:r>
                      <a:r>
                        <a:rPr lang="en-US" altLang="ja-JP" sz="1200" b="0" i="0" u="none" strike="noStrike" dirty="0">
                          <a:solidFill>
                            <a:srgbClr val="000000"/>
                          </a:solidFill>
                          <a:effectLst/>
                          <a:latin typeface="Meiryo" charset="-128"/>
                          <a:ea typeface="Meiryo" charset="-128"/>
                          <a:cs typeface="Meiryo" charset="-128"/>
                        </a:rPr>
                        <a:t>81.3</a:t>
                      </a:r>
                      <a:r>
                        <a:rPr lang="ja-JP" altLang="en-US" sz="1200" b="0" i="0" u="none" strike="noStrike" dirty="0">
                          <a:solidFill>
                            <a:srgbClr val="000000"/>
                          </a:solidFill>
                          <a:effectLst/>
                          <a:latin typeface="Meiryo" charset="-128"/>
                          <a:ea typeface="Meiryo" charset="-128"/>
                          <a:cs typeface="Meiryo" charset="-128"/>
                        </a:rPr>
                        <a:t>％のモデルを作成することができた。追加での検証として</a:t>
                      </a:r>
                      <a:r>
                        <a:rPr lang="en-US" altLang="ja-JP" sz="1200" b="0" i="0" u="none" strike="noStrike" dirty="0">
                          <a:solidFill>
                            <a:srgbClr val="000000"/>
                          </a:solidFill>
                          <a:effectLst/>
                          <a:latin typeface="Meiryo" charset="-128"/>
                          <a:ea typeface="Meiryo" charset="-128"/>
                          <a:cs typeface="Meiryo" charset="-128"/>
                        </a:rPr>
                        <a:t>Google Colaboratory</a:t>
                      </a:r>
                      <a:r>
                        <a:rPr lang="ja-JP" altLang="en-US" sz="1200" b="0" i="0" u="none" strike="noStrike" dirty="0">
                          <a:solidFill>
                            <a:srgbClr val="000000"/>
                          </a:solidFill>
                          <a:effectLst/>
                          <a:latin typeface="Meiryo" charset="-128"/>
                          <a:ea typeface="Meiryo" charset="-128"/>
                          <a:cs typeface="Meiryo" charset="-128"/>
                        </a:rPr>
                        <a:t>の</a:t>
                      </a:r>
                      <a:r>
                        <a:rPr lang="en-US" altLang="ja-JP" sz="1200" b="0" i="0" u="none" strike="noStrike" dirty="0">
                          <a:solidFill>
                            <a:srgbClr val="000000"/>
                          </a:solidFill>
                          <a:effectLst/>
                          <a:latin typeface="Meiryo" charset="-128"/>
                          <a:ea typeface="Meiryo" charset="-128"/>
                          <a:cs typeface="Meiryo" charset="-128"/>
                        </a:rPr>
                        <a:t>GPU</a:t>
                      </a:r>
                      <a:r>
                        <a:rPr lang="ja-JP" altLang="en-US" sz="1200" b="0" i="0" u="none" strike="noStrike" dirty="0" smtClean="0">
                          <a:solidFill>
                            <a:srgbClr val="000000"/>
                          </a:solidFill>
                          <a:effectLst/>
                          <a:latin typeface="Meiryo" charset="-128"/>
                          <a:ea typeface="Meiryo" charset="-128"/>
                          <a:cs typeface="Meiryo" charset="-128"/>
                        </a:rPr>
                        <a:t>構成を</a:t>
                      </a:r>
                      <a:r>
                        <a:rPr lang="ja-JP" altLang="en-US" sz="1200" b="0" i="0" u="none" strike="noStrike" dirty="0">
                          <a:solidFill>
                            <a:srgbClr val="000000"/>
                          </a:solidFill>
                          <a:effectLst/>
                          <a:latin typeface="Meiryo" charset="-128"/>
                          <a:ea typeface="Meiryo" charset="-128"/>
                          <a:cs typeface="Meiryo" charset="-128"/>
                        </a:rPr>
                        <a:t>利用し、シンプル構成の学習データを</a:t>
                      </a:r>
                      <a:r>
                        <a:rPr lang="en-US" altLang="ja-JP" sz="1200" b="0" i="0" u="none" strike="noStrike" dirty="0">
                          <a:solidFill>
                            <a:srgbClr val="000000"/>
                          </a:solidFill>
                          <a:effectLst/>
                          <a:latin typeface="Meiryo" charset="-128"/>
                          <a:ea typeface="Meiryo" charset="-128"/>
                          <a:cs typeface="Meiryo" charset="-128"/>
                        </a:rPr>
                        <a:t>14000</a:t>
                      </a:r>
                      <a:r>
                        <a:rPr lang="ja-JP" altLang="en-US" sz="1200" b="0" i="0" u="none" strike="noStrike" dirty="0">
                          <a:solidFill>
                            <a:srgbClr val="000000"/>
                          </a:solidFill>
                          <a:effectLst/>
                          <a:latin typeface="Meiryo" charset="-128"/>
                          <a:ea typeface="Meiryo" charset="-128"/>
                          <a:cs typeface="Meiryo" charset="-128"/>
                        </a:rPr>
                        <a:t>枚で検証を実施、</a:t>
                      </a:r>
                      <a:r>
                        <a:rPr lang="en-US" altLang="ja-JP" sz="1200" b="0" i="0" u="none" strike="noStrike" dirty="0">
                          <a:solidFill>
                            <a:srgbClr val="000000"/>
                          </a:solidFill>
                          <a:effectLst/>
                          <a:latin typeface="Meiryo" charset="-128"/>
                          <a:ea typeface="Meiryo" charset="-128"/>
                          <a:cs typeface="Meiryo" charset="-128"/>
                        </a:rPr>
                        <a:t>87.4%</a:t>
                      </a:r>
                      <a:r>
                        <a:rPr lang="ja-JP" altLang="en-US" sz="1200" b="0" i="0" u="none" strike="noStrike" dirty="0">
                          <a:solidFill>
                            <a:srgbClr val="000000"/>
                          </a:solidFill>
                          <a:effectLst/>
                          <a:latin typeface="Meiryo" charset="-128"/>
                          <a:ea typeface="Meiryo" charset="-128"/>
                          <a:cs typeface="Meiryo" charset="-128"/>
                        </a:rPr>
                        <a:t>と更なる精度向上を達成できた。</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a:solidFill>
                            <a:srgbClr val="000000"/>
                          </a:solidFill>
                          <a:effectLst/>
                          <a:latin typeface="Meiryo" charset="-128"/>
                          <a:ea typeface="Meiryo" charset="-128"/>
                          <a:cs typeface="Meiryo" charset="-128"/>
                        </a:rPr>
                        <a:t>*</a:t>
                      </a:r>
                      <a:r>
                        <a:rPr lang="en-US" altLang="ja-JP" sz="1200" b="0" i="0" u="none" strike="noStrike" dirty="0">
                          <a:solidFill>
                            <a:srgbClr val="000000"/>
                          </a:solidFill>
                          <a:effectLst/>
                          <a:latin typeface="Meiryo" charset="-128"/>
                          <a:ea typeface="Meiryo" charset="-128"/>
                          <a:cs typeface="Meiryo" charset="-128"/>
                        </a:rPr>
                        <a:t>https://</a:t>
                      </a:r>
                      <a:r>
                        <a:rPr lang="en-US" altLang="ja-JP" sz="1200" b="0" i="0" u="none" strike="noStrike" dirty="0" smtClean="0">
                          <a:solidFill>
                            <a:srgbClr val="000000"/>
                          </a:solidFill>
                          <a:effectLst/>
                          <a:latin typeface="Meiryo" charset="-128"/>
                          <a:ea typeface="Meiryo" charset="-128"/>
                          <a:cs typeface="Meiryo" charset="-128"/>
                        </a:rPr>
                        <a:t>research.google.com/colaboratory/faq.html</a:t>
                      </a:r>
                    </a:p>
                    <a:p>
                      <a:pPr marL="228600" indent="-228600" algn="l" fontAlgn="b">
                        <a:buAutoNum type="arabicPeriod"/>
                      </a:pPr>
                      <a:endParaRPr lang="en-US" altLang="ja-JP" sz="1200" b="0" i="0" u="none" strike="noStrike" dirty="0" smtClean="0">
                        <a:solidFill>
                          <a:srgbClr val="000000"/>
                        </a:solidFill>
                        <a:effectLst/>
                        <a:latin typeface="Meiryo" charset="-128"/>
                        <a:ea typeface="Meiryo" charset="-128"/>
                        <a:cs typeface="Meiryo" charset="-128"/>
                      </a:endParaRPr>
                    </a:p>
                    <a:p>
                      <a:pPr marL="228600" indent="-228600" algn="l" fontAlgn="b">
                        <a:buAutoNum type="arabicPeriod"/>
                      </a:pPr>
                      <a:r>
                        <a:rPr lang="en-US" altLang="ja-JP" sz="1200" b="0" i="0" u="none" strike="noStrike" dirty="0" smtClean="0">
                          <a:solidFill>
                            <a:srgbClr val="000000"/>
                          </a:solidFill>
                          <a:effectLst/>
                          <a:latin typeface="Meiryo" charset="-128"/>
                          <a:ea typeface="Meiryo" charset="-128"/>
                          <a:cs typeface="Meiryo" charset="-128"/>
                        </a:rPr>
                        <a:t>VGG16</a:t>
                      </a:r>
                      <a:r>
                        <a:rPr lang="ja-JP" altLang="en-US" sz="1200" b="0" i="0" u="none" strike="noStrike" dirty="0">
                          <a:solidFill>
                            <a:srgbClr val="000000"/>
                          </a:solidFill>
                          <a:effectLst/>
                          <a:latin typeface="Meiryo" charset="-128"/>
                          <a:ea typeface="Meiryo" charset="-128"/>
                          <a:cs typeface="Meiryo" charset="-128"/>
                        </a:rPr>
                        <a:t>構成</a:t>
                      </a:r>
                      <a:br>
                        <a:rPr lang="ja-JP" altLang="en-US" sz="1200" b="0" i="0" u="none" strike="noStrike" dirty="0">
                          <a:solidFill>
                            <a:srgbClr val="000000"/>
                          </a:solidFill>
                          <a:effectLst/>
                          <a:latin typeface="Meiryo" charset="-128"/>
                          <a:ea typeface="Meiryo" charset="-128"/>
                          <a:cs typeface="Meiryo" charset="-128"/>
                        </a:rPr>
                      </a:br>
                      <a:r>
                        <a:rPr lang="ja-JP" altLang="en-US" sz="1200" b="0" i="0" u="none" strike="noStrike" dirty="0" smtClean="0">
                          <a:solidFill>
                            <a:srgbClr val="000000"/>
                          </a:solidFill>
                          <a:effectLst/>
                          <a:latin typeface="Meiryo" charset="-128"/>
                          <a:ea typeface="Meiryo" charset="-128"/>
                          <a:cs typeface="Meiryo" charset="-128"/>
                        </a:rPr>
                        <a:t>シンプル</a:t>
                      </a:r>
                      <a:r>
                        <a:rPr lang="ja-JP" altLang="en-US" sz="1200" b="0" i="0" u="none" strike="noStrike" dirty="0">
                          <a:solidFill>
                            <a:srgbClr val="000000"/>
                          </a:solidFill>
                          <a:effectLst/>
                          <a:latin typeface="Meiryo" charset="-128"/>
                          <a:ea typeface="Meiryo" charset="-128"/>
                          <a:cs typeface="Meiryo" charset="-128"/>
                        </a:rPr>
                        <a:t>構成の約</a:t>
                      </a:r>
                      <a:r>
                        <a:rPr lang="en-US" altLang="ja-JP" sz="1200" b="0" i="0" u="none" strike="noStrike" dirty="0">
                          <a:solidFill>
                            <a:srgbClr val="000000"/>
                          </a:solidFill>
                          <a:effectLst/>
                          <a:latin typeface="Meiryo" charset="-128"/>
                          <a:ea typeface="Meiryo" charset="-128"/>
                          <a:cs typeface="Meiryo" charset="-128"/>
                        </a:rPr>
                        <a:t>1/10</a:t>
                      </a:r>
                      <a:r>
                        <a:rPr lang="ja-JP" altLang="en-US" sz="1200" b="0" i="0" u="none" strike="noStrike" dirty="0">
                          <a:solidFill>
                            <a:srgbClr val="000000"/>
                          </a:solidFill>
                          <a:effectLst/>
                          <a:latin typeface="Meiryo" charset="-128"/>
                          <a:ea typeface="Meiryo" charset="-128"/>
                          <a:cs typeface="Meiryo" charset="-128"/>
                        </a:rPr>
                        <a:t>の</a:t>
                      </a:r>
                      <a:r>
                        <a:rPr lang="en-US" altLang="ja-JP" sz="1200" b="0" i="0" u="none" strike="noStrike" dirty="0">
                          <a:solidFill>
                            <a:srgbClr val="000000"/>
                          </a:solidFill>
                          <a:effectLst/>
                          <a:latin typeface="Meiryo" charset="-128"/>
                          <a:ea typeface="Meiryo" charset="-128"/>
                          <a:cs typeface="Meiryo" charset="-128"/>
                        </a:rPr>
                        <a:t>160</a:t>
                      </a:r>
                      <a:r>
                        <a:rPr lang="ja-JP" altLang="en-US" sz="1200" b="0" i="0" u="none" strike="noStrike" dirty="0">
                          <a:solidFill>
                            <a:srgbClr val="000000"/>
                          </a:solidFill>
                          <a:effectLst/>
                          <a:latin typeface="Meiryo" charset="-128"/>
                          <a:ea typeface="Meiryo" charset="-128"/>
                          <a:cs typeface="Meiryo" charset="-128"/>
                        </a:rPr>
                        <a:t>枚で転移学習モデル構築を行ったところ、シンプル構成とほぼ同等のパフォーマンスを得ることができた。学習データを増やすことで</a:t>
                      </a:r>
                      <a:r>
                        <a:rPr lang="en-US" altLang="ja-JP" sz="1200" b="0" i="0" u="none" strike="noStrike" dirty="0" smtClean="0">
                          <a:solidFill>
                            <a:srgbClr val="000000"/>
                          </a:solidFill>
                          <a:effectLst/>
                          <a:latin typeface="Meiryo" charset="-128"/>
                          <a:ea typeface="Meiryo" charset="-128"/>
                          <a:cs typeface="Meiryo" charset="-128"/>
                        </a:rPr>
                        <a:t>Over Fit</a:t>
                      </a:r>
                      <a:r>
                        <a:rPr lang="en-US" altLang="ja-JP" sz="1200" b="0" i="0" u="none" strike="noStrike" dirty="0">
                          <a:solidFill>
                            <a:srgbClr val="000000"/>
                          </a:solidFill>
                          <a:effectLst/>
                          <a:latin typeface="Meiryo" charset="-128"/>
                          <a:ea typeface="Meiryo" charset="-128"/>
                          <a:cs typeface="Meiryo" charset="-128"/>
                        </a:rPr>
                        <a:t>(</a:t>
                      </a:r>
                      <a:r>
                        <a:rPr lang="ja-JP" altLang="en-US" sz="1200" b="0" i="0" u="none" strike="noStrike" dirty="0">
                          <a:solidFill>
                            <a:srgbClr val="000000"/>
                          </a:solidFill>
                          <a:effectLst/>
                          <a:latin typeface="Meiryo" charset="-128"/>
                          <a:ea typeface="Meiryo" charset="-128"/>
                          <a:cs typeface="Meiryo" charset="-128"/>
                        </a:rPr>
                        <a:t>過学習</a:t>
                      </a:r>
                      <a:r>
                        <a:rPr lang="en-US" altLang="ja-JP" sz="1200" b="0" i="0" u="none" strike="noStrike" dirty="0">
                          <a:solidFill>
                            <a:srgbClr val="000000"/>
                          </a:solidFill>
                          <a:effectLst/>
                          <a:latin typeface="Meiryo" charset="-128"/>
                          <a:ea typeface="Meiryo" charset="-128"/>
                          <a:cs typeface="Meiryo" charset="-128"/>
                        </a:rPr>
                        <a:t>)</a:t>
                      </a:r>
                      <a:r>
                        <a:rPr lang="ja-JP" altLang="en-US" sz="1200" b="0" i="0" u="none" strike="noStrike" dirty="0">
                          <a:solidFill>
                            <a:srgbClr val="000000"/>
                          </a:solidFill>
                          <a:effectLst/>
                          <a:latin typeface="Meiryo" charset="-128"/>
                          <a:ea typeface="Meiryo" charset="-128"/>
                          <a:cs typeface="Meiryo" charset="-128"/>
                        </a:rPr>
                        <a:t>を低減させ、より高い精度の実現が見込まれる</a:t>
                      </a:r>
                      <a:r>
                        <a:rPr lang="ja-JP" altLang="en-US" sz="1200" b="0" i="0" u="none" strike="noStrike" dirty="0" smtClean="0">
                          <a:solidFill>
                            <a:srgbClr val="000000"/>
                          </a:solidFill>
                          <a:effectLst/>
                          <a:latin typeface="Meiryo" charset="-128"/>
                          <a:ea typeface="Meiryo" charset="-128"/>
                          <a:cs typeface="Meiryo" charset="-128"/>
                        </a:rPr>
                        <a:t>。</a:t>
                      </a:r>
                      <a:endParaRPr lang="en-US" altLang="ja-JP" sz="1200" b="0" i="0" u="none" strike="noStrike" dirty="0" smtClean="0">
                        <a:solidFill>
                          <a:srgbClr val="000000"/>
                        </a:solidFill>
                        <a:effectLst/>
                        <a:latin typeface="Meiryo" charset="-128"/>
                        <a:ea typeface="Meiryo" charset="-128"/>
                        <a:cs typeface="Meiryo" charset="-128"/>
                      </a:endParaRPr>
                    </a:p>
                    <a:p>
                      <a:pPr marL="228600" indent="-228600" algn="l" fontAlgn="b">
                        <a:buAutoNum type="arabicPeriod"/>
                      </a:pPr>
                      <a:endParaRPr lang="en-US" altLang="ja-JP" sz="1200" b="0" i="0" u="none" strike="noStrike" dirty="0" smtClean="0">
                        <a:solidFill>
                          <a:srgbClr val="000000"/>
                        </a:solidFill>
                        <a:effectLst/>
                        <a:latin typeface="Meiryo" charset="-128"/>
                        <a:ea typeface="Meiryo" charset="-128"/>
                        <a:cs typeface="Meiryo" charset="-128"/>
                      </a:endParaRPr>
                    </a:p>
                  </a:txBody>
                  <a:tcPr marL="8582" marR="8582" marT="8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298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結果詳細</a:t>
            </a:r>
            <a:endParaRPr kumimoji="1" lang="ja-JP" altLang="en-US" dirty="0"/>
          </a:p>
        </p:txBody>
      </p:sp>
      <p:sp>
        <p:nvSpPr>
          <p:cNvPr id="5" name="テキスト ボックス 4"/>
          <p:cNvSpPr txBox="1"/>
          <p:nvPr/>
        </p:nvSpPr>
        <p:spPr>
          <a:xfrm>
            <a:off x="1910687" y="1924334"/>
            <a:ext cx="184731" cy="415498"/>
          </a:xfrm>
          <a:prstGeom prst="rect">
            <a:avLst/>
          </a:prstGeom>
          <a:noFill/>
        </p:spPr>
        <p:txBody>
          <a:bodyPr wrap="none" rtlCol="0">
            <a:spAutoFit/>
          </a:bodyPr>
          <a:lstStyle/>
          <a:p>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885228872"/>
              </p:ext>
            </p:extLst>
          </p:nvPr>
        </p:nvGraphicFramePr>
        <p:xfrm>
          <a:off x="810196" y="1764407"/>
          <a:ext cx="6624736" cy="2969939"/>
        </p:xfrm>
        <a:graphic>
          <a:graphicData uri="http://schemas.openxmlformats.org/drawingml/2006/table">
            <a:tbl>
              <a:tblPr/>
              <a:tblGrid>
                <a:gridCol w="1656184"/>
                <a:gridCol w="1656184"/>
                <a:gridCol w="1656184"/>
                <a:gridCol w="1656184"/>
              </a:tblGrid>
              <a:tr h="424277">
                <a:tc>
                  <a:txBody>
                    <a:bodyPr/>
                    <a:lstStyle/>
                    <a:p>
                      <a:pPr algn="ctr" fontAlgn="b"/>
                      <a:r>
                        <a:rPr lang="en-US" sz="1400" b="0" i="0" u="none" strike="noStrike" dirty="0">
                          <a:solidFill>
                            <a:srgbClr val="FFFFFF"/>
                          </a:solidFill>
                          <a:effectLst/>
                          <a:latin typeface="Meiryo" charset="-128"/>
                          <a:ea typeface="Meiryo" charset="-128"/>
                          <a:cs typeface="Meiryo" charset="-128"/>
                        </a:rPr>
                        <a:t>Model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a:solidFill>
                            <a:srgbClr val="FFFFFF"/>
                          </a:solidFill>
                          <a:effectLst/>
                          <a:latin typeface="Meiryo" charset="-128"/>
                          <a:ea typeface="Meiryo" charset="-128"/>
                          <a:cs typeface="Meiryo" charset="-128"/>
                        </a:rPr>
                        <a:t>Train/Test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a:solidFill>
                            <a:srgbClr val="FFFFFF"/>
                          </a:solidFill>
                          <a:effectLst/>
                          <a:latin typeface="Meiryo" charset="-128"/>
                          <a:ea typeface="Meiryo" charset="-128"/>
                          <a:cs typeface="Meiryo" charset="-128"/>
                        </a:rPr>
                        <a:t>Accuracy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a:solidFill>
                            <a:srgbClr val="FFFFFF"/>
                          </a:solidFill>
                          <a:effectLst/>
                          <a:latin typeface="Meiryo" charset="-128"/>
                          <a:ea typeface="Meiryo" charset="-128"/>
                          <a:cs typeface="Meiryo" charset="-128"/>
                        </a:rPr>
                        <a:t>Loss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424277">
                <a:tc rowSpan="2">
                  <a:txBody>
                    <a:bodyPr/>
                    <a:lstStyle/>
                    <a:p>
                      <a:pPr algn="ctr" fontAlgn="ctr"/>
                      <a:r>
                        <a:rPr lang="en-US" sz="1400" b="0" i="0" u="none" strike="noStrike" dirty="0">
                          <a:solidFill>
                            <a:srgbClr val="000000"/>
                          </a:solidFill>
                          <a:effectLst/>
                          <a:latin typeface="Meiryo" charset="-128"/>
                          <a:ea typeface="Meiryo" charset="-128"/>
                          <a:cs typeface="Meiryo" charset="-128"/>
                        </a:rPr>
                        <a:t>Simple_1560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0" i="0" u="none" strike="noStrike" dirty="0">
                          <a:solidFill>
                            <a:srgbClr val="000000"/>
                          </a:solidFill>
                          <a:effectLst/>
                          <a:latin typeface="Meiryo" charset="-128"/>
                          <a:ea typeface="Meiryo" charset="-128"/>
                          <a:cs typeface="Meiryo" charset="-128"/>
                        </a:rPr>
                        <a:t>Train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hr-HR" sz="1400" b="0" i="0" u="none" strike="noStrike">
                          <a:solidFill>
                            <a:srgbClr val="000000"/>
                          </a:solidFill>
                          <a:effectLst/>
                          <a:latin typeface="Meiryo" charset="-128"/>
                          <a:ea typeface="Meiryo" charset="-128"/>
                          <a:cs typeface="Meiryo" charset="-128"/>
                        </a:rPr>
                        <a:t>89.5%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hr-HR" sz="1400" b="0" i="0" u="none" strike="noStrike">
                          <a:solidFill>
                            <a:srgbClr val="000000"/>
                          </a:solidFill>
                          <a:effectLst/>
                          <a:latin typeface="Meiryo" charset="-128"/>
                          <a:ea typeface="Meiryo" charset="-128"/>
                          <a:cs typeface="Meiryo" charset="-128"/>
                        </a:rPr>
                        <a:t>0.24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4277">
                <a:tc vMerge="1">
                  <a:txBody>
                    <a:bodyPr/>
                    <a:lstStyle/>
                    <a:p>
                      <a:endParaRPr kumimoji="1" lang="ja-JP" altLang="en-US"/>
                    </a:p>
                  </a:txBody>
                  <a:tcPr/>
                </a:tc>
                <a:tc>
                  <a:txBody>
                    <a:bodyPr/>
                    <a:lstStyle/>
                    <a:p>
                      <a:pPr algn="ctr" fontAlgn="b"/>
                      <a:r>
                        <a:rPr lang="en-US" sz="1400" b="0" i="0" u="none" strike="noStrike" dirty="0">
                          <a:solidFill>
                            <a:srgbClr val="000000"/>
                          </a:solidFill>
                          <a:effectLst/>
                          <a:latin typeface="Meiryo" charset="-128"/>
                          <a:ea typeface="Meiryo" charset="-128"/>
                          <a:cs typeface="Meiryo" charset="-128"/>
                        </a:rPr>
                        <a:t>Test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hr-HR" sz="1400" b="0" i="0" u="none" strike="noStrike">
                          <a:solidFill>
                            <a:srgbClr val="000000"/>
                          </a:solidFill>
                          <a:effectLst/>
                          <a:latin typeface="Meiryo" charset="-128"/>
                          <a:ea typeface="Meiryo" charset="-128"/>
                          <a:cs typeface="Meiryo" charset="-128"/>
                        </a:rPr>
                        <a:t>81.3%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1400" b="0" i="0" u="none" strike="noStrike">
                          <a:solidFill>
                            <a:srgbClr val="000000"/>
                          </a:solidFill>
                          <a:effectLst/>
                          <a:latin typeface="Meiryo" charset="-128"/>
                          <a:ea typeface="Meiryo" charset="-128"/>
                          <a:cs typeface="Meiryo" charset="-128"/>
                        </a:rPr>
                        <a:t>0.49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4277">
                <a:tc rowSpan="2">
                  <a:txBody>
                    <a:bodyPr/>
                    <a:lstStyle/>
                    <a:p>
                      <a:pPr algn="ctr" fontAlgn="ctr"/>
                      <a:r>
                        <a:rPr lang="en-US" sz="1400" b="0" i="0" u="none" strike="noStrike">
                          <a:solidFill>
                            <a:srgbClr val="000000"/>
                          </a:solidFill>
                          <a:effectLst/>
                          <a:latin typeface="Meiryo" charset="-128"/>
                          <a:ea typeface="Meiryo" charset="-128"/>
                          <a:cs typeface="Meiryo" charset="-128"/>
                        </a:rPr>
                        <a:t>Simple_14000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0" i="0" u="none" strike="noStrike" dirty="0">
                          <a:solidFill>
                            <a:srgbClr val="000000"/>
                          </a:solidFill>
                          <a:effectLst/>
                          <a:latin typeface="Meiryo" charset="-128"/>
                          <a:ea typeface="Meiryo" charset="-128"/>
                          <a:cs typeface="Meiryo" charset="-128"/>
                        </a:rPr>
                        <a:t>Train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hr-HR" sz="1400" b="0" i="0" u="none" strike="noStrike" dirty="0">
                          <a:solidFill>
                            <a:srgbClr val="000000"/>
                          </a:solidFill>
                          <a:effectLst/>
                          <a:latin typeface="Meiryo" charset="-128"/>
                          <a:ea typeface="Meiryo" charset="-128"/>
                          <a:cs typeface="Meiryo" charset="-128"/>
                        </a:rPr>
                        <a:t>93.1%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1400" b="0" i="0" u="none" strike="noStrike">
                          <a:solidFill>
                            <a:srgbClr val="000000"/>
                          </a:solidFill>
                          <a:effectLst/>
                          <a:latin typeface="Meiryo" charset="-128"/>
                          <a:ea typeface="Meiryo" charset="-128"/>
                          <a:cs typeface="Meiryo" charset="-128"/>
                        </a:rPr>
                        <a:t>0.18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4277">
                <a:tc vMerge="1">
                  <a:txBody>
                    <a:bodyPr/>
                    <a:lstStyle/>
                    <a:p>
                      <a:endParaRPr kumimoji="1" lang="ja-JP" altLang="en-US"/>
                    </a:p>
                  </a:txBody>
                  <a:tcPr/>
                </a:tc>
                <a:tc>
                  <a:txBody>
                    <a:bodyPr/>
                    <a:lstStyle/>
                    <a:p>
                      <a:pPr algn="ctr" fontAlgn="b"/>
                      <a:r>
                        <a:rPr lang="en-US" sz="1400" b="0" i="0" u="none" strike="noStrike" dirty="0">
                          <a:solidFill>
                            <a:srgbClr val="000000"/>
                          </a:solidFill>
                          <a:effectLst/>
                          <a:latin typeface="Meiryo" charset="-128"/>
                          <a:ea typeface="Meiryo" charset="-128"/>
                          <a:cs typeface="Meiryo" charset="-128"/>
                        </a:rPr>
                        <a:t>Test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1400" b="0" i="0" u="none" strike="noStrike" dirty="0">
                          <a:solidFill>
                            <a:srgbClr val="000000"/>
                          </a:solidFill>
                          <a:effectLst/>
                          <a:latin typeface="Meiryo" charset="-128"/>
                          <a:ea typeface="Meiryo" charset="-128"/>
                          <a:cs typeface="Meiryo" charset="-128"/>
                        </a:rPr>
                        <a:t>87.4%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1400" b="0" i="0" u="none" strike="noStrike" dirty="0">
                          <a:solidFill>
                            <a:srgbClr val="000000"/>
                          </a:solidFill>
                          <a:effectLst/>
                          <a:latin typeface="Meiryo" charset="-128"/>
                          <a:ea typeface="Meiryo" charset="-128"/>
                          <a:cs typeface="Meiryo" charset="-128"/>
                        </a:rPr>
                        <a:t>0.36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4277">
                <a:tc rowSpan="2">
                  <a:txBody>
                    <a:bodyPr/>
                    <a:lstStyle/>
                    <a:p>
                      <a:pPr algn="ctr" fontAlgn="ctr"/>
                      <a:r>
                        <a:rPr lang="de-DE" sz="1400" b="0" i="0" u="none" strike="noStrike">
                          <a:solidFill>
                            <a:srgbClr val="000000"/>
                          </a:solidFill>
                          <a:effectLst/>
                          <a:latin typeface="Meiryo" charset="-128"/>
                          <a:ea typeface="Meiryo" charset="-128"/>
                          <a:cs typeface="Meiryo" charset="-128"/>
                        </a:rPr>
                        <a:t>VGG16_160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400" b="0" i="0" u="none" strike="noStrike" dirty="0">
                          <a:solidFill>
                            <a:srgbClr val="000000"/>
                          </a:solidFill>
                          <a:effectLst/>
                          <a:latin typeface="Meiryo" charset="-128"/>
                          <a:ea typeface="Meiryo" charset="-128"/>
                          <a:cs typeface="Meiryo" charset="-128"/>
                        </a:rPr>
                        <a:t>Train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hr-HR" sz="1400" b="0" i="0" u="none" strike="noStrike">
                          <a:solidFill>
                            <a:srgbClr val="000000"/>
                          </a:solidFill>
                          <a:effectLst/>
                          <a:latin typeface="Meiryo" charset="-128"/>
                          <a:ea typeface="Meiryo" charset="-128"/>
                          <a:cs typeface="Meiryo" charset="-128"/>
                        </a:rPr>
                        <a:t>99.4%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l-PL" sz="1400" b="0" i="0" u="none" strike="noStrike" dirty="0">
                          <a:solidFill>
                            <a:srgbClr val="000000"/>
                          </a:solidFill>
                          <a:effectLst/>
                          <a:latin typeface="Meiryo" charset="-128"/>
                          <a:ea typeface="Meiryo" charset="-128"/>
                          <a:cs typeface="Meiryo" charset="-128"/>
                        </a:rPr>
                        <a:t>0.06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4277">
                <a:tc vMerge="1">
                  <a:txBody>
                    <a:bodyPr/>
                    <a:lstStyle/>
                    <a:p>
                      <a:endParaRPr kumimoji="1" lang="ja-JP" altLang="en-US"/>
                    </a:p>
                  </a:txBody>
                  <a:tcPr/>
                </a:tc>
                <a:tc>
                  <a:txBody>
                    <a:bodyPr/>
                    <a:lstStyle/>
                    <a:p>
                      <a:pPr algn="ctr" fontAlgn="b"/>
                      <a:r>
                        <a:rPr lang="en-US" sz="1400" b="0" i="0" u="none" strike="noStrike" dirty="0">
                          <a:solidFill>
                            <a:srgbClr val="000000"/>
                          </a:solidFill>
                          <a:effectLst/>
                          <a:latin typeface="Meiryo" charset="-128"/>
                          <a:ea typeface="Meiryo" charset="-128"/>
                          <a:cs typeface="Meiryo" charset="-128"/>
                        </a:rPr>
                        <a:t>Test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400" b="0" i="0" u="none" strike="noStrike">
                          <a:solidFill>
                            <a:srgbClr val="000000"/>
                          </a:solidFill>
                          <a:effectLst/>
                          <a:latin typeface="Meiryo" charset="-128"/>
                          <a:ea typeface="Meiryo" charset="-128"/>
                          <a:cs typeface="Meiryo" charset="-128"/>
                        </a:rPr>
                        <a:t>81.9%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1400" b="0" i="0" u="none" strike="noStrike" dirty="0">
                          <a:solidFill>
                            <a:srgbClr val="000000"/>
                          </a:solidFill>
                          <a:effectLst/>
                          <a:latin typeface="Meiryo" charset="-128"/>
                          <a:ea typeface="Meiryo" charset="-128"/>
                          <a:cs typeface="Meiryo" charset="-128"/>
                        </a:rPr>
                        <a:t>0.45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テキスト ボックス 1"/>
          <p:cNvSpPr txBox="1"/>
          <p:nvPr/>
        </p:nvSpPr>
        <p:spPr>
          <a:xfrm>
            <a:off x="823162" y="5022378"/>
            <a:ext cx="9433048" cy="1061829"/>
          </a:xfrm>
          <a:prstGeom prst="rect">
            <a:avLst/>
          </a:prstGeom>
          <a:noFill/>
        </p:spPr>
        <p:txBody>
          <a:bodyPr wrap="square" rtlCol="0">
            <a:spAutoFit/>
          </a:bodyPr>
          <a:lstStyle/>
          <a:p>
            <a:r>
              <a:rPr kumimoji="1" lang="ja-JP" altLang="en-US" dirty="0" smtClean="0"/>
              <a:t>コード</a:t>
            </a:r>
            <a:endParaRPr kumimoji="1" lang="en-US" altLang="ja-JP" dirty="0" smtClean="0"/>
          </a:p>
          <a:p>
            <a:r>
              <a:rPr lang="en-US" altLang="ja-JP" dirty="0">
                <a:hlinkClick r:id="rId2"/>
              </a:rPr>
              <a:t>https://</a:t>
            </a:r>
            <a:r>
              <a:rPr lang="en-US" altLang="ja-JP" dirty="0" smtClean="0">
                <a:hlinkClick r:id="rId2"/>
              </a:rPr>
              <a:t>github.com/tkshim/Keras_Classification_CatvsDog</a:t>
            </a:r>
            <a:endParaRPr lang="en-US" altLang="ja-JP" dirty="0" smtClean="0"/>
          </a:p>
          <a:p>
            <a:endParaRPr kumimoji="1" lang="ja-JP" altLang="en-US" dirty="0"/>
          </a:p>
        </p:txBody>
      </p:sp>
    </p:spTree>
    <p:extLst>
      <p:ext uri="{BB962C8B-B14F-4D97-AF65-F5344CB8AC3E}">
        <p14:creationId xmlns:p14="http://schemas.microsoft.com/office/powerpoint/2010/main" val="2033072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スリップストリーム">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tp_001.potx" id="{CC08F79C-5B29-4297-957E-55C8E7EEFD22}" vid="{FFC6A875-681F-4016-BACC-68F0CE522771}"/>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プレゼンテーション_テンプレート</Template>
  <TotalTime>178</TotalTime>
  <Words>314</Words>
  <Application>Microsoft Macintosh PowerPoint</Application>
  <PresentationFormat>ユーザー設定</PresentationFormat>
  <Paragraphs>76</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Calibri</vt:lpstr>
      <vt:lpstr>Meiryo</vt:lpstr>
      <vt:lpstr>ＭＳ Ｐゴシック</vt:lpstr>
      <vt:lpstr>Yu Gothic</vt:lpstr>
      <vt:lpstr>メイリオ</vt:lpstr>
      <vt:lpstr>Arial</vt:lpstr>
      <vt:lpstr>Office ​​テーマ</vt:lpstr>
      <vt:lpstr>課題１.Machine Learning - 住宅価格予想 -</vt:lpstr>
      <vt:lpstr>結果詳細</vt:lpstr>
      <vt:lpstr>プロットと相関係数計算結果</vt:lpstr>
      <vt:lpstr>単回帰分析結果</vt:lpstr>
      <vt:lpstr>単回帰分析結果図</vt:lpstr>
      <vt:lpstr>課題２.猫犬分類 – Deep Learning -</vt:lpstr>
      <vt:lpstr>結果詳細</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ShimmuraTakeshi</dc:creator>
  <cp:lastModifiedBy>ShimmuraTakeshi</cp:lastModifiedBy>
  <cp:revision>28</cp:revision>
  <dcterms:created xsi:type="dcterms:W3CDTF">2018-05-01T01:17:39Z</dcterms:created>
  <dcterms:modified xsi:type="dcterms:W3CDTF">2018-05-06T13:12:55Z</dcterms:modified>
</cp:coreProperties>
</file>