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4643"/>
  </p:normalViewPr>
  <p:slideViewPr>
    <p:cSldViewPr snapToGrid="0" snapToObjects="1" showGuides="1">
      <p:cViewPr>
        <p:scale>
          <a:sx n="194" d="100"/>
          <a:sy n="194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D868F-405B-9846-849D-013A79A83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815254-9471-1A4B-A0BB-A9101B38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EEB07-2CA9-5E49-919B-AEF81CC8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7DED9-0F15-4849-8366-DBFCBDFA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67526-9C51-8E41-B118-E0441E01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62B13-7C68-D54F-8963-75578BD0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34B466-84D7-C94C-880C-87536239B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49D7F-5BCD-914A-B757-D4B5D9FC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600BEF-5097-0D4A-8743-C028FB5C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9B8316-C3BC-BA43-B03D-BD758E3D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B4E6FA-9101-5C4E-B680-4CBBA018C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42C2A-4BEC-8040-819C-33946A02B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B644B1-8079-B94B-A866-D32C29F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47F59-BD59-E24F-A00B-624F37D7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78B0A-17E5-F149-AFBA-357592B8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8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4AEF8-BF2C-144D-85A1-9CB6A7C0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62D5F-1B94-024C-B6AB-48C07F68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7A049-3E0D-4C45-8E5C-3F8FC4F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3EC1E-7340-6845-8DBC-9AFCF39F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98C16-34B9-BD49-8BB1-A396037F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7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4A12C-5FD2-8E49-98E5-9F4515FB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D2CEC-9467-1141-942A-A00270D8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4060C3-ED4E-D041-9D62-E3FD52D0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E0E60-66F2-684F-A855-5DD2131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E79421-7A68-8E4D-86EE-9F11CBB7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5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20417-C7EC-E64C-A4B9-17EA0FD1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4A3697-43E2-5B42-BE1D-D4FCB4D3E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E8716A-612A-B740-98D8-6361BE91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CA423-1599-A249-AF81-DDFE69B5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321FE5-BBAD-D04E-8623-2E688F55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360D6-05F3-0543-BCCA-0BF9A4E8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A50A5-D683-FC47-8BDE-C7B3A009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26D9CE-7B54-D146-8459-9A6ECF16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7B32C8-B4FF-984D-80B8-7CEDCFA6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27AB1C-19E8-2846-9A9A-8FE886524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72BD56-24CE-6149-8CB4-977D206F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D854DE-DD1F-2445-BEEB-2EBD45C0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E04EA6-F4D9-5E4B-95CC-B998D7CB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43A48E-DF45-1E4F-A7D4-36ACC073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9A3F-6A4E-6145-BFF5-F49A688A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2DED0-2B65-D34F-8DDD-0DDB4A3E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AC017F-D58D-B84C-88A9-E58232A4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CDAF2F-A49A-D342-99D2-F150B754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1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D86572-2310-F744-A18F-5196B91B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4F7050-4750-AF49-97B9-7A31315E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A6CEB-29D9-5E41-B6E9-96B6FCE5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2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C1DC2-D585-3B40-8721-5BF72BD0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0D85AC-81A3-EB44-8936-BB116AFC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E73985-61FC-444A-A302-6C3862E6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4722F-0A98-EC49-8CD7-36997243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1F9BF-E69A-454B-8B79-B353EE24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FE07B7-9DF3-894F-8EB2-2A8FE346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A2CCA-45B5-5C4D-A8F1-9EA1B5C5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361387-945B-8C48-B8B6-9EA8C569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D754BB-3971-794E-868B-9F79899CD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4E283A-0387-9F4B-9249-F9D6B038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E25896-3388-0A4B-B7C6-486B9723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153BAA-B998-F545-81D2-6A09865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1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F15133-74CA-584F-9F92-88DE0F08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66236-2621-334F-A01B-A6680A04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FF3FE1-4D35-AC41-AAA2-53944FFAD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6581-2EC3-C34F-9D04-5198971A9DB0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80DEA-A38B-E943-AD45-8E363EE50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6D682-B2B5-1244-B565-C4326098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F4F3-6E5C-B44C-90A0-A13B3F958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8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4">
            <a:extLst>
              <a:ext uri="{FF2B5EF4-FFF2-40B4-BE49-F238E27FC236}">
                <a16:creationId xmlns:a16="http://schemas.microsoft.com/office/drawing/2014/main" id="{F86D8B25-995F-4B44-B8B2-3D65EE5E18C1}"/>
              </a:ext>
            </a:extLst>
          </p:cNvPr>
          <p:cNvSpPr/>
          <p:nvPr/>
        </p:nvSpPr>
        <p:spPr>
          <a:xfrm>
            <a:off x="1961714" y="523495"/>
            <a:ext cx="9197820" cy="5036644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E9517A06-59AE-B94B-8CCF-135CA3FF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557" y="517714"/>
            <a:ext cx="676879" cy="591117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4DDF0E16-98DC-AD41-BD67-B38DE24C9607}"/>
              </a:ext>
            </a:extLst>
          </p:cNvPr>
          <p:cNvSpPr/>
          <p:nvPr/>
        </p:nvSpPr>
        <p:spPr>
          <a:xfrm>
            <a:off x="4170750" y="677825"/>
            <a:ext cx="5969712" cy="363930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ja-JP" altLang="en-US" sz="1200">
                <a:ln w="0"/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en-US" sz="1200" dirty="0">
                <a:ln w="0"/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VPC</a:t>
            </a:r>
          </a:p>
        </p:txBody>
      </p:sp>
      <p:pic>
        <p:nvPicPr>
          <p:cNvPr id="9" name="Graphic 66">
            <a:extLst>
              <a:ext uri="{FF2B5EF4-FFF2-40B4-BE49-F238E27FC236}">
                <a16:creationId xmlns:a16="http://schemas.microsoft.com/office/drawing/2014/main" id="{7C145084-6205-064B-A8EA-4239BA2E7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3119" y="669817"/>
            <a:ext cx="469900" cy="410363"/>
          </a:xfrm>
          <a:prstGeom prst="rect">
            <a:avLst/>
          </a:prstGeom>
        </p:spPr>
      </p:pic>
      <p:pic>
        <p:nvPicPr>
          <p:cNvPr id="11" name="Graphic 41">
            <a:extLst>
              <a:ext uri="{FF2B5EF4-FFF2-40B4-BE49-F238E27FC236}">
                <a16:creationId xmlns:a16="http://schemas.microsoft.com/office/drawing/2014/main" id="{F427B8B5-968E-EA4F-A1DF-CB52BFDF6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97472" y="2830196"/>
            <a:ext cx="483586" cy="469900"/>
          </a:xfrm>
          <a:prstGeom prst="rect">
            <a:avLst/>
          </a:prstGeom>
        </p:spPr>
      </p:pic>
      <p:sp>
        <p:nvSpPr>
          <p:cNvPr id="12" name="TextBox 93">
            <a:extLst>
              <a:ext uri="{FF2B5EF4-FFF2-40B4-BE49-F238E27FC236}">
                <a16:creationId xmlns:a16="http://schemas.microsoft.com/office/drawing/2014/main" id="{361F96FC-1EFA-C745-8EBA-193C9CA03AF1}"/>
              </a:ext>
            </a:extLst>
          </p:cNvPr>
          <p:cNvSpPr txBox="1"/>
          <p:nvPr/>
        </p:nvSpPr>
        <p:spPr>
          <a:xfrm>
            <a:off x="393859" y="3263891"/>
            <a:ext cx="690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Users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18A73ACF-DDA3-2345-8B30-862405531871}"/>
              </a:ext>
            </a:extLst>
          </p:cNvPr>
          <p:cNvSpPr/>
          <p:nvPr/>
        </p:nvSpPr>
        <p:spPr>
          <a:xfrm>
            <a:off x="6276031" y="1079880"/>
            <a:ext cx="1937592" cy="133828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 Auto Scaling group</a:t>
            </a:r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406521CD-6C35-054E-BC82-838C56499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6031" y="1076154"/>
            <a:ext cx="330200" cy="330200"/>
          </a:xfrm>
          <a:prstGeom prst="rect">
            <a:avLst/>
          </a:prstGeom>
        </p:spPr>
      </p:pic>
      <p:sp>
        <p:nvSpPr>
          <p:cNvPr id="15" name="Rectangle 36">
            <a:extLst>
              <a:ext uri="{FF2B5EF4-FFF2-40B4-BE49-F238E27FC236}">
                <a16:creationId xmlns:a16="http://schemas.microsoft.com/office/drawing/2014/main" id="{9C7C3E70-F6F0-B944-B386-20552F836DA0}"/>
              </a:ext>
            </a:extLst>
          </p:cNvPr>
          <p:cNvSpPr/>
          <p:nvPr/>
        </p:nvSpPr>
        <p:spPr>
          <a:xfrm>
            <a:off x="6112745" y="784721"/>
            <a:ext cx="3793255" cy="165969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Availability Zone</a:t>
            </a:r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F99D231-55D4-C641-9650-640DCDBB1F6D}"/>
              </a:ext>
            </a:extLst>
          </p:cNvPr>
          <p:cNvSpPr/>
          <p:nvPr/>
        </p:nvSpPr>
        <p:spPr>
          <a:xfrm>
            <a:off x="8337549" y="1282291"/>
            <a:ext cx="1396924" cy="9545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Private subnet</a:t>
            </a:r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74FD3BFD-0870-A342-8C8D-DFCCFD2A0FE5}"/>
              </a:ext>
            </a:extLst>
          </p:cNvPr>
          <p:cNvSpPr/>
          <p:nvPr/>
        </p:nvSpPr>
        <p:spPr>
          <a:xfrm>
            <a:off x="6399956" y="1463780"/>
            <a:ext cx="1661219" cy="8792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Public subnet</a:t>
            </a:r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7853517F-4AEC-594F-B6D6-C5DB0B866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9956" y="1469427"/>
            <a:ext cx="274320" cy="274320"/>
          </a:xfrm>
          <a:prstGeom prst="rect">
            <a:avLst/>
          </a:prstGeom>
        </p:spPr>
      </p:pic>
      <p:pic>
        <p:nvPicPr>
          <p:cNvPr id="23" name="Graphic 13">
            <a:extLst>
              <a:ext uri="{FF2B5EF4-FFF2-40B4-BE49-F238E27FC236}">
                <a16:creationId xmlns:a16="http://schemas.microsoft.com/office/drawing/2014/main" id="{615E6942-E080-FC47-93C0-779F3C3126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43229" y="1277612"/>
            <a:ext cx="274320" cy="318870"/>
          </a:xfrm>
          <a:prstGeom prst="rect">
            <a:avLst/>
          </a:prstGeom>
        </p:spPr>
      </p:pic>
      <p:sp>
        <p:nvSpPr>
          <p:cNvPr id="24" name="TextBox 14">
            <a:extLst>
              <a:ext uri="{FF2B5EF4-FFF2-40B4-BE49-F238E27FC236}">
                <a16:creationId xmlns:a16="http://schemas.microsoft.com/office/drawing/2014/main" id="{EEFF4DE0-0943-1C4B-8877-EBC17F50CDD1}"/>
              </a:ext>
            </a:extLst>
          </p:cNvPr>
          <p:cNvSpPr txBox="1"/>
          <p:nvPr/>
        </p:nvSpPr>
        <p:spPr>
          <a:xfrm>
            <a:off x="7003410" y="2096761"/>
            <a:ext cx="535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EC2</a:t>
            </a:r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FB24900C-B6A3-9D48-8F05-B353F57720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6897" y="1704246"/>
            <a:ext cx="396000" cy="396000"/>
          </a:xfrm>
          <a:prstGeom prst="rect">
            <a:avLst/>
          </a:prstGeom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1A6B872A-D046-9746-8169-AB26D09775A5}"/>
              </a:ext>
            </a:extLst>
          </p:cNvPr>
          <p:cNvSpPr txBox="1"/>
          <p:nvPr/>
        </p:nvSpPr>
        <p:spPr>
          <a:xfrm>
            <a:off x="8504838" y="1864589"/>
            <a:ext cx="119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Amazon Aurora</a:t>
            </a:r>
          </a:p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(Master)</a:t>
            </a: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DA5DA19F-D8BF-7B4A-B06A-E48CFFA2D81F}"/>
              </a:ext>
            </a:extLst>
          </p:cNvPr>
          <p:cNvSpPr txBox="1"/>
          <p:nvPr/>
        </p:nvSpPr>
        <p:spPr>
          <a:xfrm>
            <a:off x="5305021" y="5301655"/>
            <a:ext cx="2024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Amazon Elastic Transcoder</a:t>
            </a:r>
          </a:p>
        </p:txBody>
      </p:sp>
      <p:pic>
        <p:nvPicPr>
          <p:cNvPr id="29" name="Graphic 52">
            <a:extLst>
              <a:ext uri="{FF2B5EF4-FFF2-40B4-BE49-F238E27FC236}">
                <a16:creationId xmlns:a16="http://schemas.microsoft.com/office/drawing/2014/main" id="{4359BDD1-0D79-AC49-8E98-3CB7B608BF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27438" y="4865661"/>
            <a:ext cx="396000" cy="396000"/>
          </a:xfrm>
          <a:prstGeom prst="rect">
            <a:avLst/>
          </a:prstGeom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id="{1A9D1DD6-A910-EE41-A827-A89B49531337}"/>
              </a:ext>
            </a:extLst>
          </p:cNvPr>
          <p:cNvSpPr txBox="1"/>
          <p:nvPr/>
        </p:nvSpPr>
        <p:spPr>
          <a:xfrm>
            <a:off x="2477638" y="3357698"/>
            <a:ext cx="88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Amazon </a:t>
            </a:r>
          </a:p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CloudFront</a:t>
            </a:r>
          </a:p>
        </p:txBody>
      </p:sp>
      <p:pic>
        <p:nvPicPr>
          <p:cNvPr id="31" name="Graphic 33">
            <a:extLst>
              <a:ext uri="{FF2B5EF4-FFF2-40B4-BE49-F238E27FC236}">
                <a16:creationId xmlns:a16="http://schemas.microsoft.com/office/drawing/2014/main" id="{4012653A-1C4A-7F42-B1FB-E48D75945D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42808" y="2904096"/>
            <a:ext cx="396000" cy="396000"/>
          </a:xfrm>
          <a:prstGeom prst="rect">
            <a:avLst/>
          </a:prstGeom>
        </p:spPr>
      </p:pic>
      <p:sp>
        <p:nvSpPr>
          <p:cNvPr id="32" name="TextBox 14">
            <a:extLst>
              <a:ext uri="{FF2B5EF4-FFF2-40B4-BE49-F238E27FC236}">
                <a16:creationId xmlns:a16="http://schemas.microsoft.com/office/drawing/2014/main" id="{EECA33D8-3795-2C4E-A913-2CAC2A84DBBA}"/>
              </a:ext>
            </a:extLst>
          </p:cNvPr>
          <p:cNvSpPr txBox="1"/>
          <p:nvPr/>
        </p:nvSpPr>
        <p:spPr>
          <a:xfrm>
            <a:off x="1403231" y="3384675"/>
            <a:ext cx="94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eiryo" panose="020B0604030504040204" pitchFamily="34" charset="-128"/>
                <a:ea typeface="Meiryo" panose="020B0604030504040204" pitchFamily="34" charset="-128"/>
              </a:rPr>
              <a:t>Route 53</a:t>
            </a:r>
          </a:p>
        </p:txBody>
      </p:sp>
      <p:pic>
        <p:nvPicPr>
          <p:cNvPr id="33" name="Graphic 41">
            <a:extLst>
              <a:ext uri="{FF2B5EF4-FFF2-40B4-BE49-F238E27FC236}">
                <a16:creationId xmlns:a16="http://schemas.microsoft.com/office/drawing/2014/main" id="{4F77A58E-C132-B848-96C2-47BC28DBC3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63714" y="2905968"/>
            <a:ext cx="396000" cy="396000"/>
          </a:xfrm>
          <a:prstGeom prst="rect">
            <a:avLst/>
          </a:prstGeom>
        </p:spPr>
      </p:pic>
      <p:sp>
        <p:nvSpPr>
          <p:cNvPr id="34" name="TextBox 24">
            <a:extLst>
              <a:ext uri="{FF2B5EF4-FFF2-40B4-BE49-F238E27FC236}">
                <a16:creationId xmlns:a16="http://schemas.microsoft.com/office/drawing/2014/main" id="{D2B3EEE1-AA36-C24F-B9B1-5851DF14D375}"/>
              </a:ext>
            </a:extLst>
          </p:cNvPr>
          <p:cNvSpPr txBox="1"/>
          <p:nvPr/>
        </p:nvSpPr>
        <p:spPr>
          <a:xfrm>
            <a:off x="3844923" y="2789805"/>
            <a:ext cx="73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Internet gateway</a:t>
            </a:r>
          </a:p>
        </p:txBody>
      </p:sp>
      <p:pic>
        <p:nvPicPr>
          <p:cNvPr id="35" name="Graphic 36">
            <a:extLst>
              <a:ext uri="{FF2B5EF4-FFF2-40B4-BE49-F238E27FC236}">
                <a16:creationId xmlns:a16="http://schemas.microsoft.com/office/drawing/2014/main" id="{326DB212-A968-BC4C-9918-08CFF82EC51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52008" y="2329184"/>
            <a:ext cx="469900" cy="469900"/>
          </a:xfrm>
          <a:prstGeom prst="rect">
            <a:avLst/>
          </a:prstGeom>
        </p:spPr>
      </p:pic>
      <p:sp>
        <p:nvSpPr>
          <p:cNvPr id="36" name="TextBox 22">
            <a:extLst>
              <a:ext uri="{FF2B5EF4-FFF2-40B4-BE49-F238E27FC236}">
                <a16:creationId xmlns:a16="http://schemas.microsoft.com/office/drawing/2014/main" id="{1F03AC7D-FB1A-3846-B9E2-0D3CB3576143}"/>
              </a:ext>
            </a:extLst>
          </p:cNvPr>
          <p:cNvSpPr txBox="1"/>
          <p:nvPr/>
        </p:nvSpPr>
        <p:spPr>
          <a:xfrm>
            <a:off x="4905325" y="4000808"/>
            <a:ext cx="915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Endpoints</a:t>
            </a:r>
          </a:p>
        </p:txBody>
      </p:sp>
      <p:pic>
        <p:nvPicPr>
          <p:cNvPr id="37" name="Graphic 15">
            <a:extLst>
              <a:ext uri="{FF2B5EF4-FFF2-40B4-BE49-F238E27FC236}">
                <a16:creationId xmlns:a16="http://schemas.microsoft.com/office/drawing/2014/main" id="{95DD5F0B-8A85-A347-AD1E-CE0E89E647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28305" y="3521714"/>
            <a:ext cx="469900" cy="469900"/>
          </a:xfrm>
          <a:prstGeom prst="rect">
            <a:avLst/>
          </a:prstGeom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id="{40A1EDB9-D854-904F-994E-2C5DCA677E64}"/>
              </a:ext>
            </a:extLst>
          </p:cNvPr>
          <p:cNvSpPr txBox="1"/>
          <p:nvPr/>
        </p:nvSpPr>
        <p:spPr>
          <a:xfrm>
            <a:off x="4776720" y="2791764"/>
            <a:ext cx="10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Application </a:t>
            </a:r>
          </a:p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Load Balancer</a:t>
            </a:r>
          </a:p>
        </p:txBody>
      </p:sp>
      <p:pic>
        <p:nvPicPr>
          <p:cNvPr id="39" name="Graphic 16">
            <a:extLst>
              <a:ext uri="{FF2B5EF4-FFF2-40B4-BE49-F238E27FC236}">
                <a16:creationId xmlns:a16="http://schemas.microsoft.com/office/drawing/2014/main" id="{4E0B73A5-7ECF-3741-87E2-D8117C3D04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7009" y="2303072"/>
            <a:ext cx="469900" cy="469900"/>
          </a:xfrm>
          <a:prstGeom prst="rect">
            <a:avLst/>
          </a:prstGeom>
        </p:spPr>
      </p:pic>
      <p:pic>
        <p:nvPicPr>
          <p:cNvPr id="40" name="Graphic 44">
            <a:extLst>
              <a:ext uri="{FF2B5EF4-FFF2-40B4-BE49-F238E27FC236}">
                <a16:creationId xmlns:a16="http://schemas.microsoft.com/office/drawing/2014/main" id="{F5F5BB90-0195-4644-956E-B6C2DE32C2F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745871" y="4842237"/>
            <a:ext cx="396000" cy="396000"/>
          </a:xfrm>
          <a:prstGeom prst="rect">
            <a:avLst/>
          </a:prstGeom>
        </p:spPr>
      </p:pic>
      <p:sp>
        <p:nvSpPr>
          <p:cNvPr id="41" name="TextBox 55">
            <a:extLst>
              <a:ext uri="{FF2B5EF4-FFF2-40B4-BE49-F238E27FC236}">
                <a16:creationId xmlns:a16="http://schemas.microsoft.com/office/drawing/2014/main" id="{54B0B886-BE80-354F-B23B-5022662A504D}"/>
              </a:ext>
            </a:extLst>
          </p:cNvPr>
          <p:cNvSpPr txBox="1"/>
          <p:nvPr/>
        </p:nvSpPr>
        <p:spPr>
          <a:xfrm>
            <a:off x="4681009" y="5313918"/>
            <a:ext cx="477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S3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7C941E8-28E9-C34C-80D1-162AD80B3DD9}"/>
              </a:ext>
            </a:extLst>
          </p:cNvPr>
          <p:cNvSpPr/>
          <p:nvPr/>
        </p:nvSpPr>
        <p:spPr>
          <a:xfrm>
            <a:off x="39689" y="90152"/>
            <a:ext cx="860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accent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テキストや写真・動画によりユーザの非同期コミュニケーションを実現する</a:t>
            </a:r>
            <a:r>
              <a:rPr lang="en" altLang="ja-JP" b="0" i="0" dirty="0">
                <a:solidFill>
                  <a:schemeClr val="accent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SNS</a:t>
            </a:r>
            <a:endParaRPr lang="ja-JP" altLang="en-US">
              <a:solidFill>
                <a:schemeClr val="accent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TextBox 5">
            <a:extLst>
              <a:ext uri="{FF2B5EF4-FFF2-40B4-BE49-F238E27FC236}">
                <a16:creationId xmlns:a16="http://schemas.microsoft.com/office/drawing/2014/main" id="{617B7125-8B00-6349-8E9A-51FD4A9EF1D4}"/>
              </a:ext>
            </a:extLst>
          </p:cNvPr>
          <p:cNvSpPr txBox="1"/>
          <p:nvPr/>
        </p:nvSpPr>
        <p:spPr>
          <a:xfrm>
            <a:off x="1929705" y="1714653"/>
            <a:ext cx="1036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  <a:t>Amazon</a:t>
            </a:r>
          </a:p>
          <a:p>
            <a:pPr algn="ctr"/>
            <a: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  <a:t> CloudWatch</a:t>
            </a:r>
          </a:p>
        </p:txBody>
      </p:sp>
      <p:pic>
        <p:nvPicPr>
          <p:cNvPr id="60" name="Graphic 33">
            <a:extLst>
              <a:ext uri="{FF2B5EF4-FFF2-40B4-BE49-F238E27FC236}">
                <a16:creationId xmlns:a16="http://schemas.microsoft.com/office/drawing/2014/main" id="{643B758E-29F7-AB4E-BCD7-FEC7774ABF0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51880" y="1289710"/>
            <a:ext cx="396000" cy="396000"/>
          </a:xfrm>
          <a:prstGeom prst="rect">
            <a:avLst/>
          </a:prstGeom>
        </p:spPr>
      </p:pic>
      <p:sp>
        <p:nvSpPr>
          <p:cNvPr id="61" name="TextBox 11">
            <a:extLst>
              <a:ext uri="{FF2B5EF4-FFF2-40B4-BE49-F238E27FC236}">
                <a16:creationId xmlns:a16="http://schemas.microsoft.com/office/drawing/2014/main" id="{C4F82586-1B74-C74C-91BB-1E06ACD07AAC}"/>
              </a:ext>
            </a:extLst>
          </p:cNvPr>
          <p:cNvSpPr txBox="1"/>
          <p:nvPr/>
        </p:nvSpPr>
        <p:spPr>
          <a:xfrm>
            <a:off x="2563081" y="1028671"/>
            <a:ext cx="1552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  <a:t>AWS CloudTrail</a:t>
            </a:r>
          </a:p>
        </p:txBody>
      </p:sp>
      <p:pic>
        <p:nvPicPr>
          <p:cNvPr id="62" name="Graphic 51">
            <a:extLst>
              <a:ext uri="{FF2B5EF4-FFF2-40B4-BE49-F238E27FC236}">
                <a16:creationId xmlns:a16="http://schemas.microsoft.com/office/drawing/2014/main" id="{A1FB4C98-A8E9-E049-A7B8-1D80B4680B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141564" y="614769"/>
            <a:ext cx="396000" cy="396000"/>
          </a:xfrm>
          <a:prstGeom prst="rect">
            <a:avLst/>
          </a:prstGeom>
        </p:spPr>
      </p:pic>
      <p:pic>
        <p:nvPicPr>
          <p:cNvPr id="63" name="Graphic 41">
            <a:extLst>
              <a:ext uri="{FF2B5EF4-FFF2-40B4-BE49-F238E27FC236}">
                <a16:creationId xmlns:a16="http://schemas.microsoft.com/office/drawing/2014/main" id="{137876C8-E124-414A-9B49-F446E9916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49910" y="5042713"/>
            <a:ext cx="483586" cy="469900"/>
          </a:xfrm>
          <a:prstGeom prst="rect">
            <a:avLst/>
          </a:prstGeom>
        </p:spPr>
      </p:pic>
      <p:sp>
        <p:nvSpPr>
          <p:cNvPr id="64" name="TextBox 93">
            <a:extLst>
              <a:ext uri="{FF2B5EF4-FFF2-40B4-BE49-F238E27FC236}">
                <a16:creationId xmlns:a16="http://schemas.microsoft.com/office/drawing/2014/main" id="{7D6D3748-99F2-354E-8036-312E94B630B0}"/>
              </a:ext>
            </a:extLst>
          </p:cNvPr>
          <p:cNvSpPr txBox="1"/>
          <p:nvPr/>
        </p:nvSpPr>
        <p:spPr>
          <a:xfrm>
            <a:off x="361529" y="5510424"/>
            <a:ext cx="86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Developer</a:t>
            </a: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3EF51D4B-F656-D44A-A57A-5A0222900401}"/>
              </a:ext>
            </a:extLst>
          </p:cNvPr>
          <p:cNvSpPr txBox="1"/>
          <p:nvPr/>
        </p:nvSpPr>
        <p:spPr>
          <a:xfrm>
            <a:off x="6761642" y="4915883"/>
            <a:ext cx="1018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AWS Lambda</a:t>
            </a:r>
          </a:p>
        </p:txBody>
      </p:sp>
      <p:pic>
        <p:nvPicPr>
          <p:cNvPr id="66" name="Graphic 44">
            <a:extLst>
              <a:ext uri="{FF2B5EF4-FFF2-40B4-BE49-F238E27FC236}">
                <a16:creationId xmlns:a16="http://schemas.microsoft.com/office/drawing/2014/main" id="{D04AE76D-BD58-5D46-8FD6-75D5FA5BF8A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087744" y="4433210"/>
            <a:ext cx="396000" cy="396000"/>
          </a:xfrm>
          <a:prstGeom prst="rect">
            <a:avLst/>
          </a:prstGeom>
        </p:spPr>
      </p:pic>
      <p:sp>
        <p:nvSpPr>
          <p:cNvPr id="67" name="TextBox 10">
            <a:extLst>
              <a:ext uri="{FF2B5EF4-FFF2-40B4-BE49-F238E27FC236}">
                <a16:creationId xmlns:a16="http://schemas.microsoft.com/office/drawing/2014/main" id="{25476D3B-43B3-6E4F-B260-A903E731E937}"/>
              </a:ext>
            </a:extLst>
          </p:cNvPr>
          <p:cNvSpPr txBox="1"/>
          <p:nvPr/>
        </p:nvSpPr>
        <p:spPr>
          <a:xfrm>
            <a:off x="9614861" y="4817440"/>
            <a:ext cx="1492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Amazon </a:t>
            </a:r>
            <a:r>
              <a:rPr lang="en-US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Rekognition</a:t>
            </a:r>
            <a:endParaRPr lang="en-US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8" name="Graphic 29">
            <a:extLst>
              <a:ext uri="{FF2B5EF4-FFF2-40B4-BE49-F238E27FC236}">
                <a16:creationId xmlns:a16="http://schemas.microsoft.com/office/drawing/2014/main" id="{660FFD10-6218-6345-B895-EE5A2E1ECB2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168718" y="4392331"/>
            <a:ext cx="396000" cy="396000"/>
          </a:xfrm>
          <a:prstGeom prst="rect">
            <a:avLst/>
          </a:prstGeom>
        </p:spPr>
      </p:pic>
      <p:pic>
        <p:nvPicPr>
          <p:cNvPr id="70" name="Graphic 36">
            <a:extLst>
              <a:ext uri="{FF2B5EF4-FFF2-40B4-BE49-F238E27FC236}">
                <a16:creationId xmlns:a16="http://schemas.microsoft.com/office/drawing/2014/main" id="{3E2ED9EB-A6E4-224E-8E8E-4AA5C6E3869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9618" y="4668784"/>
            <a:ext cx="378470" cy="378470"/>
          </a:xfrm>
          <a:prstGeom prst="rect">
            <a:avLst/>
          </a:prstGeom>
        </p:spPr>
      </p:pic>
      <p:sp>
        <p:nvSpPr>
          <p:cNvPr id="71" name="Rectangle 79">
            <a:extLst>
              <a:ext uri="{FF2B5EF4-FFF2-40B4-BE49-F238E27FC236}">
                <a16:creationId xmlns:a16="http://schemas.microsoft.com/office/drawing/2014/main" id="{7E595201-AB4C-A246-A1F3-183A9263FF03}"/>
              </a:ext>
            </a:extLst>
          </p:cNvPr>
          <p:cNvSpPr/>
          <p:nvPr/>
        </p:nvSpPr>
        <p:spPr>
          <a:xfrm>
            <a:off x="119342" y="4668784"/>
            <a:ext cx="1304202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IAM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CACBBD3-9646-CA47-BD20-4C9A8A38C8C5}"/>
              </a:ext>
            </a:extLst>
          </p:cNvPr>
          <p:cNvCxnSpPr>
            <a:cxnSpLocks/>
          </p:cNvCxnSpPr>
          <p:nvPr/>
        </p:nvCxnSpPr>
        <p:spPr>
          <a:xfrm>
            <a:off x="1109496" y="3098439"/>
            <a:ext cx="58746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81">
            <a:extLst>
              <a:ext uri="{FF2B5EF4-FFF2-40B4-BE49-F238E27FC236}">
                <a16:creationId xmlns:a16="http://schemas.microsoft.com/office/drawing/2014/main" id="{4817F789-4B90-264A-9C9E-4D0CBEDEAB5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3138808" y="3102096"/>
            <a:ext cx="1607063" cy="1938141"/>
          </a:xfrm>
          <a:prstGeom prst="bentConnector3">
            <a:avLst>
              <a:gd name="adj1" fmla="val 26164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A8E3E513-108A-0844-9879-E455AC67B697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3138808" y="2564134"/>
            <a:ext cx="813200" cy="537962"/>
          </a:xfrm>
          <a:prstGeom prst="bentConnector3">
            <a:avLst>
              <a:gd name="adj1" fmla="val 5152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64C7EAC-F06B-8D45-97DF-2A0A94C0ADF9}"/>
              </a:ext>
            </a:extLst>
          </p:cNvPr>
          <p:cNvCxnSpPr>
            <a:cxnSpLocks/>
          </p:cNvCxnSpPr>
          <p:nvPr/>
        </p:nvCxnSpPr>
        <p:spPr>
          <a:xfrm>
            <a:off x="4468946" y="2573145"/>
            <a:ext cx="5400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FB2601C-1631-E64F-A01A-AF7973F99584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963594" y="4247029"/>
            <a:ext cx="399662" cy="5309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A9506E1-AA06-8543-8142-982B54B5354F}"/>
              </a:ext>
            </a:extLst>
          </p:cNvPr>
          <p:cNvCxnSpPr>
            <a:cxnSpLocks/>
          </p:cNvCxnSpPr>
          <p:nvPr/>
        </p:nvCxnSpPr>
        <p:spPr>
          <a:xfrm flipV="1">
            <a:off x="7626497" y="1743747"/>
            <a:ext cx="1062937" cy="19577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CF652659-3817-F749-B551-973268E1B94E}"/>
              </a:ext>
            </a:extLst>
          </p:cNvPr>
          <p:cNvCxnSpPr>
            <a:cxnSpLocks/>
          </p:cNvCxnSpPr>
          <p:nvPr/>
        </p:nvCxnSpPr>
        <p:spPr>
          <a:xfrm flipV="1">
            <a:off x="5201284" y="4631210"/>
            <a:ext cx="1745625" cy="31037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0D06E4A-0005-2B46-9530-E2542BBA44A0}"/>
              </a:ext>
            </a:extLst>
          </p:cNvPr>
          <p:cNvCxnSpPr>
            <a:cxnSpLocks/>
          </p:cNvCxnSpPr>
          <p:nvPr/>
        </p:nvCxnSpPr>
        <p:spPr>
          <a:xfrm>
            <a:off x="7743087" y="4594396"/>
            <a:ext cx="2263148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F1A3496-ECB0-F149-B723-1C86081117AD}"/>
              </a:ext>
            </a:extLst>
          </p:cNvPr>
          <p:cNvCxnSpPr>
            <a:cxnSpLocks/>
          </p:cNvCxnSpPr>
          <p:nvPr/>
        </p:nvCxnSpPr>
        <p:spPr>
          <a:xfrm flipV="1">
            <a:off x="5224881" y="5075432"/>
            <a:ext cx="849215" cy="5063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F2BE5BD2-7955-0C42-A6A0-58EB91A1ED38}"/>
              </a:ext>
            </a:extLst>
          </p:cNvPr>
          <p:cNvCxnSpPr>
            <a:cxnSpLocks/>
          </p:cNvCxnSpPr>
          <p:nvPr/>
        </p:nvCxnSpPr>
        <p:spPr>
          <a:xfrm flipV="1">
            <a:off x="1152604" y="4997815"/>
            <a:ext cx="1337697" cy="20150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43">
            <a:extLst>
              <a:ext uri="{FF2B5EF4-FFF2-40B4-BE49-F238E27FC236}">
                <a16:creationId xmlns:a16="http://schemas.microsoft.com/office/drawing/2014/main" id="{EECEA0F8-1611-AE41-A1AB-2F7B1AF32567}"/>
              </a:ext>
            </a:extLst>
          </p:cNvPr>
          <p:cNvSpPr/>
          <p:nvPr/>
        </p:nvSpPr>
        <p:spPr>
          <a:xfrm>
            <a:off x="6295891" y="2833437"/>
            <a:ext cx="1907254" cy="133828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Auto Scaling group</a:t>
            </a:r>
          </a:p>
        </p:txBody>
      </p:sp>
      <p:pic>
        <p:nvPicPr>
          <p:cNvPr id="126" name="Graphic 3">
            <a:extLst>
              <a:ext uri="{FF2B5EF4-FFF2-40B4-BE49-F238E27FC236}">
                <a16:creationId xmlns:a16="http://schemas.microsoft.com/office/drawing/2014/main" id="{B0E97ACE-86A0-E04C-938A-8606556998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890" y="2829711"/>
            <a:ext cx="330200" cy="330200"/>
          </a:xfrm>
          <a:prstGeom prst="rect">
            <a:avLst/>
          </a:prstGeom>
        </p:spPr>
      </p:pic>
      <p:sp>
        <p:nvSpPr>
          <p:cNvPr id="127" name="Rectangle 36">
            <a:extLst>
              <a:ext uri="{FF2B5EF4-FFF2-40B4-BE49-F238E27FC236}">
                <a16:creationId xmlns:a16="http://schemas.microsoft.com/office/drawing/2014/main" id="{1D28DE22-B523-7248-93A4-1C3C5F757FC5}"/>
              </a:ext>
            </a:extLst>
          </p:cNvPr>
          <p:cNvSpPr/>
          <p:nvPr/>
        </p:nvSpPr>
        <p:spPr>
          <a:xfrm>
            <a:off x="6132603" y="2538278"/>
            <a:ext cx="3773397" cy="165969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Availability Zone</a:t>
            </a:r>
          </a:p>
        </p:txBody>
      </p:sp>
      <p:sp>
        <p:nvSpPr>
          <p:cNvPr id="128" name="Rectangle 28">
            <a:extLst>
              <a:ext uri="{FF2B5EF4-FFF2-40B4-BE49-F238E27FC236}">
                <a16:creationId xmlns:a16="http://schemas.microsoft.com/office/drawing/2014/main" id="{868952C5-4F67-5B48-85CE-744897A48A41}"/>
              </a:ext>
            </a:extLst>
          </p:cNvPr>
          <p:cNvSpPr/>
          <p:nvPr/>
        </p:nvSpPr>
        <p:spPr>
          <a:xfrm>
            <a:off x="8337549" y="3038127"/>
            <a:ext cx="1415105" cy="10363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Private subnet</a:t>
            </a:r>
          </a:p>
        </p:txBody>
      </p:sp>
      <p:sp>
        <p:nvSpPr>
          <p:cNvPr id="129" name="Rectangle 38">
            <a:extLst>
              <a:ext uri="{FF2B5EF4-FFF2-40B4-BE49-F238E27FC236}">
                <a16:creationId xmlns:a16="http://schemas.microsoft.com/office/drawing/2014/main" id="{F8747892-0809-8244-9350-C28B8D8B07BF}"/>
              </a:ext>
            </a:extLst>
          </p:cNvPr>
          <p:cNvSpPr/>
          <p:nvPr/>
        </p:nvSpPr>
        <p:spPr>
          <a:xfrm>
            <a:off x="6419814" y="3217337"/>
            <a:ext cx="1637247" cy="8792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Public subnet</a:t>
            </a:r>
          </a:p>
        </p:txBody>
      </p:sp>
      <p:pic>
        <p:nvPicPr>
          <p:cNvPr id="130" name="Graphic 10">
            <a:extLst>
              <a:ext uri="{FF2B5EF4-FFF2-40B4-BE49-F238E27FC236}">
                <a16:creationId xmlns:a16="http://schemas.microsoft.com/office/drawing/2014/main" id="{7E518715-6869-6047-BB3E-164A954C9A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9815" y="3222984"/>
            <a:ext cx="274320" cy="274320"/>
          </a:xfrm>
          <a:prstGeom prst="rect">
            <a:avLst/>
          </a:prstGeom>
        </p:spPr>
      </p:pic>
      <p:pic>
        <p:nvPicPr>
          <p:cNvPr id="131" name="Graphic 13">
            <a:extLst>
              <a:ext uri="{FF2B5EF4-FFF2-40B4-BE49-F238E27FC236}">
                <a16:creationId xmlns:a16="http://schemas.microsoft.com/office/drawing/2014/main" id="{8D3E125B-0E7C-C948-979B-42AA143FE5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3206" y="3033662"/>
            <a:ext cx="274320" cy="318870"/>
          </a:xfrm>
          <a:prstGeom prst="rect">
            <a:avLst/>
          </a:prstGeom>
        </p:spPr>
      </p:pic>
      <p:sp>
        <p:nvSpPr>
          <p:cNvPr id="132" name="TextBox 14">
            <a:extLst>
              <a:ext uri="{FF2B5EF4-FFF2-40B4-BE49-F238E27FC236}">
                <a16:creationId xmlns:a16="http://schemas.microsoft.com/office/drawing/2014/main" id="{6D12753E-1BC9-764C-9D9C-EBEC4133445A}"/>
              </a:ext>
            </a:extLst>
          </p:cNvPr>
          <p:cNvSpPr txBox="1"/>
          <p:nvPr/>
        </p:nvSpPr>
        <p:spPr>
          <a:xfrm>
            <a:off x="7023269" y="3850318"/>
            <a:ext cx="535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EC2</a:t>
            </a:r>
          </a:p>
        </p:txBody>
      </p:sp>
      <p:pic>
        <p:nvPicPr>
          <p:cNvPr id="133" name="Graphic 8">
            <a:extLst>
              <a:ext uri="{FF2B5EF4-FFF2-40B4-BE49-F238E27FC236}">
                <a16:creationId xmlns:a16="http://schemas.microsoft.com/office/drawing/2014/main" id="{EB8D93CD-7DF3-7746-803E-F6F3DB8380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96756" y="3457803"/>
            <a:ext cx="396000" cy="396000"/>
          </a:xfrm>
          <a:prstGeom prst="rect">
            <a:avLst/>
          </a:prstGeom>
        </p:spPr>
      </p:pic>
      <p:sp>
        <p:nvSpPr>
          <p:cNvPr id="134" name="TextBox 9">
            <a:extLst>
              <a:ext uri="{FF2B5EF4-FFF2-40B4-BE49-F238E27FC236}">
                <a16:creationId xmlns:a16="http://schemas.microsoft.com/office/drawing/2014/main" id="{8370C791-6A36-E940-A0BC-7D15C45178CE}"/>
              </a:ext>
            </a:extLst>
          </p:cNvPr>
          <p:cNvSpPr txBox="1"/>
          <p:nvPr/>
        </p:nvSpPr>
        <p:spPr>
          <a:xfrm>
            <a:off x="8494806" y="3686460"/>
            <a:ext cx="1175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Amazon Aurora</a:t>
            </a:r>
          </a:p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(Slave)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D62749D-45C7-DA41-ABB1-7E5F9A70215C}"/>
              </a:ext>
            </a:extLst>
          </p:cNvPr>
          <p:cNvCxnSpPr>
            <a:cxnSpLocks/>
          </p:cNvCxnSpPr>
          <p:nvPr/>
        </p:nvCxnSpPr>
        <p:spPr>
          <a:xfrm flipV="1">
            <a:off x="7646356" y="2281972"/>
            <a:ext cx="1043078" cy="14111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0B1B404-CCE2-A04D-98B7-58CC02B513B2}"/>
              </a:ext>
            </a:extLst>
          </p:cNvPr>
          <p:cNvCxnSpPr>
            <a:cxnSpLocks/>
          </p:cNvCxnSpPr>
          <p:nvPr/>
        </p:nvCxnSpPr>
        <p:spPr>
          <a:xfrm flipV="1">
            <a:off x="9073271" y="2264699"/>
            <a:ext cx="0" cy="750479"/>
          </a:xfrm>
          <a:prstGeom prst="straightConnector1">
            <a:avLst/>
          </a:prstGeom>
          <a:ln w="508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カギ線コネクタ 160">
            <a:extLst>
              <a:ext uri="{FF2B5EF4-FFF2-40B4-BE49-F238E27FC236}">
                <a16:creationId xmlns:a16="http://schemas.microsoft.com/office/drawing/2014/main" id="{7A345CE7-4CB0-9E4B-81CD-97BECA25895C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546909" y="1913822"/>
            <a:ext cx="1400000" cy="624200"/>
          </a:xfrm>
          <a:prstGeom prst="bentConnector3">
            <a:avLst>
              <a:gd name="adj1" fmla="val 26169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カギ線コネクタ 163">
            <a:extLst>
              <a:ext uri="{FF2B5EF4-FFF2-40B4-BE49-F238E27FC236}">
                <a16:creationId xmlns:a16="http://schemas.microsoft.com/office/drawing/2014/main" id="{9D822990-1A01-AE48-A926-D057F30BCC1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546909" y="2538022"/>
            <a:ext cx="1358985" cy="1135344"/>
          </a:xfrm>
          <a:prstGeom prst="bentConnector3">
            <a:avLst>
              <a:gd name="adj1" fmla="val 27268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aphic 27">
            <a:extLst>
              <a:ext uri="{FF2B5EF4-FFF2-40B4-BE49-F238E27FC236}">
                <a16:creationId xmlns:a16="http://schemas.microsoft.com/office/drawing/2014/main" id="{D457E8C9-0BE8-7547-8EE5-24EFE8BDF5C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890564" y="1487710"/>
            <a:ext cx="396000" cy="396000"/>
          </a:xfrm>
          <a:prstGeom prst="rect">
            <a:avLst/>
          </a:prstGeom>
        </p:spPr>
      </p:pic>
      <p:pic>
        <p:nvPicPr>
          <p:cNvPr id="187" name="Graphic 27">
            <a:extLst>
              <a:ext uri="{FF2B5EF4-FFF2-40B4-BE49-F238E27FC236}">
                <a16:creationId xmlns:a16="http://schemas.microsoft.com/office/drawing/2014/main" id="{6DC3009E-B229-8346-B7A2-B8FD497CBF2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890564" y="3246404"/>
            <a:ext cx="396000" cy="396000"/>
          </a:xfrm>
          <a:prstGeom prst="rect">
            <a:avLst/>
          </a:prstGeom>
        </p:spPr>
      </p:pic>
      <p:pic>
        <p:nvPicPr>
          <p:cNvPr id="193" name="Graphic 23">
            <a:extLst>
              <a:ext uri="{FF2B5EF4-FFF2-40B4-BE49-F238E27FC236}">
                <a16:creationId xmlns:a16="http://schemas.microsoft.com/office/drawing/2014/main" id="{4CFB320D-CCED-144C-AD5F-BB1869CF4C1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743907" y="3944715"/>
            <a:ext cx="396000" cy="396000"/>
          </a:xfrm>
          <a:prstGeom prst="rect">
            <a:avLst/>
          </a:prstGeom>
        </p:spPr>
      </p:pic>
      <p:sp>
        <p:nvSpPr>
          <p:cNvPr id="194" name="TextBox 10">
            <a:extLst>
              <a:ext uri="{FF2B5EF4-FFF2-40B4-BE49-F238E27FC236}">
                <a16:creationId xmlns:a16="http://schemas.microsoft.com/office/drawing/2014/main" id="{6C0AAA44-07AB-4440-BA93-F0B884125ECB}"/>
              </a:ext>
            </a:extLst>
          </p:cNvPr>
          <p:cNvSpPr txBox="1"/>
          <p:nvPr/>
        </p:nvSpPr>
        <p:spPr>
          <a:xfrm>
            <a:off x="2322837" y="4312235"/>
            <a:ext cx="1275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  <a:t>Amazon Cognito</a:t>
            </a:r>
          </a:p>
        </p:txBody>
      </p:sp>
      <p:sp>
        <p:nvSpPr>
          <p:cNvPr id="195" name="TextBox 5">
            <a:extLst>
              <a:ext uri="{FF2B5EF4-FFF2-40B4-BE49-F238E27FC236}">
                <a16:creationId xmlns:a16="http://schemas.microsoft.com/office/drawing/2014/main" id="{76467484-D011-5E4B-A15A-3AB30BC0FA1E}"/>
              </a:ext>
            </a:extLst>
          </p:cNvPr>
          <p:cNvSpPr txBox="1"/>
          <p:nvPr/>
        </p:nvSpPr>
        <p:spPr>
          <a:xfrm>
            <a:off x="8008323" y="5199318"/>
            <a:ext cx="202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Amazon Comprehend</a:t>
            </a:r>
          </a:p>
        </p:txBody>
      </p:sp>
      <p:pic>
        <p:nvPicPr>
          <p:cNvPr id="196" name="Graphic 18">
            <a:extLst>
              <a:ext uri="{FF2B5EF4-FFF2-40B4-BE49-F238E27FC236}">
                <a16:creationId xmlns:a16="http://schemas.microsoft.com/office/drawing/2014/main" id="{6C1B6F48-8713-3440-B813-CF65AEECBFE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821728" y="4755412"/>
            <a:ext cx="396000" cy="396000"/>
          </a:xfrm>
          <a:prstGeom prst="rect">
            <a:avLst/>
          </a:prstGeom>
        </p:spPr>
      </p:pic>
      <p:pic>
        <p:nvPicPr>
          <p:cNvPr id="197" name="Graphic 44">
            <a:extLst>
              <a:ext uri="{FF2B5EF4-FFF2-40B4-BE49-F238E27FC236}">
                <a16:creationId xmlns:a16="http://schemas.microsoft.com/office/drawing/2014/main" id="{A6A7BE5D-E094-4F43-8232-37007E9395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466289" y="2177145"/>
            <a:ext cx="396000" cy="396000"/>
          </a:xfrm>
          <a:prstGeom prst="rect">
            <a:avLst/>
          </a:prstGeom>
        </p:spPr>
      </p:pic>
      <p:sp>
        <p:nvSpPr>
          <p:cNvPr id="198" name="TextBox 55">
            <a:extLst>
              <a:ext uri="{FF2B5EF4-FFF2-40B4-BE49-F238E27FC236}">
                <a16:creationId xmlns:a16="http://schemas.microsoft.com/office/drawing/2014/main" id="{7B739546-C1C8-D54E-BF05-E849793992DB}"/>
              </a:ext>
            </a:extLst>
          </p:cNvPr>
          <p:cNvSpPr txBox="1"/>
          <p:nvPr/>
        </p:nvSpPr>
        <p:spPr>
          <a:xfrm>
            <a:off x="10404040" y="2619816"/>
            <a:ext cx="477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S3</a:t>
            </a: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688390F1-2D2B-9345-8E13-497AD07F23C7}"/>
              </a:ext>
            </a:extLst>
          </p:cNvPr>
          <p:cNvCxnSpPr>
            <a:cxnSpLocks/>
          </p:cNvCxnSpPr>
          <p:nvPr/>
        </p:nvCxnSpPr>
        <p:spPr>
          <a:xfrm>
            <a:off x="7743087" y="4770475"/>
            <a:ext cx="903116" cy="17111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5B1E6B0C-7C06-844A-9E6C-6FF3BF716498}"/>
              </a:ext>
            </a:extLst>
          </p:cNvPr>
          <p:cNvCxnSpPr>
            <a:cxnSpLocks/>
          </p:cNvCxnSpPr>
          <p:nvPr/>
        </p:nvCxnSpPr>
        <p:spPr>
          <a:xfrm>
            <a:off x="9501982" y="1737447"/>
            <a:ext cx="814326" cy="565625"/>
          </a:xfrm>
          <a:prstGeom prst="straightConnector1">
            <a:avLst/>
          </a:prstGeom>
          <a:ln w="508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B2FDB38E-8BD7-CE47-B4FB-BAF412F6C28A}"/>
              </a:ext>
            </a:extLst>
          </p:cNvPr>
          <p:cNvCxnSpPr>
            <a:cxnSpLocks/>
          </p:cNvCxnSpPr>
          <p:nvPr/>
        </p:nvCxnSpPr>
        <p:spPr>
          <a:xfrm flipV="1">
            <a:off x="9538057" y="2551310"/>
            <a:ext cx="764073" cy="885632"/>
          </a:xfrm>
          <a:prstGeom prst="straightConnector1">
            <a:avLst/>
          </a:prstGeom>
          <a:ln w="508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カギ線コネクタ 225">
            <a:extLst>
              <a:ext uri="{FF2B5EF4-FFF2-40B4-BE49-F238E27FC236}">
                <a16:creationId xmlns:a16="http://schemas.microsoft.com/office/drawing/2014/main" id="{1C28725C-2C89-3346-9081-FE3A664F64DF}"/>
              </a:ext>
            </a:extLst>
          </p:cNvPr>
          <p:cNvCxnSpPr>
            <a:cxnSpLocks/>
            <a:stCxn id="33" idx="3"/>
            <a:endCxn id="193" idx="1"/>
          </p:cNvCxnSpPr>
          <p:nvPr/>
        </p:nvCxnSpPr>
        <p:spPr>
          <a:xfrm>
            <a:off x="2159714" y="3103968"/>
            <a:ext cx="584193" cy="1038747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DEAFCCB8-B75C-DB4D-96C6-FDDA37D45F6E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 flipV="1">
            <a:off x="2159714" y="3102096"/>
            <a:ext cx="583094" cy="187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角丸四角形 231">
            <a:extLst>
              <a:ext uri="{FF2B5EF4-FFF2-40B4-BE49-F238E27FC236}">
                <a16:creationId xmlns:a16="http://schemas.microsoft.com/office/drawing/2014/main" id="{A9984711-040F-0944-B0F9-743A27B1AFE9}"/>
              </a:ext>
            </a:extLst>
          </p:cNvPr>
          <p:cNvSpPr/>
          <p:nvPr/>
        </p:nvSpPr>
        <p:spPr>
          <a:xfrm>
            <a:off x="2049953" y="5638357"/>
            <a:ext cx="9109581" cy="11422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en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Multi-Datacenter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パターンと</a:t>
            </a:r>
            <a:r>
              <a:rPr lang="en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Scale Out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パターンで可用性とスケーラビリティを担保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-US" altLang="ja-JP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Rekognition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Comprehend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で不適切なコンテンツを検知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CloudTrail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CloudWatch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でユーザとアプリケーションの行動を可視化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IAM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VPC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Trusted Advisor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によるセキュリティ向上</a:t>
            </a:r>
          </a:p>
        </p:txBody>
      </p:sp>
      <p:pic>
        <p:nvPicPr>
          <p:cNvPr id="233" name="Graphic 74">
            <a:extLst>
              <a:ext uri="{FF2B5EF4-FFF2-40B4-BE49-F238E27FC236}">
                <a16:creationId xmlns:a16="http://schemas.microsoft.com/office/drawing/2014/main" id="{ED3D8FAB-611F-7447-A681-B82BBD129C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281066" y="1299866"/>
            <a:ext cx="396000" cy="396000"/>
          </a:xfrm>
          <a:prstGeom prst="rect">
            <a:avLst/>
          </a:prstGeom>
        </p:spPr>
      </p:pic>
      <p:sp>
        <p:nvSpPr>
          <p:cNvPr id="234" name="TextBox 50">
            <a:extLst>
              <a:ext uri="{FF2B5EF4-FFF2-40B4-BE49-F238E27FC236}">
                <a16:creationId xmlns:a16="http://schemas.microsoft.com/office/drawing/2014/main" id="{5AD9FF70-4ED5-7046-BC33-3EE31E5CBAE5}"/>
              </a:ext>
            </a:extLst>
          </p:cNvPr>
          <p:cNvSpPr txBox="1"/>
          <p:nvPr/>
        </p:nvSpPr>
        <p:spPr>
          <a:xfrm>
            <a:off x="2925618" y="1721391"/>
            <a:ext cx="1115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</a:t>
            </a:r>
          </a:p>
          <a:p>
            <a:pPr algn="ctr"/>
            <a:r>
              <a:rPr lang="en-US" sz="1000" dirty="0"/>
              <a:t>Trusted Advisor</a:t>
            </a:r>
          </a:p>
        </p:txBody>
      </p:sp>
    </p:spTree>
    <p:extLst>
      <p:ext uri="{BB962C8B-B14F-4D97-AF65-F5344CB8AC3E}">
        <p14:creationId xmlns:p14="http://schemas.microsoft.com/office/powerpoint/2010/main" val="29872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123</Words>
  <Application>Microsoft Macintosh PowerPoint</Application>
  <PresentationFormat>ワイド画面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慎之介岸田</dc:creator>
  <cp:lastModifiedBy>慎之介岸田</cp:lastModifiedBy>
  <cp:revision>34</cp:revision>
  <dcterms:created xsi:type="dcterms:W3CDTF">2019-07-20T02:06:19Z</dcterms:created>
  <dcterms:modified xsi:type="dcterms:W3CDTF">2019-07-23T05:52:12Z</dcterms:modified>
</cp:coreProperties>
</file>