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67E72-6D2A-F5F8-0857-912F7732A389}" v="205" dt="2024-01-06T17:04:1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60986-C381-41C8-B9B9-7950FEBCE4C2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0C88F4E-AED4-4483-99D1-131AEFCFFB82}">
      <dgm:prSet/>
      <dgm:spPr/>
      <dgm:t>
        <a:bodyPr/>
        <a:lstStyle/>
        <a:p>
          <a:r>
            <a:rPr lang="en-US"/>
            <a:t>Explanation of Autoencoder Components:</a:t>
          </a:r>
        </a:p>
      </dgm:t>
    </dgm:pt>
    <dgm:pt modelId="{BEEA4AB7-441C-450D-BA23-D54FD4C041AB}" type="parTrans" cxnId="{C5CAE402-827F-4873-B10A-F8C1659EC810}">
      <dgm:prSet/>
      <dgm:spPr/>
      <dgm:t>
        <a:bodyPr/>
        <a:lstStyle/>
        <a:p>
          <a:endParaRPr lang="en-US"/>
        </a:p>
      </dgm:t>
    </dgm:pt>
    <dgm:pt modelId="{FA6D414D-EEFD-4FEF-A947-C84896F426A8}" type="sibTrans" cxnId="{C5CAE402-827F-4873-B10A-F8C1659EC810}">
      <dgm:prSet/>
      <dgm:spPr/>
      <dgm:t>
        <a:bodyPr/>
        <a:lstStyle/>
        <a:p>
          <a:endParaRPr lang="en-US"/>
        </a:p>
      </dgm:t>
    </dgm:pt>
    <dgm:pt modelId="{33EC2A69-68C8-45E2-A51C-69AFB1B0FA57}">
      <dgm:prSet/>
      <dgm:spPr/>
      <dgm:t>
        <a:bodyPr/>
        <a:lstStyle/>
        <a:p>
          <a:r>
            <a:rPr lang="en-US"/>
            <a:t>Encoder: Capturing essential features.</a:t>
          </a:r>
        </a:p>
      </dgm:t>
    </dgm:pt>
    <dgm:pt modelId="{887FB5BD-0A21-4F8E-953C-03C135871574}" type="parTrans" cxnId="{98069E6E-5471-4377-99B3-6283AC24054E}">
      <dgm:prSet/>
      <dgm:spPr/>
      <dgm:t>
        <a:bodyPr/>
        <a:lstStyle/>
        <a:p>
          <a:endParaRPr lang="en-US"/>
        </a:p>
      </dgm:t>
    </dgm:pt>
    <dgm:pt modelId="{EF1D4B1F-A79F-4DD4-BDB8-8EF3D65D0A22}" type="sibTrans" cxnId="{98069E6E-5471-4377-99B3-6283AC24054E}">
      <dgm:prSet/>
      <dgm:spPr/>
      <dgm:t>
        <a:bodyPr/>
        <a:lstStyle/>
        <a:p>
          <a:endParaRPr lang="en-US"/>
        </a:p>
      </dgm:t>
    </dgm:pt>
    <dgm:pt modelId="{BBC08A78-DB25-419C-A6B1-8F4F98B71564}">
      <dgm:prSet/>
      <dgm:spPr/>
      <dgm:t>
        <a:bodyPr/>
        <a:lstStyle/>
        <a:p>
          <a:r>
            <a:rPr lang="en-US"/>
            <a:t>Latent Space: Abstract representation.</a:t>
          </a:r>
        </a:p>
      </dgm:t>
    </dgm:pt>
    <dgm:pt modelId="{0B6779F4-6486-4806-95B8-DEA5F1989FEC}" type="parTrans" cxnId="{BC00DFC1-A38B-4791-A6F3-143294CE88E3}">
      <dgm:prSet/>
      <dgm:spPr/>
      <dgm:t>
        <a:bodyPr/>
        <a:lstStyle/>
        <a:p>
          <a:endParaRPr lang="en-US"/>
        </a:p>
      </dgm:t>
    </dgm:pt>
    <dgm:pt modelId="{265DC3DC-5B24-4456-9D08-9AE7E38BB74C}" type="sibTrans" cxnId="{BC00DFC1-A38B-4791-A6F3-143294CE88E3}">
      <dgm:prSet/>
      <dgm:spPr/>
      <dgm:t>
        <a:bodyPr/>
        <a:lstStyle/>
        <a:p>
          <a:endParaRPr lang="en-US"/>
        </a:p>
      </dgm:t>
    </dgm:pt>
    <dgm:pt modelId="{32BF3D44-80FE-49C6-B0BC-F001E4A23597}">
      <dgm:prSet/>
      <dgm:spPr/>
      <dgm:t>
        <a:bodyPr/>
        <a:lstStyle/>
        <a:p>
          <a:r>
            <a:rPr lang="en-US"/>
            <a:t>Decoder: Reconstructing floor plans.</a:t>
          </a:r>
        </a:p>
      </dgm:t>
    </dgm:pt>
    <dgm:pt modelId="{622F04EB-2131-45ED-ACCB-3E037DFCD0C9}" type="parTrans" cxnId="{1821F77E-69A2-4EC5-8C74-472417216A69}">
      <dgm:prSet/>
      <dgm:spPr/>
      <dgm:t>
        <a:bodyPr/>
        <a:lstStyle/>
        <a:p>
          <a:endParaRPr lang="en-US"/>
        </a:p>
      </dgm:t>
    </dgm:pt>
    <dgm:pt modelId="{36567D01-A129-4301-BA72-D41C72CFF8FC}" type="sibTrans" cxnId="{1821F77E-69A2-4EC5-8C74-472417216A69}">
      <dgm:prSet/>
      <dgm:spPr/>
      <dgm:t>
        <a:bodyPr/>
        <a:lstStyle/>
        <a:p>
          <a:endParaRPr lang="en-US"/>
        </a:p>
      </dgm:t>
    </dgm:pt>
    <dgm:pt modelId="{AEB55F95-08D3-4B5C-89F9-5EBD1B4DBE74}" type="pres">
      <dgm:prSet presAssocID="{30560986-C381-41C8-B9B9-7950FEBCE4C2}" presName="vert0" presStyleCnt="0">
        <dgm:presLayoutVars>
          <dgm:dir/>
          <dgm:animOne val="branch"/>
          <dgm:animLvl val="lvl"/>
        </dgm:presLayoutVars>
      </dgm:prSet>
      <dgm:spPr/>
    </dgm:pt>
    <dgm:pt modelId="{14F8F678-852D-49A2-AD04-A3503B9624C6}" type="pres">
      <dgm:prSet presAssocID="{20C88F4E-AED4-4483-99D1-131AEFCFFB82}" presName="thickLine" presStyleLbl="alignNode1" presStyleIdx="0" presStyleCnt="4"/>
      <dgm:spPr/>
    </dgm:pt>
    <dgm:pt modelId="{5811DD78-F194-45AB-8A6B-B2C9587755EE}" type="pres">
      <dgm:prSet presAssocID="{20C88F4E-AED4-4483-99D1-131AEFCFFB82}" presName="horz1" presStyleCnt="0"/>
      <dgm:spPr/>
    </dgm:pt>
    <dgm:pt modelId="{24253B79-F3F9-473D-B620-8BBA35B32D61}" type="pres">
      <dgm:prSet presAssocID="{20C88F4E-AED4-4483-99D1-131AEFCFFB82}" presName="tx1" presStyleLbl="revTx" presStyleIdx="0" presStyleCnt="4"/>
      <dgm:spPr/>
    </dgm:pt>
    <dgm:pt modelId="{400077BF-8D6A-4EA8-9E37-FDB34994628B}" type="pres">
      <dgm:prSet presAssocID="{20C88F4E-AED4-4483-99D1-131AEFCFFB82}" presName="vert1" presStyleCnt="0"/>
      <dgm:spPr/>
    </dgm:pt>
    <dgm:pt modelId="{44998549-54CC-4306-937C-428F971D1C65}" type="pres">
      <dgm:prSet presAssocID="{33EC2A69-68C8-45E2-A51C-69AFB1B0FA57}" presName="thickLine" presStyleLbl="alignNode1" presStyleIdx="1" presStyleCnt="4"/>
      <dgm:spPr/>
    </dgm:pt>
    <dgm:pt modelId="{EA6B4CA0-A6A7-4430-86BB-15633F85039C}" type="pres">
      <dgm:prSet presAssocID="{33EC2A69-68C8-45E2-A51C-69AFB1B0FA57}" presName="horz1" presStyleCnt="0"/>
      <dgm:spPr/>
    </dgm:pt>
    <dgm:pt modelId="{51F9A12A-553E-40E1-82F1-B7565F786E2B}" type="pres">
      <dgm:prSet presAssocID="{33EC2A69-68C8-45E2-A51C-69AFB1B0FA57}" presName="tx1" presStyleLbl="revTx" presStyleIdx="1" presStyleCnt="4"/>
      <dgm:spPr/>
    </dgm:pt>
    <dgm:pt modelId="{8D550665-F7CD-4729-A2D7-C713D0104CAE}" type="pres">
      <dgm:prSet presAssocID="{33EC2A69-68C8-45E2-A51C-69AFB1B0FA57}" presName="vert1" presStyleCnt="0"/>
      <dgm:spPr/>
    </dgm:pt>
    <dgm:pt modelId="{56C05663-4C03-47EB-AB32-A9389ECB310F}" type="pres">
      <dgm:prSet presAssocID="{BBC08A78-DB25-419C-A6B1-8F4F98B71564}" presName="thickLine" presStyleLbl="alignNode1" presStyleIdx="2" presStyleCnt="4"/>
      <dgm:spPr/>
    </dgm:pt>
    <dgm:pt modelId="{12BAAC01-65FE-42CB-B700-C3497F5B3A99}" type="pres">
      <dgm:prSet presAssocID="{BBC08A78-DB25-419C-A6B1-8F4F98B71564}" presName="horz1" presStyleCnt="0"/>
      <dgm:spPr/>
    </dgm:pt>
    <dgm:pt modelId="{FB87D690-A9FA-43BA-A82C-715E337F24DA}" type="pres">
      <dgm:prSet presAssocID="{BBC08A78-DB25-419C-A6B1-8F4F98B71564}" presName="tx1" presStyleLbl="revTx" presStyleIdx="2" presStyleCnt="4"/>
      <dgm:spPr/>
    </dgm:pt>
    <dgm:pt modelId="{4027CD89-7A5C-4A15-8FFA-DD1A0FAAD9A1}" type="pres">
      <dgm:prSet presAssocID="{BBC08A78-DB25-419C-A6B1-8F4F98B71564}" presName="vert1" presStyleCnt="0"/>
      <dgm:spPr/>
    </dgm:pt>
    <dgm:pt modelId="{9DD99726-E6CB-40E3-B9D1-AEF89E15EE00}" type="pres">
      <dgm:prSet presAssocID="{32BF3D44-80FE-49C6-B0BC-F001E4A23597}" presName="thickLine" presStyleLbl="alignNode1" presStyleIdx="3" presStyleCnt="4"/>
      <dgm:spPr/>
    </dgm:pt>
    <dgm:pt modelId="{98C9D59C-CED7-4C23-93A6-BC0A46ADC0D3}" type="pres">
      <dgm:prSet presAssocID="{32BF3D44-80FE-49C6-B0BC-F001E4A23597}" presName="horz1" presStyleCnt="0"/>
      <dgm:spPr/>
    </dgm:pt>
    <dgm:pt modelId="{06474FF6-F07D-457A-B351-5ADDC9C74AE0}" type="pres">
      <dgm:prSet presAssocID="{32BF3D44-80FE-49C6-B0BC-F001E4A23597}" presName="tx1" presStyleLbl="revTx" presStyleIdx="3" presStyleCnt="4"/>
      <dgm:spPr/>
    </dgm:pt>
    <dgm:pt modelId="{A8A872C4-8A26-4825-8898-6F442D23885F}" type="pres">
      <dgm:prSet presAssocID="{32BF3D44-80FE-49C6-B0BC-F001E4A23597}" presName="vert1" presStyleCnt="0"/>
      <dgm:spPr/>
    </dgm:pt>
  </dgm:ptLst>
  <dgm:cxnLst>
    <dgm:cxn modelId="{C5CAE402-827F-4873-B10A-F8C1659EC810}" srcId="{30560986-C381-41C8-B9B9-7950FEBCE4C2}" destId="{20C88F4E-AED4-4483-99D1-131AEFCFFB82}" srcOrd="0" destOrd="0" parTransId="{BEEA4AB7-441C-450D-BA23-D54FD4C041AB}" sibTransId="{FA6D414D-EEFD-4FEF-A947-C84896F426A8}"/>
    <dgm:cxn modelId="{F2362926-A344-4882-85C5-DAB53F9E80C1}" type="presOf" srcId="{32BF3D44-80FE-49C6-B0BC-F001E4A23597}" destId="{06474FF6-F07D-457A-B351-5ADDC9C74AE0}" srcOrd="0" destOrd="0" presId="urn:microsoft.com/office/officeart/2008/layout/LinedList"/>
    <dgm:cxn modelId="{8D8D4B3D-00EB-4889-92D5-556490B87F0D}" type="presOf" srcId="{20C88F4E-AED4-4483-99D1-131AEFCFFB82}" destId="{24253B79-F3F9-473D-B620-8BBA35B32D61}" srcOrd="0" destOrd="0" presId="urn:microsoft.com/office/officeart/2008/layout/LinedList"/>
    <dgm:cxn modelId="{98069E6E-5471-4377-99B3-6283AC24054E}" srcId="{30560986-C381-41C8-B9B9-7950FEBCE4C2}" destId="{33EC2A69-68C8-45E2-A51C-69AFB1B0FA57}" srcOrd="1" destOrd="0" parTransId="{887FB5BD-0A21-4F8E-953C-03C135871574}" sibTransId="{EF1D4B1F-A79F-4DD4-BDB8-8EF3D65D0A22}"/>
    <dgm:cxn modelId="{3D0F624F-6472-42B6-B9B6-F957D26F069C}" type="presOf" srcId="{30560986-C381-41C8-B9B9-7950FEBCE4C2}" destId="{AEB55F95-08D3-4B5C-89F9-5EBD1B4DBE74}" srcOrd="0" destOrd="0" presId="urn:microsoft.com/office/officeart/2008/layout/LinedList"/>
    <dgm:cxn modelId="{1821F77E-69A2-4EC5-8C74-472417216A69}" srcId="{30560986-C381-41C8-B9B9-7950FEBCE4C2}" destId="{32BF3D44-80FE-49C6-B0BC-F001E4A23597}" srcOrd="3" destOrd="0" parTransId="{622F04EB-2131-45ED-ACCB-3E037DFCD0C9}" sibTransId="{36567D01-A129-4301-BA72-D41C72CFF8FC}"/>
    <dgm:cxn modelId="{BC00DFC1-A38B-4791-A6F3-143294CE88E3}" srcId="{30560986-C381-41C8-B9B9-7950FEBCE4C2}" destId="{BBC08A78-DB25-419C-A6B1-8F4F98B71564}" srcOrd="2" destOrd="0" parTransId="{0B6779F4-6486-4806-95B8-DEA5F1989FEC}" sibTransId="{265DC3DC-5B24-4456-9D08-9AE7E38BB74C}"/>
    <dgm:cxn modelId="{763A82D2-4A89-4E79-868F-73A902BCEB39}" type="presOf" srcId="{BBC08A78-DB25-419C-A6B1-8F4F98B71564}" destId="{FB87D690-A9FA-43BA-A82C-715E337F24DA}" srcOrd="0" destOrd="0" presId="urn:microsoft.com/office/officeart/2008/layout/LinedList"/>
    <dgm:cxn modelId="{895398D3-EA00-404E-B8BF-27FF1B04D288}" type="presOf" srcId="{33EC2A69-68C8-45E2-A51C-69AFB1B0FA57}" destId="{51F9A12A-553E-40E1-82F1-B7565F786E2B}" srcOrd="0" destOrd="0" presId="urn:microsoft.com/office/officeart/2008/layout/LinedList"/>
    <dgm:cxn modelId="{92CCA1FE-37AE-43A7-A656-0385E242D773}" type="presParOf" srcId="{AEB55F95-08D3-4B5C-89F9-5EBD1B4DBE74}" destId="{14F8F678-852D-49A2-AD04-A3503B9624C6}" srcOrd="0" destOrd="0" presId="urn:microsoft.com/office/officeart/2008/layout/LinedList"/>
    <dgm:cxn modelId="{F16973DC-C17C-4FB7-BEF2-932902862104}" type="presParOf" srcId="{AEB55F95-08D3-4B5C-89F9-5EBD1B4DBE74}" destId="{5811DD78-F194-45AB-8A6B-B2C9587755EE}" srcOrd="1" destOrd="0" presId="urn:microsoft.com/office/officeart/2008/layout/LinedList"/>
    <dgm:cxn modelId="{A675A857-BA9E-4F38-9D0C-33C4DCE6E6F8}" type="presParOf" srcId="{5811DD78-F194-45AB-8A6B-B2C9587755EE}" destId="{24253B79-F3F9-473D-B620-8BBA35B32D61}" srcOrd="0" destOrd="0" presId="urn:microsoft.com/office/officeart/2008/layout/LinedList"/>
    <dgm:cxn modelId="{DE46994B-F9BA-43B3-8C0D-68F7ABECD3E3}" type="presParOf" srcId="{5811DD78-F194-45AB-8A6B-B2C9587755EE}" destId="{400077BF-8D6A-4EA8-9E37-FDB34994628B}" srcOrd="1" destOrd="0" presId="urn:microsoft.com/office/officeart/2008/layout/LinedList"/>
    <dgm:cxn modelId="{A20C2A26-C729-4934-ADD7-343BF26AE9BF}" type="presParOf" srcId="{AEB55F95-08D3-4B5C-89F9-5EBD1B4DBE74}" destId="{44998549-54CC-4306-937C-428F971D1C65}" srcOrd="2" destOrd="0" presId="urn:microsoft.com/office/officeart/2008/layout/LinedList"/>
    <dgm:cxn modelId="{86ABAC5C-C99F-481D-A2B3-080C3156EFCC}" type="presParOf" srcId="{AEB55F95-08D3-4B5C-89F9-5EBD1B4DBE74}" destId="{EA6B4CA0-A6A7-4430-86BB-15633F85039C}" srcOrd="3" destOrd="0" presId="urn:microsoft.com/office/officeart/2008/layout/LinedList"/>
    <dgm:cxn modelId="{C3CB96EA-483B-4EA4-9360-DB5603591BB5}" type="presParOf" srcId="{EA6B4CA0-A6A7-4430-86BB-15633F85039C}" destId="{51F9A12A-553E-40E1-82F1-B7565F786E2B}" srcOrd="0" destOrd="0" presId="urn:microsoft.com/office/officeart/2008/layout/LinedList"/>
    <dgm:cxn modelId="{A8CFADC0-6C37-485F-A6D6-0D68FDB7EDD5}" type="presParOf" srcId="{EA6B4CA0-A6A7-4430-86BB-15633F85039C}" destId="{8D550665-F7CD-4729-A2D7-C713D0104CAE}" srcOrd="1" destOrd="0" presId="urn:microsoft.com/office/officeart/2008/layout/LinedList"/>
    <dgm:cxn modelId="{6D22354C-D815-4FE5-AE6F-B40206ADD2DA}" type="presParOf" srcId="{AEB55F95-08D3-4B5C-89F9-5EBD1B4DBE74}" destId="{56C05663-4C03-47EB-AB32-A9389ECB310F}" srcOrd="4" destOrd="0" presId="urn:microsoft.com/office/officeart/2008/layout/LinedList"/>
    <dgm:cxn modelId="{B76492B4-8294-454F-B3C5-51AFB3B5280C}" type="presParOf" srcId="{AEB55F95-08D3-4B5C-89F9-5EBD1B4DBE74}" destId="{12BAAC01-65FE-42CB-B700-C3497F5B3A99}" srcOrd="5" destOrd="0" presId="urn:microsoft.com/office/officeart/2008/layout/LinedList"/>
    <dgm:cxn modelId="{7C637FD5-12D2-4659-91D4-7F15FF778DAD}" type="presParOf" srcId="{12BAAC01-65FE-42CB-B700-C3497F5B3A99}" destId="{FB87D690-A9FA-43BA-A82C-715E337F24DA}" srcOrd="0" destOrd="0" presId="urn:microsoft.com/office/officeart/2008/layout/LinedList"/>
    <dgm:cxn modelId="{3D1DBBBE-A183-432F-8F4A-D645108A5A0B}" type="presParOf" srcId="{12BAAC01-65FE-42CB-B700-C3497F5B3A99}" destId="{4027CD89-7A5C-4A15-8FFA-DD1A0FAAD9A1}" srcOrd="1" destOrd="0" presId="urn:microsoft.com/office/officeart/2008/layout/LinedList"/>
    <dgm:cxn modelId="{E4C618E9-C59B-4044-8D54-EF92938DD9AA}" type="presParOf" srcId="{AEB55F95-08D3-4B5C-89F9-5EBD1B4DBE74}" destId="{9DD99726-E6CB-40E3-B9D1-AEF89E15EE00}" srcOrd="6" destOrd="0" presId="urn:microsoft.com/office/officeart/2008/layout/LinedList"/>
    <dgm:cxn modelId="{938EBAE3-7722-4716-9724-04CEB8364E34}" type="presParOf" srcId="{AEB55F95-08D3-4B5C-89F9-5EBD1B4DBE74}" destId="{98C9D59C-CED7-4C23-93A6-BC0A46ADC0D3}" srcOrd="7" destOrd="0" presId="urn:microsoft.com/office/officeart/2008/layout/LinedList"/>
    <dgm:cxn modelId="{3271BA5D-E6CB-4EA1-BC00-50CFCCD97B2D}" type="presParOf" srcId="{98C9D59C-CED7-4C23-93A6-BC0A46ADC0D3}" destId="{06474FF6-F07D-457A-B351-5ADDC9C74AE0}" srcOrd="0" destOrd="0" presId="urn:microsoft.com/office/officeart/2008/layout/LinedList"/>
    <dgm:cxn modelId="{6797D26F-9D4A-4E16-9395-9C6B342C1A28}" type="presParOf" srcId="{98C9D59C-CED7-4C23-93A6-BC0A46ADC0D3}" destId="{A8A872C4-8A26-4825-8898-6F442D238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8F678-852D-49A2-AD04-A3503B9624C6}">
      <dsp:nvSpPr>
        <dsp:cNvPr id="0" name=""/>
        <dsp:cNvSpPr/>
      </dsp:nvSpPr>
      <dsp:spPr>
        <a:xfrm>
          <a:off x="0" y="0"/>
          <a:ext cx="370257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53B79-F3F9-473D-B620-8BBA35B32D61}">
      <dsp:nvSpPr>
        <dsp:cNvPr id="0" name=""/>
        <dsp:cNvSpPr/>
      </dsp:nvSpPr>
      <dsp:spPr>
        <a:xfrm>
          <a:off x="0" y="0"/>
          <a:ext cx="3702579" cy="881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Explanation of Autoencoder Components:</a:t>
          </a:r>
        </a:p>
      </dsp:txBody>
      <dsp:txXfrm>
        <a:off x="0" y="0"/>
        <a:ext cx="3702579" cy="881205"/>
      </dsp:txXfrm>
    </dsp:sp>
    <dsp:sp modelId="{44998549-54CC-4306-937C-428F971D1C65}">
      <dsp:nvSpPr>
        <dsp:cNvPr id="0" name=""/>
        <dsp:cNvSpPr/>
      </dsp:nvSpPr>
      <dsp:spPr>
        <a:xfrm>
          <a:off x="0" y="881205"/>
          <a:ext cx="370257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9A12A-553E-40E1-82F1-B7565F786E2B}">
      <dsp:nvSpPr>
        <dsp:cNvPr id="0" name=""/>
        <dsp:cNvSpPr/>
      </dsp:nvSpPr>
      <dsp:spPr>
        <a:xfrm>
          <a:off x="0" y="881205"/>
          <a:ext cx="3702579" cy="881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Encoder: Capturing essential features.</a:t>
          </a:r>
        </a:p>
      </dsp:txBody>
      <dsp:txXfrm>
        <a:off x="0" y="881205"/>
        <a:ext cx="3702579" cy="881205"/>
      </dsp:txXfrm>
    </dsp:sp>
    <dsp:sp modelId="{56C05663-4C03-47EB-AB32-A9389ECB310F}">
      <dsp:nvSpPr>
        <dsp:cNvPr id="0" name=""/>
        <dsp:cNvSpPr/>
      </dsp:nvSpPr>
      <dsp:spPr>
        <a:xfrm>
          <a:off x="0" y="1762411"/>
          <a:ext cx="370257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7D690-A9FA-43BA-A82C-715E337F24DA}">
      <dsp:nvSpPr>
        <dsp:cNvPr id="0" name=""/>
        <dsp:cNvSpPr/>
      </dsp:nvSpPr>
      <dsp:spPr>
        <a:xfrm>
          <a:off x="0" y="1762411"/>
          <a:ext cx="3702579" cy="881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Latent Space: Abstract representation.</a:t>
          </a:r>
        </a:p>
      </dsp:txBody>
      <dsp:txXfrm>
        <a:off x="0" y="1762411"/>
        <a:ext cx="3702579" cy="881205"/>
      </dsp:txXfrm>
    </dsp:sp>
    <dsp:sp modelId="{9DD99726-E6CB-40E3-B9D1-AEF89E15EE00}">
      <dsp:nvSpPr>
        <dsp:cNvPr id="0" name=""/>
        <dsp:cNvSpPr/>
      </dsp:nvSpPr>
      <dsp:spPr>
        <a:xfrm>
          <a:off x="0" y="2643617"/>
          <a:ext cx="370257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74FF6-F07D-457A-B351-5ADDC9C74AE0}">
      <dsp:nvSpPr>
        <dsp:cNvPr id="0" name=""/>
        <dsp:cNvSpPr/>
      </dsp:nvSpPr>
      <dsp:spPr>
        <a:xfrm>
          <a:off x="0" y="2643617"/>
          <a:ext cx="3702579" cy="881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Decoder: Reconstructing floor plans.</a:t>
          </a:r>
        </a:p>
      </dsp:txBody>
      <dsp:txXfrm>
        <a:off x="0" y="2643617"/>
        <a:ext cx="3702579" cy="88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marketing/chapter/evaluating-marketing-performance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3106318/how-to-detect-and-eliminate-outliers-from-a-changing-datase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robt.2019.00013/ful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project_management_(phases)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f.2019.00070/ful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matica.stackexchange.com/questions/19546/image-processing-floor-plan-detecting-rooms-borders-area-and-room-names-t/1955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en.wikipedia.org/wiki/Autoencoder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4/introduction-generative-adversarial-network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heninger.blogspot.com/2020/06/moving-to-hybrid-learning-model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fiks.com/2018/03/21/autoencoder-neural-networks-for-unsupervised-learning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y.stackexchange.com/questions/16096/how-do-i-plan-for-an-intrusion-detection-system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30" y="251656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cs typeface="Calibri Light"/>
              </a:rPr>
              <a:t>House Plan Generation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808" y="4511841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1600" err="1">
                <a:solidFill>
                  <a:schemeClr val="tx2"/>
                </a:solidFill>
                <a:cs typeface="Calibri"/>
              </a:rPr>
              <a:t>B.Praveen</a:t>
            </a:r>
            <a:r>
              <a:rPr lang="en-US" sz="1600" dirty="0">
                <a:solidFill>
                  <a:schemeClr val="tx2"/>
                </a:solidFill>
                <a:cs typeface="Calibri"/>
              </a:rPr>
              <a:t> Kumar-2022179050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cs typeface="Calibri"/>
              </a:rPr>
              <a:t>K.Surendar-2022179014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cs typeface="Calibri"/>
              </a:rPr>
              <a:t>Deepan Raj-2022179053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2" name="Graphic 21" descr="House">
            <a:extLst>
              <a:ext uri="{FF2B5EF4-FFF2-40B4-BE49-F238E27FC236}">
                <a16:creationId xmlns:a16="http://schemas.microsoft.com/office/drawing/2014/main" id="{7B55FCD1-93DE-3428-F8EB-A5FBF1E4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765-6FFD-B841-65A5-1F842AF6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Söhne"/>
                <a:ea typeface="Söhne"/>
                <a:cs typeface="Söhne"/>
              </a:rPr>
              <a:t>Results - Realism and Detail</a:t>
            </a:r>
            <a:endParaRPr lang="en-US" sz="3200"/>
          </a:p>
        </p:txBody>
      </p:sp>
      <p:pic>
        <p:nvPicPr>
          <p:cNvPr id="4" name="Picture 3" descr="Free stock photo of architectural design, architecture, building">
            <a:extLst>
              <a:ext uri="{FF2B5EF4-FFF2-40B4-BE49-F238E27FC236}">
                <a16:creationId xmlns:a16="http://schemas.microsoft.com/office/drawing/2014/main" id="{8EC78717-11D7-90BB-5AC7-18E3CAD50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8" r="473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752B-668F-FF0A-836F-07E0BAAA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Close-up Comparison of Real and Generated Floor Plans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Emphasizing the model's ability to capture intricate architectural details.</a:t>
            </a:r>
          </a:p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Capturing Architectural Features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Illustrating how the model reproduces room arrangements, door placements, and window configurations.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297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711D5B-BB5F-68B7-C533-2A73C2BB9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31" b="17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9C4A6-B1BA-A422-546C-B83E34ED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ea typeface="+mj-lt"/>
                <a:cs typeface="+mj-lt"/>
              </a:rPr>
              <a:t>Results - Evaluation Metrics</a:t>
            </a:r>
            <a:endParaRPr lang="en-US" sz="2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9A7C-0137-E88C-FDD9-AC4A7D3E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pPr marL="228600" indent="-228600"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  <a:latin typeface="Söhne"/>
                <a:ea typeface="Söhne"/>
                <a:cs typeface="Söhne"/>
              </a:rPr>
              <a:t>Summary of Quantitative Metrics</a:t>
            </a:r>
          </a:p>
          <a:p>
            <a:pPr marL="228600" lvl="1" indent="-228600"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  <a:latin typeface="Söhne"/>
                <a:ea typeface="Söhne"/>
                <a:cs typeface="Söhne"/>
              </a:rPr>
              <a:t>MSE, Diversity Measures, etc.</a:t>
            </a:r>
          </a:p>
          <a:p>
            <a:pPr marL="228600" indent="-228600"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  <a:latin typeface="Söhne"/>
                <a:ea typeface="Söhne"/>
                <a:cs typeface="Söhne"/>
              </a:rPr>
              <a:t>Visualizing Results</a:t>
            </a:r>
          </a:p>
          <a:p>
            <a:pPr marL="228600" lvl="1" indent="-228600"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  <a:latin typeface="Söhne"/>
                <a:ea typeface="Söhne"/>
                <a:cs typeface="Söhne"/>
              </a:rPr>
              <a:t>Charts or graphs showcasing the model's performance on evaluation metrics.</a:t>
            </a:r>
            <a:endParaRPr lang="en-US" sz="22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C081D-E775-9A7E-08A5-517E4FBF2A7E}"/>
              </a:ext>
            </a:extLst>
          </p:cNvPr>
          <p:cNvSpPr txBox="1"/>
          <p:nvPr/>
        </p:nvSpPr>
        <p:spPr>
          <a:xfrm>
            <a:off x="9870531" y="6657944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3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B59C-E316-0582-78C0-0D282116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Challenges Encountered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0A9-B2DF-9D67-DD93-F885D3F5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Training Time and Resource Requirements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Strategies employed to address computational challenges.</a:t>
            </a:r>
          </a:p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Evaluation Metric Selection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Discussing the challenges in selecting appropriate metrics.</a:t>
            </a:r>
          </a:p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Dataset Limitations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Acknowledging potential biases or limitations in the dataset.</a:t>
            </a:r>
            <a:endParaRPr lang="en-US" sz="2000"/>
          </a:p>
        </p:txBody>
      </p:sp>
      <p:pic>
        <p:nvPicPr>
          <p:cNvPr id="4" name="Picture 3" descr="A graph showing red dots&#10;&#10;Description automatically generated">
            <a:extLst>
              <a:ext uri="{FF2B5EF4-FFF2-40B4-BE49-F238E27FC236}">
                <a16:creationId xmlns:a16="http://schemas.microsoft.com/office/drawing/2014/main" id="{1DC337D5-7CD0-FD4B-0462-8D3BB3CA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996" r="53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7A3FD-0CC6-8BEE-A728-9418BA0403CB}"/>
              </a:ext>
            </a:extLst>
          </p:cNvPr>
          <p:cNvSpPr txBox="1"/>
          <p:nvPr/>
        </p:nvSpPr>
        <p:spPr>
          <a:xfrm>
            <a:off x="9870531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59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4FA2-67BF-C99B-3235-8217E8EB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Future Work</a:t>
            </a:r>
            <a:endParaRPr lang="en-US" sz="3600"/>
          </a:p>
        </p:txBody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07D6E679-D585-E012-6179-DDC92246E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23" b="675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860D-6035-16D6-321B-B0D6D92D4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228600" indent="-228600">
              <a:buChar char="•"/>
            </a:pPr>
            <a:r>
              <a:rPr lang="en-US" sz="1800">
                <a:latin typeface="Söhne"/>
                <a:ea typeface="Söhne"/>
                <a:cs typeface="Söhne"/>
              </a:rPr>
              <a:t>Enhancing Creativity in Generation</a:t>
            </a:r>
          </a:p>
          <a:p>
            <a:pPr marL="228600" lvl="1" indent="-228600">
              <a:buChar char="•"/>
            </a:pPr>
            <a:r>
              <a:rPr lang="en-US" sz="1800">
                <a:latin typeface="Söhne"/>
                <a:ea typeface="Söhne"/>
                <a:cs typeface="Söhne"/>
              </a:rPr>
              <a:t>Strategies for making the model more creative.</a:t>
            </a:r>
          </a:p>
          <a:p>
            <a:pPr marL="228600" indent="-228600">
              <a:buChar char="•"/>
            </a:pPr>
            <a:r>
              <a:rPr lang="en-US" sz="1800">
                <a:latin typeface="Söhne"/>
                <a:ea typeface="Söhne"/>
                <a:cs typeface="Söhne"/>
              </a:rPr>
              <a:t>User-Centric Design Improvements</a:t>
            </a:r>
          </a:p>
          <a:p>
            <a:pPr marL="228600" lvl="1" indent="-228600">
              <a:buChar char="•"/>
            </a:pPr>
            <a:r>
              <a:rPr lang="en-US" sz="1800">
                <a:latin typeface="Söhne"/>
                <a:ea typeface="Söhne"/>
                <a:cs typeface="Söhne"/>
              </a:rPr>
              <a:t>Ongoing efforts to incorporate user feedback for improvements.</a:t>
            </a:r>
          </a:p>
          <a:p>
            <a:pPr marL="228600" indent="-228600">
              <a:buChar char="•"/>
            </a:pPr>
            <a:r>
              <a:rPr lang="en-US" sz="1800">
                <a:latin typeface="Söhne"/>
                <a:ea typeface="Söhne"/>
                <a:cs typeface="Söhne"/>
              </a:rPr>
              <a:t>Robustness and Generalization Strategies</a:t>
            </a:r>
          </a:p>
          <a:p>
            <a:pPr marL="228600" lvl="1" indent="-228600">
              <a:buChar char="•"/>
            </a:pPr>
            <a:r>
              <a:rPr lang="en-US" sz="1800">
                <a:latin typeface="Söhne"/>
                <a:ea typeface="Söhne"/>
                <a:cs typeface="Söhne"/>
              </a:rPr>
              <a:t>Exploring ways to make the model more robust to diverse architectural styles.</a:t>
            </a: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71DB7-2D96-DA8E-C852-797F8906C03D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5C258-F0BF-2225-8281-D327E364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Introduction</a:t>
            </a:r>
            <a:endParaRPr lang="en-US" sz="54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735-49DF-EB6E-8A22-0455C62A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Brief Introduction to the Project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The increasing importance of generative models in architectural design.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Motivation and Importance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Streamlining floor plan generation for architects and designers.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Objective of the Project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Developing a hybrid model using GANs and Autoencoders for diverse and realistic floor plan generation.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5F1848E0-90F8-A7EE-63AA-9694DFEA2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90" r="-3" b="-3"/>
          <a:stretch/>
        </p:blipFill>
        <p:spPr>
          <a:xfrm>
            <a:off x="8347085" y="329183"/>
            <a:ext cx="3047725" cy="3429969"/>
          </a:xfrm>
          <a:prstGeom prst="rect">
            <a:avLst/>
          </a:prstGeom>
        </p:spPr>
      </p:pic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9E842FD7-096C-B931-4ADE-A0DA915C3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3840" y="4517991"/>
            <a:ext cx="3995928" cy="1298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05A7C-2D0D-4715-E175-6FC19EA40A56}"/>
              </a:ext>
            </a:extLst>
          </p:cNvPr>
          <p:cNvSpPr txBox="1"/>
          <p:nvPr/>
        </p:nvSpPr>
        <p:spPr>
          <a:xfrm>
            <a:off x="9538300" y="5616612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96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D2D1-6E63-CFBF-9FC3-182F5A80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Project Overview</a:t>
            </a:r>
            <a:endParaRPr lang="en-US" sz="3200"/>
          </a:p>
        </p:txBody>
      </p:sp>
      <p:pic>
        <p:nvPicPr>
          <p:cNvPr id="4" name="Picture 3" descr="A diagram of a bottling structure&#10;&#10;Description automatically generated">
            <a:extLst>
              <a:ext uri="{FF2B5EF4-FFF2-40B4-BE49-F238E27FC236}">
                <a16:creationId xmlns:a16="http://schemas.microsoft.com/office/drawing/2014/main" id="{DB992BFA-17C9-8EC3-259E-D2EDE18A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114" y="2152141"/>
            <a:ext cx="6449549" cy="2483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0D3F-00E9-8072-1F24-81076EC5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Overview of the Hybrid GAN-Autoencoder Approach</a:t>
            </a:r>
            <a:endParaRPr lang="en-US" sz="1700">
              <a:cs typeface="Calibri" panose="020F0502020204030204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Combining reconstruction and generative capabilities for optimal results.</a:t>
            </a:r>
            <a:endParaRPr lang="en-US" sz="1700"/>
          </a:p>
          <a:p>
            <a:pPr lvl="1"/>
            <a:endParaRPr lang="en-US" sz="1700">
              <a:ea typeface="+mn-lt"/>
              <a:cs typeface="+mn-lt"/>
            </a:endParaRPr>
          </a:p>
          <a:p>
            <a:pPr lvl="1"/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Role of Autoencoder and GAN in Floor Plan Generation</a:t>
            </a:r>
            <a:endParaRPr lang="en-US" sz="1700">
              <a:cs typeface="Calibri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Autoencoder for feature capture, GAN for diversity and realism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5B201B-D224-BA0F-FC69-2693C0B7A3F8}"/>
              </a:ext>
            </a:extLst>
          </p:cNvPr>
          <p:cNvSpPr txBox="1"/>
          <p:nvPr/>
        </p:nvSpPr>
        <p:spPr>
          <a:xfrm>
            <a:off x="5035419" y="4435162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7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A649-445C-1D75-8BFF-FD2011C6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Dataset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B7D7-9694-A811-16B2-4B59D7F4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Overview of the Dataset</a:t>
            </a:r>
            <a:endParaRPr lang="en-US" sz="1600">
              <a:cs typeface="Calibri" panose="020F0502020204030204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Diverse collection of floor plan images.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Importance of Diverse Floor Plan Images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Ensuring model generalization and creativity.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Data Collection and Preprocessing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Cleaning procedures, resizing, and ensuring dataset quality.</a:t>
            </a:r>
            <a:endParaRPr lang="en-US" sz="1600"/>
          </a:p>
          <a:p>
            <a:endParaRPr lang="en-US" sz="1600">
              <a:cs typeface="Calibri"/>
            </a:endParaRPr>
          </a:p>
        </p:txBody>
      </p:sp>
      <p:pic>
        <p:nvPicPr>
          <p:cNvPr id="4" name="Picture 3" descr="A floor plan of a house&#10;&#10;Description automatically generated">
            <a:extLst>
              <a:ext uri="{FF2B5EF4-FFF2-40B4-BE49-F238E27FC236}">
                <a16:creationId xmlns:a16="http://schemas.microsoft.com/office/drawing/2014/main" id="{FB7359A6-E5BE-B441-4B6C-D6B662375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66" r="3" b="3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C991791-4961-9735-E536-DD1EDB3BF79C}"/>
              </a:ext>
            </a:extLst>
          </p:cNvPr>
          <p:cNvSpPr txBox="1"/>
          <p:nvPr/>
        </p:nvSpPr>
        <p:spPr>
          <a:xfrm>
            <a:off x="8990403" y="5720454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7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E66ED-32B6-1877-B7EC-D376316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Auto encoder Architecture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91BAB-FE37-5ABB-C58A-80934854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170" r="2" b="9837"/>
          <a:stretch/>
        </p:blipFill>
        <p:spPr>
          <a:xfrm>
            <a:off x="6184701" y="787114"/>
            <a:ext cx="5048208" cy="528377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B57A-1784-8C13-C6CF-6CA988754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498155"/>
              </p:ext>
            </p:extLst>
          </p:nvPr>
        </p:nvGraphicFramePr>
        <p:xfrm>
          <a:off x="755484" y="2459116"/>
          <a:ext cx="3702579" cy="352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7617F3-A423-647D-5090-E4FA950812FC}"/>
              </a:ext>
            </a:extLst>
          </p:cNvPr>
          <p:cNvSpPr txBox="1"/>
          <p:nvPr/>
        </p:nvSpPr>
        <p:spPr>
          <a:xfrm>
            <a:off x="8911441" y="587083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18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F03C-A6B1-5151-81AC-00FA2417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GAN Architecture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E710-97A7-3E65-DBBA-1341A76B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pPr marL="228600" indent="-228600">
              <a:buChar char="•"/>
            </a:pPr>
            <a:r>
              <a:rPr lang="en-US" sz="1800">
                <a:solidFill>
                  <a:schemeClr val="tx2"/>
                </a:solidFill>
                <a:latin typeface="Söhne"/>
                <a:ea typeface="Söhne"/>
                <a:cs typeface="Söhne"/>
              </a:rPr>
              <a:t>Explanation of GAN Components:</a:t>
            </a:r>
          </a:p>
          <a:p>
            <a:pPr marL="228600" lvl="1" indent="-228600">
              <a:buChar char="•"/>
            </a:pPr>
            <a:r>
              <a:rPr lang="en-US" sz="1800">
                <a:solidFill>
                  <a:schemeClr val="tx2"/>
                </a:solidFill>
                <a:latin typeface="Söhne"/>
                <a:ea typeface="Söhne"/>
                <a:cs typeface="Söhne"/>
              </a:rPr>
              <a:t>Generator: Creating diverse floor plans.</a:t>
            </a:r>
          </a:p>
          <a:p>
            <a:pPr marL="228600" lvl="1" indent="-228600">
              <a:buChar char="•"/>
            </a:pPr>
            <a:r>
              <a:rPr lang="en-US" sz="1800">
                <a:solidFill>
                  <a:schemeClr val="tx2"/>
                </a:solidFill>
                <a:latin typeface="Söhne"/>
                <a:ea typeface="Söhne"/>
                <a:cs typeface="Söhne"/>
              </a:rPr>
              <a:t>Discriminator: Assessing realism.</a:t>
            </a:r>
          </a:p>
          <a:p>
            <a:pPr marL="228600" indent="-228600">
              <a:buChar char="•"/>
            </a:pPr>
            <a:r>
              <a:rPr lang="en-US" sz="1800">
                <a:solidFill>
                  <a:schemeClr val="tx2"/>
                </a:solidFill>
                <a:latin typeface="Söhne"/>
                <a:ea typeface="Söhne"/>
                <a:cs typeface="Söhne"/>
              </a:rPr>
              <a:t>Integration with Autoencoder</a:t>
            </a:r>
          </a:p>
          <a:p>
            <a:pPr marL="228600" lvl="1" indent="-228600">
              <a:buChar char="•"/>
            </a:pPr>
            <a:r>
              <a:rPr lang="en-US" sz="1800">
                <a:solidFill>
                  <a:schemeClr val="tx2"/>
                </a:solidFill>
                <a:latin typeface="Söhne"/>
                <a:ea typeface="Söhne"/>
                <a:cs typeface="Söhne"/>
              </a:rPr>
              <a:t>Connecting Autoencoder's encoder to GAN's generator for a hybrid approach.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735EFE4-680E-3119-614B-F86576858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948" y="2837712"/>
            <a:ext cx="4784138" cy="32173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019A5D-9BCB-CE3D-B6B8-53A4444110B0}"/>
              </a:ext>
            </a:extLst>
          </p:cNvPr>
          <p:cNvSpPr txBox="1"/>
          <p:nvPr/>
        </p:nvSpPr>
        <p:spPr>
          <a:xfrm>
            <a:off x="3352618" y="585499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51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25F3A-B2BC-020D-65CC-0EB647C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>
                <a:latin typeface="Söhne"/>
                <a:ea typeface="Söhne"/>
                <a:cs typeface="Söhne"/>
              </a:rPr>
              <a:t>Hybrid Model Integration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F635-8319-47AB-4539-CA5C8D8F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How Autoencoder and GAN Components are Combined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Seamless integration for a balanced generative model.</a:t>
            </a:r>
          </a:p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Importance of Hybrid Architecture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Leveraging strengths for diverse and realistic floor plans.</a:t>
            </a:r>
            <a:endParaRPr lang="en-US" sz="2000"/>
          </a:p>
        </p:txBody>
      </p:sp>
      <p:pic>
        <p:nvPicPr>
          <p:cNvPr id="4" name="Picture 3" descr="A diagram of a hybrid learning model&#10;&#10;Description automatically generated">
            <a:extLst>
              <a:ext uri="{FF2B5EF4-FFF2-40B4-BE49-F238E27FC236}">
                <a16:creationId xmlns:a16="http://schemas.microsoft.com/office/drawing/2014/main" id="{15F20CD5-8137-22C2-5283-945299D7E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22" r="1530" b="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857C8-09C5-B75D-1E5D-2CBFE3D70A3C}"/>
              </a:ext>
            </a:extLst>
          </p:cNvPr>
          <p:cNvSpPr txBox="1"/>
          <p:nvPr/>
        </p:nvSpPr>
        <p:spPr>
          <a:xfrm>
            <a:off x="9152555" y="592903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77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F6296-249E-491F-3AAD-9932F65DF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009BF-131C-0A15-882F-90C28B24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Söhne"/>
                <a:ea typeface="Söhne"/>
                <a:cs typeface="Söhne"/>
              </a:rPr>
              <a:t>Training Process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B0C6-2C7A-5B7D-A596-7731B2C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Adversarial Training Overview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Generator vs. Discriminator competition.</a:t>
            </a:r>
          </a:p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Alternating Training between Autoencoder and GAN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Ensuring both reconstruction and generation capabilities are refined.</a:t>
            </a:r>
          </a:p>
          <a:p>
            <a:pPr marL="228600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Hyperparameter Settings</a:t>
            </a:r>
          </a:p>
          <a:p>
            <a:pPr marL="228600" lvl="1" indent="-228600">
              <a:buChar char="•"/>
            </a:pPr>
            <a:r>
              <a:rPr lang="en-US" sz="2000">
                <a:latin typeface="Söhne"/>
                <a:ea typeface="Söhne"/>
                <a:cs typeface="Söhne"/>
              </a:rPr>
              <a:t>Mention key hyperparameters and their role in training.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0F1A2-2087-ED81-F8C6-66C7AC60DED2}"/>
              </a:ext>
            </a:extLst>
          </p:cNvPr>
          <p:cNvSpPr txBox="1"/>
          <p:nvPr/>
        </p:nvSpPr>
        <p:spPr>
          <a:xfrm>
            <a:off x="7468399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68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D4C1-C14F-026E-02B4-83588D58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Söhne"/>
                <a:ea typeface="Söhne"/>
                <a:cs typeface="Söhne"/>
              </a:rPr>
              <a:t>Results - Generated Floor Plans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08B2-4522-D846-74FF-8889545F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Visual Showcase of Real vs. Generated Floor Plans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Side-by-side comparisons.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Highlighting Diversity and Realism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Discussing the variation and fidelity of generated floor plans.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B92892E3-7192-B6BE-79D6-002336A3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1469948"/>
            <a:ext cx="5319062" cy="384302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63D1B51-66C0-B88A-BD45-273C3C836D76}"/>
              </a:ext>
            </a:extLst>
          </p:cNvPr>
          <p:cNvSpPr txBox="1"/>
          <p:nvPr/>
        </p:nvSpPr>
        <p:spPr>
          <a:xfrm>
            <a:off x="9093595" y="511291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83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House Plan Generation</vt:lpstr>
      <vt:lpstr>Introduction</vt:lpstr>
      <vt:lpstr>Project Overview</vt:lpstr>
      <vt:lpstr>Dataset</vt:lpstr>
      <vt:lpstr>Auto encoder Architecture</vt:lpstr>
      <vt:lpstr>GAN Architecture</vt:lpstr>
      <vt:lpstr>Hybrid Model Integration</vt:lpstr>
      <vt:lpstr>Training Process</vt:lpstr>
      <vt:lpstr>Results - Generated Floor Plans</vt:lpstr>
      <vt:lpstr>Results - Realism and Detail</vt:lpstr>
      <vt:lpstr>Results - Evaluation Metrics</vt:lpstr>
      <vt:lpstr>Challenges Encountered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</cp:revision>
  <dcterms:created xsi:type="dcterms:W3CDTF">2024-01-06T16:28:44Z</dcterms:created>
  <dcterms:modified xsi:type="dcterms:W3CDTF">2024-01-06T17:05:32Z</dcterms:modified>
</cp:coreProperties>
</file>