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0" d="100"/>
          <a:sy n="70" d="100"/>
        </p:scale>
        <p:origin x="1166"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C710F-C66B-4C24-8147-D38703889061}"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1AA22-988F-4731-9704-C8A32DE8656C}" type="slidenum">
              <a:rPr lang="en-IN" smtClean="0"/>
              <a:t>‹#›</a:t>
            </a:fld>
            <a:endParaRPr lang="en-IN"/>
          </a:p>
        </p:txBody>
      </p:sp>
    </p:spTree>
    <p:extLst>
      <p:ext uri="{BB962C8B-B14F-4D97-AF65-F5344CB8AC3E}">
        <p14:creationId xmlns:p14="http://schemas.microsoft.com/office/powerpoint/2010/main" val="324269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7CEA-326B-CE7E-9CA5-380587796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1F44CB-E066-8EE5-69FE-D2D973E5A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C11AED-2C42-83DE-6503-597CDCF47A28}"/>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0519A795-5DC3-3F26-A514-4875E3A9F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12820-15D7-DB6E-5BA0-F88B7106BA7A}"/>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42901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3D04-2149-4F2F-3748-B03446115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79316-14CD-ED1D-E762-E5799F1C9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D6277-F577-C2D3-EA29-EEDB530CEAA1}"/>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B8209761-6491-68B4-3D16-0D9A2BDA6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8DD81-00B2-EE5D-A270-E160C9D2749F}"/>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54747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52CAE-72A7-7925-1F26-C83F440E7E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C66D51-7803-E85C-19FD-DFA5E3CEC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77540-6609-D5FE-02E4-5F7413897935}"/>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435A2884-5B37-C67E-190D-5A58D8D9D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3D321-CC57-C689-290E-89AA2D590E6A}"/>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81978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3B9F-87EC-9919-B086-7D47B92575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E8D60A-C9F4-832D-7742-A6F449D60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806F4-F950-E8F9-A139-F87A4114363E}"/>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24A665B5-8970-621E-FC87-19EDCA1F9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A7B29-C683-5EA5-A400-C77BB5C37201}"/>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40537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586C-A713-0418-CA00-9DD4427A6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3700A3-D54C-E76F-A5E8-32C8C219F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EA4D9-A872-E170-E923-EF3FA84DFEC4}"/>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01949FA5-0FA4-DBFD-6B8F-D9EC400BB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E5E3F-AEDC-ECA1-95C8-5A9C86E3A25F}"/>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364622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DE70-16CD-599A-9CD2-0BEAE3829A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1DA47-150E-519F-F7B4-7FB946DFB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5F68B-75FF-A718-E291-77A1704169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A293C8-A600-0E5A-E0B5-B3EBD7FD51C6}"/>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6" name="Footer Placeholder 5">
            <a:extLst>
              <a:ext uri="{FF2B5EF4-FFF2-40B4-BE49-F238E27FC236}">
                <a16:creationId xmlns:a16="http://schemas.microsoft.com/office/drawing/2014/main" id="{C95BA33E-641A-5DE7-3F88-FE8976787F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9D283-5F15-CBB0-7BC4-B1CAB6B7D194}"/>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967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C276-7D9E-0769-2D87-970F27FBAC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C057D-42D6-B41A-8025-19D4895C3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E2BA67-DBD7-23DF-1E05-031B439DF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A1439A-92B0-F058-1495-A31DEC522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4E92F4-5907-719F-A022-A23063A9A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B120D-991A-D34B-2F54-5DD3C6408465}"/>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8" name="Footer Placeholder 7">
            <a:extLst>
              <a:ext uri="{FF2B5EF4-FFF2-40B4-BE49-F238E27FC236}">
                <a16:creationId xmlns:a16="http://schemas.microsoft.com/office/drawing/2014/main" id="{3C4082EA-3606-C56C-266C-7FD8ADA108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374F20-94F8-311B-7CE9-08F50BC4E6E4}"/>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321099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252B-2E05-3AAE-02E6-ECE6125989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CF0C4-C5EE-A3BB-A7D3-DD98EF893D40}"/>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4" name="Footer Placeholder 3">
            <a:extLst>
              <a:ext uri="{FF2B5EF4-FFF2-40B4-BE49-F238E27FC236}">
                <a16:creationId xmlns:a16="http://schemas.microsoft.com/office/drawing/2014/main" id="{98CB67C1-D2C3-3348-E1FB-00739D9E7F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20824F-A983-FED2-6C36-EB0C0A9BE1B4}"/>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374844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2C507-DC36-DCDF-6A28-4FF0A16D8474}"/>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3" name="Footer Placeholder 2">
            <a:extLst>
              <a:ext uri="{FF2B5EF4-FFF2-40B4-BE49-F238E27FC236}">
                <a16:creationId xmlns:a16="http://schemas.microsoft.com/office/drawing/2014/main" id="{457DE3E5-69C5-ABCE-9C1E-AA9EA13E7D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A16999-253F-C1B1-3ED0-D438711FCF21}"/>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40186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4CEF-EC8A-DFC3-C7D8-42024E5AD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224EB-BB52-43C1-1779-1CF7FC3DC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771EA8-AC95-19F5-4444-8FA204EA6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8EA2A-3F8C-1A22-6CEB-34446E422E15}"/>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6" name="Footer Placeholder 5">
            <a:extLst>
              <a:ext uri="{FF2B5EF4-FFF2-40B4-BE49-F238E27FC236}">
                <a16:creationId xmlns:a16="http://schemas.microsoft.com/office/drawing/2014/main" id="{15ADA10C-8E12-9DCB-DFC0-26FA86272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70E19-B9FE-8DF9-766F-FB35E7247436}"/>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19444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6141-0CFD-0E48-DEB6-7A7E6E3D8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4806F1-3670-B61A-7DB1-FF99F4C01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50AAC-84B4-E99D-4829-D40E436E9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76A81-70BF-084D-4E0A-FB49175832FB}"/>
              </a:ext>
            </a:extLst>
          </p:cNvPr>
          <p:cNvSpPr>
            <a:spLocks noGrp="1"/>
          </p:cNvSpPr>
          <p:nvPr>
            <p:ph type="dt" sz="half" idx="10"/>
          </p:nvPr>
        </p:nvSpPr>
        <p:spPr/>
        <p:txBody>
          <a:bodyPr/>
          <a:lstStyle/>
          <a:p>
            <a:fld id="{D3356209-90B8-4DE6-A3BA-AF10B6DA7B28}" type="datetimeFigureOut">
              <a:rPr lang="en-IN" smtClean="0"/>
              <a:t>21-05-2024</a:t>
            </a:fld>
            <a:endParaRPr lang="en-IN"/>
          </a:p>
        </p:txBody>
      </p:sp>
      <p:sp>
        <p:nvSpPr>
          <p:cNvPr id="6" name="Footer Placeholder 5">
            <a:extLst>
              <a:ext uri="{FF2B5EF4-FFF2-40B4-BE49-F238E27FC236}">
                <a16:creationId xmlns:a16="http://schemas.microsoft.com/office/drawing/2014/main" id="{6A6306E3-5406-A90F-1FFC-F5F4E71E49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4B9F6-2B73-706B-BBDA-450A77DB5F92}"/>
              </a:ext>
            </a:extLst>
          </p:cNvPr>
          <p:cNvSpPr>
            <a:spLocks noGrp="1"/>
          </p:cNvSpPr>
          <p:nvPr>
            <p:ph type="sldNum" sz="quarter" idx="12"/>
          </p:nvPr>
        </p:nvSpPr>
        <p:spPr/>
        <p:txBody>
          <a:bodyPr/>
          <a:lstStyle/>
          <a:p>
            <a:fld id="{4A3998AB-92C1-4555-80E1-CD2D6C87BA69}" type="slidenum">
              <a:rPr lang="en-IN" smtClean="0"/>
              <a:t>‹#›</a:t>
            </a:fld>
            <a:endParaRPr lang="en-IN"/>
          </a:p>
        </p:txBody>
      </p:sp>
    </p:spTree>
    <p:extLst>
      <p:ext uri="{BB962C8B-B14F-4D97-AF65-F5344CB8AC3E}">
        <p14:creationId xmlns:p14="http://schemas.microsoft.com/office/powerpoint/2010/main" val="22401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9EC6A-9243-F54C-3459-267849FD4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315073-F60F-BC5A-E5E4-EA49B016F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3EBC8-F20F-3027-4858-7D2CDCB1B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56209-90B8-4DE6-A3BA-AF10B6DA7B28}" type="datetimeFigureOut">
              <a:rPr lang="en-IN" smtClean="0"/>
              <a:t>21-05-2024</a:t>
            </a:fld>
            <a:endParaRPr lang="en-IN"/>
          </a:p>
        </p:txBody>
      </p:sp>
      <p:sp>
        <p:nvSpPr>
          <p:cNvPr id="5" name="Footer Placeholder 4">
            <a:extLst>
              <a:ext uri="{FF2B5EF4-FFF2-40B4-BE49-F238E27FC236}">
                <a16:creationId xmlns:a16="http://schemas.microsoft.com/office/drawing/2014/main" id="{A2EA0023-0851-135F-23E7-1C32B1286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F041BD-EF19-9CBC-1303-C607821A8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998AB-92C1-4555-80E1-CD2D6C87BA69}" type="slidenum">
              <a:rPr lang="en-IN" smtClean="0"/>
              <a:t>‹#›</a:t>
            </a:fld>
            <a:endParaRPr lang="en-IN"/>
          </a:p>
        </p:txBody>
      </p:sp>
    </p:spTree>
    <p:extLst>
      <p:ext uri="{BB962C8B-B14F-4D97-AF65-F5344CB8AC3E}">
        <p14:creationId xmlns:p14="http://schemas.microsoft.com/office/powerpoint/2010/main" val="187510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docs.onramp.money/onramp/rest-api-endpoints/merchant-transaction-history#response" TargetMode="External"/><Relationship Id="rId4" Type="http://schemas.openxmlformats.org/officeDocument/2006/relationships/hyperlink" Target="https://docs.onramp.money/onramp/onramp-widget-integration/webhook-updates#respons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onramp.money/onramp/rest-api-endpoints/order-status" TargetMode="External"/><Relationship Id="rId13" Type="http://schemas.openxmlformats.org/officeDocument/2006/relationships/hyperlink" Target="https://docs.onramp.money/onramp/rest-api-endpoints/coin-limits-mapping" TargetMode="External"/><Relationship Id="rId18" Type="http://schemas.openxmlformats.org/officeDocument/2006/relationships/hyperlink" Target="https://docs.onramp.money/onramp/rest-api-endpoints/current-timestamp" TargetMode="External"/><Relationship Id="rId3" Type="http://schemas.openxmlformats.org/officeDocument/2006/relationships/hyperlink" Target="https://docs.onramp.money/onramp/rest-api-endpoints/bank-details" TargetMode="External"/><Relationship Id="rId7" Type="http://schemas.openxmlformats.org/officeDocument/2006/relationships/hyperlink" Target="https://docs.onramp.money/onramp/rest-api-endpoints/merchant-transaction-history" TargetMode="External"/><Relationship Id="rId12" Type="http://schemas.openxmlformats.org/officeDocument/2006/relationships/hyperlink" Target="https://docs.onramp.money/onramp/rest-api-endpoints/limits-mapping" TargetMode="External"/><Relationship Id="rId17" Type="http://schemas.openxmlformats.org/officeDocument/2006/relationships/hyperlink" Target="https://docs.onramp.money/onramp/rest-api-endpoints/send-dummy-webhook" TargetMode="External"/><Relationship Id="rId2" Type="http://schemas.openxmlformats.org/officeDocument/2006/relationships/hyperlink" Target="https://docs.onramp.money/onramp/rest-api-endpoints/allgasfees-external-withdrawal-fees" TargetMode="External"/><Relationship Id="rId16" Type="http://schemas.openxmlformats.org/officeDocument/2006/relationships/hyperlink" Target="https://docs.onramp.money/onramp/rest-api-endpoints/resend-webhook" TargetMode="External"/><Relationship Id="rId1" Type="http://schemas.openxmlformats.org/officeDocument/2006/relationships/slideLayout" Target="../slideLayouts/slideLayout7.xml"/><Relationship Id="rId6" Type="http://schemas.openxmlformats.org/officeDocument/2006/relationships/hyperlink" Target="https://docs.onramp.money/onramp/rest-api-endpoints/sample-request-for-endpoints" TargetMode="External"/><Relationship Id="rId11" Type="http://schemas.openxmlformats.org/officeDocument/2006/relationships/hyperlink" Target="https://docs.onramp.money/onramp/rest-api-endpoints/all-gas-fee-mapping" TargetMode="External"/><Relationship Id="rId5" Type="http://schemas.openxmlformats.org/officeDocument/2006/relationships/hyperlink" Target="https://docs.onramp.money/onramp/rest-api-endpoints/quotes-api-offramp" TargetMode="External"/><Relationship Id="rId15" Type="http://schemas.openxmlformats.org/officeDocument/2006/relationships/hyperlink" Target="https://docs.onramp.money/onramp/rest-api-endpoints/set-update-webhook-url" TargetMode="External"/><Relationship Id="rId10" Type="http://schemas.openxmlformats.org/officeDocument/2006/relationships/hyperlink" Target="https://docs.onramp.money/onramp/rest-api-endpoints/all-chain-mapping" TargetMode="External"/><Relationship Id="rId4" Type="http://schemas.openxmlformats.org/officeDocument/2006/relationships/hyperlink" Target="https://docs.onramp.money/onramp/rest-api-endpoints/quotes-api-onramp" TargetMode="External"/><Relationship Id="rId9" Type="http://schemas.openxmlformats.org/officeDocument/2006/relationships/hyperlink" Target="https://docs.onramp.money/onramp/rest-api-endpoints/all-config-mapping" TargetMode="External"/><Relationship Id="rId14" Type="http://schemas.openxmlformats.org/officeDocument/2006/relationships/hyperlink" Target="https://docs.onramp.money/onramp/rest-api-endpoints/price-tick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onramp.money/assets/privacyPolicy.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F8B6F-D6F9-C954-C5A9-736D0724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49" y="2916520"/>
            <a:ext cx="10666444" cy="3791889"/>
          </a:xfrm>
          <a:prstGeom prst="rect">
            <a:avLst/>
          </a:prstGeom>
        </p:spPr>
      </p:pic>
      <p:sp>
        <p:nvSpPr>
          <p:cNvPr id="6" name="TextBox 5">
            <a:extLst>
              <a:ext uri="{FF2B5EF4-FFF2-40B4-BE49-F238E27FC236}">
                <a16:creationId xmlns:a16="http://schemas.microsoft.com/office/drawing/2014/main" id="{AE6A2AF1-173C-4430-EADC-49352F50B991}"/>
              </a:ext>
            </a:extLst>
          </p:cNvPr>
          <p:cNvSpPr txBox="1"/>
          <p:nvPr/>
        </p:nvSpPr>
        <p:spPr>
          <a:xfrm>
            <a:off x="860749" y="2299992"/>
            <a:ext cx="4139381" cy="523220"/>
          </a:xfrm>
          <a:prstGeom prst="rect">
            <a:avLst/>
          </a:prstGeom>
          <a:noFill/>
        </p:spPr>
        <p:txBody>
          <a:bodyPr wrap="square" rtlCol="0">
            <a:spAutoFit/>
          </a:bodyPr>
          <a:lstStyle/>
          <a:p>
            <a:r>
              <a:rPr lang="en-IN" sz="2800" b="1" dirty="0"/>
              <a:t>How it works:</a:t>
            </a:r>
          </a:p>
        </p:txBody>
      </p:sp>
      <p:sp>
        <p:nvSpPr>
          <p:cNvPr id="8" name="TextBox 7">
            <a:extLst>
              <a:ext uri="{FF2B5EF4-FFF2-40B4-BE49-F238E27FC236}">
                <a16:creationId xmlns:a16="http://schemas.microsoft.com/office/drawing/2014/main" id="{91F51B55-5528-4B8C-D8C6-4D9976746ECD}"/>
              </a:ext>
            </a:extLst>
          </p:cNvPr>
          <p:cNvSpPr txBox="1"/>
          <p:nvPr/>
        </p:nvSpPr>
        <p:spPr>
          <a:xfrm>
            <a:off x="762778" y="531664"/>
            <a:ext cx="10666444" cy="1754326"/>
          </a:xfrm>
          <a:prstGeom prst="rect">
            <a:avLst/>
          </a:prstGeom>
          <a:noFill/>
        </p:spPr>
        <p:txBody>
          <a:bodyPr wrap="square">
            <a:spAutoFit/>
          </a:bodyPr>
          <a:lstStyle/>
          <a:p>
            <a:pPr marL="285750" indent="-285750">
              <a:buFont typeface="Wingdings" panose="05000000000000000000" pitchFamily="2" charset="2"/>
              <a:buChar char="ü"/>
            </a:pPr>
            <a:r>
              <a:rPr lang="en-US" dirty="0" err="1"/>
              <a:t>Onramp.money</a:t>
            </a:r>
            <a:r>
              <a:rPr lang="en-US" dirty="0"/>
              <a:t> helps regular banks and finance companies offer cryptocurrency services.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They provide tools for storing, trading, and following the rules for cryptocurrencies.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err="1"/>
              <a:t>Onramp.money</a:t>
            </a:r>
            <a:r>
              <a:rPr lang="en-US" dirty="0"/>
              <a:t> makes it easy for traditional finance to join the world of cryptocurrencies while staying legal and safe.</a:t>
            </a:r>
            <a:endParaRPr lang="en-IN" dirty="0"/>
          </a:p>
        </p:txBody>
      </p:sp>
      <p:sp>
        <p:nvSpPr>
          <p:cNvPr id="9" name="TextBox 8">
            <a:extLst>
              <a:ext uri="{FF2B5EF4-FFF2-40B4-BE49-F238E27FC236}">
                <a16:creationId xmlns:a16="http://schemas.microsoft.com/office/drawing/2014/main" id="{E7A6EFA8-F83C-AA0E-4706-10D1A5E0728A}"/>
              </a:ext>
            </a:extLst>
          </p:cNvPr>
          <p:cNvSpPr txBox="1"/>
          <p:nvPr/>
        </p:nvSpPr>
        <p:spPr>
          <a:xfrm>
            <a:off x="3722914" y="130747"/>
            <a:ext cx="4372351" cy="461665"/>
          </a:xfrm>
          <a:prstGeom prst="rect">
            <a:avLst/>
          </a:prstGeom>
          <a:noFill/>
        </p:spPr>
        <p:txBody>
          <a:bodyPr wrap="none" rtlCol="0">
            <a:spAutoFit/>
          </a:bodyPr>
          <a:lstStyle/>
          <a:p>
            <a:r>
              <a:rPr lang="en-IN" sz="2400" b="1" dirty="0">
                <a:highlight>
                  <a:srgbClr val="00FFFF"/>
                </a:highlight>
              </a:rPr>
              <a:t>Buy and Sell Crypto with less Fee</a:t>
            </a:r>
          </a:p>
        </p:txBody>
      </p:sp>
    </p:spTree>
    <p:extLst>
      <p:ext uri="{BB962C8B-B14F-4D97-AF65-F5344CB8AC3E}">
        <p14:creationId xmlns:p14="http://schemas.microsoft.com/office/powerpoint/2010/main" val="382456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910A5-EAC1-EA4F-FD1C-98F690857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01" y="762000"/>
            <a:ext cx="3893199" cy="5583417"/>
          </a:xfrm>
          <a:prstGeom prst="rect">
            <a:avLst/>
          </a:prstGeom>
        </p:spPr>
      </p:pic>
      <p:pic>
        <p:nvPicPr>
          <p:cNvPr id="5" name="Picture 4">
            <a:extLst>
              <a:ext uri="{FF2B5EF4-FFF2-40B4-BE49-F238E27FC236}">
                <a16:creationId xmlns:a16="http://schemas.microsoft.com/office/drawing/2014/main" id="{555D85CD-6B06-D662-C98D-F3E2B4873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874" y="762000"/>
            <a:ext cx="3904619" cy="5583417"/>
          </a:xfrm>
          <a:prstGeom prst="rect">
            <a:avLst/>
          </a:prstGeom>
        </p:spPr>
      </p:pic>
      <p:sp>
        <p:nvSpPr>
          <p:cNvPr id="6" name="TextBox 5">
            <a:extLst>
              <a:ext uri="{FF2B5EF4-FFF2-40B4-BE49-F238E27FC236}">
                <a16:creationId xmlns:a16="http://schemas.microsoft.com/office/drawing/2014/main" id="{028EB2A8-17D9-54CC-613A-55AD892F509F}"/>
              </a:ext>
            </a:extLst>
          </p:cNvPr>
          <p:cNvSpPr txBox="1"/>
          <p:nvPr/>
        </p:nvSpPr>
        <p:spPr>
          <a:xfrm>
            <a:off x="555172" y="312528"/>
            <a:ext cx="2636491" cy="400110"/>
          </a:xfrm>
          <a:prstGeom prst="rect">
            <a:avLst/>
          </a:prstGeom>
          <a:noFill/>
        </p:spPr>
        <p:txBody>
          <a:bodyPr wrap="none" rtlCol="0">
            <a:spAutoFit/>
          </a:bodyPr>
          <a:lstStyle/>
          <a:p>
            <a:r>
              <a:rPr lang="en-IN" sz="2000" dirty="0"/>
              <a:t>2) Paste Wallet Address</a:t>
            </a:r>
          </a:p>
        </p:txBody>
      </p:sp>
      <p:sp>
        <p:nvSpPr>
          <p:cNvPr id="8" name="TextBox 7">
            <a:extLst>
              <a:ext uri="{FF2B5EF4-FFF2-40B4-BE49-F238E27FC236}">
                <a16:creationId xmlns:a16="http://schemas.microsoft.com/office/drawing/2014/main" id="{966D89C3-AE67-E6CE-B454-02977E7C1030}"/>
              </a:ext>
            </a:extLst>
          </p:cNvPr>
          <p:cNvSpPr txBox="1"/>
          <p:nvPr/>
        </p:nvSpPr>
        <p:spPr>
          <a:xfrm>
            <a:off x="6531198" y="312528"/>
            <a:ext cx="5105629" cy="400110"/>
          </a:xfrm>
          <a:prstGeom prst="rect">
            <a:avLst/>
          </a:prstGeom>
          <a:noFill/>
        </p:spPr>
        <p:txBody>
          <a:bodyPr wrap="square">
            <a:spAutoFit/>
          </a:bodyPr>
          <a:lstStyle/>
          <a:p>
            <a:r>
              <a:rPr lang="en-US" sz="2000" b="0" i="0" dirty="0">
                <a:effectLst/>
                <a:latin typeface="__Inter_46a1ea"/>
              </a:rPr>
              <a:t>3) Enter your phone number to receive OTP.</a:t>
            </a:r>
            <a:endParaRPr lang="en-IN" sz="2000" dirty="0"/>
          </a:p>
        </p:txBody>
      </p:sp>
    </p:spTree>
    <p:extLst>
      <p:ext uri="{BB962C8B-B14F-4D97-AF65-F5344CB8AC3E}">
        <p14:creationId xmlns:p14="http://schemas.microsoft.com/office/powerpoint/2010/main" val="215584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763A9A-BFA4-0919-2A65-F52FF1FBD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67" y="772886"/>
            <a:ext cx="4201562" cy="5682343"/>
          </a:xfrm>
          <a:prstGeom prst="rect">
            <a:avLst/>
          </a:prstGeom>
        </p:spPr>
      </p:pic>
      <p:pic>
        <p:nvPicPr>
          <p:cNvPr id="5" name="Picture 4">
            <a:extLst>
              <a:ext uri="{FF2B5EF4-FFF2-40B4-BE49-F238E27FC236}">
                <a16:creationId xmlns:a16="http://schemas.microsoft.com/office/drawing/2014/main" id="{0B3CA44C-59AF-B1B7-18D9-93AB768CC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877" y="772885"/>
            <a:ext cx="4201562" cy="5682343"/>
          </a:xfrm>
          <a:prstGeom prst="rect">
            <a:avLst/>
          </a:prstGeom>
        </p:spPr>
      </p:pic>
      <p:sp>
        <p:nvSpPr>
          <p:cNvPr id="7" name="TextBox 6">
            <a:extLst>
              <a:ext uri="{FF2B5EF4-FFF2-40B4-BE49-F238E27FC236}">
                <a16:creationId xmlns:a16="http://schemas.microsoft.com/office/drawing/2014/main" id="{AC69043C-13D4-00FD-948B-5ACB706C6CE8}"/>
              </a:ext>
            </a:extLst>
          </p:cNvPr>
          <p:cNvSpPr txBox="1"/>
          <p:nvPr/>
        </p:nvSpPr>
        <p:spPr>
          <a:xfrm>
            <a:off x="729667" y="305191"/>
            <a:ext cx="4419276" cy="369332"/>
          </a:xfrm>
          <a:prstGeom prst="rect">
            <a:avLst/>
          </a:prstGeom>
          <a:noFill/>
        </p:spPr>
        <p:txBody>
          <a:bodyPr wrap="square">
            <a:spAutoFit/>
          </a:bodyPr>
          <a:lstStyle/>
          <a:p>
            <a:r>
              <a:rPr lang="en-US" b="0" i="0" dirty="0">
                <a:effectLst/>
                <a:latin typeface="__Inter_46a1ea"/>
              </a:rPr>
              <a:t>4) Enter the received OTP and click verify.</a:t>
            </a:r>
            <a:endParaRPr lang="en-IN" dirty="0"/>
          </a:p>
        </p:txBody>
      </p:sp>
      <p:sp>
        <p:nvSpPr>
          <p:cNvPr id="9" name="TextBox 8">
            <a:extLst>
              <a:ext uri="{FF2B5EF4-FFF2-40B4-BE49-F238E27FC236}">
                <a16:creationId xmlns:a16="http://schemas.microsoft.com/office/drawing/2014/main" id="{9A00FEE6-FB66-4D09-CB20-F777BE00645A}"/>
              </a:ext>
            </a:extLst>
          </p:cNvPr>
          <p:cNvSpPr txBox="1"/>
          <p:nvPr/>
        </p:nvSpPr>
        <p:spPr>
          <a:xfrm>
            <a:off x="5834744" y="305191"/>
            <a:ext cx="6215742" cy="646331"/>
          </a:xfrm>
          <a:prstGeom prst="rect">
            <a:avLst/>
          </a:prstGeom>
          <a:noFill/>
        </p:spPr>
        <p:txBody>
          <a:bodyPr wrap="square">
            <a:spAutoFit/>
          </a:bodyPr>
          <a:lstStyle/>
          <a:p>
            <a:r>
              <a:rPr lang="en-US" b="0" i="0" dirty="0">
                <a:effectLst/>
                <a:latin typeface="__Inter_46a1ea"/>
              </a:rPr>
              <a:t>5) review the transaction details, and choose "Proceed to </a:t>
            </a:r>
          </a:p>
          <a:p>
            <a:r>
              <a:rPr lang="en-US" b="0" i="0" dirty="0">
                <a:effectLst/>
                <a:latin typeface="__Inter_46a1ea"/>
              </a:rPr>
              <a:t>Pay" .</a:t>
            </a:r>
            <a:endParaRPr lang="en-IN" dirty="0"/>
          </a:p>
        </p:txBody>
      </p:sp>
    </p:spTree>
    <p:extLst>
      <p:ext uri="{BB962C8B-B14F-4D97-AF65-F5344CB8AC3E}">
        <p14:creationId xmlns:p14="http://schemas.microsoft.com/office/powerpoint/2010/main" val="304095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406D0-EDCE-10CC-D5F4-7F855B92F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14" y="849086"/>
            <a:ext cx="4125872" cy="5627913"/>
          </a:xfrm>
          <a:prstGeom prst="rect">
            <a:avLst/>
          </a:prstGeom>
        </p:spPr>
      </p:pic>
      <p:sp>
        <p:nvSpPr>
          <p:cNvPr id="7" name="TextBox 6">
            <a:extLst>
              <a:ext uri="{FF2B5EF4-FFF2-40B4-BE49-F238E27FC236}">
                <a16:creationId xmlns:a16="http://schemas.microsoft.com/office/drawing/2014/main" id="{B988777D-4D68-B2BE-AB16-C8021A32BFC2}"/>
              </a:ext>
            </a:extLst>
          </p:cNvPr>
          <p:cNvSpPr txBox="1"/>
          <p:nvPr/>
        </p:nvSpPr>
        <p:spPr>
          <a:xfrm>
            <a:off x="707386" y="377243"/>
            <a:ext cx="3150863" cy="400110"/>
          </a:xfrm>
          <a:prstGeom prst="rect">
            <a:avLst/>
          </a:prstGeom>
          <a:noFill/>
        </p:spPr>
        <p:txBody>
          <a:bodyPr wrap="none" rtlCol="0">
            <a:spAutoFit/>
          </a:bodyPr>
          <a:lstStyle/>
          <a:p>
            <a:r>
              <a:rPr lang="en-IN" sz="2000" dirty="0"/>
              <a:t>6) Payment details displayed</a:t>
            </a:r>
          </a:p>
        </p:txBody>
      </p:sp>
      <p:pic>
        <p:nvPicPr>
          <p:cNvPr id="9" name="Picture 8">
            <a:extLst>
              <a:ext uri="{FF2B5EF4-FFF2-40B4-BE49-F238E27FC236}">
                <a16:creationId xmlns:a16="http://schemas.microsoft.com/office/drawing/2014/main" id="{A452E7F3-DCE7-81F2-AA97-0C9029124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347" y="849085"/>
            <a:ext cx="4215710" cy="5627913"/>
          </a:xfrm>
          <a:prstGeom prst="rect">
            <a:avLst/>
          </a:prstGeom>
        </p:spPr>
      </p:pic>
      <p:sp>
        <p:nvSpPr>
          <p:cNvPr id="11" name="TextBox 10">
            <a:extLst>
              <a:ext uri="{FF2B5EF4-FFF2-40B4-BE49-F238E27FC236}">
                <a16:creationId xmlns:a16="http://schemas.microsoft.com/office/drawing/2014/main" id="{30E13E77-5A3B-45E9-0E5D-D6E9ECB00610}"/>
              </a:ext>
            </a:extLst>
          </p:cNvPr>
          <p:cNvSpPr txBox="1"/>
          <p:nvPr/>
        </p:nvSpPr>
        <p:spPr>
          <a:xfrm>
            <a:off x="7018347" y="372031"/>
            <a:ext cx="4727474" cy="954107"/>
          </a:xfrm>
          <a:prstGeom prst="rect">
            <a:avLst/>
          </a:prstGeom>
          <a:noFill/>
        </p:spPr>
        <p:txBody>
          <a:bodyPr wrap="square">
            <a:spAutoFit/>
          </a:bodyPr>
          <a:lstStyle/>
          <a:p>
            <a:pPr algn="l"/>
            <a:r>
              <a:rPr lang="en-US" sz="2000" b="0" i="0" dirty="0">
                <a:effectLst/>
                <a:latin typeface="__Inter_46a1ea"/>
              </a:rPr>
              <a:t>7) Click on "I HAVE PAID" and proceed.</a:t>
            </a:r>
          </a:p>
          <a:p>
            <a:br>
              <a:rPr lang="en-US" b="0" i="0" dirty="0">
                <a:effectLst/>
                <a:latin typeface="__Inter_46a1ea"/>
              </a:rPr>
            </a:br>
            <a:endParaRPr lang="en-IN" dirty="0"/>
          </a:p>
        </p:txBody>
      </p:sp>
    </p:spTree>
    <p:extLst>
      <p:ext uri="{BB962C8B-B14F-4D97-AF65-F5344CB8AC3E}">
        <p14:creationId xmlns:p14="http://schemas.microsoft.com/office/powerpoint/2010/main" val="356140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FE7FE-B747-831C-A8D3-C09DA601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84" y="979714"/>
            <a:ext cx="4490145" cy="5686417"/>
          </a:xfrm>
          <a:prstGeom prst="rect">
            <a:avLst/>
          </a:prstGeom>
        </p:spPr>
      </p:pic>
      <p:sp>
        <p:nvSpPr>
          <p:cNvPr id="5" name="TextBox 4">
            <a:extLst>
              <a:ext uri="{FF2B5EF4-FFF2-40B4-BE49-F238E27FC236}">
                <a16:creationId xmlns:a16="http://schemas.microsoft.com/office/drawing/2014/main" id="{81B83777-9AE3-E231-5D3A-2D2093888195}"/>
              </a:ext>
            </a:extLst>
          </p:cNvPr>
          <p:cNvSpPr txBox="1"/>
          <p:nvPr/>
        </p:nvSpPr>
        <p:spPr>
          <a:xfrm>
            <a:off x="441084" y="191869"/>
            <a:ext cx="4800600" cy="646331"/>
          </a:xfrm>
          <a:prstGeom prst="rect">
            <a:avLst/>
          </a:prstGeom>
          <a:noFill/>
        </p:spPr>
        <p:txBody>
          <a:bodyPr wrap="square">
            <a:spAutoFit/>
          </a:bodyPr>
          <a:lstStyle/>
          <a:p>
            <a:r>
              <a:rPr lang="en-US" b="0" i="0" dirty="0">
                <a:effectLst/>
                <a:latin typeface="__Inter_46a1ea"/>
              </a:rPr>
              <a:t>8) This step emulates the average time taken usually to reconcile the transaction.</a:t>
            </a:r>
            <a:endParaRPr lang="en-IN" dirty="0"/>
          </a:p>
        </p:txBody>
      </p:sp>
      <p:pic>
        <p:nvPicPr>
          <p:cNvPr id="7" name="Picture 6">
            <a:extLst>
              <a:ext uri="{FF2B5EF4-FFF2-40B4-BE49-F238E27FC236}">
                <a16:creationId xmlns:a16="http://schemas.microsoft.com/office/drawing/2014/main" id="{8AD274DB-257F-1D22-5B05-F05FA5B40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240" y="1115199"/>
            <a:ext cx="4689217" cy="5550931"/>
          </a:xfrm>
          <a:prstGeom prst="rect">
            <a:avLst/>
          </a:prstGeom>
        </p:spPr>
      </p:pic>
      <p:sp>
        <p:nvSpPr>
          <p:cNvPr id="9" name="TextBox 8">
            <a:extLst>
              <a:ext uri="{FF2B5EF4-FFF2-40B4-BE49-F238E27FC236}">
                <a16:creationId xmlns:a16="http://schemas.microsoft.com/office/drawing/2014/main" id="{41731056-94DE-97FE-D46B-44AA30AB2E61}"/>
              </a:ext>
            </a:extLst>
          </p:cNvPr>
          <p:cNvSpPr txBox="1"/>
          <p:nvPr/>
        </p:nvSpPr>
        <p:spPr>
          <a:xfrm>
            <a:off x="5654916" y="191869"/>
            <a:ext cx="6096000" cy="923330"/>
          </a:xfrm>
          <a:prstGeom prst="rect">
            <a:avLst/>
          </a:prstGeom>
          <a:noFill/>
        </p:spPr>
        <p:txBody>
          <a:bodyPr wrap="square">
            <a:spAutoFit/>
          </a:bodyPr>
          <a:lstStyle/>
          <a:p>
            <a:r>
              <a:rPr lang="en-US" dirty="0">
                <a:latin typeface="__Inter_46a1ea"/>
              </a:rPr>
              <a:t>9) </a:t>
            </a:r>
            <a:r>
              <a:rPr lang="en-US" b="0" i="0" dirty="0">
                <a:effectLst/>
                <a:latin typeface="__Inter_46a1ea"/>
              </a:rPr>
              <a:t>Once the deposit is found, the swap of the desired crypto takes place, and the crypto is then sent to the </a:t>
            </a:r>
            <a:r>
              <a:rPr lang="en-US" b="0" i="0" dirty="0" err="1">
                <a:effectLst/>
                <a:latin typeface="__Inter_46a1ea"/>
              </a:rPr>
              <a:t>onchain</a:t>
            </a:r>
            <a:r>
              <a:rPr lang="en-US" b="0" i="0" dirty="0">
                <a:effectLst/>
                <a:latin typeface="__Inter_46a1ea"/>
              </a:rPr>
              <a:t> wallet address. </a:t>
            </a:r>
            <a:endParaRPr lang="en-IN" dirty="0"/>
          </a:p>
        </p:txBody>
      </p:sp>
    </p:spTree>
    <p:extLst>
      <p:ext uri="{BB962C8B-B14F-4D97-AF65-F5344CB8AC3E}">
        <p14:creationId xmlns:p14="http://schemas.microsoft.com/office/powerpoint/2010/main" val="164299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3E59B-F7F7-C904-D4C0-09CA3C7F9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77" y="918474"/>
            <a:ext cx="4485980" cy="5812971"/>
          </a:xfrm>
          <a:prstGeom prst="rect">
            <a:avLst/>
          </a:prstGeom>
        </p:spPr>
      </p:pic>
      <p:sp>
        <p:nvSpPr>
          <p:cNvPr id="5" name="TextBox 4">
            <a:extLst>
              <a:ext uri="{FF2B5EF4-FFF2-40B4-BE49-F238E27FC236}">
                <a16:creationId xmlns:a16="http://schemas.microsoft.com/office/drawing/2014/main" id="{EB317FEE-1F87-725B-F794-11AE4A7DBE77}"/>
              </a:ext>
            </a:extLst>
          </p:cNvPr>
          <p:cNvSpPr txBox="1"/>
          <p:nvPr/>
        </p:nvSpPr>
        <p:spPr>
          <a:xfrm>
            <a:off x="522513" y="126555"/>
            <a:ext cx="8686801" cy="707886"/>
          </a:xfrm>
          <a:prstGeom prst="rect">
            <a:avLst/>
          </a:prstGeom>
          <a:noFill/>
        </p:spPr>
        <p:txBody>
          <a:bodyPr wrap="square">
            <a:spAutoFit/>
          </a:bodyPr>
          <a:lstStyle/>
          <a:p>
            <a:r>
              <a:rPr lang="en-US" sz="2000" b="0" i="0" dirty="0">
                <a:effectLst/>
                <a:latin typeface="__Inter_46a1ea"/>
              </a:rPr>
              <a:t>10) After successful screen is displayed once the has is generated, the user can now view the transaction using explore transaction section. </a:t>
            </a:r>
            <a:endParaRPr lang="en-IN" sz="2000" dirty="0"/>
          </a:p>
        </p:txBody>
      </p:sp>
    </p:spTree>
    <p:extLst>
      <p:ext uri="{BB962C8B-B14F-4D97-AF65-F5344CB8AC3E}">
        <p14:creationId xmlns:p14="http://schemas.microsoft.com/office/powerpoint/2010/main" val="410347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F4381-5C7F-3F06-55D5-51DB78A7D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57" y="751114"/>
            <a:ext cx="4056076" cy="5823857"/>
          </a:xfrm>
          <a:prstGeom prst="rect">
            <a:avLst/>
          </a:prstGeom>
        </p:spPr>
      </p:pic>
      <p:sp>
        <p:nvSpPr>
          <p:cNvPr id="5" name="TextBox 4">
            <a:extLst>
              <a:ext uri="{FF2B5EF4-FFF2-40B4-BE49-F238E27FC236}">
                <a16:creationId xmlns:a16="http://schemas.microsoft.com/office/drawing/2014/main" id="{BFE7E16A-1380-B6A5-C145-F1C217E52207}"/>
              </a:ext>
            </a:extLst>
          </p:cNvPr>
          <p:cNvSpPr txBox="1"/>
          <p:nvPr/>
        </p:nvSpPr>
        <p:spPr>
          <a:xfrm>
            <a:off x="598714" y="332014"/>
            <a:ext cx="6096000" cy="369332"/>
          </a:xfrm>
          <a:prstGeom prst="rect">
            <a:avLst/>
          </a:prstGeom>
          <a:noFill/>
        </p:spPr>
        <p:txBody>
          <a:bodyPr wrap="square">
            <a:spAutoFit/>
          </a:bodyPr>
          <a:lstStyle/>
          <a:p>
            <a:r>
              <a:rPr lang="en-US" dirty="0">
                <a:latin typeface="__Inter_46a1ea"/>
              </a:rPr>
              <a:t>11) T</a:t>
            </a:r>
            <a:r>
              <a:rPr lang="en-US" b="0" i="0" dirty="0">
                <a:effectLst/>
                <a:latin typeface="__Inter_46a1ea"/>
              </a:rPr>
              <a:t>he user can find all transactions placed by the user</a:t>
            </a:r>
            <a:endParaRPr lang="en-IN" dirty="0"/>
          </a:p>
        </p:txBody>
      </p:sp>
      <p:pic>
        <p:nvPicPr>
          <p:cNvPr id="7" name="Picture 6">
            <a:extLst>
              <a:ext uri="{FF2B5EF4-FFF2-40B4-BE49-F238E27FC236}">
                <a16:creationId xmlns:a16="http://schemas.microsoft.com/office/drawing/2014/main" id="{05D2C979-E173-D065-84EF-01780822B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1" y="2013857"/>
            <a:ext cx="3603172" cy="4648573"/>
          </a:xfrm>
          <a:prstGeom prst="rect">
            <a:avLst/>
          </a:prstGeom>
        </p:spPr>
      </p:pic>
      <p:sp>
        <p:nvSpPr>
          <p:cNvPr id="9" name="TextBox 8">
            <a:extLst>
              <a:ext uri="{FF2B5EF4-FFF2-40B4-BE49-F238E27FC236}">
                <a16:creationId xmlns:a16="http://schemas.microsoft.com/office/drawing/2014/main" id="{39166198-1476-759C-96D6-2C07E476087A}"/>
              </a:ext>
            </a:extLst>
          </p:cNvPr>
          <p:cNvSpPr txBox="1"/>
          <p:nvPr/>
        </p:nvSpPr>
        <p:spPr>
          <a:xfrm>
            <a:off x="5682343" y="1007140"/>
            <a:ext cx="6226630" cy="1477328"/>
          </a:xfrm>
          <a:prstGeom prst="rect">
            <a:avLst/>
          </a:prstGeom>
          <a:noFill/>
        </p:spPr>
        <p:txBody>
          <a:bodyPr wrap="square">
            <a:spAutoFit/>
          </a:bodyPr>
          <a:lstStyle/>
          <a:p>
            <a:r>
              <a:rPr lang="en-US" b="0" i="0" dirty="0">
                <a:effectLst/>
                <a:latin typeface="__Inter_46a1ea"/>
              </a:rPr>
              <a:t>12) The user can review details for a specific transaction, the Partner/Merchant is able to perform similar function and detailed explanation can be found using:</a:t>
            </a:r>
          </a:p>
          <a:p>
            <a:r>
              <a:rPr lang="en-US" b="0" i="0" dirty="0">
                <a:effectLst/>
                <a:latin typeface="__Inter_46a1ea"/>
              </a:rPr>
              <a:t>Webhook -&gt;</a:t>
            </a:r>
            <a:r>
              <a:rPr lang="en-US" b="0" i="0" dirty="0">
                <a:effectLst/>
                <a:latin typeface="__Inter_46a1ea"/>
                <a:hlinkClick r:id="rId4"/>
              </a:rPr>
              <a:t>Response</a:t>
            </a:r>
            <a:r>
              <a:rPr lang="en-US" b="0" i="0" dirty="0">
                <a:effectLst/>
                <a:latin typeface="__Inter_46a1ea"/>
              </a:rPr>
              <a:t> </a:t>
            </a:r>
          </a:p>
          <a:p>
            <a:r>
              <a:rPr lang="en-US" b="0" i="0" dirty="0">
                <a:effectLst/>
                <a:latin typeface="__Inter_46a1ea"/>
              </a:rPr>
              <a:t>REST API -&gt; </a:t>
            </a:r>
            <a:r>
              <a:rPr lang="en-US" b="0" i="0" dirty="0">
                <a:effectLst/>
                <a:latin typeface="__Inter_46a1ea"/>
                <a:hlinkClick r:id="rId5"/>
              </a:rPr>
              <a:t>Response</a:t>
            </a:r>
            <a:endParaRPr lang="en-IN" dirty="0"/>
          </a:p>
        </p:txBody>
      </p:sp>
    </p:spTree>
    <p:extLst>
      <p:ext uri="{BB962C8B-B14F-4D97-AF65-F5344CB8AC3E}">
        <p14:creationId xmlns:p14="http://schemas.microsoft.com/office/powerpoint/2010/main" val="376216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7455A1-C417-4819-5B3B-E3F94CD8D2B2}"/>
              </a:ext>
            </a:extLst>
          </p:cNvPr>
          <p:cNvSpPr txBox="1"/>
          <p:nvPr/>
        </p:nvSpPr>
        <p:spPr>
          <a:xfrm>
            <a:off x="446314" y="322106"/>
            <a:ext cx="6096000" cy="1077218"/>
          </a:xfrm>
          <a:prstGeom prst="rect">
            <a:avLst/>
          </a:prstGeom>
          <a:noFill/>
        </p:spPr>
        <p:txBody>
          <a:bodyPr wrap="square">
            <a:spAutoFit/>
          </a:bodyPr>
          <a:lstStyle/>
          <a:p>
            <a:pPr algn="l"/>
            <a:r>
              <a:rPr lang="en-IN" sz="2800" b="1" i="0" dirty="0">
                <a:effectLst/>
                <a:latin typeface="__Inter_46a1ea"/>
              </a:rPr>
              <a:t>Partner Flow</a:t>
            </a:r>
          </a:p>
          <a:p>
            <a:br>
              <a:rPr lang="en-IN" dirty="0"/>
            </a:br>
            <a:endParaRPr lang="en-IN" dirty="0"/>
          </a:p>
        </p:txBody>
      </p:sp>
      <p:pic>
        <p:nvPicPr>
          <p:cNvPr id="7" name="Picture 6">
            <a:extLst>
              <a:ext uri="{FF2B5EF4-FFF2-40B4-BE49-F238E27FC236}">
                <a16:creationId xmlns:a16="http://schemas.microsoft.com/office/drawing/2014/main" id="{6E2918AE-2ED8-C1C2-FABB-E5830327C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860715"/>
            <a:ext cx="11615057" cy="5877284"/>
          </a:xfrm>
          <a:prstGeom prst="rect">
            <a:avLst/>
          </a:prstGeom>
        </p:spPr>
      </p:pic>
    </p:spTree>
    <p:extLst>
      <p:ext uri="{BB962C8B-B14F-4D97-AF65-F5344CB8AC3E}">
        <p14:creationId xmlns:p14="http://schemas.microsoft.com/office/powerpoint/2010/main" val="194300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34A61E-5F15-22D4-81C3-96E2A915F906}"/>
              </a:ext>
            </a:extLst>
          </p:cNvPr>
          <p:cNvSpPr txBox="1"/>
          <p:nvPr/>
        </p:nvSpPr>
        <p:spPr>
          <a:xfrm>
            <a:off x="239486" y="781999"/>
            <a:ext cx="10265228" cy="5478423"/>
          </a:xfrm>
          <a:prstGeom prst="rect">
            <a:avLst/>
          </a:prstGeom>
          <a:noFill/>
        </p:spPr>
        <p:txBody>
          <a:bodyPr wrap="square">
            <a:spAutoFit/>
          </a:bodyPr>
          <a:lstStyle/>
          <a:p>
            <a:pPr algn="l"/>
            <a:r>
              <a:rPr lang="en-US" sz="2000" b="1" i="0" dirty="0">
                <a:effectLst/>
                <a:latin typeface="__Inter_46a1ea"/>
              </a:rPr>
              <a:t>User actions can be covered in 2 simple steps (all complexities are handled by </a:t>
            </a:r>
            <a:r>
              <a:rPr lang="en-US" sz="2000" b="1" i="0" dirty="0" err="1">
                <a:effectLst/>
                <a:latin typeface="__Inter_46a1ea"/>
              </a:rPr>
              <a:t>Onramp.money</a:t>
            </a:r>
            <a:r>
              <a:rPr lang="en-US" sz="2000" b="1" i="0" dirty="0">
                <a:effectLst/>
                <a:latin typeface="__Inter_46a1ea"/>
              </a:rPr>
              <a:t>):</a:t>
            </a:r>
          </a:p>
          <a:p>
            <a:pPr algn="l"/>
            <a:endParaRPr lang="en-US" sz="2000" b="1" i="0" dirty="0">
              <a:effectLst/>
              <a:latin typeface="__Inter_46a1ea"/>
            </a:endParaRPr>
          </a:p>
          <a:p>
            <a:pPr algn="l">
              <a:buFont typeface="+mj-lt"/>
              <a:buAutoNum type="arabicPeriod"/>
            </a:pPr>
            <a:r>
              <a:rPr lang="en-US" b="0" i="0" dirty="0">
                <a:effectLst/>
                <a:latin typeface="__Inter_46a1ea"/>
              </a:rPr>
              <a:t>User logs in via mobile OTP (One Time Password).</a:t>
            </a:r>
          </a:p>
          <a:p>
            <a:pPr algn="l">
              <a:buFont typeface="+mj-lt"/>
              <a:buAutoNum type="arabicPeriod" startAt="2"/>
            </a:pPr>
            <a:r>
              <a:rPr lang="en-US" b="0" i="0" dirty="0">
                <a:effectLst/>
                <a:latin typeface="__Inter_46a1ea"/>
              </a:rPr>
              <a:t>User confirms bank account details (adds bank account details if not already added).</a:t>
            </a:r>
          </a:p>
          <a:p>
            <a:pPr algn="l"/>
            <a:endParaRPr lang="en-US" b="0" i="0" dirty="0">
              <a:effectLst/>
              <a:latin typeface="__Inter_46a1ea"/>
            </a:endParaRPr>
          </a:p>
          <a:p>
            <a:pPr algn="l"/>
            <a:r>
              <a:rPr lang="en-US" sz="2000" b="0" i="0" u="sng" dirty="0">
                <a:effectLst/>
                <a:latin typeface="__Inter_46a1ea"/>
              </a:rPr>
              <a:t>Overview of the flow:</a:t>
            </a:r>
          </a:p>
          <a:p>
            <a:pPr algn="l"/>
            <a:endParaRPr lang="en-US" sz="2000" b="0" i="0" u="sng" dirty="0">
              <a:effectLst/>
              <a:latin typeface="__Inter_46a1ea"/>
            </a:endParaRPr>
          </a:p>
          <a:p>
            <a:pPr algn="l">
              <a:buFont typeface="+mj-lt"/>
              <a:buAutoNum type="arabicPeriod"/>
            </a:pPr>
            <a:r>
              <a:rPr lang="en-US" b="0" i="0" dirty="0">
                <a:effectLst/>
                <a:latin typeface="__Inter_46a1ea"/>
              </a:rPr>
              <a:t>Token generation: the partner would have to generate a token which is derived from the wallet address and the current timestamp. In case of: </a:t>
            </a:r>
          </a:p>
          <a:p>
            <a:pPr algn="l"/>
            <a:endParaRPr lang="en-US" b="0" i="0" dirty="0">
              <a:effectLst/>
              <a:latin typeface="__Inter_46a1ea"/>
            </a:endParaRPr>
          </a:p>
          <a:p>
            <a:pPr algn="l">
              <a:buFont typeface="+mj-lt"/>
              <a:buAutoNum type="arabicPeriod"/>
            </a:pPr>
            <a:r>
              <a:rPr lang="en-US" b="1" i="0" dirty="0">
                <a:effectLst/>
                <a:latin typeface="__Inter_46a1ea"/>
              </a:rPr>
              <a:t>Non-custodial platform</a:t>
            </a:r>
            <a:r>
              <a:rPr lang="en-US" b="0" i="0" dirty="0">
                <a:effectLst/>
                <a:latin typeface="__Inter_46a1ea"/>
              </a:rPr>
              <a:t>: the platform would have to prompt the user to sign the message containing the user's wallet address and the current timestamp. </a:t>
            </a:r>
          </a:p>
          <a:p>
            <a:pPr algn="l"/>
            <a:endParaRPr lang="en-US" b="0" i="0" dirty="0">
              <a:effectLst/>
              <a:latin typeface="__Inter_46a1ea"/>
            </a:endParaRPr>
          </a:p>
          <a:p>
            <a:pPr algn="l">
              <a:buFont typeface="+mj-lt"/>
              <a:buAutoNum type="arabicPeriod"/>
            </a:pPr>
            <a:r>
              <a:rPr lang="en-US" b="1" i="0" dirty="0">
                <a:effectLst/>
                <a:latin typeface="__Inter_46a1ea"/>
              </a:rPr>
              <a:t>Custodial platform</a:t>
            </a:r>
            <a:r>
              <a:rPr lang="en-US" b="0" i="0" dirty="0">
                <a:effectLst/>
                <a:latin typeface="__Inter_46a1ea"/>
              </a:rPr>
              <a:t>: the partner platform would have to sign the message on behalf of the user.</a:t>
            </a:r>
          </a:p>
          <a:p>
            <a:pPr algn="l">
              <a:buFont typeface="+mj-lt"/>
              <a:buAutoNum type="arabicPeriod" startAt="2"/>
            </a:pPr>
            <a:r>
              <a:rPr lang="en-US" b="0" i="0" dirty="0">
                <a:effectLst/>
                <a:latin typeface="__Inter_46a1ea"/>
              </a:rPr>
              <a:t>Partner then redirects user to </a:t>
            </a:r>
            <a:r>
              <a:rPr lang="en-US" b="0" i="0" dirty="0" err="1">
                <a:effectLst/>
                <a:latin typeface="__Inter_46a1ea"/>
              </a:rPr>
              <a:t>Onramp.money</a:t>
            </a:r>
            <a:r>
              <a:rPr lang="en-US" b="0" i="0" dirty="0">
                <a:effectLst/>
                <a:latin typeface="__Inter_46a1ea"/>
              </a:rPr>
              <a:t>, while passing: </a:t>
            </a:r>
          </a:p>
          <a:p>
            <a:pPr algn="l">
              <a:buFont typeface="+mj-lt"/>
              <a:buAutoNum type="arabicPeriod" startAt="2"/>
            </a:pPr>
            <a:r>
              <a:rPr lang="en-US" b="0" i="0" dirty="0">
                <a:effectLst/>
                <a:latin typeface="__Inter_46a1ea"/>
              </a:rPr>
              <a:t>token </a:t>
            </a:r>
          </a:p>
          <a:p>
            <a:pPr algn="l">
              <a:buFont typeface="+mj-lt"/>
              <a:buAutoNum type="arabicPeriod" startAt="2"/>
            </a:pPr>
            <a:r>
              <a:rPr lang="en-US" b="0" i="0" dirty="0">
                <a:effectLst/>
                <a:latin typeface="__Inter_46a1ea"/>
              </a:rPr>
              <a:t>Quantity </a:t>
            </a:r>
          </a:p>
          <a:p>
            <a:pPr algn="l">
              <a:buFont typeface="+mj-lt"/>
              <a:buAutoNum type="arabicPeriod" startAt="2"/>
            </a:pPr>
            <a:r>
              <a:rPr lang="en-US" b="0" i="0" dirty="0">
                <a:effectLst/>
                <a:latin typeface="__Inter_46a1ea"/>
              </a:rPr>
              <a:t>Network </a:t>
            </a:r>
          </a:p>
          <a:p>
            <a:pPr algn="l">
              <a:buFont typeface="+mj-lt"/>
              <a:buAutoNum type="arabicPeriod" startAt="2"/>
            </a:pPr>
            <a:r>
              <a:rPr lang="en-US" b="0" i="0" dirty="0" err="1">
                <a:effectLst/>
                <a:latin typeface="__Inter_46a1ea"/>
              </a:rPr>
              <a:t>CoinID</a:t>
            </a:r>
            <a:r>
              <a:rPr lang="en-US" b="0" i="0" dirty="0">
                <a:effectLst/>
                <a:latin typeface="__Inter_46a1ea"/>
              </a:rPr>
              <a:t> (etc.)</a:t>
            </a:r>
          </a:p>
        </p:txBody>
      </p:sp>
    </p:spTree>
    <p:extLst>
      <p:ext uri="{BB962C8B-B14F-4D97-AF65-F5344CB8AC3E}">
        <p14:creationId xmlns:p14="http://schemas.microsoft.com/office/powerpoint/2010/main" val="19756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083FC-6B57-CF01-F022-1BC41AB73761}"/>
              </a:ext>
            </a:extLst>
          </p:cNvPr>
          <p:cNvSpPr txBox="1"/>
          <p:nvPr/>
        </p:nvSpPr>
        <p:spPr>
          <a:xfrm>
            <a:off x="315685" y="474345"/>
            <a:ext cx="10254343" cy="5909310"/>
          </a:xfrm>
          <a:prstGeom prst="rect">
            <a:avLst/>
          </a:prstGeom>
          <a:noFill/>
        </p:spPr>
        <p:txBody>
          <a:bodyPr wrap="square">
            <a:spAutoFit/>
          </a:bodyPr>
          <a:lstStyle/>
          <a:p>
            <a:pPr algn="l">
              <a:buFont typeface="+mj-lt"/>
              <a:buAutoNum type="arabicPeriod" startAt="3"/>
            </a:pPr>
            <a:r>
              <a:rPr lang="en-US" b="0" i="0" dirty="0">
                <a:effectLst/>
                <a:latin typeface="__Inter_46a1ea"/>
              </a:rPr>
              <a:t>User is asked to log in via phone-based OTP, where the user's KYC level is checked. In case the user has not completed the KYC, the user is prompted to complete the next tier of KYC to proceed further.</a:t>
            </a:r>
          </a:p>
          <a:p>
            <a:pPr algn="l"/>
            <a:endParaRPr lang="en-US" b="0" i="0" dirty="0">
              <a:effectLst/>
              <a:latin typeface="__Inter_46a1ea"/>
            </a:endParaRPr>
          </a:p>
          <a:p>
            <a:pPr algn="l">
              <a:buFont typeface="+mj-lt"/>
              <a:buAutoNum type="arabicPeriod" startAt="4"/>
            </a:pPr>
            <a:r>
              <a:rPr lang="en-US" b="0" i="0" dirty="0">
                <a:effectLst/>
                <a:latin typeface="__Inter_46a1ea"/>
              </a:rPr>
              <a:t>Once the user is logged in, bank account details are displayed to the user. If the user has not added their bank account, they are prompted to add their bank account details.</a:t>
            </a:r>
          </a:p>
          <a:p>
            <a:pPr algn="l"/>
            <a:endParaRPr lang="en-US" b="0" i="0" dirty="0">
              <a:effectLst/>
              <a:latin typeface="__Inter_46a1ea"/>
            </a:endParaRPr>
          </a:p>
          <a:p>
            <a:pPr algn="l">
              <a:buFont typeface="+mj-lt"/>
              <a:buAutoNum type="arabicPeriod" startAt="5"/>
            </a:pPr>
            <a:r>
              <a:rPr lang="en-US" b="0" i="0" dirty="0">
                <a:effectLst/>
                <a:latin typeface="__Inter_46a1ea"/>
              </a:rPr>
              <a:t>The user then confirms the order details.</a:t>
            </a:r>
          </a:p>
          <a:p>
            <a:pPr algn="l"/>
            <a:endParaRPr lang="en-US" b="0" i="0" dirty="0">
              <a:effectLst/>
              <a:latin typeface="__Inter_46a1ea"/>
            </a:endParaRPr>
          </a:p>
          <a:p>
            <a:pPr algn="l">
              <a:buFont typeface="+mj-lt"/>
              <a:buAutoNum type="arabicPeriod" startAt="6"/>
            </a:pPr>
            <a:r>
              <a:rPr lang="en-US" b="0" i="0" dirty="0">
                <a:effectLst/>
                <a:latin typeface="__Inter_46a1ea"/>
              </a:rPr>
              <a:t>Onramp then initiates a webhook call to the partner, confirming the withdrawal to onramp's wallet address on the user's behalf. </a:t>
            </a:r>
          </a:p>
          <a:p>
            <a:pPr algn="l"/>
            <a:endParaRPr lang="en-US" b="0" i="0" dirty="0">
              <a:effectLst/>
              <a:latin typeface="__Inter_46a1ea"/>
            </a:endParaRPr>
          </a:p>
          <a:p>
            <a:pPr algn="l">
              <a:buFont typeface="+mj-lt"/>
              <a:buAutoNum type="arabicPeriod" startAt="7"/>
            </a:pPr>
            <a:r>
              <a:rPr lang="en-US" b="1" i="0" dirty="0">
                <a:effectLst/>
                <a:latin typeface="__Inter_46a1ea"/>
              </a:rPr>
              <a:t>The user is then redirected to the partner platform, with the rest of the steps happening in the background.</a:t>
            </a:r>
          </a:p>
          <a:p>
            <a:pPr algn="l"/>
            <a:endParaRPr lang="en-US" b="0" i="0" dirty="0">
              <a:effectLst/>
              <a:latin typeface="__Inter_46a1ea"/>
            </a:endParaRPr>
          </a:p>
          <a:p>
            <a:pPr algn="l">
              <a:buFont typeface="+mj-lt"/>
              <a:buAutoNum type="arabicPeriod" startAt="8"/>
            </a:pPr>
            <a:r>
              <a:rPr lang="en-US" b="0" i="0" dirty="0">
                <a:effectLst/>
                <a:latin typeface="__Inter_46a1ea"/>
              </a:rPr>
              <a:t>On-chain transaction is then initiated to </a:t>
            </a:r>
            <a:r>
              <a:rPr lang="en-US" b="0" i="0" dirty="0" err="1">
                <a:effectLst/>
                <a:latin typeface="__Inter_46a1ea"/>
              </a:rPr>
              <a:t>Onramp.money's</a:t>
            </a:r>
            <a:r>
              <a:rPr lang="en-US" b="0" i="0" dirty="0">
                <a:effectLst/>
                <a:latin typeface="__Inter_46a1ea"/>
              </a:rPr>
              <a:t> deposit wallet address, by the partner.</a:t>
            </a:r>
          </a:p>
          <a:p>
            <a:pPr algn="l"/>
            <a:endParaRPr lang="en-US" b="0" i="0" dirty="0">
              <a:effectLst/>
              <a:latin typeface="__Inter_46a1ea"/>
            </a:endParaRPr>
          </a:p>
          <a:p>
            <a:pPr algn="l">
              <a:buFont typeface="+mj-lt"/>
              <a:buAutoNum type="arabicPeriod" startAt="9"/>
            </a:pPr>
            <a:r>
              <a:rPr lang="en-US" b="0" i="0" dirty="0">
                <a:effectLst/>
                <a:latin typeface="__Inter_46a1ea"/>
              </a:rPr>
              <a:t>Once the deposit has been confirmed, the user's equivalent amount of crypto is sold at market price for fiat.</a:t>
            </a:r>
          </a:p>
          <a:p>
            <a:pPr algn="l"/>
            <a:endParaRPr lang="en-US" b="0" i="0" dirty="0">
              <a:effectLst/>
              <a:latin typeface="__Inter_46a1ea"/>
            </a:endParaRPr>
          </a:p>
          <a:p>
            <a:pPr algn="l">
              <a:buFont typeface="+mj-lt"/>
              <a:buAutoNum type="arabicPeriod" startAt="10"/>
            </a:pPr>
            <a:r>
              <a:rPr lang="en-US" b="0" i="0" dirty="0">
                <a:effectLst/>
                <a:latin typeface="__Inter_46a1ea"/>
              </a:rPr>
              <a:t>A bank-to-bank instant withdrawal is initiated, which enables the user to receive the funds in their bank account in less than 2 minutes. The user is then redirected back to the partner platform.</a:t>
            </a:r>
          </a:p>
        </p:txBody>
      </p:sp>
    </p:spTree>
    <p:extLst>
      <p:ext uri="{BB962C8B-B14F-4D97-AF65-F5344CB8AC3E}">
        <p14:creationId xmlns:p14="http://schemas.microsoft.com/office/powerpoint/2010/main" val="365340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80DB6-92EF-56A8-04D1-CB702D398993}"/>
              </a:ext>
            </a:extLst>
          </p:cNvPr>
          <p:cNvSpPr txBox="1"/>
          <p:nvPr/>
        </p:nvSpPr>
        <p:spPr>
          <a:xfrm>
            <a:off x="4234543" y="272534"/>
            <a:ext cx="2971800" cy="461665"/>
          </a:xfrm>
          <a:prstGeom prst="rect">
            <a:avLst/>
          </a:prstGeom>
          <a:noFill/>
        </p:spPr>
        <p:txBody>
          <a:bodyPr wrap="square">
            <a:spAutoFit/>
          </a:bodyPr>
          <a:lstStyle/>
          <a:p>
            <a:r>
              <a:rPr lang="en-IN" sz="2400" b="1" i="0" cap="all" dirty="0">
                <a:effectLst/>
                <a:latin typeface="__Inter_46a1ea"/>
              </a:rPr>
              <a:t>REST API ENDPOINTS</a:t>
            </a:r>
            <a:endParaRPr lang="en-IN" sz="2400" dirty="0"/>
          </a:p>
        </p:txBody>
      </p:sp>
      <p:sp>
        <p:nvSpPr>
          <p:cNvPr id="5" name="TextBox 4">
            <a:extLst>
              <a:ext uri="{FF2B5EF4-FFF2-40B4-BE49-F238E27FC236}">
                <a16:creationId xmlns:a16="http://schemas.microsoft.com/office/drawing/2014/main" id="{C608EAF0-5807-7D6E-E8E6-455617E6E799}"/>
              </a:ext>
            </a:extLst>
          </p:cNvPr>
          <p:cNvSpPr txBox="1"/>
          <p:nvPr/>
        </p:nvSpPr>
        <p:spPr>
          <a:xfrm>
            <a:off x="511627" y="734199"/>
            <a:ext cx="11353802" cy="1569660"/>
          </a:xfrm>
          <a:prstGeom prst="rect">
            <a:avLst/>
          </a:prstGeom>
          <a:noFill/>
        </p:spPr>
        <p:txBody>
          <a:bodyPr wrap="square">
            <a:spAutoFit/>
          </a:bodyPr>
          <a:lstStyle/>
          <a:p>
            <a:pPr algn="l"/>
            <a:r>
              <a:rPr lang="en-US" sz="2400" b="1" i="0" dirty="0">
                <a:effectLst/>
                <a:latin typeface="__Inter_46a1ea"/>
              </a:rPr>
              <a:t>INTRO</a:t>
            </a:r>
          </a:p>
          <a:p>
            <a:pPr algn="l"/>
            <a:r>
              <a:rPr lang="en-US" b="0" i="0" dirty="0">
                <a:effectLst/>
                <a:latin typeface="__Inter_46a1ea"/>
              </a:rPr>
              <a:t>A REST service endpoint is a set of REST resources that provides services to endpoints. We provide various endpoints for </a:t>
            </a:r>
          </a:p>
          <a:p>
            <a:pPr algn="l">
              <a:buFont typeface="+mj-lt"/>
              <a:buAutoNum type="arabicPeriod"/>
            </a:pPr>
            <a:r>
              <a:rPr lang="en-US" b="0" i="0" dirty="0">
                <a:effectLst/>
                <a:latin typeface="__Inter_46a1ea"/>
              </a:rPr>
              <a:t>Fetching info of all available coins/tokens.</a:t>
            </a:r>
          </a:p>
          <a:p>
            <a:pPr algn="l">
              <a:buFont typeface="+mj-lt"/>
              <a:buAutoNum type="arabicPeriod" startAt="2"/>
            </a:pPr>
            <a:r>
              <a:rPr lang="en-US" b="0" i="0" dirty="0">
                <a:effectLst/>
                <a:latin typeface="__Inter_46a1ea"/>
              </a:rPr>
              <a:t>swapping the tokens </a:t>
            </a:r>
          </a:p>
          <a:p>
            <a:pPr algn="l">
              <a:buFont typeface="+mj-lt"/>
              <a:buAutoNum type="arabicPeriod" startAt="3"/>
            </a:pPr>
            <a:r>
              <a:rPr lang="en-US" b="0" i="0" dirty="0">
                <a:effectLst/>
                <a:latin typeface="__Inter_46a1ea"/>
              </a:rPr>
              <a:t>Fetching user history and more.</a:t>
            </a:r>
          </a:p>
        </p:txBody>
      </p:sp>
      <p:pic>
        <p:nvPicPr>
          <p:cNvPr id="7" name="Picture 6">
            <a:extLst>
              <a:ext uri="{FF2B5EF4-FFF2-40B4-BE49-F238E27FC236}">
                <a16:creationId xmlns:a16="http://schemas.microsoft.com/office/drawing/2014/main" id="{7F48A0B0-0891-5641-574D-76C7ED139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1" y="2422724"/>
            <a:ext cx="10308771" cy="3890990"/>
          </a:xfrm>
          <a:prstGeom prst="rect">
            <a:avLst/>
          </a:prstGeom>
        </p:spPr>
      </p:pic>
    </p:spTree>
    <p:extLst>
      <p:ext uri="{BB962C8B-B14F-4D97-AF65-F5344CB8AC3E}">
        <p14:creationId xmlns:p14="http://schemas.microsoft.com/office/powerpoint/2010/main" val="419142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54393-CBA2-FB84-2C49-828C9DB54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55" y="761336"/>
            <a:ext cx="10481774" cy="5796993"/>
          </a:xfrm>
          <a:prstGeom prst="rect">
            <a:avLst/>
          </a:prstGeom>
        </p:spPr>
      </p:pic>
      <p:sp>
        <p:nvSpPr>
          <p:cNvPr id="6" name="TextBox 5">
            <a:extLst>
              <a:ext uri="{FF2B5EF4-FFF2-40B4-BE49-F238E27FC236}">
                <a16:creationId xmlns:a16="http://schemas.microsoft.com/office/drawing/2014/main" id="{96CD03A7-F16E-87EC-5986-1C79F6329C8A}"/>
              </a:ext>
            </a:extLst>
          </p:cNvPr>
          <p:cNvSpPr txBox="1"/>
          <p:nvPr/>
        </p:nvSpPr>
        <p:spPr>
          <a:xfrm>
            <a:off x="934064" y="211181"/>
            <a:ext cx="1936299" cy="461665"/>
          </a:xfrm>
          <a:prstGeom prst="rect">
            <a:avLst/>
          </a:prstGeom>
          <a:noFill/>
        </p:spPr>
        <p:txBody>
          <a:bodyPr wrap="none" rtlCol="0">
            <a:spAutoFit/>
          </a:bodyPr>
          <a:lstStyle/>
          <a:p>
            <a:r>
              <a:rPr lang="en-IN" sz="2400" dirty="0"/>
              <a:t>USER FLOW :  </a:t>
            </a:r>
          </a:p>
        </p:txBody>
      </p:sp>
    </p:spTree>
    <p:extLst>
      <p:ext uri="{BB962C8B-B14F-4D97-AF65-F5344CB8AC3E}">
        <p14:creationId xmlns:p14="http://schemas.microsoft.com/office/powerpoint/2010/main" val="138412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8C978-EBAA-2249-407C-DF4093288912}"/>
              </a:ext>
            </a:extLst>
          </p:cNvPr>
          <p:cNvSpPr txBox="1"/>
          <p:nvPr/>
        </p:nvSpPr>
        <p:spPr>
          <a:xfrm>
            <a:off x="2699659" y="968829"/>
            <a:ext cx="5050969" cy="5324535"/>
          </a:xfrm>
          <a:prstGeom prst="rect">
            <a:avLst/>
          </a:prstGeom>
          <a:noFill/>
        </p:spPr>
        <p:txBody>
          <a:bodyPr wrap="square">
            <a:spAutoFit/>
          </a:bodyPr>
          <a:lstStyle/>
          <a:p>
            <a:pPr algn="l">
              <a:buFont typeface="Arial" panose="020B0604020202020204" pitchFamily="34" charset="0"/>
              <a:buChar char="•"/>
            </a:pPr>
            <a:r>
              <a:rPr lang="en-IN" sz="2000" b="1" i="0" dirty="0" err="1">
                <a:effectLst/>
                <a:latin typeface="__Inter_46a1ea"/>
                <a:hlinkClick r:id="rId2"/>
              </a:rPr>
              <a:t>AllGasfees</a:t>
            </a:r>
            <a:r>
              <a:rPr lang="en-IN" sz="2000" b="1" i="0" dirty="0">
                <a:effectLst/>
                <a:latin typeface="__Inter_46a1ea"/>
                <a:hlinkClick r:id="rId2"/>
              </a:rPr>
              <a:t> (external withdrawal fees)</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3"/>
              </a:rPr>
              <a:t>Bank details</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4"/>
              </a:rPr>
              <a:t>Quotes API - onramp</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5"/>
              </a:rPr>
              <a:t>Quotes API - offramp</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6"/>
              </a:rPr>
              <a:t>Sample Request for Endpoints</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7"/>
              </a:rPr>
              <a:t>Merchant Transaction History</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8"/>
              </a:rPr>
              <a:t>Order status</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9"/>
              </a:rPr>
              <a:t>All Config Mapping</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0"/>
              </a:rPr>
              <a:t>All Chain Mapping</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1"/>
              </a:rPr>
              <a:t>All Gas Fee Mapping</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2"/>
              </a:rPr>
              <a:t>Limits Mapping</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3"/>
              </a:rPr>
              <a:t>Coin limits mapping</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4"/>
              </a:rPr>
              <a:t>Price Ticker</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5"/>
              </a:rPr>
              <a:t>Set/Update Webhook URL</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6"/>
              </a:rPr>
              <a:t>Resend Webhook</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7"/>
              </a:rPr>
              <a:t>Send Dummy Webhook</a:t>
            </a:r>
            <a:endParaRPr lang="en-IN" sz="2000" b="0" i="0" dirty="0">
              <a:effectLst/>
              <a:latin typeface="__Inter_46a1ea"/>
            </a:endParaRPr>
          </a:p>
          <a:p>
            <a:pPr algn="l">
              <a:buFont typeface="Arial" panose="020B0604020202020204" pitchFamily="34" charset="0"/>
              <a:buChar char="•"/>
            </a:pPr>
            <a:r>
              <a:rPr lang="en-IN" sz="2000" b="0" i="0" dirty="0">
                <a:effectLst/>
                <a:latin typeface="__Inter_46a1ea"/>
                <a:hlinkClick r:id="rId18"/>
              </a:rPr>
              <a:t>Current Timestamp</a:t>
            </a:r>
            <a:endParaRPr lang="en-IN" sz="2000" b="0" i="0" dirty="0">
              <a:effectLst/>
              <a:latin typeface="__Inter_46a1ea"/>
            </a:endParaRPr>
          </a:p>
        </p:txBody>
      </p:sp>
      <p:sp>
        <p:nvSpPr>
          <p:cNvPr id="5" name="TextBox 4">
            <a:extLst>
              <a:ext uri="{FF2B5EF4-FFF2-40B4-BE49-F238E27FC236}">
                <a16:creationId xmlns:a16="http://schemas.microsoft.com/office/drawing/2014/main" id="{900F3107-3621-2A5A-FF47-608CE7FAB71E}"/>
              </a:ext>
            </a:extLst>
          </p:cNvPr>
          <p:cNvSpPr txBox="1"/>
          <p:nvPr/>
        </p:nvSpPr>
        <p:spPr>
          <a:xfrm>
            <a:off x="947056" y="507164"/>
            <a:ext cx="4626429" cy="461665"/>
          </a:xfrm>
          <a:prstGeom prst="rect">
            <a:avLst/>
          </a:prstGeom>
          <a:noFill/>
        </p:spPr>
        <p:txBody>
          <a:bodyPr wrap="square">
            <a:spAutoFit/>
          </a:bodyPr>
          <a:lstStyle/>
          <a:p>
            <a:r>
              <a:rPr lang="en-IN" sz="2400" b="1" i="0" cap="all" dirty="0">
                <a:effectLst/>
                <a:latin typeface="__Inter_46a1ea"/>
              </a:rPr>
              <a:t>REST API ENDPOINTS</a:t>
            </a:r>
            <a:endParaRPr lang="en-IN" sz="2400" dirty="0"/>
          </a:p>
        </p:txBody>
      </p:sp>
    </p:spTree>
    <p:extLst>
      <p:ext uri="{BB962C8B-B14F-4D97-AF65-F5344CB8AC3E}">
        <p14:creationId xmlns:p14="http://schemas.microsoft.com/office/powerpoint/2010/main" val="3333226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4F1DE-DF21-6543-458A-84A38AD6CCD1}"/>
              </a:ext>
            </a:extLst>
          </p:cNvPr>
          <p:cNvSpPr txBox="1"/>
          <p:nvPr/>
        </p:nvSpPr>
        <p:spPr>
          <a:xfrm>
            <a:off x="544286" y="164849"/>
            <a:ext cx="8350188" cy="1384995"/>
          </a:xfrm>
          <a:prstGeom prst="rect">
            <a:avLst/>
          </a:prstGeom>
          <a:noFill/>
        </p:spPr>
        <p:txBody>
          <a:bodyPr wrap="square">
            <a:spAutoFit/>
          </a:bodyPr>
          <a:lstStyle/>
          <a:p>
            <a:pPr algn="ctr"/>
            <a:r>
              <a:rPr lang="en-US" sz="2800" b="1" dirty="0">
                <a:effectLst/>
              </a:rPr>
              <a:t>     Resume Transaction – onramp</a:t>
            </a:r>
          </a:p>
          <a:p>
            <a:pPr algn="ctr"/>
            <a:endParaRPr lang="en-US" sz="1600" b="1" dirty="0">
              <a:effectLst/>
            </a:endParaRPr>
          </a:p>
          <a:p>
            <a:r>
              <a:rPr lang="en-US" sz="2000" dirty="0">
                <a:effectLst/>
              </a:rPr>
              <a:t>Incase the transaction wasn't completed or failed for any reason, the transaction can still be taken up at a later point of time.</a:t>
            </a:r>
          </a:p>
        </p:txBody>
      </p:sp>
      <p:sp>
        <p:nvSpPr>
          <p:cNvPr id="5" name="TextBox 4">
            <a:extLst>
              <a:ext uri="{FF2B5EF4-FFF2-40B4-BE49-F238E27FC236}">
                <a16:creationId xmlns:a16="http://schemas.microsoft.com/office/drawing/2014/main" id="{AC966B3F-96F5-8F7C-8F8D-1C8CDEE30441}"/>
              </a:ext>
            </a:extLst>
          </p:cNvPr>
          <p:cNvSpPr txBox="1"/>
          <p:nvPr/>
        </p:nvSpPr>
        <p:spPr>
          <a:xfrm>
            <a:off x="653988" y="1579525"/>
            <a:ext cx="6096000" cy="1477328"/>
          </a:xfrm>
          <a:prstGeom prst="rect">
            <a:avLst/>
          </a:prstGeom>
          <a:noFill/>
        </p:spPr>
        <p:txBody>
          <a:bodyPr wrap="square">
            <a:spAutoFit/>
          </a:bodyPr>
          <a:lstStyle/>
          <a:p>
            <a:pPr algn="l"/>
            <a:r>
              <a:rPr lang="en-US" b="1" i="0" dirty="0">
                <a:effectLst/>
                <a:latin typeface="__Inter_46a1ea"/>
              </a:rPr>
              <a:t>A transaction can usually fail due to:</a:t>
            </a:r>
          </a:p>
          <a:p>
            <a:pPr algn="l">
              <a:buFont typeface="Arial" panose="020B0604020202020204" pitchFamily="34" charset="0"/>
              <a:buChar char="•"/>
            </a:pPr>
            <a:r>
              <a:rPr lang="en-US" b="1" i="0" dirty="0">
                <a:effectLst/>
                <a:latin typeface="__Inter_46a1ea"/>
              </a:rPr>
              <a:t>Timed out</a:t>
            </a:r>
            <a:r>
              <a:rPr lang="en-US" b="0" i="0" dirty="0">
                <a:effectLst/>
                <a:latin typeface="__Inter_46a1ea"/>
              </a:rPr>
              <a:t> -&gt; </a:t>
            </a:r>
          </a:p>
          <a:p>
            <a:pPr algn="l">
              <a:buFont typeface="Arial" panose="020B0604020202020204" pitchFamily="34" charset="0"/>
              <a:buChar char="•"/>
            </a:pPr>
            <a:r>
              <a:rPr lang="en-US" b="0" i="0" dirty="0">
                <a:effectLst/>
                <a:latin typeface="__Inter_46a1ea"/>
              </a:rPr>
              <a:t>incase the user is unable to complete the payment within the allocated time.</a:t>
            </a:r>
          </a:p>
          <a:p>
            <a:pPr algn="l">
              <a:buFont typeface="Arial" panose="020B0604020202020204" pitchFamily="34" charset="0"/>
              <a:buChar char="•"/>
            </a:pPr>
            <a:r>
              <a:rPr lang="en-US" b="0" i="0" dirty="0">
                <a:effectLst/>
                <a:latin typeface="__Inter_46a1ea"/>
              </a:rPr>
              <a:t>incase the user accidentally enters incorrect amount.</a:t>
            </a:r>
          </a:p>
        </p:txBody>
      </p:sp>
      <p:pic>
        <p:nvPicPr>
          <p:cNvPr id="7" name="Picture 6">
            <a:extLst>
              <a:ext uri="{FF2B5EF4-FFF2-40B4-BE49-F238E27FC236}">
                <a16:creationId xmlns:a16="http://schemas.microsoft.com/office/drawing/2014/main" id="{B06E3B31-842A-0D8F-F550-8EA8ECFB8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611" y="1158406"/>
            <a:ext cx="3805401" cy="5534745"/>
          </a:xfrm>
          <a:prstGeom prst="rect">
            <a:avLst/>
          </a:prstGeom>
        </p:spPr>
      </p:pic>
    </p:spTree>
    <p:extLst>
      <p:ext uri="{BB962C8B-B14F-4D97-AF65-F5344CB8AC3E}">
        <p14:creationId xmlns:p14="http://schemas.microsoft.com/office/powerpoint/2010/main" val="47077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503044-BC78-A259-D579-CAD04209D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873" y="979714"/>
            <a:ext cx="3917336" cy="5606143"/>
          </a:xfrm>
          <a:prstGeom prst="rect">
            <a:avLst/>
          </a:prstGeom>
        </p:spPr>
      </p:pic>
      <p:pic>
        <p:nvPicPr>
          <p:cNvPr id="5" name="Picture 4">
            <a:extLst>
              <a:ext uri="{FF2B5EF4-FFF2-40B4-BE49-F238E27FC236}">
                <a16:creationId xmlns:a16="http://schemas.microsoft.com/office/drawing/2014/main" id="{4820A0C1-CD49-C986-5152-02AF00C6A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094" y="1059943"/>
            <a:ext cx="3917336" cy="5606144"/>
          </a:xfrm>
          <a:prstGeom prst="rect">
            <a:avLst/>
          </a:prstGeom>
        </p:spPr>
      </p:pic>
      <p:sp>
        <p:nvSpPr>
          <p:cNvPr id="7" name="TextBox 6">
            <a:extLst>
              <a:ext uri="{FF2B5EF4-FFF2-40B4-BE49-F238E27FC236}">
                <a16:creationId xmlns:a16="http://schemas.microsoft.com/office/drawing/2014/main" id="{D34FE2BE-9BF6-F1BD-2340-A43FAB9C136D}"/>
              </a:ext>
            </a:extLst>
          </p:cNvPr>
          <p:cNvSpPr txBox="1"/>
          <p:nvPr/>
        </p:nvSpPr>
        <p:spPr>
          <a:xfrm>
            <a:off x="555172" y="272143"/>
            <a:ext cx="6096000" cy="646331"/>
          </a:xfrm>
          <a:prstGeom prst="rect">
            <a:avLst/>
          </a:prstGeom>
          <a:noFill/>
        </p:spPr>
        <p:txBody>
          <a:bodyPr wrap="square">
            <a:spAutoFit/>
          </a:bodyPr>
          <a:lstStyle/>
          <a:p>
            <a:r>
              <a:rPr lang="en-US" b="0" i="0" dirty="0">
                <a:effectLst/>
                <a:latin typeface="__Inter_46a1ea"/>
              </a:rPr>
              <a:t>2) You can find the transaction that failed, which would be </a:t>
            </a:r>
            <a:r>
              <a:rPr lang="en-US" b="0" i="0" dirty="0" err="1">
                <a:effectLst/>
                <a:latin typeface="__Inter_46a1ea"/>
              </a:rPr>
              <a:t>colour</a:t>
            </a:r>
            <a:r>
              <a:rPr lang="en-US" b="0" i="0" dirty="0">
                <a:effectLst/>
                <a:latin typeface="__Inter_46a1ea"/>
              </a:rPr>
              <a:t> coded in red. Click on the transaction to proceed</a:t>
            </a:r>
            <a:endParaRPr lang="en-IN" dirty="0"/>
          </a:p>
        </p:txBody>
      </p:sp>
      <p:sp>
        <p:nvSpPr>
          <p:cNvPr id="9" name="TextBox 8">
            <a:extLst>
              <a:ext uri="{FF2B5EF4-FFF2-40B4-BE49-F238E27FC236}">
                <a16:creationId xmlns:a16="http://schemas.microsoft.com/office/drawing/2014/main" id="{5A2384CA-C9CA-AD0B-626B-8FFCBE9FCA07}"/>
              </a:ext>
            </a:extLst>
          </p:cNvPr>
          <p:cNvSpPr txBox="1"/>
          <p:nvPr/>
        </p:nvSpPr>
        <p:spPr>
          <a:xfrm>
            <a:off x="6585858" y="333383"/>
            <a:ext cx="5606142" cy="646331"/>
          </a:xfrm>
          <a:prstGeom prst="rect">
            <a:avLst/>
          </a:prstGeom>
          <a:noFill/>
        </p:spPr>
        <p:txBody>
          <a:bodyPr wrap="square">
            <a:spAutoFit/>
          </a:bodyPr>
          <a:lstStyle/>
          <a:p>
            <a:r>
              <a:rPr lang="en-US" dirty="0">
                <a:latin typeface="__Inter_46a1ea"/>
              </a:rPr>
              <a:t>3</a:t>
            </a:r>
            <a:r>
              <a:rPr lang="en-US" b="0" i="0" dirty="0">
                <a:effectLst/>
                <a:latin typeface="__Inter_46a1ea"/>
              </a:rPr>
              <a:t>) click on the </a:t>
            </a:r>
            <a:r>
              <a:rPr lang="en-US" b="1" i="0" dirty="0">
                <a:effectLst/>
                <a:latin typeface="__Inter_46a1ea"/>
              </a:rPr>
              <a:t>Resume Transaction</a:t>
            </a:r>
            <a:r>
              <a:rPr lang="en-US" b="0" i="0" dirty="0">
                <a:effectLst/>
                <a:latin typeface="__Inter_46a1ea"/>
              </a:rPr>
              <a:t>, to continue the process.</a:t>
            </a:r>
            <a:endParaRPr lang="en-IN" dirty="0"/>
          </a:p>
        </p:txBody>
      </p:sp>
    </p:spTree>
    <p:extLst>
      <p:ext uri="{BB962C8B-B14F-4D97-AF65-F5344CB8AC3E}">
        <p14:creationId xmlns:p14="http://schemas.microsoft.com/office/powerpoint/2010/main" val="179924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433D3-A519-7CBA-5B2E-DD59CCC810F1}"/>
              </a:ext>
            </a:extLst>
          </p:cNvPr>
          <p:cNvSpPr txBox="1"/>
          <p:nvPr/>
        </p:nvSpPr>
        <p:spPr>
          <a:xfrm>
            <a:off x="337457" y="319093"/>
            <a:ext cx="6096000" cy="646331"/>
          </a:xfrm>
          <a:prstGeom prst="rect">
            <a:avLst/>
          </a:prstGeom>
          <a:noFill/>
        </p:spPr>
        <p:txBody>
          <a:bodyPr wrap="square">
            <a:spAutoFit/>
          </a:bodyPr>
          <a:lstStyle/>
          <a:p>
            <a:r>
              <a:rPr lang="en-US" b="0" i="0" dirty="0">
                <a:effectLst/>
                <a:latin typeface="__Inter_46a1ea"/>
              </a:rPr>
              <a:t>4) Incase the payment was not done due to - </a:t>
            </a:r>
            <a:r>
              <a:rPr lang="en-US" b="1" i="0" dirty="0">
                <a:effectLst/>
                <a:latin typeface="__Inter_46a1ea"/>
              </a:rPr>
              <a:t>Time out</a:t>
            </a:r>
            <a:r>
              <a:rPr lang="en-US" b="0" i="0" dirty="0">
                <a:effectLst/>
                <a:latin typeface="__Inter_46a1ea"/>
              </a:rPr>
              <a:t> click on the desired payment option </a:t>
            </a:r>
            <a:r>
              <a:rPr lang="en-US" b="1" i="0" dirty="0">
                <a:effectLst/>
                <a:latin typeface="__Inter_46a1ea"/>
              </a:rPr>
              <a:t>UPI</a:t>
            </a:r>
            <a:r>
              <a:rPr lang="en-US" b="0" i="0" dirty="0">
                <a:effectLst/>
                <a:latin typeface="__Inter_46a1ea"/>
              </a:rPr>
              <a:t> or </a:t>
            </a:r>
            <a:r>
              <a:rPr lang="en-US" b="1" i="0" dirty="0">
                <a:effectLst/>
                <a:latin typeface="__Inter_46a1ea"/>
              </a:rPr>
              <a:t>IMPS</a:t>
            </a:r>
            <a:r>
              <a:rPr lang="en-US" b="0" i="0" dirty="0">
                <a:effectLst/>
                <a:latin typeface="__Inter_46a1ea"/>
              </a:rPr>
              <a:t> to continue further.</a:t>
            </a:r>
            <a:endParaRPr lang="en-IN" dirty="0"/>
          </a:p>
        </p:txBody>
      </p:sp>
      <p:pic>
        <p:nvPicPr>
          <p:cNvPr id="5" name="Picture 4">
            <a:extLst>
              <a:ext uri="{FF2B5EF4-FFF2-40B4-BE49-F238E27FC236}">
                <a16:creationId xmlns:a16="http://schemas.microsoft.com/office/drawing/2014/main" id="{2B97DB91-ED47-9CC8-5CD2-BC07AA6AA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20" y="1121229"/>
            <a:ext cx="3733851" cy="5511803"/>
          </a:xfrm>
          <a:prstGeom prst="rect">
            <a:avLst/>
          </a:prstGeom>
        </p:spPr>
      </p:pic>
      <p:pic>
        <p:nvPicPr>
          <p:cNvPr id="7" name="Picture 6">
            <a:extLst>
              <a:ext uri="{FF2B5EF4-FFF2-40B4-BE49-F238E27FC236}">
                <a16:creationId xmlns:a16="http://schemas.microsoft.com/office/drawing/2014/main" id="{F2C11AC6-2003-F2D8-D676-8C7EABAD9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828" y="1767560"/>
            <a:ext cx="3733851" cy="5021802"/>
          </a:xfrm>
          <a:prstGeom prst="rect">
            <a:avLst/>
          </a:prstGeom>
        </p:spPr>
      </p:pic>
      <p:sp>
        <p:nvSpPr>
          <p:cNvPr id="9" name="TextBox 8">
            <a:extLst>
              <a:ext uri="{FF2B5EF4-FFF2-40B4-BE49-F238E27FC236}">
                <a16:creationId xmlns:a16="http://schemas.microsoft.com/office/drawing/2014/main" id="{70414B1D-E210-6587-D9F4-186912AAF290}"/>
              </a:ext>
            </a:extLst>
          </p:cNvPr>
          <p:cNvSpPr txBox="1"/>
          <p:nvPr/>
        </p:nvSpPr>
        <p:spPr>
          <a:xfrm>
            <a:off x="4855029" y="1121229"/>
            <a:ext cx="6096000" cy="646331"/>
          </a:xfrm>
          <a:prstGeom prst="rect">
            <a:avLst/>
          </a:prstGeom>
          <a:noFill/>
        </p:spPr>
        <p:txBody>
          <a:bodyPr wrap="square">
            <a:spAutoFit/>
          </a:bodyPr>
          <a:lstStyle/>
          <a:p>
            <a:r>
              <a:rPr lang="en-US" b="1" i="0" dirty="0">
                <a:effectLst/>
                <a:latin typeface="__Inter_46a1ea"/>
              </a:rPr>
              <a:t>5) Incorrect amount</a:t>
            </a:r>
            <a:r>
              <a:rPr lang="en-US" b="0" i="0" dirty="0">
                <a:effectLst/>
                <a:latin typeface="__Inter_46a1ea"/>
              </a:rPr>
              <a:t> entered, click on </a:t>
            </a:r>
            <a:r>
              <a:rPr lang="en-US" b="1" i="0" dirty="0">
                <a:effectLst/>
                <a:latin typeface="__Inter_46a1ea"/>
              </a:rPr>
              <a:t>Edit</a:t>
            </a:r>
            <a:r>
              <a:rPr lang="en-US" b="0" i="0" dirty="0">
                <a:effectLst/>
                <a:latin typeface="__Inter_46a1ea"/>
              </a:rPr>
              <a:t> and enter the correct amount and proceed to clicking on </a:t>
            </a:r>
            <a:r>
              <a:rPr lang="en-US" b="1" i="0" dirty="0">
                <a:effectLst/>
                <a:latin typeface="__Inter_46a1ea"/>
              </a:rPr>
              <a:t>Claim Payment</a:t>
            </a:r>
            <a:r>
              <a:rPr lang="en-US" b="0" i="0" dirty="0">
                <a:effectLst/>
                <a:latin typeface="__Inter_46a1ea"/>
              </a:rPr>
              <a:t>. </a:t>
            </a:r>
            <a:endParaRPr lang="en-IN" dirty="0"/>
          </a:p>
        </p:txBody>
      </p:sp>
    </p:spTree>
    <p:extLst>
      <p:ext uri="{BB962C8B-B14F-4D97-AF65-F5344CB8AC3E}">
        <p14:creationId xmlns:p14="http://schemas.microsoft.com/office/powerpoint/2010/main" val="285081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A57B9-A661-3B7B-440B-BB7993A5ABDA}"/>
              </a:ext>
            </a:extLst>
          </p:cNvPr>
          <p:cNvSpPr txBox="1"/>
          <p:nvPr/>
        </p:nvSpPr>
        <p:spPr>
          <a:xfrm>
            <a:off x="1436914" y="293915"/>
            <a:ext cx="2503714" cy="584775"/>
          </a:xfrm>
          <a:prstGeom prst="rect">
            <a:avLst/>
          </a:prstGeom>
          <a:noFill/>
        </p:spPr>
        <p:txBody>
          <a:bodyPr wrap="square" rtlCol="0">
            <a:spAutoFit/>
          </a:bodyPr>
          <a:lstStyle/>
          <a:p>
            <a:r>
              <a:rPr lang="en-IN" sz="3200" u="sng" dirty="0"/>
              <a:t>Privacy:</a:t>
            </a:r>
          </a:p>
        </p:txBody>
      </p:sp>
      <p:sp>
        <p:nvSpPr>
          <p:cNvPr id="6" name="TextBox 5">
            <a:extLst>
              <a:ext uri="{FF2B5EF4-FFF2-40B4-BE49-F238E27FC236}">
                <a16:creationId xmlns:a16="http://schemas.microsoft.com/office/drawing/2014/main" id="{5447BD19-459A-D805-3B83-9DEE40B7403C}"/>
              </a:ext>
            </a:extLst>
          </p:cNvPr>
          <p:cNvSpPr txBox="1"/>
          <p:nvPr/>
        </p:nvSpPr>
        <p:spPr>
          <a:xfrm>
            <a:off x="1730829" y="1766148"/>
            <a:ext cx="6096000" cy="369332"/>
          </a:xfrm>
          <a:prstGeom prst="rect">
            <a:avLst/>
          </a:prstGeom>
          <a:noFill/>
        </p:spPr>
        <p:txBody>
          <a:bodyPr wrap="square">
            <a:spAutoFit/>
          </a:bodyPr>
          <a:lstStyle/>
          <a:p>
            <a:r>
              <a:rPr lang="en-IN" dirty="0">
                <a:hlinkClick r:id="rId2"/>
              </a:rPr>
              <a:t>https://onramp.money/assets/privacyPolicy.pdf</a:t>
            </a:r>
            <a:endParaRPr lang="en-IN" dirty="0"/>
          </a:p>
        </p:txBody>
      </p:sp>
      <p:sp>
        <p:nvSpPr>
          <p:cNvPr id="7" name="TextBox 6">
            <a:extLst>
              <a:ext uri="{FF2B5EF4-FFF2-40B4-BE49-F238E27FC236}">
                <a16:creationId xmlns:a16="http://schemas.microsoft.com/office/drawing/2014/main" id="{165C89B2-5D73-1BDB-A026-3A56753A42DB}"/>
              </a:ext>
            </a:extLst>
          </p:cNvPr>
          <p:cNvSpPr txBox="1"/>
          <p:nvPr/>
        </p:nvSpPr>
        <p:spPr>
          <a:xfrm>
            <a:off x="1730829" y="1230086"/>
            <a:ext cx="2653099" cy="461665"/>
          </a:xfrm>
          <a:prstGeom prst="rect">
            <a:avLst/>
          </a:prstGeom>
          <a:noFill/>
        </p:spPr>
        <p:txBody>
          <a:bodyPr wrap="none" rtlCol="0">
            <a:spAutoFit/>
          </a:bodyPr>
          <a:lstStyle/>
          <a:p>
            <a:r>
              <a:rPr lang="en-IN" sz="2400" dirty="0"/>
              <a:t>Pdf attached below.</a:t>
            </a:r>
          </a:p>
        </p:txBody>
      </p:sp>
    </p:spTree>
    <p:extLst>
      <p:ext uri="{BB962C8B-B14F-4D97-AF65-F5344CB8AC3E}">
        <p14:creationId xmlns:p14="http://schemas.microsoft.com/office/powerpoint/2010/main" val="346618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3D6EEA-D960-17B5-8A1C-A463C12E5AC2}"/>
              </a:ext>
            </a:extLst>
          </p:cNvPr>
          <p:cNvSpPr txBox="1"/>
          <p:nvPr/>
        </p:nvSpPr>
        <p:spPr>
          <a:xfrm>
            <a:off x="688257" y="313388"/>
            <a:ext cx="8652388" cy="1200329"/>
          </a:xfrm>
          <a:prstGeom prst="rect">
            <a:avLst/>
          </a:prstGeom>
          <a:noFill/>
        </p:spPr>
        <p:txBody>
          <a:bodyPr wrap="square">
            <a:spAutoFit/>
          </a:bodyPr>
          <a:lstStyle/>
          <a:p>
            <a:pPr algn="l"/>
            <a:r>
              <a:rPr lang="en-US" b="1" i="0" dirty="0">
                <a:effectLst/>
                <a:latin typeface="__Inter_46a1ea"/>
              </a:rPr>
              <a:t>User actions can be covered in 3 simple steps (all complexities are handled by onramp)</a:t>
            </a:r>
            <a:r>
              <a:rPr lang="en-US" b="0" i="0" dirty="0">
                <a:effectLst/>
                <a:latin typeface="__Inter_46a1ea"/>
              </a:rPr>
              <a:t> </a:t>
            </a:r>
          </a:p>
          <a:p>
            <a:pPr algn="l">
              <a:buFont typeface="+mj-lt"/>
              <a:buAutoNum type="arabicPeriod"/>
            </a:pPr>
            <a:r>
              <a:rPr lang="en-US" b="0" i="0" dirty="0">
                <a:effectLst/>
                <a:latin typeface="__Inter_46a1ea"/>
              </a:rPr>
              <a:t>User logs in via OTP </a:t>
            </a:r>
          </a:p>
          <a:p>
            <a:pPr algn="l">
              <a:buFont typeface="+mj-lt"/>
              <a:buAutoNum type="arabicPeriod" startAt="2"/>
            </a:pPr>
            <a:r>
              <a:rPr lang="en-US" b="0" i="0" dirty="0">
                <a:effectLst/>
                <a:latin typeface="__Inter_46a1ea"/>
              </a:rPr>
              <a:t>User confirms transaction details </a:t>
            </a:r>
          </a:p>
          <a:p>
            <a:pPr algn="l">
              <a:buFont typeface="+mj-lt"/>
              <a:buAutoNum type="arabicPeriod" startAt="3"/>
            </a:pPr>
            <a:r>
              <a:rPr lang="en-US" b="0" i="0" dirty="0">
                <a:effectLst/>
                <a:latin typeface="__Inter_46a1ea"/>
              </a:rPr>
              <a:t>User makes the payment </a:t>
            </a:r>
          </a:p>
        </p:txBody>
      </p:sp>
      <p:sp>
        <p:nvSpPr>
          <p:cNvPr id="7" name="TextBox 6">
            <a:extLst>
              <a:ext uri="{FF2B5EF4-FFF2-40B4-BE49-F238E27FC236}">
                <a16:creationId xmlns:a16="http://schemas.microsoft.com/office/drawing/2014/main" id="{A7A631F9-8AFC-2937-4CA7-7125B23C8D40}"/>
              </a:ext>
            </a:extLst>
          </p:cNvPr>
          <p:cNvSpPr txBox="1"/>
          <p:nvPr/>
        </p:nvSpPr>
        <p:spPr>
          <a:xfrm>
            <a:off x="688257" y="1651081"/>
            <a:ext cx="11012130" cy="4862870"/>
          </a:xfrm>
          <a:prstGeom prst="rect">
            <a:avLst/>
          </a:prstGeom>
          <a:noFill/>
        </p:spPr>
        <p:txBody>
          <a:bodyPr wrap="square">
            <a:spAutoFit/>
          </a:bodyPr>
          <a:lstStyle/>
          <a:p>
            <a:pPr algn="l"/>
            <a:r>
              <a:rPr lang="en-IN" sz="2000" b="1" i="0" dirty="0">
                <a:effectLst/>
                <a:latin typeface="__Inter_46a1ea"/>
              </a:rPr>
              <a:t>Overview of the flow</a:t>
            </a:r>
          </a:p>
          <a:p>
            <a:pPr algn="l"/>
            <a:endParaRPr lang="en-IN" sz="2000" b="1" i="0" dirty="0">
              <a:effectLst/>
              <a:latin typeface="__Inter_46a1ea"/>
            </a:endParaRPr>
          </a:p>
          <a:p>
            <a:pPr marL="285750" indent="-285750" algn="l">
              <a:buFont typeface="Wingdings" panose="05000000000000000000" pitchFamily="2" charset="2"/>
              <a:buChar char="Ø"/>
            </a:pPr>
            <a:r>
              <a:rPr lang="en-US" b="0" i="0" dirty="0">
                <a:effectLst/>
                <a:latin typeface="__Inter_46a1ea"/>
              </a:rPr>
              <a:t>User is asked to login in via phone based OTP, where the KYC level of the user is checked, incase the user has exceeded the threshold, the user is prompted to complete the next tier of KYC to proceed further </a:t>
            </a:r>
          </a:p>
          <a:p>
            <a:pPr marL="285750" indent="-285750" algn="l">
              <a:buFont typeface="Wingdings" panose="05000000000000000000" pitchFamily="2" charset="2"/>
              <a:buChar char="Ø"/>
            </a:pPr>
            <a:endParaRPr lang="en-US" dirty="0">
              <a:latin typeface="__Inter_46a1ea"/>
            </a:endParaRPr>
          </a:p>
          <a:p>
            <a:pPr marL="285750" indent="-285750" algn="l">
              <a:buFont typeface="Wingdings" panose="05000000000000000000" pitchFamily="2" charset="2"/>
              <a:buChar char="Ø"/>
            </a:pPr>
            <a:r>
              <a:rPr lang="en-US" b="0" i="0" dirty="0">
                <a:effectLst/>
                <a:latin typeface="__Inter_46a1ea"/>
              </a:rPr>
              <a:t>Once the user is logged in, transaction details are shown to the user to confirm and proceed to the next step.</a:t>
            </a:r>
          </a:p>
          <a:p>
            <a:pPr algn="l"/>
            <a:endParaRPr lang="en-US" dirty="0">
              <a:latin typeface="__Inter_46a1ea"/>
            </a:endParaRPr>
          </a:p>
          <a:p>
            <a:pPr marL="285750" indent="-285750" algn="l">
              <a:buFont typeface="Wingdings" panose="05000000000000000000" pitchFamily="2" charset="2"/>
              <a:buChar char="Ø"/>
            </a:pPr>
            <a:r>
              <a:rPr lang="en-US" b="0" i="0" dirty="0">
                <a:effectLst/>
                <a:latin typeface="__Inter_46a1ea"/>
              </a:rPr>
              <a:t>Bank account details would be fetched based on the user’s geographical location. </a:t>
            </a:r>
          </a:p>
          <a:p>
            <a:pPr marL="285750" indent="-285750" algn="l">
              <a:buFont typeface="Wingdings" panose="05000000000000000000" pitchFamily="2" charset="2"/>
              <a:buChar char="Ø"/>
            </a:pPr>
            <a:endParaRPr lang="en-US" b="0" i="0" dirty="0">
              <a:effectLst/>
              <a:latin typeface="__Inter_46a1ea"/>
            </a:endParaRPr>
          </a:p>
          <a:p>
            <a:pPr marL="285750" indent="-285750" algn="l">
              <a:buFont typeface="Wingdings" panose="05000000000000000000" pitchFamily="2" charset="2"/>
              <a:buChar char="Ø"/>
            </a:pPr>
            <a:r>
              <a:rPr lang="en-US" b="0" i="0" dirty="0">
                <a:effectLst/>
                <a:latin typeface="__Inter_46a1ea"/>
              </a:rPr>
              <a:t>The account details are displayed and the user is prompted to make the payment using a payment method of his choice. </a:t>
            </a:r>
          </a:p>
          <a:p>
            <a:pPr marL="285750" indent="-285750" algn="l">
              <a:buFont typeface="Wingdings" panose="05000000000000000000" pitchFamily="2" charset="2"/>
              <a:buChar char="Ø"/>
            </a:pPr>
            <a:endParaRPr lang="en-US" dirty="0">
              <a:latin typeface="__Inter_46a1ea"/>
            </a:endParaRPr>
          </a:p>
          <a:p>
            <a:pPr marL="285750" indent="-285750" algn="l">
              <a:buFont typeface="Wingdings" panose="05000000000000000000" pitchFamily="2" charset="2"/>
              <a:buChar char="Ø"/>
            </a:pPr>
            <a:r>
              <a:rPr lang="en-US" b="0" i="0" dirty="0">
                <a:effectLst/>
                <a:latin typeface="__Inter_46a1ea"/>
              </a:rPr>
              <a:t>After successfully completing the payment, deposit is confirmed once the payment has been received, an equivalent amount of cryptocurrency is bought at market price.</a:t>
            </a:r>
          </a:p>
          <a:p>
            <a:pPr marL="285750" indent="-285750" algn="l">
              <a:buFont typeface="Wingdings" panose="05000000000000000000" pitchFamily="2" charset="2"/>
              <a:buChar char="Ø"/>
            </a:pPr>
            <a:endParaRPr lang="en-US" b="0" i="0" dirty="0">
              <a:effectLst/>
              <a:latin typeface="__Inter_46a1ea"/>
            </a:endParaRPr>
          </a:p>
          <a:p>
            <a:pPr marL="285750" indent="-285750" algn="l">
              <a:buFont typeface="Wingdings" panose="05000000000000000000" pitchFamily="2" charset="2"/>
              <a:buChar char="Ø"/>
            </a:pPr>
            <a:r>
              <a:rPr lang="en-US" b="0" i="0" dirty="0">
                <a:effectLst/>
                <a:latin typeface="__Inter_46a1ea"/>
              </a:rPr>
              <a:t>The crypto withdrawal </a:t>
            </a:r>
            <a:r>
              <a:rPr lang="en-US" b="0" i="0" dirty="0" err="1">
                <a:effectLst/>
                <a:latin typeface="__Inter_46a1ea"/>
              </a:rPr>
              <a:t>onchain</a:t>
            </a:r>
            <a:r>
              <a:rPr lang="en-US" b="0" i="0" dirty="0">
                <a:effectLst/>
                <a:latin typeface="__Inter_46a1ea"/>
              </a:rPr>
              <a:t> is then initiated to the user's address, and the user is redirected back to the platform.</a:t>
            </a:r>
          </a:p>
        </p:txBody>
      </p:sp>
    </p:spTree>
    <p:extLst>
      <p:ext uri="{BB962C8B-B14F-4D97-AF65-F5344CB8AC3E}">
        <p14:creationId xmlns:p14="http://schemas.microsoft.com/office/powerpoint/2010/main" val="303345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2575C67-F422-79B6-1A46-9B4EC1B6D62E}"/>
              </a:ext>
            </a:extLst>
          </p:cNvPr>
          <p:cNvGraphicFramePr>
            <a:graphicFrameLocks noGrp="1"/>
          </p:cNvGraphicFramePr>
          <p:nvPr>
            <p:extLst>
              <p:ext uri="{D42A27DB-BD31-4B8C-83A1-F6EECF244321}">
                <p14:modId xmlns:p14="http://schemas.microsoft.com/office/powerpoint/2010/main" val="936316423"/>
              </p:ext>
            </p:extLst>
          </p:nvPr>
        </p:nvGraphicFramePr>
        <p:xfrm>
          <a:off x="660308" y="951896"/>
          <a:ext cx="10239272" cy="5604002"/>
        </p:xfrm>
        <a:graphic>
          <a:graphicData uri="http://schemas.openxmlformats.org/drawingml/2006/table">
            <a:tbl>
              <a:tblPr/>
              <a:tblGrid>
                <a:gridCol w="2853131">
                  <a:extLst>
                    <a:ext uri="{9D8B030D-6E8A-4147-A177-3AD203B41FA5}">
                      <a16:colId xmlns:a16="http://schemas.microsoft.com/office/drawing/2014/main" val="4188995167"/>
                    </a:ext>
                  </a:extLst>
                </a:gridCol>
                <a:gridCol w="4079709">
                  <a:extLst>
                    <a:ext uri="{9D8B030D-6E8A-4147-A177-3AD203B41FA5}">
                      <a16:colId xmlns:a16="http://schemas.microsoft.com/office/drawing/2014/main" val="4264683831"/>
                    </a:ext>
                  </a:extLst>
                </a:gridCol>
                <a:gridCol w="3306432">
                  <a:extLst>
                    <a:ext uri="{9D8B030D-6E8A-4147-A177-3AD203B41FA5}">
                      <a16:colId xmlns:a16="http://schemas.microsoft.com/office/drawing/2014/main" val="794814167"/>
                    </a:ext>
                  </a:extLst>
                </a:gridCol>
              </a:tblGrid>
              <a:tr h="284675">
                <a:tc>
                  <a:txBody>
                    <a:bodyPr/>
                    <a:lstStyle/>
                    <a:p>
                      <a:pPr algn="l" fontAlgn="ctr"/>
                      <a:r>
                        <a:rPr lang="en-IN" sz="1600" b="1" dirty="0">
                          <a:effectLst/>
                        </a:rPr>
                        <a:t>Parameter</a:t>
                      </a:r>
                    </a:p>
                  </a:txBody>
                  <a:tcPr marL="54392" marR="54392" marT="27196" marB="27196" anchor="ctr">
                    <a:lnL w="1270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400CFC"/>
                      </a:solidFill>
                      <a:prstDash val="solid"/>
                      <a:round/>
                      <a:headEnd type="none" w="med" len="med"/>
                      <a:tailEnd type="none" w="med" len="med"/>
                    </a:lnB>
                    <a:noFill/>
                  </a:tcPr>
                </a:tc>
                <a:tc>
                  <a:txBody>
                    <a:bodyPr/>
                    <a:lstStyle/>
                    <a:p>
                      <a:pPr algn="l" fontAlgn="ctr"/>
                      <a:r>
                        <a:rPr lang="en-IN" sz="1600" b="1" dirty="0">
                          <a:effectLst/>
                        </a:rPr>
                        <a:t>Example Value</a:t>
                      </a:r>
                    </a:p>
                  </a:txBody>
                  <a:tcPr marL="54392" marR="54392" marT="27196" marB="27196" anchor="ctr">
                    <a:lnL w="762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6014FC"/>
                      </a:solidFill>
                      <a:prstDash val="solid"/>
                      <a:round/>
                      <a:headEnd type="none" w="med" len="med"/>
                      <a:tailEnd type="none" w="med" len="med"/>
                    </a:lnB>
                    <a:noFill/>
                  </a:tcPr>
                </a:tc>
                <a:tc>
                  <a:txBody>
                    <a:bodyPr/>
                    <a:lstStyle/>
                    <a:p>
                      <a:pPr algn="l" fontAlgn="ctr"/>
                      <a:r>
                        <a:rPr lang="en-IN" sz="1600" b="1" dirty="0">
                          <a:effectLst/>
                        </a:rPr>
                        <a:t>Explanation </a:t>
                      </a:r>
                    </a:p>
                  </a:txBody>
                  <a:tcPr marL="54392" marR="54392" marT="27196" marB="27196" anchor="ctr">
                    <a:lnL w="762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00F2FB"/>
                      </a:solidFill>
                      <a:prstDash val="solid"/>
                      <a:round/>
                      <a:headEnd type="none" w="med" len="med"/>
                      <a:tailEnd type="none" w="med" len="med"/>
                    </a:lnB>
                    <a:noFill/>
                  </a:tcPr>
                </a:tc>
                <a:extLst>
                  <a:ext uri="{0D108BD9-81ED-4DB2-BD59-A6C34878D82A}">
                    <a16:rowId xmlns:a16="http://schemas.microsoft.com/office/drawing/2014/main" val="3821221398"/>
                  </a:ext>
                </a:extLst>
              </a:tr>
              <a:tr h="488163">
                <a:tc>
                  <a:txBody>
                    <a:bodyPr/>
                    <a:lstStyle/>
                    <a:p>
                      <a:pPr fontAlgn="ctr"/>
                      <a:r>
                        <a:rPr lang="en-IN" sz="1400">
                          <a:effectLst/>
                        </a:rPr>
                        <a:t>clientName</a:t>
                      </a:r>
                    </a:p>
                  </a:txBody>
                  <a:tcPr marL="54392" marR="54392" marT="27196" marB="27196" anchor="ctr">
                    <a:lnL w="12700" cap="flat" cmpd="sng" algn="ctr">
                      <a:solidFill>
                        <a:srgbClr val="400CFC"/>
                      </a:solidFill>
                      <a:prstDash val="solid"/>
                      <a:round/>
                      <a:headEnd type="none" w="med" len="med"/>
                      <a:tailEnd type="none" w="med" len="med"/>
                    </a:lnL>
                    <a:lnR w="7620" cap="flat" cmpd="sng" algn="ctr">
                      <a:solidFill>
                        <a:srgbClr val="6014FC"/>
                      </a:solidFill>
                      <a:prstDash val="solid"/>
                      <a:round/>
                      <a:headEnd type="none" w="med" len="med"/>
                      <a:tailEnd type="none" w="med" len="med"/>
                    </a:lnR>
                    <a:lnT w="12700" cap="flat" cmpd="sng" algn="ctr">
                      <a:solidFill>
                        <a:srgbClr val="400CFC"/>
                      </a:solidFill>
                      <a:prstDash val="solid"/>
                      <a:round/>
                      <a:headEnd type="none" w="med" len="med"/>
                      <a:tailEnd type="none" w="med" len="med"/>
                    </a:lnT>
                    <a:lnB w="7620" cap="flat" cmpd="sng" algn="ctr">
                      <a:solidFill>
                        <a:srgbClr val="40FDFB"/>
                      </a:solidFill>
                      <a:prstDash val="solid"/>
                      <a:round/>
                      <a:headEnd type="none" w="med" len="med"/>
                      <a:tailEnd type="none" w="med" len="med"/>
                    </a:lnB>
                    <a:noFill/>
                  </a:tcPr>
                </a:tc>
                <a:tc>
                  <a:txBody>
                    <a:bodyPr/>
                    <a:lstStyle/>
                    <a:p>
                      <a:pPr fontAlgn="ctr"/>
                      <a:r>
                        <a:rPr lang="en-IN" sz="1400">
                          <a:effectLst/>
                        </a:rPr>
                        <a:t>Super Dapp</a:t>
                      </a:r>
                    </a:p>
                  </a:txBody>
                  <a:tcPr marL="54392" marR="54392" marT="27196" marB="27196" anchor="ctr">
                    <a:lnL w="7620" cap="flat" cmpd="sng" algn="ctr">
                      <a:solidFill>
                        <a:srgbClr val="6014FC"/>
                      </a:solidFill>
                      <a:prstDash val="solid"/>
                      <a:round/>
                      <a:headEnd type="none" w="med" len="med"/>
                      <a:tailEnd type="none" w="med" len="med"/>
                    </a:lnL>
                    <a:lnR w="7620" cap="flat" cmpd="sng" algn="ctr">
                      <a:solidFill>
                        <a:srgbClr val="00F2FB"/>
                      </a:solidFill>
                      <a:prstDash val="solid"/>
                      <a:round/>
                      <a:headEnd type="none" w="med" len="med"/>
                      <a:tailEnd type="none" w="med" len="med"/>
                    </a:lnR>
                    <a:lnT w="12700" cap="flat" cmpd="sng" algn="ctr">
                      <a:solidFill>
                        <a:srgbClr val="6014FC"/>
                      </a:solidFill>
                      <a:prstDash val="solid"/>
                      <a:round/>
                      <a:headEnd type="none" w="med" len="med"/>
                      <a:tailEnd type="none" w="med" len="med"/>
                    </a:lnT>
                    <a:lnB w="7620" cap="flat" cmpd="sng" algn="ctr">
                      <a:solidFill>
                        <a:srgbClr val="40EEFB"/>
                      </a:solidFill>
                      <a:prstDash val="solid"/>
                      <a:round/>
                      <a:headEnd type="none" w="med" len="med"/>
                      <a:tailEnd type="none" w="med" len="med"/>
                    </a:lnB>
                    <a:noFill/>
                  </a:tcPr>
                </a:tc>
                <a:tc>
                  <a:txBody>
                    <a:bodyPr/>
                    <a:lstStyle/>
                    <a:p>
                      <a:pPr fontAlgn="ctr"/>
                      <a:r>
                        <a:rPr lang="en-IN" sz="1400" dirty="0">
                          <a:effectLst/>
                        </a:rPr>
                        <a:t>Name of the client</a:t>
                      </a:r>
                    </a:p>
                  </a:txBody>
                  <a:tcPr marL="54392" marR="54392" marT="27196" marB="27196" anchor="ctr">
                    <a:lnL w="7620" cap="flat" cmpd="sng" algn="ctr">
                      <a:solidFill>
                        <a:srgbClr val="00F2FB"/>
                      </a:solidFill>
                      <a:prstDash val="solid"/>
                      <a:round/>
                      <a:headEnd type="none" w="med" len="med"/>
                      <a:tailEnd type="none" w="med" len="med"/>
                    </a:lnL>
                    <a:lnR w="12700" cap="flat" cmpd="sng" algn="ctr">
                      <a:solidFill>
                        <a:srgbClr val="00F2FB"/>
                      </a:solidFill>
                      <a:prstDash val="solid"/>
                      <a:round/>
                      <a:headEnd type="none" w="med" len="med"/>
                      <a:tailEnd type="none" w="med" len="med"/>
                    </a:lnR>
                    <a:lnT w="12700" cap="flat" cmpd="sng" algn="ctr">
                      <a:solidFill>
                        <a:srgbClr val="00F2FB"/>
                      </a:solidFill>
                      <a:prstDash val="solid"/>
                      <a:round/>
                      <a:headEnd type="none" w="med" len="med"/>
                      <a:tailEnd type="none" w="med" len="med"/>
                    </a:lnT>
                    <a:lnB w="7620" cap="flat" cmpd="sng" algn="ctr">
                      <a:solidFill>
                        <a:srgbClr val="20F5FB"/>
                      </a:solidFill>
                      <a:prstDash val="solid"/>
                      <a:round/>
                      <a:headEnd type="none" w="med" len="med"/>
                      <a:tailEnd type="none" w="med" len="med"/>
                    </a:lnB>
                    <a:noFill/>
                  </a:tcPr>
                </a:tc>
                <a:extLst>
                  <a:ext uri="{0D108BD9-81ED-4DB2-BD59-A6C34878D82A}">
                    <a16:rowId xmlns:a16="http://schemas.microsoft.com/office/drawing/2014/main" val="3633842772"/>
                  </a:ext>
                </a:extLst>
              </a:tr>
              <a:tr h="697374">
                <a:tc>
                  <a:txBody>
                    <a:bodyPr/>
                    <a:lstStyle/>
                    <a:p>
                      <a:pPr fontAlgn="ctr"/>
                      <a:r>
                        <a:rPr lang="en-IN" sz="1400">
                          <a:effectLst/>
                        </a:rPr>
                        <a:t>onRampFee</a:t>
                      </a:r>
                    </a:p>
                  </a:txBody>
                  <a:tcPr marL="54392" marR="54392" marT="27196" marB="27196" anchor="ctr">
                    <a:lnL w="12700" cap="flat" cmpd="sng" algn="ctr">
                      <a:solidFill>
                        <a:srgbClr val="40FDFB"/>
                      </a:solidFill>
                      <a:prstDash val="solid"/>
                      <a:round/>
                      <a:headEnd type="none" w="med" len="med"/>
                      <a:tailEnd type="none" w="med" len="med"/>
                    </a:lnL>
                    <a:lnR w="7620" cap="flat" cmpd="sng" algn="ctr">
                      <a:solidFill>
                        <a:srgbClr val="40EEFB"/>
                      </a:solidFill>
                      <a:prstDash val="solid"/>
                      <a:round/>
                      <a:headEnd type="none" w="med" len="med"/>
                      <a:tailEnd type="none" w="med" len="med"/>
                    </a:lnR>
                    <a:lnT w="7620" cap="flat" cmpd="sng" algn="ctr">
                      <a:solidFill>
                        <a:srgbClr val="40FDFB"/>
                      </a:solidFill>
                      <a:prstDash val="solid"/>
                      <a:round/>
                      <a:headEnd type="none" w="med" len="med"/>
                      <a:tailEnd type="none" w="med" len="med"/>
                    </a:lnT>
                    <a:lnB w="7620" cap="flat" cmpd="sng" algn="ctr">
                      <a:solidFill>
                        <a:srgbClr val="8003FC"/>
                      </a:solidFill>
                      <a:prstDash val="solid"/>
                      <a:round/>
                      <a:headEnd type="none" w="med" len="med"/>
                      <a:tailEnd type="none" w="med" len="med"/>
                    </a:lnB>
                    <a:noFill/>
                  </a:tcPr>
                </a:tc>
                <a:tc>
                  <a:txBody>
                    <a:bodyPr/>
                    <a:lstStyle/>
                    <a:p>
                      <a:pPr fontAlgn="ctr"/>
                      <a:r>
                        <a:rPr lang="en-IN" sz="1400">
                          <a:effectLst/>
                        </a:rPr>
                        <a:t>0.25</a:t>
                      </a:r>
                    </a:p>
                  </a:txBody>
                  <a:tcPr marL="54392" marR="54392" marT="27196" marB="27196" anchor="ctr">
                    <a:lnL w="7620" cap="flat" cmpd="sng" algn="ctr">
                      <a:solidFill>
                        <a:srgbClr val="40EEFB"/>
                      </a:solidFill>
                      <a:prstDash val="solid"/>
                      <a:round/>
                      <a:headEnd type="none" w="med" len="med"/>
                      <a:tailEnd type="none" w="med" len="med"/>
                    </a:lnL>
                    <a:lnR w="7620" cap="flat" cmpd="sng" algn="ctr">
                      <a:solidFill>
                        <a:srgbClr val="20F5FB"/>
                      </a:solidFill>
                      <a:prstDash val="solid"/>
                      <a:round/>
                      <a:headEnd type="none" w="med" len="med"/>
                      <a:tailEnd type="none" w="med" len="med"/>
                    </a:lnR>
                    <a:lnT w="7620" cap="flat" cmpd="sng" algn="ctr">
                      <a:solidFill>
                        <a:srgbClr val="40EEFB"/>
                      </a:solidFill>
                      <a:prstDash val="solid"/>
                      <a:round/>
                      <a:headEnd type="none" w="med" len="med"/>
                      <a:tailEnd type="none" w="med" len="med"/>
                    </a:lnT>
                    <a:lnB w="7620" cap="flat" cmpd="sng" algn="ctr">
                      <a:solidFill>
                        <a:srgbClr val="40F8FB"/>
                      </a:solidFill>
                      <a:prstDash val="solid"/>
                      <a:round/>
                      <a:headEnd type="none" w="med" len="med"/>
                      <a:tailEnd type="none" w="med" len="med"/>
                    </a:lnB>
                    <a:noFill/>
                  </a:tcPr>
                </a:tc>
                <a:tc>
                  <a:txBody>
                    <a:bodyPr/>
                    <a:lstStyle/>
                    <a:p>
                      <a:pPr fontAlgn="ctr"/>
                      <a:r>
                        <a:rPr lang="en-US" sz="1400">
                          <a:effectLst/>
                        </a:rPr>
                        <a:t>fee charged by Onramp (in percentage) </a:t>
                      </a:r>
                    </a:p>
                  </a:txBody>
                  <a:tcPr marL="54392" marR="54392" marT="27196" marB="27196" anchor="ctr">
                    <a:lnL w="7620" cap="flat" cmpd="sng" algn="ctr">
                      <a:solidFill>
                        <a:srgbClr val="20F5FB"/>
                      </a:solidFill>
                      <a:prstDash val="solid"/>
                      <a:round/>
                      <a:headEnd type="none" w="med" len="med"/>
                      <a:tailEnd type="none" w="med" len="med"/>
                    </a:lnL>
                    <a:lnR w="12700" cap="flat" cmpd="sng" algn="ctr">
                      <a:solidFill>
                        <a:srgbClr val="20F5FB"/>
                      </a:solidFill>
                      <a:prstDash val="solid"/>
                      <a:round/>
                      <a:headEnd type="none" w="med" len="med"/>
                      <a:tailEnd type="none" w="med" len="med"/>
                    </a:lnR>
                    <a:lnT w="7620" cap="flat" cmpd="sng" algn="ctr">
                      <a:solidFill>
                        <a:srgbClr val="20F5FB"/>
                      </a:solidFill>
                      <a:prstDash val="solid"/>
                      <a:round/>
                      <a:headEnd type="none" w="med" len="med"/>
                      <a:tailEnd type="none" w="med" len="med"/>
                    </a:lnT>
                    <a:lnB w="7620" cap="flat" cmpd="sng" algn="ctr">
                      <a:solidFill>
                        <a:srgbClr val="0001FC"/>
                      </a:solidFill>
                      <a:prstDash val="solid"/>
                      <a:round/>
                      <a:headEnd type="none" w="med" len="med"/>
                      <a:tailEnd type="none" w="med" len="med"/>
                    </a:lnB>
                    <a:noFill/>
                  </a:tcPr>
                </a:tc>
                <a:extLst>
                  <a:ext uri="{0D108BD9-81ED-4DB2-BD59-A6C34878D82A}">
                    <a16:rowId xmlns:a16="http://schemas.microsoft.com/office/drawing/2014/main" val="2659067681"/>
                  </a:ext>
                </a:extLst>
              </a:tr>
              <a:tr h="697374">
                <a:tc>
                  <a:txBody>
                    <a:bodyPr/>
                    <a:lstStyle/>
                    <a:p>
                      <a:pPr fontAlgn="ctr"/>
                      <a:r>
                        <a:rPr lang="en-IN" sz="1400">
                          <a:effectLst/>
                        </a:rPr>
                        <a:t>isOnRampFeeFlat</a:t>
                      </a:r>
                    </a:p>
                  </a:txBody>
                  <a:tcPr marL="54392" marR="54392" marT="27196" marB="27196" anchor="ctr">
                    <a:lnL w="12700" cap="flat" cmpd="sng" algn="ctr">
                      <a:solidFill>
                        <a:srgbClr val="8003FC"/>
                      </a:solidFill>
                      <a:prstDash val="solid"/>
                      <a:round/>
                      <a:headEnd type="none" w="med" len="med"/>
                      <a:tailEnd type="none" w="med" len="med"/>
                    </a:lnL>
                    <a:lnR w="7620" cap="flat" cmpd="sng" algn="ctr">
                      <a:solidFill>
                        <a:srgbClr val="40F8FB"/>
                      </a:solidFill>
                      <a:prstDash val="solid"/>
                      <a:round/>
                      <a:headEnd type="none" w="med" len="med"/>
                      <a:tailEnd type="none" w="med" len="med"/>
                    </a:lnR>
                    <a:lnT w="7620" cap="flat" cmpd="sng" algn="ctr">
                      <a:solidFill>
                        <a:srgbClr val="8003FC"/>
                      </a:solidFill>
                      <a:prstDash val="solid"/>
                      <a:round/>
                      <a:headEnd type="none" w="med" len="med"/>
                      <a:tailEnd type="none" w="med" len="med"/>
                    </a:lnT>
                    <a:lnB w="7620" cap="flat" cmpd="sng" algn="ctr">
                      <a:solidFill>
                        <a:srgbClr val="60FBFB"/>
                      </a:solidFill>
                      <a:prstDash val="solid"/>
                      <a:round/>
                      <a:headEnd type="none" w="med" len="med"/>
                      <a:tailEnd type="none" w="med" len="med"/>
                    </a:lnB>
                    <a:noFill/>
                  </a:tcPr>
                </a:tc>
                <a:tc>
                  <a:txBody>
                    <a:bodyPr/>
                    <a:lstStyle/>
                    <a:p>
                      <a:pPr fontAlgn="ctr"/>
                      <a:r>
                        <a:rPr lang="en-IN" sz="1400">
                          <a:effectLst/>
                        </a:rPr>
                        <a:t>0</a:t>
                      </a:r>
                    </a:p>
                  </a:txBody>
                  <a:tcPr marL="54392" marR="54392" marT="27196" marB="27196" anchor="ctr">
                    <a:lnL w="7620" cap="flat" cmpd="sng" algn="ctr">
                      <a:solidFill>
                        <a:srgbClr val="40F8FB"/>
                      </a:solidFill>
                      <a:prstDash val="solid"/>
                      <a:round/>
                      <a:headEnd type="none" w="med" len="med"/>
                      <a:tailEnd type="none" w="med" len="med"/>
                    </a:lnL>
                    <a:lnR w="7620" cap="flat" cmpd="sng" algn="ctr">
                      <a:solidFill>
                        <a:srgbClr val="0001FC"/>
                      </a:solidFill>
                      <a:prstDash val="solid"/>
                      <a:round/>
                      <a:headEnd type="none" w="med" len="med"/>
                      <a:tailEnd type="none" w="med" len="med"/>
                    </a:lnR>
                    <a:lnT w="7620" cap="flat" cmpd="sng" algn="ctr">
                      <a:solidFill>
                        <a:srgbClr val="40F8FB"/>
                      </a:solidFill>
                      <a:prstDash val="solid"/>
                      <a:round/>
                      <a:headEnd type="none" w="med" len="med"/>
                      <a:tailEnd type="none" w="med" len="med"/>
                    </a:lnT>
                    <a:lnB w="7620" cap="flat" cmpd="sng" algn="ctr">
                      <a:solidFill>
                        <a:srgbClr val="40F8FB"/>
                      </a:solidFill>
                      <a:prstDash val="solid"/>
                      <a:round/>
                      <a:headEnd type="none" w="med" len="med"/>
                      <a:tailEnd type="none" w="med" len="med"/>
                    </a:lnB>
                    <a:noFill/>
                  </a:tcPr>
                </a:tc>
                <a:tc>
                  <a:txBody>
                    <a:bodyPr/>
                    <a:lstStyle/>
                    <a:p>
                      <a:pPr fontAlgn="ctr"/>
                      <a:r>
                        <a:rPr lang="en-US" sz="1400" dirty="0">
                          <a:effectLst/>
                        </a:rPr>
                        <a:t>fee charged by Onramp (as flat fee) </a:t>
                      </a:r>
                    </a:p>
                  </a:txBody>
                  <a:tcPr marL="54392" marR="54392" marT="27196" marB="27196" anchor="ctr">
                    <a:lnL w="7620" cap="flat" cmpd="sng" algn="ctr">
                      <a:solidFill>
                        <a:srgbClr val="0001FC"/>
                      </a:solidFill>
                      <a:prstDash val="solid"/>
                      <a:round/>
                      <a:headEnd type="none" w="med" len="med"/>
                      <a:tailEnd type="none" w="med" len="med"/>
                    </a:lnL>
                    <a:lnR w="12700" cap="flat" cmpd="sng" algn="ctr">
                      <a:solidFill>
                        <a:srgbClr val="0001FC"/>
                      </a:solidFill>
                      <a:prstDash val="solid"/>
                      <a:round/>
                      <a:headEnd type="none" w="med" len="med"/>
                      <a:tailEnd type="none" w="med" len="med"/>
                    </a:lnR>
                    <a:lnT w="7620" cap="flat" cmpd="sng" algn="ctr">
                      <a:solidFill>
                        <a:srgbClr val="0001FC"/>
                      </a:solidFill>
                      <a:prstDash val="solid"/>
                      <a:round/>
                      <a:headEnd type="none" w="med" len="med"/>
                      <a:tailEnd type="none" w="med" len="med"/>
                    </a:lnT>
                    <a:lnB w="7620" cap="flat" cmpd="sng" algn="ctr">
                      <a:solidFill>
                        <a:srgbClr val="E0F3FB"/>
                      </a:solidFill>
                      <a:prstDash val="solid"/>
                      <a:round/>
                      <a:headEnd type="none" w="med" len="med"/>
                      <a:tailEnd type="none" w="med" len="med"/>
                    </a:lnB>
                    <a:noFill/>
                  </a:tcPr>
                </a:tc>
                <a:extLst>
                  <a:ext uri="{0D108BD9-81ED-4DB2-BD59-A6C34878D82A}">
                    <a16:rowId xmlns:a16="http://schemas.microsoft.com/office/drawing/2014/main" val="3305804606"/>
                  </a:ext>
                </a:extLst>
              </a:tr>
              <a:tr h="906586">
                <a:tc>
                  <a:txBody>
                    <a:bodyPr/>
                    <a:lstStyle/>
                    <a:p>
                      <a:pPr fontAlgn="ctr"/>
                      <a:r>
                        <a:rPr lang="en-IN" sz="1400">
                          <a:effectLst/>
                        </a:rPr>
                        <a:t>clientFee</a:t>
                      </a:r>
                    </a:p>
                  </a:txBody>
                  <a:tcPr marL="54392" marR="54392" marT="27196" marB="27196" anchor="ctr">
                    <a:lnL w="12700" cap="flat" cmpd="sng" algn="ctr">
                      <a:solidFill>
                        <a:srgbClr val="60FBFB"/>
                      </a:solidFill>
                      <a:prstDash val="solid"/>
                      <a:round/>
                      <a:headEnd type="none" w="med" len="med"/>
                      <a:tailEnd type="none" w="med" len="med"/>
                    </a:lnL>
                    <a:lnR w="7620" cap="flat" cmpd="sng" algn="ctr">
                      <a:solidFill>
                        <a:srgbClr val="40F8FB"/>
                      </a:solidFill>
                      <a:prstDash val="solid"/>
                      <a:round/>
                      <a:headEnd type="none" w="med" len="med"/>
                      <a:tailEnd type="none" w="med" len="med"/>
                    </a:lnR>
                    <a:lnT w="7620" cap="flat" cmpd="sng" algn="ctr">
                      <a:solidFill>
                        <a:srgbClr val="60FBFB"/>
                      </a:solidFill>
                      <a:prstDash val="solid"/>
                      <a:round/>
                      <a:headEnd type="none" w="med" len="med"/>
                      <a:tailEnd type="none" w="med" len="med"/>
                    </a:lnT>
                    <a:lnB w="7620" cap="flat" cmpd="sng" algn="ctr">
                      <a:solidFill>
                        <a:srgbClr val="0001FC"/>
                      </a:solidFill>
                      <a:prstDash val="solid"/>
                      <a:round/>
                      <a:headEnd type="none" w="med" len="med"/>
                      <a:tailEnd type="none" w="med" len="med"/>
                    </a:lnB>
                    <a:noFill/>
                  </a:tcPr>
                </a:tc>
                <a:tc>
                  <a:txBody>
                    <a:bodyPr/>
                    <a:lstStyle/>
                    <a:p>
                      <a:pPr fontAlgn="ctr"/>
                      <a:r>
                        <a:rPr lang="en-IN" sz="1400">
                          <a:effectLst/>
                        </a:rPr>
                        <a:t>0.5</a:t>
                      </a:r>
                    </a:p>
                  </a:txBody>
                  <a:tcPr marL="54392" marR="54392" marT="27196" marB="27196" anchor="ctr">
                    <a:lnL w="7620" cap="flat" cmpd="sng" algn="ctr">
                      <a:solidFill>
                        <a:srgbClr val="40F8FB"/>
                      </a:solidFill>
                      <a:prstDash val="solid"/>
                      <a:round/>
                      <a:headEnd type="none" w="med" len="med"/>
                      <a:tailEnd type="none" w="med" len="med"/>
                    </a:lnL>
                    <a:lnR w="7620" cap="flat" cmpd="sng" algn="ctr">
                      <a:solidFill>
                        <a:srgbClr val="E0F3FB"/>
                      </a:solidFill>
                      <a:prstDash val="solid"/>
                      <a:round/>
                      <a:headEnd type="none" w="med" len="med"/>
                      <a:tailEnd type="none" w="med" len="med"/>
                    </a:lnR>
                    <a:lnT w="7620" cap="flat" cmpd="sng" algn="ctr">
                      <a:solidFill>
                        <a:srgbClr val="40F8FB"/>
                      </a:solidFill>
                      <a:prstDash val="solid"/>
                      <a:round/>
                      <a:headEnd type="none" w="med" len="med"/>
                      <a:tailEnd type="none" w="med" len="med"/>
                    </a:lnT>
                    <a:lnB w="7620" cap="flat" cmpd="sng" algn="ctr">
                      <a:solidFill>
                        <a:srgbClr val="200EFC"/>
                      </a:solidFill>
                      <a:prstDash val="solid"/>
                      <a:round/>
                      <a:headEnd type="none" w="med" len="med"/>
                      <a:tailEnd type="none" w="med" len="med"/>
                    </a:lnB>
                    <a:noFill/>
                  </a:tcPr>
                </a:tc>
                <a:tc>
                  <a:txBody>
                    <a:bodyPr/>
                    <a:lstStyle/>
                    <a:p>
                      <a:pPr fontAlgn="ctr"/>
                      <a:r>
                        <a:rPr lang="en-US" sz="1400">
                          <a:effectLst/>
                        </a:rPr>
                        <a:t>fee charged by client(in percentage) (Optional)</a:t>
                      </a:r>
                    </a:p>
                  </a:txBody>
                  <a:tcPr marL="54392" marR="54392" marT="27196" marB="27196" anchor="ctr">
                    <a:lnL w="7620" cap="flat" cmpd="sng" algn="ctr">
                      <a:solidFill>
                        <a:srgbClr val="E0F3FB"/>
                      </a:solidFill>
                      <a:prstDash val="solid"/>
                      <a:round/>
                      <a:headEnd type="none" w="med" len="med"/>
                      <a:tailEnd type="none" w="med" len="med"/>
                    </a:lnL>
                    <a:lnR w="12700" cap="flat" cmpd="sng" algn="ctr">
                      <a:solidFill>
                        <a:srgbClr val="E0F3FB"/>
                      </a:solidFill>
                      <a:prstDash val="solid"/>
                      <a:round/>
                      <a:headEnd type="none" w="med" len="med"/>
                      <a:tailEnd type="none" w="med" len="med"/>
                    </a:lnR>
                    <a:lnT w="7620" cap="flat" cmpd="sng" algn="ctr">
                      <a:solidFill>
                        <a:srgbClr val="E0F3FB"/>
                      </a:solidFill>
                      <a:prstDash val="solid"/>
                      <a:round/>
                      <a:headEnd type="none" w="med" len="med"/>
                      <a:tailEnd type="none" w="med" len="med"/>
                    </a:lnT>
                    <a:lnB w="7620" cap="flat" cmpd="sng" algn="ctr">
                      <a:solidFill>
                        <a:srgbClr val="00F2FB"/>
                      </a:solidFill>
                      <a:prstDash val="solid"/>
                      <a:round/>
                      <a:headEnd type="none" w="med" len="med"/>
                      <a:tailEnd type="none" w="med" len="med"/>
                    </a:lnB>
                    <a:noFill/>
                  </a:tcPr>
                </a:tc>
                <a:extLst>
                  <a:ext uri="{0D108BD9-81ED-4DB2-BD59-A6C34878D82A}">
                    <a16:rowId xmlns:a16="http://schemas.microsoft.com/office/drawing/2014/main" val="3840103017"/>
                  </a:ext>
                </a:extLst>
              </a:tr>
              <a:tr h="697374">
                <a:tc>
                  <a:txBody>
                    <a:bodyPr/>
                    <a:lstStyle/>
                    <a:p>
                      <a:pPr fontAlgn="ctr"/>
                      <a:r>
                        <a:rPr lang="en-IN" sz="1400">
                          <a:effectLst/>
                        </a:rPr>
                        <a:t>isClientFeeFlat</a:t>
                      </a:r>
                    </a:p>
                  </a:txBody>
                  <a:tcPr marL="54392" marR="54392" marT="27196" marB="27196" anchor="ctr">
                    <a:lnL w="12700" cap="flat" cmpd="sng" algn="ctr">
                      <a:solidFill>
                        <a:srgbClr val="0001FC"/>
                      </a:solidFill>
                      <a:prstDash val="solid"/>
                      <a:round/>
                      <a:headEnd type="none" w="med" len="med"/>
                      <a:tailEnd type="none" w="med" len="med"/>
                    </a:lnL>
                    <a:lnR w="7620" cap="flat" cmpd="sng" algn="ctr">
                      <a:solidFill>
                        <a:srgbClr val="200EFC"/>
                      </a:solidFill>
                      <a:prstDash val="solid"/>
                      <a:round/>
                      <a:headEnd type="none" w="med" len="med"/>
                      <a:tailEnd type="none" w="med" len="med"/>
                    </a:lnR>
                    <a:lnT w="7620" cap="flat" cmpd="sng" algn="ctr">
                      <a:solidFill>
                        <a:srgbClr val="0001FC"/>
                      </a:solidFill>
                      <a:prstDash val="solid"/>
                      <a:round/>
                      <a:headEnd type="none" w="med" len="med"/>
                      <a:tailEnd type="none" w="med" len="med"/>
                    </a:lnT>
                    <a:lnB w="7620" cap="flat" cmpd="sng" algn="ctr">
                      <a:solidFill>
                        <a:srgbClr val="0001FC"/>
                      </a:solidFill>
                      <a:prstDash val="solid"/>
                      <a:round/>
                      <a:headEnd type="none" w="med" len="med"/>
                      <a:tailEnd type="none" w="med" len="med"/>
                    </a:lnB>
                    <a:noFill/>
                  </a:tcPr>
                </a:tc>
                <a:tc>
                  <a:txBody>
                    <a:bodyPr/>
                    <a:lstStyle/>
                    <a:p>
                      <a:pPr fontAlgn="ctr"/>
                      <a:r>
                        <a:rPr lang="en-IN" sz="1400">
                          <a:effectLst/>
                        </a:rPr>
                        <a:t>0</a:t>
                      </a:r>
                    </a:p>
                  </a:txBody>
                  <a:tcPr marL="54392" marR="54392" marT="27196" marB="27196" anchor="ctr">
                    <a:lnL w="7620" cap="flat" cmpd="sng" algn="ctr">
                      <a:solidFill>
                        <a:srgbClr val="200EFC"/>
                      </a:solidFill>
                      <a:prstDash val="solid"/>
                      <a:round/>
                      <a:headEnd type="none" w="med" len="med"/>
                      <a:tailEnd type="none" w="med" len="med"/>
                    </a:lnL>
                    <a:lnR w="7620" cap="flat" cmpd="sng" algn="ctr">
                      <a:solidFill>
                        <a:srgbClr val="00F2FB"/>
                      </a:solidFill>
                      <a:prstDash val="solid"/>
                      <a:round/>
                      <a:headEnd type="none" w="med" len="med"/>
                      <a:tailEnd type="none" w="med" len="med"/>
                    </a:lnR>
                    <a:lnT w="7620" cap="flat" cmpd="sng" algn="ctr">
                      <a:solidFill>
                        <a:srgbClr val="200EFC"/>
                      </a:solidFill>
                      <a:prstDash val="solid"/>
                      <a:round/>
                      <a:headEnd type="none" w="med" len="med"/>
                      <a:tailEnd type="none" w="med" len="med"/>
                    </a:lnT>
                    <a:lnB w="7620" cap="flat" cmpd="sng" algn="ctr">
                      <a:solidFill>
                        <a:srgbClr val="E002FC"/>
                      </a:solidFill>
                      <a:prstDash val="solid"/>
                      <a:round/>
                      <a:headEnd type="none" w="med" len="med"/>
                      <a:tailEnd type="none" w="med" len="med"/>
                    </a:lnB>
                    <a:noFill/>
                  </a:tcPr>
                </a:tc>
                <a:tc>
                  <a:txBody>
                    <a:bodyPr/>
                    <a:lstStyle/>
                    <a:p>
                      <a:pPr fontAlgn="ctr"/>
                      <a:r>
                        <a:rPr lang="en-US" sz="1400">
                          <a:effectLst/>
                        </a:rPr>
                        <a:t>fee charged by client(as flat </a:t>
                      </a:r>
                    </a:p>
                    <a:p>
                      <a:pPr fontAlgn="ctr"/>
                      <a:r>
                        <a:rPr lang="en-US" sz="1400">
                          <a:effectLst/>
                        </a:rPr>
                        <a:t>fee)</a:t>
                      </a:r>
                    </a:p>
                  </a:txBody>
                  <a:tcPr marL="54392" marR="54392" marT="27196" marB="27196" anchor="ctr">
                    <a:lnL w="7620" cap="flat" cmpd="sng" algn="ctr">
                      <a:solidFill>
                        <a:srgbClr val="00F2FB"/>
                      </a:solidFill>
                      <a:prstDash val="solid"/>
                      <a:round/>
                      <a:headEnd type="none" w="med" len="med"/>
                      <a:tailEnd type="none" w="med" len="med"/>
                    </a:lnL>
                    <a:lnR w="12700" cap="flat" cmpd="sng" algn="ctr">
                      <a:solidFill>
                        <a:srgbClr val="00F2FB"/>
                      </a:solidFill>
                      <a:prstDash val="solid"/>
                      <a:round/>
                      <a:headEnd type="none" w="med" len="med"/>
                      <a:tailEnd type="none" w="med" len="med"/>
                    </a:lnR>
                    <a:lnT w="7620" cap="flat" cmpd="sng" algn="ctr">
                      <a:solidFill>
                        <a:srgbClr val="00F2FB"/>
                      </a:solidFill>
                      <a:prstDash val="solid"/>
                      <a:round/>
                      <a:headEnd type="none" w="med" len="med"/>
                      <a:tailEnd type="none" w="med" len="med"/>
                    </a:lnT>
                    <a:lnB w="7620" cap="flat" cmpd="sng" algn="ctr">
                      <a:solidFill>
                        <a:srgbClr val="200EFC"/>
                      </a:solidFill>
                      <a:prstDash val="solid"/>
                      <a:round/>
                      <a:headEnd type="none" w="med" len="med"/>
                      <a:tailEnd type="none" w="med" len="med"/>
                    </a:lnB>
                    <a:noFill/>
                  </a:tcPr>
                </a:tc>
                <a:extLst>
                  <a:ext uri="{0D108BD9-81ED-4DB2-BD59-A6C34878D82A}">
                    <a16:rowId xmlns:a16="http://schemas.microsoft.com/office/drawing/2014/main" val="1609651581"/>
                  </a:ext>
                </a:extLst>
              </a:tr>
              <a:tr h="1534224">
                <a:tc>
                  <a:txBody>
                    <a:bodyPr/>
                    <a:lstStyle/>
                    <a:p>
                      <a:pPr fontAlgn="ctr"/>
                      <a:r>
                        <a:rPr lang="en-IN" sz="1400">
                          <a:effectLst/>
                        </a:rPr>
                        <a:t>supportedCoins</a:t>
                      </a:r>
                    </a:p>
                  </a:txBody>
                  <a:tcPr marL="54392" marR="54392" marT="27196" marB="27196" anchor="ctr">
                    <a:lnL w="12700" cap="flat" cmpd="sng" algn="ctr">
                      <a:solidFill>
                        <a:srgbClr val="0001FC"/>
                      </a:solidFill>
                      <a:prstDash val="solid"/>
                      <a:round/>
                      <a:headEnd type="none" w="med" len="med"/>
                      <a:tailEnd type="none" w="med" len="med"/>
                    </a:lnL>
                    <a:lnR w="7620" cap="flat" cmpd="sng" algn="ctr">
                      <a:solidFill>
                        <a:srgbClr val="E002FC"/>
                      </a:solidFill>
                      <a:prstDash val="solid"/>
                      <a:round/>
                      <a:headEnd type="none" w="med" len="med"/>
                      <a:tailEnd type="none" w="med" len="med"/>
                    </a:lnR>
                    <a:lnT w="7620" cap="flat" cmpd="sng" algn="ctr">
                      <a:solidFill>
                        <a:srgbClr val="0001FC"/>
                      </a:solidFill>
                      <a:prstDash val="solid"/>
                      <a:round/>
                      <a:headEnd type="none" w="med" len="med"/>
                      <a:tailEnd type="none" w="med" len="med"/>
                    </a:lnT>
                    <a:lnB w="7620" cap="flat" cmpd="sng" algn="ctr">
                      <a:solidFill>
                        <a:srgbClr val="80F9FB"/>
                      </a:solidFill>
                      <a:prstDash val="solid"/>
                      <a:round/>
                      <a:headEnd type="none" w="med" len="med"/>
                      <a:tailEnd type="none" w="med" len="med"/>
                    </a:lnB>
                    <a:noFill/>
                  </a:tcPr>
                </a:tc>
                <a:tc>
                  <a:txBody>
                    <a:bodyPr/>
                    <a:lstStyle/>
                    <a:p>
                      <a:pPr fontAlgn="ctr"/>
                      <a:r>
                        <a:rPr lang="en-IN" sz="1400">
                          <a:effectLst/>
                        </a:rPr>
                        <a:t>USDT - BEP20 | MATIC20 | ERC20 | TRC20 USDC - ERC20 | MATIC20 BUSD - BEP20 MATIC - MATIC20 ETH - ERC20 | MATIC20</a:t>
                      </a:r>
                    </a:p>
                  </a:txBody>
                  <a:tcPr marL="54392" marR="54392" marT="27196" marB="27196" anchor="ctr">
                    <a:lnL w="7620" cap="flat" cmpd="sng" algn="ctr">
                      <a:solidFill>
                        <a:srgbClr val="E002FC"/>
                      </a:solidFill>
                      <a:prstDash val="solid"/>
                      <a:round/>
                      <a:headEnd type="none" w="med" len="med"/>
                      <a:tailEnd type="none" w="med" len="med"/>
                    </a:lnL>
                    <a:lnR w="7620" cap="flat" cmpd="sng" algn="ctr">
                      <a:solidFill>
                        <a:srgbClr val="200EFC"/>
                      </a:solidFill>
                      <a:prstDash val="solid"/>
                      <a:round/>
                      <a:headEnd type="none" w="med" len="med"/>
                      <a:tailEnd type="none" w="med" len="med"/>
                    </a:lnR>
                    <a:lnT w="7620" cap="flat" cmpd="sng" algn="ctr">
                      <a:solidFill>
                        <a:srgbClr val="E002FC"/>
                      </a:solidFill>
                      <a:prstDash val="solid"/>
                      <a:round/>
                      <a:headEnd type="none" w="med" len="med"/>
                      <a:tailEnd type="none" w="med" len="med"/>
                    </a:lnT>
                    <a:lnB w="7620" cap="flat" cmpd="sng" algn="ctr">
                      <a:solidFill>
                        <a:srgbClr val="A015FC"/>
                      </a:solidFill>
                      <a:prstDash val="solid"/>
                      <a:round/>
                      <a:headEnd type="none" w="med" len="med"/>
                      <a:tailEnd type="none" w="med" len="med"/>
                    </a:lnB>
                    <a:noFill/>
                  </a:tcPr>
                </a:tc>
                <a:tc>
                  <a:txBody>
                    <a:bodyPr/>
                    <a:lstStyle/>
                    <a:p>
                      <a:pPr fontAlgn="ctr"/>
                      <a:r>
                        <a:rPr lang="en-US" sz="1400" dirty="0">
                          <a:effectLst/>
                        </a:rPr>
                        <a:t>coins that are supported by the integration partner</a:t>
                      </a:r>
                    </a:p>
                  </a:txBody>
                  <a:tcPr marL="54392" marR="54392" marT="27196" marB="27196" anchor="ctr">
                    <a:lnL w="7620" cap="flat" cmpd="sng" algn="ctr">
                      <a:solidFill>
                        <a:srgbClr val="200EFC"/>
                      </a:solidFill>
                      <a:prstDash val="solid"/>
                      <a:round/>
                      <a:headEnd type="none" w="med" len="med"/>
                      <a:tailEnd type="none" w="med" len="med"/>
                    </a:lnL>
                    <a:lnR w="12700" cap="flat" cmpd="sng" algn="ctr">
                      <a:solidFill>
                        <a:srgbClr val="200EFC"/>
                      </a:solidFill>
                      <a:prstDash val="solid"/>
                      <a:round/>
                      <a:headEnd type="none" w="med" len="med"/>
                      <a:tailEnd type="none" w="med" len="med"/>
                    </a:lnR>
                    <a:lnT w="7620" cap="flat" cmpd="sng" algn="ctr">
                      <a:solidFill>
                        <a:srgbClr val="200EFC"/>
                      </a:solidFill>
                      <a:prstDash val="solid"/>
                      <a:round/>
                      <a:headEnd type="none" w="med" len="med"/>
                      <a:tailEnd type="none" w="med" len="med"/>
                    </a:lnT>
                    <a:lnB w="7620" cap="flat" cmpd="sng" algn="ctr">
                      <a:solidFill>
                        <a:srgbClr val="600FFC"/>
                      </a:solidFill>
                      <a:prstDash val="solid"/>
                      <a:round/>
                      <a:headEnd type="none" w="med" len="med"/>
                      <a:tailEnd type="none" w="med" len="med"/>
                    </a:lnB>
                    <a:noFill/>
                  </a:tcPr>
                </a:tc>
                <a:extLst>
                  <a:ext uri="{0D108BD9-81ED-4DB2-BD59-A6C34878D82A}">
                    <a16:rowId xmlns:a16="http://schemas.microsoft.com/office/drawing/2014/main" val="2901618687"/>
                  </a:ext>
                </a:extLst>
              </a:tr>
              <a:tr h="284675">
                <a:tc>
                  <a:txBody>
                    <a:bodyPr/>
                    <a:lstStyle/>
                    <a:p>
                      <a:pPr algn="l" fontAlgn="ctr"/>
                      <a:endParaRPr lang="en-IN" sz="1100" b="0" i="0">
                        <a:effectLst/>
                        <a:latin typeface="__Inter_46a1ea"/>
                      </a:endParaRPr>
                    </a:p>
                  </a:txBody>
                  <a:tcPr marL="54392" marR="54392" marT="27196" marB="27196" anchor="ctr">
                    <a:lnL w="12700" cap="flat" cmpd="sng" algn="ctr">
                      <a:solidFill>
                        <a:srgbClr val="80F9FB"/>
                      </a:solidFill>
                      <a:prstDash val="solid"/>
                      <a:round/>
                      <a:headEnd type="none" w="med" len="med"/>
                      <a:tailEnd type="none" w="med" len="med"/>
                    </a:lnL>
                    <a:lnR w="7620" cap="flat" cmpd="sng" algn="ctr">
                      <a:solidFill>
                        <a:srgbClr val="A015FC"/>
                      </a:solidFill>
                      <a:prstDash val="solid"/>
                      <a:round/>
                      <a:headEnd type="none" w="med" len="med"/>
                      <a:tailEnd type="none" w="med" len="med"/>
                    </a:lnR>
                    <a:lnT w="7620" cap="flat" cmpd="sng" algn="ctr">
                      <a:solidFill>
                        <a:srgbClr val="80F9FB"/>
                      </a:solidFill>
                      <a:prstDash val="solid"/>
                      <a:round/>
                      <a:headEnd type="none" w="med" len="med"/>
                      <a:tailEnd type="none" w="med" len="med"/>
                    </a:lnT>
                    <a:lnB w="12700" cap="flat" cmpd="sng" algn="ctr">
                      <a:solidFill>
                        <a:srgbClr val="80F9FB"/>
                      </a:solidFill>
                      <a:prstDash val="solid"/>
                      <a:round/>
                      <a:headEnd type="none" w="med" len="med"/>
                      <a:tailEnd type="none" w="med" len="med"/>
                    </a:lnB>
                    <a:noFill/>
                  </a:tcPr>
                </a:tc>
                <a:tc>
                  <a:txBody>
                    <a:bodyPr/>
                    <a:lstStyle/>
                    <a:p>
                      <a:pPr algn="l" fontAlgn="ctr"/>
                      <a:endParaRPr lang="en-IN" sz="1100" b="0" i="0">
                        <a:effectLst/>
                        <a:latin typeface="__Inter_46a1ea"/>
                      </a:endParaRPr>
                    </a:p>
                  </a:txBody>
                  <a:tcPr marL="54392" marR="54392" marT="27196" marB="27196" anchor="ctr">
                    <a:lnL w="7620" cap="flat" cmpd="sng" algn="ctr">
                      <a:solidFill>
                        <a:srgbClr val="A015FC"/>
                      </a:solidFill>
                      <a:prstDash val="solid"/>
                      <a:round/>
                      <a:headEnd type="none" w="med" len="med"/>
                      <a:tailEnd type="none" w="med" len="med"/>
                    </a:lnL>
                    <a:lnR w="7620" cap="flat" cmpd="sng" algn="ctr">
                      <a:solidFill>
                        <a:srgbClr val="600FFC"/>
                      </a:solidFill>
                      <a:prstDash val="solid"/>
                      <a:round/>
                      <a:headEnd type="none" w="med" len="med"/>
                      <a:tailEnd type="none" w="med" len="med"/>
                    </a:lnR>
                    <a:lnT w="7620" cap="flat" cmpd="sng" algn="ctr">
                      <a:solidFill>
                        <a:srgbClr val="A015FC"/>
                      </a:solidFill>
                      <a:prstDash val="solid"/>
                      <a:round/>
                      <a:headEnd type="none" w="med" len="med"/>
                      <a:tailEnd type="none" w="med" len="med"/>
                    </a:lnT>
                    <a:lnB w="12700" cap="flat" cmpd="sng" algn="ctr">
                      <a:solidFill>
                        <a:srgbClr val="A015FC"/>
                      </a:solidFill>
                      <a:prstDash val="solid"/>
                      <a:round/>
                      <a:headEnd type="none" w="med" len="med"/>
                      <a:tailEnd type="none" w="med" len="med"/>
                    </a:lnB>
                    <a:noFill/>
                  </a:tcPr>
                </a:tc>
                <a:tc>
                  <a:txBody>
                    <a:bodyPr/>
                    <a:lstStyle/>
                    <a:p>
                      <a:endParaRPr lang="en-IN" sz="1100" dirty="0"/>
                    </a:p>
                  </a:txBody>
                  <a:tcPr marL="54392" marR="54392" marT="27196" marB="27196" anchor="ctr">
                    <a:lnL w="7620" cap="flat" cmpd="sng" algn="ctr">
                      <a:solidFill>
                        <a:srgbClr val="600FFC"/>
                      </a:solidFill>
                      <a:prstDash val="solid"/>
                      <a:round/>
                      <a:headEnd type="none" w="med" len="med"/>
                      <a:tailEnd type="none" w="med" len="med"/>
                    </a:lnL>
                    <a:lnR w="12700" cap="flat" cmpd="sng" algn="ctr">
                      <a:solidFill>
                        <a:srgbClr val="600FFC"/>
                      </a:solidFill>
                      <a:prstDash val="solid"/>
                      <a:round/>
                      <a:headEnd type="none" w="med" len="med"/>
                      <a:tailEnd type="none" w="med" len="med"/>
                    </a:lnR>
                    <a:lnT w="7620" cap="flat" cmpd="sng" algn="ctr">
                      <a:solidFill>
                        <a:srgbClr val="600FFC"/>
                      </a:solidFill>
                      <a:prstDash val="solid"/>
                      <a:round/>
                      <a:headEnd type="none" w="med" len="med"/>
                      <a:tailEnd type="none" w="med" len="med"/>
                    </a:lnT>
                    <a:lnB w="12700" cap="flat" cmpd="sng" algn="ctr">
                      <a:solidFill>
                        <a:srgbClr val="600FFC"/>
                      </a:solidFill>
                      <a:prstDash val="solid"/>
                      <a:round/>
                      <a:headEnd type="none" w="med" len="med"/>
                      <a:tailEnd type="none" w="med" len="med"/>
                    </a:lnB>
                    <a:noFill/>
                  </a:tcPr>
                </a:tc>
                <a:extLst>
                  <a:ext uri="{0D108BD9-81ED-4DB2-BD59-A6C34878D82A}">
                    <a16:rowId xmlns:a16="http://schemas.microsoft.com/office/drawing/2014/main" val="232602772"/>
                  </a:ext>
                </a:extLst>
              </a:tr>
            </a:tbl>
          </a:graphicData>
        </a:graphic>
      </p:graphicFrame>
      <p:sp>
        <p:nvSpPr>
          <p:cNvPr id="5" name="Rectangle 1">
            <a:extLst>
              <a:ext uri="{FF2B5EF4-FFF2-40B4-BE49-F238E27FC236}">
                <a16:creationId xmlns:a16="http://schemas.microsoft.com/office/drawing/2014/main" id="{9D2BA1C9-681B-8041-7134-B3E6C231FF35}"/>
              </a:ext>
            </a:extLst>
          </p:cNvPr>
          <p:cNvSpPr>
            <a:spLocks noChangeArrowheads="1"/>
          </p:cNvSpPr>
          <p:nvPr/>
        </p:nvSpPr>
        <p:spPr bwMode="auto">
          <a:xfrm>
            <a:off x="-8047711" y="1448485"/>
            <a:ext cx="358617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2944BF1-4458-BDB3-AD57-524EA969CF22}"/>
              </a:ext>
            </a:extLst>
          </p:cNvPr>
          <p:cNvSpPr txBox="1"/>
          <p:nvPr/>
        </p:nvSpPr>
        <p:spPr>
          <a:xfrm>
            <a:off x="660307" y="446314"/>
            <a:ext cx="1908721" cy="461665"/>
          </a:xfrm>
          <a:prstGeom prst="rect">
            <a:avLst/>
          </a:prstGeom>
          <a:noFill/>
        </p:spPr>
        <p:txBody>
          <a:bodyPr wrap="square" rtlCol="0">
            <a:spAutoFit/>
          </a:bodyPr>
          <a:lstStyle/>
          <a:p>
            <a:r>
              <a:rPr lang="en-IN" sz="2400" b="1" dirty="0"/>
              <a:t>FEES :</a:t>
            </a:r>
          </a:p>
        </p:txBody>
      </p:sp>
    </p:spTree>
    <p:extLst>
      <p:ext uri="{BB962C8B-B14F-4D97-AF65-F5344CB8AC3E}">
        <p14:creationId xmlns:p14="http://schemas.microsoft.com/office/powerpoint/2010/main" val="20076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991AC1-984E-2E0A-050B-B9B040F4C03E}"/>
              </a:ext>
            </a:extLst>
          </p:cNvPr>
          <p:cNvGraphicFramePr>
            <a:graphicFrameLocks noGrp="1"/>
          </p:cNvGraphicFramePr>
          <p:nvPr>
            <p:extLst>
              <p:ext uri="{D42A27DB-BD31-4B8C-83A1-F6EECF244321}">
                <p14:modId xmlns:p14="http://schemas.microsoft.com/office/powerpoint/2010/main" val="3632272919"/>
              </p:ext>
            </p:extLst>
          </p:nvPr>
        </p:nvGraphicFramePr>
        <p:xfrm>
          <a:off x="461554" y="774915"/>
          <a:ext cx="10522131" cy="5308169"/>
        </p:xfrm>
        <a:graphic>
          <a:graphicData uri="http://schemas.openxmlformats.org/drawingml/2006/table">
            <a:tbl>
              <a:tblPr/>
              <a:tblGrid>
                <a:gridCol w="3507377">
                  <a:extLst>
                    <a:ext uri="{9D8B030D-6E8A-4147-A177-3AD203B41FA5}">
                      <a16:colId xmlns:a16="http://schemas.microsoft.com/office/drawing/2014/main" val="3312361043"/>
                    </a:ext>
                  </a:extLst>
                </a:gridCol>
                <a:gridCol w="3507377">
                  <a:extLst>
                    <a:ext uri="{9D8B030D-6E8A-4147-A177-3AD203B41FA5}">
                      <a16:colId xmlns:a16="http://schemas.microsoft.com/office/drawing/2014/main" val="2517797857"/>
                    </a:ext>
                  </a:extLst>
                </a:gridCol>
                <a:gridCol w="3507377">
                  <a:extLst>
                    <a:ext uri="{9D8B030D-6E8A-4147-A177-3AD203B41FA5}">
                      <a16:colId xmlns:a16="http://schemas.microsoft.com/office/drawing/2014/main" val="2073334658"/>
                    </a:ext>
                  </a:extLst>
                </a:gridCol>
              </a:tblGrid>
              <a:tr h="684925">
                <a:tc>
                  <a:txBody>
                    <a:bodyPr/>
                    <a:lstStyle/>
                    <a:p>
                      <a:pPr algn="l" fontAlgn="ctr"/>
                      <a:endParaRPr lang="en-IN" dirty="0">
                        <a:effectLst/>
                      </a:endParaRPr>
                    </a:p>
                  </a:txBody>
                  <a:tcPr anchor="ctr">
                    <a:lnL w="1270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D09AB3"/>
                      </a:solidFill>
                      <a:prstDash val="solid"/>
                      <a:round/>
                      <a:headEnd type="none" w="med" len="med"/>
                      <a:tailEnd type="none" w="med" len="med"/>
                    </a:lnB>
                    <a:noFill/>
                  </a:tcPr>
                </a:tc>
                <a:tc>
                  <a:txBody>
                    <a:bodyPr/>
                    <a:lstStyle/>
                    <a:p>
                      <a:pPr algn="l" fontAlgn="ctr"/>
                      <a:endParaRPr lang="en-IN" dirty="0">
                        <a:effectLst/>
                      </a:endParaRPr>
                    </a:p>
                  </a:txBody>
                  <a:tcPr anchor="ctr">
                    <a:lnL w="762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509DB3"/>
                      </a:solidFill>
                      <a:prstDash val="solid"/>
                      <a:round/>
                      <a:headEnd type="none" w="med" len="med"/>
                      <a:tailEnd type="none" w="med" len="med"/>
                    </a:lnB>
                    <a:noFill/>
                  </a:tcPr>
                </a:tc>
                <a:tc>
                  <a:txBody>
                    <a:bodyPr/>
                    <a:lstStyle/>
                    <a:p>
                      <a:pPr algn="l" fontAlgn="ctr"/>
                      <a:endParaRPr lang="en-IN" dirty="0">
                        <a:effectLst/>
                      </a:endParaRPr>
                    </a:p>
                  </a:txBody>
                  <a:tcPr anchor="ctr">
                    <a:lnL w="762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5084B3"/>
                      </a:solidFill>
                      <a:prstDash val="solid"/>
                      <a:round/>
                      <a:headEnd type="none" w="med" len="med"/>
                      <a:tailEnd type="none" w="med" len="med"/>
                    </a:lnB>
                    <a:noFill/>
                  </a:tcPr>
                </a:tc>
                <a:extLst>
                  <a:ext uri="{0D108BD9-81ED-4DB2-BD59-A6C34878D82A}">
                    <a16:rowId xmlns:a16="http://schemas.microsoft.com/office/drawing/2014/main" val="2624675940"/>
                  </a:ext>
                </a:extLst>
              </a:tr>
              <a:tr h="3253394">
                <a:tc>
                  <a:txBody>
                    <a:bodyPr/>
                    <a:lstStyle/>
                    <a:p>
                      <a:pPr fontAlgn="ctr"/>
                      <a:r>
                        <a:rPr lang="en-IN" sz="2000" b="1" dirty="0">
                          <a:effectLst/>
                        </a:rPr>
                        <a:t>Requirements</a:t>
                      </a:r>
                    </a:p>
                  </a:txBody>
                  <a:tcPr anchor="ctr">
                    <a:lnL w="12700" cap="flat" cmpd="sng" algn="ctr">
                      <a:solidFill>
                        <a:srgbClr val="D09AB3"/>
                      </a:solidFill>
                      <a:prstDash val="solid"/>
                      <a:round/>
                      <a:headEnd type="none" w="med" len="med"/>
                      <a:tailEnd type="none" w="med" len="med"/>
                    </a:lnL>
                    <a:lnR w="7620" cap="flat" cmpd="sng" algn="ctr">
                      <a:solidFill>
                        <a:srgbClr val="509DB3"/>
                      </a:solidFill>
                      <a:prstDash val="solid"/>
                      <a:round/>
                      <a:headEnd type="none" w="med" len="med"/>
                      <a:tailEnd type="none" w="med" len="med"/>
                    </a:lnR>
                    <a:lnT w="12700" cap="flat" cmpd="sng" algn="ctr">
                      <a:solidFill>
                        <a:srgbClr val="D09AB3"/>
                      </a:solidFill>
                      <a:prstDash val="solid"/>
                      <a:round/>
                      <a:headEnd type="none" w="med" len="med"/>
                      <a:tailEnd type="none" w="med" len="med"/>
                    </a:lnT>
                    <a:lnB w="7620" cap="flat" cmpd="sng" algn="ctr">
                      <a:solidFill>
                        <a:srgbClr val="5084B3"/>
                      </a:solidFill>
                      <a:prstDash val="solid"/>
                      <a:round/>
                      <a:headEnd type="none" w="med" len="med"/>
                      <a:tailEnd type="none" w="med" len="med"/>
                    </a:lnB>
                    <a:noFill/>
                  </a:tcPr>
                </a:tc>
                <a:tc>
                  <a:txBody>
                    <a:bodyPr/>
                    <a:lstStyle/>
                    <a:p>
                      <a:pPr fontAlgn="ctr"/>
                      <a:r>
                        <a:rPr lang="en-US" sz="2000" dirty="0" err="1">
                          <a:effectLst/>
                        </a:rPr>
                        <a:t>PhoneNumber</a:t>
                      </a:r>
                      <a:r>
                        <a:rPr lang="en-US" sz="2000" dirty="0">
                          <a:effectLst/>
                        </a:rPr>
                        <a:t> </a:t>
                      </a:r>
                    </a:p>
                    <a:p>
                      <a:pPr fontAlgn="ctr"/>
                      <a:r>
                        <a:rPr lang="en-US" sz="2000" dirty="0">
                          <a:effectLst/>
                        </a:rPr>
                        <a:t>Aadhar Card</a:t>
                      </a:r>
                    </a:p>
                    <a:p>
                      <a:pPr fontAlgn="ctr"/>
                      <a:r>
                        <a:rPr lang="en-US" sz="2000" dirty="0">
                          <a:effectLst/>
                        </a:rPr>
                        <a:t> Pan Card</a:t>
                      </a:r>
                    </a:p>
                    <a:p>
                      <a:pPr fontAlgn="ctr"/>
                      <a:r>
                        <a:rPr lang="en-US" sz="2000" dirty="0">
                          <a:effectLst/>
                        </a:rPr>
                        <a:t> Video KYC</a:t>
                      </a:r>
                    </a:p>
                  </a:txBody>
                  <a:tcPr anchor="ctr">
                    <a:lnL w="7620" cap="flat" cmpd="sng" algn="ctr">
                      <a:solidFill>
                        <a:srgbClr val="509DB3"/>
                      </a:solidFill>
                      <a:prstDash val="solid"/>
                      <a:round/>
                      <a:headEnd type="none" w="med" len="med"/>
                      <a:tailEnd type="none" w="med" len="med"/>
                    </a:lnL>
                    <a:lnR w="7620" cap="flat" cmpd="sng" algn="ctr">
                      <a:solidFill>
                        <a:srgbClr val="5084B3"/>
                      </a:solidFill>
                      <a:prstDash val="solid"/>
                      <a:round/>
                      <a:headEnd type="none" w="med" len="med"/>
                      <a:tailEnd type="none" w="med" len="med"/>
                    </a:lnR>
                    <a:lnT w="12700" cap="flat" cmpd="sng" algn="ctr">
                      <a:solidFill>
                        <a:srgbClr val="509DB3"/>
                      </a:solidFill>
                      <a:prstDash val="solid"/>
                      <a:round/>
                      <a:headEnd type="none" w="med" len="med"/>
                      <a:tailEnd type="none" w="med" len="med"/>
                    </a:lnT>
                    <a:lnB w="7620" cap="flat" cmpd="sng" algn="ctr">
                      <a:solidFill>
                        <a:srgbClr val="509DB3"/>
                      </a:solidFill>
                      <a:prstDash val="solid"/>
                      <a:round/>
                      <a:headEnd type="none" w="med" len="med"/>
                      <a:tailEnd type="none" w="med" len="med"/>
                    </a:lnB>
                    <a:noFill/>
                  </a:tcPr>
                </a:tc>
                <a:tc>
                  <a:txBody>
                    <a:bodyPr/>
                    <a:lstStyle/>
                    <a:p>
                      <a:pPr fontAlgn="ctr"/>
                      <a:r>
                        <a:rPr lang="en-US" sz="2000" dirty="0">
                          <a:effectLst/>
                        </a:rPr>
                        <a:t>EDD</a:t>
                      </a:r>
                    </a:p>
                    <a:p>
                      <a:pPr fontAlgn="ctr">
                        <a:buFont typeface="Arial" panose="020B0604020202020204" pitchFamily="34" charset="0"/>
                        <a:buChar char="•"/>
                      </a:pPr>
                      <a:r>
                        <a:rPr lang="en-US" sz="2000" dirty="0">
                          <a:effectLst/>
                        </a:rPr>
                        <a:t>bank statement</a:t>
                      </a:r>
                    </a:p>
                    <a:p>
                      <a:pPr fontAlgn="ctr">
                        <a:buFont typeface="Arial" panose="020B0604020202020204" pitchFamily="34" charset="0"/>
                        <a:buChar char="•"/>
                      </a:pPr>
                      <a:r>
                        <a:rPr lang="en-US" sz="2000" dirty="0">
                          <a:effectLst/>
                        </a:rPr>
                        <a:t>source of income written</a:t>
                      </a:r>
                    </a:p>
                    <a:p>
                      <a:pPr fontAlgn="ctr">
                        <a:buFont typeface="Arial" panose="020B0604020202020204" pitchFamily="34" charset="0"/>
                        <a:buChar char="•"/>
                      </a:pPr>
                      <a:r>
                        <a:rPr lang="en-US" sz="2000" dirty="0">
                          <a:effectLst/>
                        </a:rPr>
                        <a:t>Income Tax Return (ITR)</a:t>
                      </a:r>
                    </a:p>
                  </a:txBody>
                  <a:tcPr anchor="ctr">
                    <a:lnL w="7620" cap="flat" cmpd="sng" algn="ctr">
                      <a:solidFill>
                        <a:srgbClr val="5084B3"/>
                      </a:solidFill>
                      <a:prstDash val="solid"/>
                      <a:round/>
                      <a:headEnd type="none" w="med" len="med"/>
                      <a:tailEnd type="none" w="med" len="med"/>
                    </a:lnL>
                    <a:lnR w="12700" cap="flat" cmpd="sng" algn="ctr">
                      <a:solidFill>
                        <a:srgbClr val="5084B3"/>
                      </a:solidFill>
                      <a:prstDash val="solid"/>
                      <a:round/>
                      <a:headEnd type="none" w="med" len="med"/>
                      <a:tailEnd type="none" w="med" len="med"/>
                    </a:lnR>
                    <a:lnT w="12700" cap="flat" cmpd="sng" algn="ctr">
                      <a:solidFill>
                        <a:srgbClr val="5084B3"/>
                      </a:solidFill>
                      <a:prstDash val="solid"/>
                      <a:round/>
                      <a:headEnd type="none" w="med" len="med"/>
                      <a:tailEnd type="none" w="med" len="med"/>
                    </a:lnT>
                    <a:lnB w="7620" cap="flat" cmpd="sng" algn="ctr">
                      <a:solidFill>
                        <a:srgbClr val="F098B3"/>
                      </a:solidFill>
                      <a:prstDash val="solid"/>
                      <a:round/>
                      <a:headEnd type="none" w="med" len="med"/>
                      <a:tailEnd type="none" w="med" len="med"/>
                    </a:lnB>
                    <a:noFill/>
                  </a:tcPr>
                </a:tc>
                <a:extLst>
                  <a:ext uri="{0D108BD9-81ED-4DB2-BD59-A6C34878D82A}">
                    <a16:rowId xmlns:a16="http://schemas.microsoft.com/office/drawing/2014/main" val="3469442003"/>
                  </a:ext>
                </a:extLst>
              </a:tr>
              <a:tr h="684925">
                <a:tc>
                  <a:txBody>
                    <a:bodyPr/>
                    <a:lstStyle/>
                    <a:p>
                      <a:pPr fontAlgn="ctr"/>
                      <a:r>
                        <a:rPr lang="en-IN" sz="2000" b="1" dirty="0">
                          <a:effectLst/>
                        </a:rPr>
                        <a:t>Per Transaction</a:t>
                      </a:r>
                    </a:p>
                  </a:txBody>
                  <a:tcPr anchor="ctr">
                    <a:lnL w="12700" cap="flat" cmpd="sng" algn="ctr">
                      <a:solidFill>
                        <a:srgbClr val="5084B3"/>
                      </a:solidFill>
                      <a:prstDash val="solid"/>
                      <a:round/>
                      <a:headEnd type="none" w="med" len="med"/>
                      <a:tailEnd type="none" w="med" len="med"/>
                    </a:lnL>
                    <a:lnR w="7620" cap="flat" cmpd="sng" algn="ctr">
                      <a:solidFill>
                        <a:srgbClr val="509DB3"/>
                      </a:solidFill>
                      <a:prstDash val="solid"/>
                      <a:round/>
                      <a:headEnd type="none" w="med" len="med"/>
                      <a:tailEnd type="none" w="med" len="med"/>
                    </a:lnR>
                    <a:lnT w="7620" cap="flat" cmpd="sng" algn="ctr">
                      <a:solidFill>
                        <a:srgbClr val="5084B3"/>
                      </a:solidFill>
                      <a:prstDash val="solid"/>
                      <a:round/>
                      <a:headEnd type="none" w="med" len="med"/>
                      <a:tailEnd type="none" w="med" len="med"/>
                    </a:lnT>
                    <a:lnB w="7620" cap="flat" cmpd="sng" algn="ctr">
                      <a:solidFill>
                        <a:srgbClr val="F07FB3"/>
                      </a:solidFill>
                      <a:prstDash val="solid"/>
                      <a:round/>
                      <a:headEnd type="none" w="med" len="med"/>
                      <a:tailEnd type="none" w="med" len="med"/>
                    </a:lnB>
                    <a:noFill/>
                  </a:tcPr>
                </a:tc>
                <a:tc>
                  <a:txBody>
                    <a:bodyPr/>
                    <a:lstStyle/>
                    <a:p>
                      <a:pPr fontAlgn="ctr"/>
                      <a:r>
                        <a:rPr lang="en-IN">
                          <a:effectLst/>
                        </a:rPr>
                        <a:t>1,00,000 INR</a:t>
                      </a:r>
                    </a:p>
                  </a:txBody>
                  <a:tcPr anchor="ctr">
                    <a:lnL w="7620" cap="flat" cmpd="sng" algn="ctr">
                      <a:solidFill>
                        <a:srgbClr val="509DB3"/>
                      </a:solidFill>
                      <a:prstDash val="solid"/>
                      <a:round/>
                      <a:headEnd type="none" w="med" len="med"/>
                      <a:tailEnd type="none" w="med" len="med"/>
                    </a:lnL>
                    <a:lnR w="7620" cap="flat" cmpd="sng" algn="ctr">
                      <a:solidFill>
                        <a:srgbClr val="F098B3"/>
                      </a:solidFill>
                      <a:prstDash val="solid"/>
                      <a:round/>
                      <a:headEnd type="none" w="med" len="med"/>
                      <a:tailEnd type="none" w="med" len="med"/>
                    </a:lnR>
                    <a:lnT w="7620" cap="flat" cmpd="sng" algn="ctr">
                      <a:solidFill>
                        <a:srgbClr val="509DB3"/>
                      </a:solidFill>
                      <a:prstDash val="solid"/>
                      <a:round/>
                      <a:headEnd type="none" w="med" len="med"/>
                      <a:tailEnd type="none" w="med" len="med"/>
                    </a:lnT>
                    <a:lnB w="7620" cap="flat" cmpd="sng" algn="ctr">
                      <a:solidFill>
                        <a:srgbClr val="B092B3"/>
                      </a:solidFill>
                      <a:prstDash val="solid"/>
                      <a:round/>
                      <a:headEnd type="none" w="med" len="med"/>
                      <a:tailEnd type="none" w="med" len="med"/>
                    </a:lnB>
                    <a:noFill/>
                  </a:tcPr>
                </a:tc>
                <a:tc>
                  <a:txBody>
                    <a:bodyPr/>
                    <a:lstStyle/>
                    <a:p>
                      <a:pPr fontAlgn="ctr"/>
                      <a:r>
                        <a:rPr lang="en-IN">
                          <a:effectLst/>
                        </a:rPr>
                        <a:t>5,00,000 INR</a:t>
                      </a:r>
                    </a:p>
                  </a:txBody>
                  <a:tcPr anchor="ctr">
                    <a:lnL w="7620" cap="flat" cmpd="sng" algn="ctr">
                      <a:solidFill>
                        <a:srgbClr val="F098B3"/>
                      </a:solidFill>
                      <a:prstDash val="solid"/>
                      <a:round/>
                      <a:headEnd type="none" w="med" len="med"/>
                      <a:tailEnd type="none" w="med" len="med"/>
                    </a:lnL>
                    <a:lnR w="12700" cap="flat" cmpd="sng" algn="ctr">
                      <a:solidFill>
                        <a:srgbClr val="F098B3"/>
                      </a:solidFill>
                      <a:prstDash val="solid"/>
                      <a:round/>
                      <a:headEnd type="none" w="med" len="med"/>
                      <a:tailEnd type="none" w="med" len="med"/>
                    </a:lnR>
                    <a:lnT w="7620" cap="flat" cmpd="sng" algn="ctr">
                      <a:solidFill>
                        <a:srgbClr val="F098B3"/>
                      </a:solidFill>
                      <a:prstDash val="solid"/>
                      <a:round/>
                      <a:headEnd type="none" w="med" len="med"/>
                      <a:tailEnd type="none" w="med" len="med"/>
                    </a:lnT>
                    <a:lnB w="7620" cap="flat" cmpd="sng" algn="ctr">
                      <a:solidFill>
                        <a:srgbClr val="B088B3"/>
                      </a:solidFill>
                      <a:prstDash val="solid"/>
                      <a:round/>
                      <a:headEnd type="none" w="med" len="med"/>
                      <a:tailEnd type="none" w="med" len="med"/>
                    </a:lnB>
                    <a:noFill/>
                  </a:tcPr>
                </a:tc>
                <a:extLst>
                  <a:ext uri="{0D108BD9-81ED-4DB2-BD59-A6C34878D82A}">
                    <a16:rowId xmlns:a16="http://schemas.microsoft.com/office/drawing/2014/main" val="2386557701"/>
                  </a:ext>
                </a:extLst>
              </a:tr>
              <a:tr h="684925">
                <a:tc>
                  <a:txBody>
                    <a:bodyPr/>
                    <a:lstStyle/>
                    <a:p>
                      <a:pPr fontAlgn="ctr"/>
                      <a:r>
                        <a:rPr lang="en-IN" sz="2000" b="1" dirty="0">
                          <a:effectLst/>
                        </a:rPr>
                        <a:t>Per Month</a:t>
                      </a:r>
                    </a:p>
                  </a:txBody>
                  <a:tcPr anchor="ctr">
                    <a:lnL w="12700" cap="flat" cmpd="sng" algn="ctr">
                      <a:solidFill>
                        <a:srgbClr val="F07FB3"/>
                      </a:solidFill>
                      <a:prstDash val="solid"/>
                      <a:round/>
                      <a:headEnd type="none" w="med" len="med"/>
                      <a:tailEnd type="none" w="med" len="med"/>
                    </a:lnL>
                    <a:lnR w="7620" cap="flat" cmpd="sng" algn="ctr">
                      <a:solidFill>
                        <a:srgbClr val="B092B3"/>
                      </a:solidFill>
                      <a:prstDash val="solid"/>
                      <a:round/>
                      <a:headEnd type="none" w="med" len="med"/>
                      <a:tailEnd type="none" w="med" len="med"/>
                    </a:lnR>
                    <a:lnT w="7620" cap="flat" cmpd="sng" algn="ctr">
                      <a:solidFill>
                        <a:srgbClr val="F07FB3"/>
                      </a:solidFill>
                      <a:prstDash val="solid"/>
                      <a:round/>
                      <a:headEnd type="none" w="med" len="med"/>
                      <a:tailEnd type="none" w="med" len="med"/>
                    </a:lnT>
                    <a:lnB w="12700" cap="flat" cmpd="sng" algn="ctr">
                      <a:solidFill>
                        <a:srgbClr val="F07FB3"/>
                      </a:solidFill>
                      <a:prstDash val="solid"/>
                      <a:round/>
                      <a:headEnd type="none" w="med" len="med"/>
                      <a:tailEnd type="none" w="med" len="med"/>
                    </a:lnB>
                    <a:noFill/>
                  </a:tcPr>
                </a:tc>
                <a:tc>
                  <a:txBody>
                    <a:bodyPr/>
                    <a:lstStyle/>
                    <a:p>
                      <a:pPr fontAlgn="ctr"/>
                      <a:r>
                        <a:rPr lang="en-IN">
                          <a:effectLst/>
                        </a:rPr>
                        <a:t>1,00,000 INR</a:t>
                      </a:r>
                    </a:p>
                  </a:txBody>
                  <a:tcPr anchor="ctr">
                    <a:lnL w="7620" cap="flat" cmpd="sng" algn="ctr">
                      <a:solidFill>
                        <a:srgbClr val="B092B3"/>
                      </a:solidFill>
                      <a:prstDash val="solid"/>
                      <a:round/>
                      <a:headEnd type="none" w="med" len="med"/>
                      <a:tailEnd type="none" w="med" len="med"/>
                    </a:lnL>
                    <a:lnR w="7620" cap="flat" cmpd="sng" algn="ctr">
                      <a:solidFill>
                        <a:srgbClr val="B088B3"/>
                      </a:solidFill>
                      <a:prstDash val="solid"/>
                      <a:round/>
                      <a:headEnd type="none" w="med" len="med"/>
                      <a:tailEnd type="none" w="med" len="med"/>
                    </a:lnR>
                    <a:lnT w="7620" cap="flat" cmpd="sng" algn="ctr">
                      <a:solidFill>
                        <a:srgbClr val="B092B3"/>
                      </a:solidFill>
                      <a:prstDash val="solid"/>
                      <a:round/>
                      <a:headEnd type="none" w="med" len="med"/>
                      <a:tailEnd type="none" w="med" len="med"/>
                    </a:lnT>
                    <a:lnB w="12700" cap="flat" cmpd="sng" algn="ctr">
                      <a:solidFill>
                        <a:srgbClr val="B092B3"/>
                      </a:solidFill>
                      <a:prstDash val="solid"/>
                      <a:round/>
                      <a:headEnd type="none" w="med" len="med"/>
                      <a:tailEnd type="none" w="med" len="med"/>
                    </a:lnB>
                    <a:noFill/>
                  </a:tcPr>
                </a:tc>
                <a:tc>
                  <a:txBody>
                    <a:bodyPr/>
                    <a:lstStyle/>
                    <a:p>
                      <a:pPr fontAlgn="ctr"/>
                      <a:r>
                        <a:rPr lang="en-IN" dirty="0">
                          <a:effectLst/>
                        </a:rPr>
                        <a:t>20,00,000 INR</a:t>
                      </a:r>
                    </a:p>
                  </a:txBody>
                  <a:tcPr anchor="ctr">
                    <a:lnL w="7620" cap="flat" cmpd="sng" algn="ctr">
                      <a:solidFill>
                        <a:srgbClr val="B088B3"/>
                      </a:solidFill>
                      <a:prstDash val="solid"/>
                      <a:round/>
                      <a:headEnd type="none" w="med" len="med"/>
                      <a:tailEnd type="none" w="med" len="med"/>
                    </a:lnL>
                    <a:lnR w="12700" cap="flat" cmpd="sng" algn="ctr">
                      <a:solidFill>
                        <a:srgbClr val="B088B3"/>
                      </a:solidFill>
                      <a:prstDash val="solid"/>
                      <a:round/>
                      <a:headEnd type="none" w="med" len="med"/>
                      <a:tailEnd type="none" w="med" len="med"/>
                    </a:lnR>
                    <a:lnT w="7620" cap="flat" cmpd="sng" algn="ctr">
                      <a:solidFill>
                        <a:srgbClr val="B088B3"/>
                      </a:solidFill>
                      <a:prstDash val="solid"/>
                      <a:round/>
                      <a:headEnd type="none" w="med" len="med"/>
                      <a:tailEnd type="none" w="med" len="med"/>
                    </a:lnT>
                    <a:lnB w="12700" cap="flat" cmpd="sng" algn="ctr">
                      <a:solidFill>
                        <a:srgbClr val="B088B3"/>
                      </a:solidFill>
                      <a:prstDash val="solid"/>
                      <a:round/>
                      <a:headEnd type="none" w="med" len="med"/>
                      <a:tailEnd type="none" w="med" len="med"/>
                    </a:lnB>
                    <a:noFill/>
                  </a:tcPr>
                </a:tc>
                <a:extLst>
                  <a:ext uri="{0D108BD9-81ED-4DB2-BD59-A6C34878D82A}">
                    <a16:rowId xmlns:a16="http://schemas.microsoft.com/office/drawing/2014/main" val="3732476142"/>
                  </a:ext>
                </a:extLst>
              </a:tr>
            </a:tbl>
          </a:graphicData>
        </a:graphic>
      </p:graphicFrame>
      <p:sp>
        <p:nvSpPr>
          <p:cNvPr id="5" name="Rectangle 2">
            <a:extLst>
              <a:ext uri="{FF2B5EF4-FFF2-40B4-BE49-F238E27FC236}">
                <a16:creationId xmlns:a16="http://schemas.microsoft.com/office/drawing/2014/main" id="{8B99E94B-FA21-39F3-CC6D-1DC3F878BB23}"/>
              </a:ext>
            </a:extLst>
          </p:cNvPr>
          <p:cNvSpPr>
            <a:spLocks noChangeArrowheads="1"/>
          </p:cNvSpPr>
          <p:nvPr/>
        </p:nvSpPr>
        <p:spPr bwMode="auto">
          <a:xfrm>
            <a:off x="461554" y="349928"/>
            <a:ext cx="105983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t>KYC Tiers for Users : (INDIA)</a:t>
            </a:r>
          </a:p>
        </p:txBody>
      </p:sp>
      <p:sp>
        <p:nvSpPr>
          <p:cNvPr id="6" name="TextBox 5">
            <a:extLst>
              <a:ext uri="{FF2B5EF4-FFF2-40B4-BE49-F238E27FC236}">
                <a16:creationId xmlns:a16="http://schemas.microsoft.com/office/drawing/2014/main" id="{EF54C127-E8F9-75CB-2D0F-2598F01A28EF}"/>
              </a:ext>
            </a:extLst>
          </p:cNvPr>
          <p:cNvSpPr txBox="1"/>
          <p:nvPr/>
        </p:nvSpPr>
        <p:spPr>
          <a:xfrm>
            <a:off x="4595347" y="925269"/>
            <a:ext cx="1946967" cy="461665"/>
          </a:xfrm>
          <a:prstGeom prst="rect">
            <a:avLst/>
          </a:prstGeom>
          <a:noFill/>
        </p:spPr>
        <p:txBody>
          <a:bodyPr wrap="square" rtlCol="0">
            <a:spAutoFit/>
          </a:bodyPr>
          <a:lstStyle/>
          <a:p>
            <a:r>
              <a:rPr lang="en-IN" sz="2400" b="1" dirty="0"/>
              <a:t>Basic KYC</a:t>
            </a:r>
          </a:p>
        </p:txBody>
      </p:sp>
      <p:sp>
        <p:nvSpPr>
          <p:cNvPr id="7" name="TextBox 6">
            <a:extLst>
              <a:ext uri="{FF2B5EF4-FFF2-40B4-BE49-F238E27FC236}">
                <a16:creationId xmlns:a16="http://schemas.microsoft.com/office/drawing/2014/main" id="{6E2D9150-68B5-6343-D9C1-1BD765BEEA6B}"/>
              </a:ext>
            </a:extLst>
          </p:cNvPr>
          <p:cNvSpPr txBox="1"/>
          <p:nvPr/>
        </p:nvSpPr>
        <p:spPr>
          <a:xfrm>
            <a:off x="8262257" y="925268"/>
            <a:ext cx="1190519" cy="461665"/>
          </a:xfrm>
          <a:prstGeom prst="rect">
            <a:avLst/>
          </a:prstGeom>
          <a:noFill/>
        </p:spPr>
        <p:txBody>
          <a:bodyPr wrap="none" rtlCol="0">
            <a:spAutoFit/>
          </a:bodyPr>
          <a:lstStyle/>
          <a:p>
            <a:r>
              <a:rPr lang="en-IN" sz="2400" b="1" dirty="0"/>
              <a:t>Full KYC</a:t>
            </a:r>
          </a:p>
        </p:txBody>
      </p:sp>
    </p:spTree>
    <p:extLst>
      <p:ext uri="{BB962C8B-B14F-4D97-AF65-F5344CB8AC3E}">
        <p14:creationId xmlns:p14="http://schemas.microsoft.com/office/powerpoint/2010/main" val="148588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062252-ED2C-669B-3D46-40DED1C77DE8}"/>
              </a:ext>
            </a:extLst>
          </p:cNvPr>
          <p:cNvGraphicFramePr>
            <a:graphicFrameLocks noGrp="1"/>
          </p:cNvGraphicFramePr>
          <p:nvPr>
            <p:extLst>
              <p:ext uri="{D42A27DB-BD31-4B8C-83A1-F6EECF244321}">
                <p14:modId xmlns:p14="http://schemas.microsoft.com/office/powerpoint/2010/main" val="3174674869"/>
              </p:ext>
            </p:extLst>
          </p:nvPr>
        </p:nvGraphicFramePr>
        <p:xfrm>
          <a:off x="350837" y="857863"/>
          <a:ext cx="11490327" cy="1310640"/>
        </p:xfrm>
        <a:graphic>
          <a:graphicData uri="http://schemas.openxmlformats.org/drawingml/2006/table">
            <a:tbl>
              <a:tblPr/>
              <a:tblGrid>
                <a:gridCol w="2141992">
                  <a:extLst>
                    <a:ext uri="{9D8B030D-6E8A-4147-A177-3AD203B41FA5}">
                      <a16:colId xmlns:a16="http://schemas.microsoft.com/office/drawing/2014/main" val="3120109092"/>
                    </a:ext>
                  </a:extLst>
                </a:gridCol>
                <a:gridCol w="1828800">
                  <a:extLst>
                    <a:ext uri="{9D8B030D-6E8A-4147-A177-3AD203B41FA5}">
                      <a16:colId xmlns:a16="http://schemas.microsoft.com/office/drawing/2014/main" val="1053467307"/>
                    </a:ext>
                  </a:extLst>
                </a:gridCol>
                <a:gridCol w="7519535">
                  <a:extLst>
                    <a:ext uri="{9D8B030D-6E8A-4147-A177-3AD203B41FA5}">
                      <a16:colId xmlns:a16="http://schemas.microsoft.com/office/drawing/2014/main" val="2868672991"/>
                    </a:ext>
                  </a:extLst>
                </a:gridCol>
              </a:tblGrid>
              <a:tr h="0">
                <a:tc>
                  <a:txBody>
                    <a:bodyPr/>
                    <a:lstStyle/>
                    <a:p>
                      <a:pPr algn="l" fontAlgn="ctr"/>
                      <a:r>
                        <a:rPr lang="en-IN" sz="2000" b="1" dirty="0">
                          <a:effectLst/>
                        </a:rPr>
                        <a:t>Name</a:t>
                      </a:r>
                    </a:p>
                  </a:txBody>
                  <a:tcPr anchor="ctr">
                    <a:lnL w="1270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80F9FB"/>
                      </a:solidFill>
                      <a:prstDash val="solid"/>
                      <a:round/>
                      <a:headEnd type="none" w="med" len="med"/>
                      <a:tailEnd type="none" w="med" len="med"/>
                    </a:lnB>
                    <a:noFill/>
                  </a:tcPr>
                </a:tc>
                <a:tc>
                  <a:txBody>
                    <a:bodyPr/>
                    <a:lstStyle/>
                    <a:p>
                      <a:pPr algn="l" fontAlgn="ctr"/>
                      <a:r>
                        <a:rPr lang="en-IN" sz="2000" b="1" dirty="0">
                          <a:effectLst/>
                        </a:rPr>
                        <a:t>Type</a:t>
                      </a:r>
                    </a:p>
                  </a:txBody>
                  <a:tcPr anchor="ctr">
                    <a:lnL w="7620" cap="flat" cmpd="sng" algn="ctr">
                      <a:solidFill>
                        <a:srgbClr val="E5E7EB"/>
                      </a:solidFill>
                      <a:prstDash val="solid"/>
                      <a:round/>
                      <a:headEnd type="none" w="med" len="med"/>
                      <a:tailEnd type="none" w="med" len="med"/>
                    </a:lnL>
                    <a:lnR w="762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80FEFB"/>
                      </a:solidFill>
                      <a:prstDash val="solid"/>
                      <a:round/>
                      <a:headEnd type="none" w="med" len="med"/>
                      <a:tailEnd type="none" w="med" len="med"/>
                    </a:lnB>
                    <a:noFill/>
                  </a:tcPr>
                </a:tc>
                <a:tc>
                  <a:txBody>
                    <a:bodyPr/>
                    <a:lstStyle/>
                    <a:p>
                      <a:pPr algn="l" fontAlgn="ctr"/>
                      <a:r>
                        <a:rPr lang="en-IN" sz="2000" b="1" dirty="0">
                          <a:effectLst/>
                        </a:rPr>
                        <a:t>Description</a:t>
                      </a:r>
                    </a:p>
                  </a:txBody>
                  <a:tcPr anchor="ctr">
                    <a:lnL w="762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A010FC"/>
                      </a:solidFill>
                      <a:prstDash val="solid"/>
                      <a:round/>
                      <a:headEnd type="none" w="med" len="med"/>
                      <a:tailEnd type="none" w="med" len="med"/>
                    </a:lnB>
                    <a:noFill/>
                  </a:tcPr>
                </a:tc>
                <a:extLst>
                  <a:ext uri="{0D108BD9-81ED-4DB2-BD59-A6C34878D82A}">
                    <a16:rowId xmlns:a16="http://schemas.microsoft.com/office/drawing/2014/main" val="23112209"/>
                  </a:ext>
                </a:extLst>
              </a:tr>
              <a:tr h="0">
                <a:tc>
                  <a:txBody>
                    <a:bodyPr/>
                    <a:lstStyle/>
                    <a:p>
                      <a:pPr fontAlgn="ctr"/>
                      <a:r>
                        <a:rPr lang="en-IN">
                          <a:effectLst/>
                        </a:rPr>
                        <a:t>coinAmount</a:t>
                      </a:r>
                    </a:p>
                  </a:txBody>
                  <a:tcPr anchor="ctr">
                    <a:lnL w="12700" cap="flat" cmpd="sng" algn="ctr">
                      <a:solidFill>
                        <a:srgbClr val="80F9FB"/>
                      </a:solidFill>
                      <a:prstDash val="solid"/>
                      <a:round/>
                      <a:headEnd type="none" w="med" len="med"/>
                      <a:tailEnd type="none" w="med" len="med"/>
                    </a:lnL>
                    <a:lnR w="7620" cap="flat" cmpd="sng" algn="ctr">
                      <a:solidFill>
                        <a:srgbClr val="80FEFB"/>
                      </a:solidFill>
                      <a:prstDash val="solid"/>
                      <a:round/>
                      <a:headEnd type="none" w="med" len="med"/>
                      <a:tailEnd type="none" w="med" len="med"/>
                    </a:lnR>
                    <a:lnT w="12700" cap="flat" cmpd="sng" algn="ctr">
                      <a:solidFill>
                        <a:srgbClr val="80F9FB"/>
                      </a:solidFill>
                      <a:prstDash val="solid"/>
                      <a:round/>
                      <a:headEnd type="none" w="med" len="med"/>
                      <a:tailEnd type="none" w="med" len="med"/>
                    </a:lnT>
                    <a:lnB w="12700" cap="flat" cmpd="sng" algn="ctr">
                      <a:solidFill>
                        <a:srgbClr val="80F9FB"/>
                      </a:solidFill>
                      <a:prstDash val="solid"/>
                      <a:round/>
                      <a:headEnd type="none" w="med" len="med"/>
                      <a:tailEnd type="none" w="med" len="med"/>
                    </a:lnB>
                    <a:noFill/>
                  </a:tcPr>
                </a:tc>
                <a:tc>
                  <a:txBody>
                    <a:bodyPr/>
                    <a:lstStyle/>
                    <a:p>
                      <a:pPr fontAlgn="ctr"/>
                      <a:r>
                        <a:rPr lang="en-IN" dirty="0">
                          <a:effectLst/>
                        </a:rPr>
                        <a:t>10</a:t>
                      </a:r>
                    </a:p>
                  </a:txBody>
                  <a:tcPr anchor="ctr">
                    <a:lnL w="7620" cap="flat" cmpd="sng" algn="ctr">
                      <a:solidFill>
                        <a:srgbClr val="80FEFB"/>
                      </a:solidFill>
                      <a:prstDash val="solid"/>
                      <a:round/>
                      <a:headEnd type="none" w="med" len="med"/>
                      <a:tailEnd type="none" w="med" len="med"/>
                    </a:lnL>
                    <a:lnR w="7620" cap="flat" cmpd="sng" algn="ctr">
                      <a:solidFill>
                        <a:srgbClr val="A010FC"/>
                      </a:solidFill>
                      <a:prstDash val="solid"/>
                      <a:round/>
                      <a:headEnd type="none" w="med" len="med"/>
                      <a:tailEnd type="none" w="med" len="med"/>
                    </a:lnR>
                    <a:lnT w="12700" cap="flat" cmpd="sng" algn="ctr">
                      <a:solidFill>
                        <a:srgbClr val="80FEFB"/>
                      </a:solidFill>
                      <a:prstDash val="solid"/>
                      <a:round/>
                      <a:headEnd type="none" w="med" len="med"/>
                      <a:tailEnd type="none" w="med" len="med"/>
                    </a:lnT>
                    <a:lnB w="12700" cap="flat" cmpd="sng" algn="ctr">
                      <a:solidFill>
                        <a:srgbClr val="80FEFB"/>
                      </a:solidFill>
                      <a:prstDash val="solid"/>
                      <a:round/>
                      <a:headEnd type="none" w="med" len="med"/>
                      <a:tailEnd type="none" w="med" len="med"/>
                    </a:lnB>
                    <a:noFill/>
                  </a:tcPr>
                </a:tc>
                <a:tc>
                  <a:txBody>
                    <a:bodyPr/>
                    <a:lstStyle/>
                    <a:p>
                      <a:pPr fontAlgn="ctr"/>
                      <a:r>
                        <a:rPr lang="en-US" dirty="0">
                          <a:effectLst/>
                        </a:rPr>
                        <a:t>amount denoted in the native coin/token.</a:t>
                      </a:r>
                    </a:p>
                    <a:p>
                      <a:pPr fontAlgn="ctr"/>
                      <a:r>
                        <a:rPr lang="en-US" dirty="0">
                          <a:effectLst/>
                        </a:rPr>
                        <a:t>either </a:t>
                      </a:r>
                      <a:r>
                        <a:rPr lang="en-US" dirty="0" err="1">
                          <a:effectLst/>
                        </a:rPr>
                        <a:t>coinAmount</a:t>
                      </a:r>
                      <a:r>
                        <a:rPr lang="en-US" dirty="0">
                          <a:effectLst/>
                        </a:rPr>
                        <a:t> or </a:t>
                      </a:r>
                      <a:r>
                        <a:rPr lang="en-US" dirty="0" err="1">
                          <a:effectLst/>
                        </a:rPr>
                        <a:t>fiatAmount</a:t>
                      </a:r>
                      <a:r>
                        <a:rPr lang="en-US" dirty="0">
                          <a:effectLst/>
                        </a:rPr>
                        <a:t>, can be passed. When passed both </a:t>
                      </a:r>
                      <a:r>
                        <a:rPr lang="en-US" b="1" dirty="0" err="1">
                          <a:effectLst/>
                        </a:rPr>
                        <a:t>coinAmount</a:t>
                      </a:r>
                      <a:r>
                        <a:rPr lang="en-US" dirty="0">
                          <a:effectLst/>
                        </a:rPr>
                        <a:t> takes precedence</a:t>
                      </a:r>
                    </a:p>
                  </a:txBody>
                  <a:tcPr anchor="ctr">
                    <a:lnL w="7620" cap="flat" cmpd="sng" algn="ctr">
                      <a:solidFill>
                        <a:srgbClr val="A010FC"/>
                      </a:solidFill>
                      <a:prstDash val="solid"/>
                      <a:round/>
                      <a:headEnd type="none" w="med" len="med"/>
                      <a:tailEnd type="none" w="med" len="med"/>
                    </a:lnL>
                    <a:lnR w="12700" cap="flat" cmpd="sng" algn="ctr">
                      <a:solidFill>
                        <a:srgbClr val="A010FC"/>
                      </a:solidFill>
                      <a:prstDash val="solid"/>
                      <a:round/>
                      <a:headEnd type="none" w="med" len="med"/>
                      <a:tailEnd type="none" w="med" len="med"/>
                    </a:lnR>
                    <a:lnT w="12700" cap="flat" cmpd="sng" algn="ctr">
                      <a:solidFill>
                        <a:srgbClr val="A010FC"/>
                      </a:solidFill>
                      <a:prstDash val="solid"/>
                      <a:round/>
                      <a:headEnd type="none" w="med" len="med"/>
                      <a:tailEnd type="none" w="med" len="med"/>
                    </a:lnT>
                    <a:lnB w="12700" cap="flat" cmpd="sng" algn="ctr">
                      <a:solidFill>
                        <a:srgbClr val="A010FC"/>
                      </a:solidFill>
                      <a:prstDash val="solid"/>
                      <a:round/>
                      <a:headEnd type="none" w="med" len="med"/>
                      <a:tailEnd type="none" w="med" len="med"/>
                    </a:lnB>
                    <a:noFill/>
                  </a:tcPr>
                </a:tc>
                <a:extLst>
                  <a:ext uri="{0D108BD9-81ED-4DB2-BD59-A6C34878D82A}">
                    <a16:rowId xmlns:a16="http://schemas.microsoft.com/office/drawing/2014/main" val="1324821286"/>
                  </a:ext>
                </a:extLst>
              </a:tr>
            </a:tbl>
          </a:graphicData>
        </a:graphic>
      </p:graphicFrame>
      <p:sp>
        <p:nvSpPr>
          <p:cNvPr id="5" name="Rectangle 1">
            <a:extLst>
              <a:ext uri="{FF2B5EF4-FFF2-40B4-BE49-F238E27FC236}">
                <a16:creationId xmlns:a16="http://schemas.microsoft.com/office/drawing/2014/main" id="{F13EA51A-1EE4-BF92-B25A-7FCA16139F81}"/>
              </a:ext>
            </a:extLst>
          </p:cNvPr>
          <p:cNvSpPr>
            <a:spLocks noChangeArrowheads="1"/>
          </p:cNvSpPr>
          <p:nvPr/>
        </p:nvSpPr>
        <p:spPr bwMode="auto">
          <a:xfrm>
            <a:off x="350838" y="242312"/>
            <a:ext cx="1149032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__Inter_46a1ea"/>
              </a:rPr>
              <a:t>Path Parameters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A3193938-B2DA-341F-44CF-25BBDB4B6773}"/>
              </a:ext>
            </a:extLst>
          </p:cNvPr>
          <p:cNvGraphicFramePr>
            <a:graphicFrameLocks noGrp="1"/>
          </p:cNvGraphicFramePr>
          <p:nvPr>
            <p:extLst>
              <p:ext uri="{D42A27DB-BD31-4B8C-83A1-F6EECF244321}">
                <p14:modId xmlns:p14="http://schemas.microsoft.com/office/powerpoint/2010/main" val="2382189319"/>
              </p:ext>
            </p:extLst>
          </p:nvPr>
        </p:nvGraphicFramePr>
        <p:xfrm>
          <a:off x="350836" y="2138023"/>
          <a:ext cx="11490324" cy="365760"/>
        </p:xfrm>
        <a:graphic>
          <a:graphicData uri="http://schemas.openxmlformats.org/drawingml/2006/table">
            <a:tbl>
              <a:tblPr/>
              <a:tblGrid>
                <a:gridCol w="2109335">
                  <a:extLst>
                    <a:ext uri="{9D8B030D-6E8A-4147-A177-3AD203B41FA5}">
                      <a16:colId xmlns:a16="http://schemas.microsoft.com/office/drawing/2014/main" val="1373255427"/>
                    </a:ext>
                  </a:extLst>
                </a:gridCol>
                <a:gridCol w="1872343">
                  <a:extLst>
                    <a:ext uri="{9D8B030D-6E8A-4147-A177-3AD203B41FA5}">
                      <a16:colId xmlns:a16="http://schemas.microsoft.com/office/drawing/2014/main" val="664830342"/>
                    </a:ext>
                  </a:extLst>
                </a:gridCol>
                <a:gridCol w="7508646">
                  <a:extLst>
                    <a:ext uri="{9D8B030D-6E8A-4147-A177-3AD203B41FA5}">
                      <a16:colId xmlns:a16="http://schemas.microsoft.com/office/drawing/2014/main" val="3431144191"/>
                    </a:ext>
                  </a:extLst>
                </a:gridCol>
              </a:tblGrid>
              <a:tr h="0">
                <a:tc>
                  <a:txBody>
                    <a:bodyPr/>
                    <a:lstStyle/>
                    <a:p>
                      <a:pPr fontAlgn="ctr"/>
                      <a:r>
                        <a:rPr lang="en-IN">
                          <a:effectLst/>
                        </a:rPr>
                        <a:t>fiatAmount</a:t>
                      </a:r>
                    </a:p>
                  </a:txBody>
                  <a:tcPr anchor="ctr">
                    <a:lnL w="12700" cap="flat" cmpd="sng" algn="ctr">
                      <a:solidFill>
                        <a:srgbClr val="307363"/>
                      </a:solidFill>
                      <a:prstDash val="solid"/>
                      <a:round/>
                      <a:headEnd type="none" w="med" len="med"/>
                      <a:tailEnd type="none" w="med" len="med"/>
                    </a:lnL>
                    <a:lnR w="7620" cap="flat" cmpd="sng" algn="ctr">
                      <a:solidFill>
                        <a:srgbClr val="307363"/>
                      </a:solidFill>
                      <a:prstDash val="solid"/>
                      <a:round/>
                      <a:headEnd type="none" w="med" len="med"/>
                      <a:tailEnd type="none" w="med" len="med"/>
                    </a:lnR>
                    <a:lnT w="7620" cap="flat" cmpd="sng" algn="ctr">
                      <a:solidFill>
                        <a:srgbClr val="307363"/>
                      </a:solidFill>
                      <a:prstDash val="solid"/>
                      <a:round/>
                      <a:headEnd type="none" w="med" len="med"/>
                      <a:tailEnd type="none" w="med" len="med"/>
                    </a:lnT>
                    <a:lnB w="12700" cap="flat" cmpd="sng" algn="ctr">
                      <a:solidFill>
                        <a:srgbClr val="307363"/>
                      </a:solidFill>
                      <a:prstDash val="solid"/>
                      <a:round/>
                      <a:headEnd type="none" w="med" len="med"/>
                      <a:tailEnd type="none" w="med" len="med"/>
                    </a:lnB>
                    <a:noFill/>
                  </a:tcPr>
                </a:tc>
                <a:tc>
                  <a:txBody>
                    <a:bodyPr/>
                    <a:lstStyle/>
                    <a:p>
                      <a:pPr fontAlgn="ctr"/>
                      <a:r>
                        <a:rPr lang="en-IN">
                          <a:effectLst/>
                        </a:rPr>
                        <a:t>1000</a:t>
                      </a:r>
                    </a:p>
                  </a:txBody>
                  <a:tcPr anchor="ctr">
                    <a:lnL w="7620" cap="flat" cmpd="sng" algn="ctr">
                      <a:solidFill>
                        <a:srgbClr val="307363"/>
                      </a:solidFill>
                      <a:prstDash val="solid"/>
                      <a:round/>
                      <a:headEnd type="none" w="med" len="med"/>
                      <a:tailEnd type="none" w="med" len="med"/>
                    </a:lnL>
                    <a:lnR w="7620" cap="flat" cmpd="sng" algn="ctr">
                      <a:solidFill>
                        <a:srgbClr val="307363"/>
                      </a:solidFill>
                      <a:prstDash val="solid"/>
                      <a:round/>
                      <a:headEnd type="none" w="med" len="med"/>
                      <a:tailEnd type="none" w="med" len="med"/>
                    </a:lnR>
                    <a:lnT w="7620" cap="flat" cmpd="sng" algn="ctr">
                      <a:solidFill>
                        <a:srgbClr val="307363"/>
                      </a:solidFill>
                      <a:prstDash val="solid"/>
                      <a:round/>
                      <a:headEnd type="none" w="med" len="med"/>
                      <a:tailEnd type="none" w="med" len="med"/>
                    </a:lnT>
                    <a:lnB w="12700" cap="flat" cmpd="sng" algn="ctr">
                      <a:solidFill>
                        <a:srgbClr val="307363"/>
                      </a:solidFill>
                      <a:prstDash val="solid"/>
                      <a:round/>
                      <a:headEnd type="none" w="med" len="med"/>
                      <a:tailEnd type="none" w="med" len="med"/>
                    </a:lnB>
                    <a:noFill/>
                  </a:tcPr>
                </a:tc>
                <a:tc>
                  <a:txBody>
                    <a:bodyPr/>
                    <a:lstStyle/>
                    <a:p>
                      <a:pPr fontAlgn="ctr"/>
                      <a:r>
                        <a:rPr lang="en-US" dirty="0">
                          <a:effectLst/>
                        </a:rPr>
                        <a:t>amount denoted in fiat amount. (only ₹ INR is currently supported)</a:t>
                      </a:r>
                    </a:p>
                  </a:txBody>
                  <a:tcPr anchor="ctr">
                    <a:lnL w="7620" cap="flat" cmpd="sng" algn="ctr">
                      <a:solidFill>
                        <a:srgbClr val="307363"/>
                      </a:solidFill>
                      <a:prstDash val="solid"/>
                      <a:round/>
                      <a:headEnd type="none" w="med" len="med"/>
                      <a:tailEnd type="none" w="med" len="med"/>
                    </a:lnL>
                    <a:lnR w="12700" cap="flat" cmpd="sng" algn="ctr">
                      <a:solidFill>
                        <a:srgbClr val="307363"/>
                      </a:solidFill>
                      <a:prstDash val="solid"/>
                      <a:round/>
                      <a:headEnd type="none" w="med" len="med"/>
                      <a:tailEnd type="none" w="med" len="med"/>
                    </a:lnR>
                    <a:lnT w="7620" cap="flat" cmpd="sng" algn="ctr">
                      <a:solidFill>
                        <a:srgbClr val="307363"/>
                      </a:solidFill>
                      <a:prstDash val="solid"/>
                      <a:round/>
                      <a:headEnd type="none" w="med" len="med"/>
                      <a:tailEnd type="none" w="med" len="med"/>
                    </a:lnT>
                    <a:lnB w="12700" cap="flat" cmpd="sng" algn="ctr">
                      <a:solidFill>
                        <a:srgbClr val="307363"/>
                      </a:solidFill>
                      <a:prstDash val="solid"/>
                      <a:round/>
                      <a:headEnd type="none" w="med" len="med"/>
                      <a:tailEnd type="none" w="med" len="med"/>
                    </a:lnB>
                    <a:noFill/>
                  </a:tcPr>
                </a:tc>
                <a:extLst>
                  <a:ext uri="{0D108BD9-81ED-4DB2-BD59-A6C34878D82A}">
                    <a16:rowId xmlns:a16="http://schemas.microsoft.com/office/drawing/2014/main" val="172280733"/>
                  </a:ext>
                </a:extLst>
              </a:tr>
            </a:tbl>
          </a:graphicData>
        </a:graphic>
      </p:graphicFrame>
      <p:graphicFrame>
        <p:nvGraphicFramePr>
          <p:cNvPr id="7" name="Table 6">
            <a:extLst>
              <a:ext uri="{FF2B5EF4-FFF2-40B4-BE49-F238E27FC236}">
                <a16:creationId xmlns:a16="http://schemas.microsoft.com/office/drawing/2014/main" id="{77B4B77A-5F34-A1C0-ED9F-7442C26B94E4}"/>
              </a:ext>
            </a:extLst>
          </p:cNvPr>
          <p:cNvGraphicFramePr>
            <a:graphicFrameLocks noGrp="1"/>
          </p:cNvGraphicFramePr>
          <p:nvPr>
            <p:extLst>
              <p:ext uri="{D42A27DB-BD31-4B8C-83A1-F6EECF244321}">
                <p14:modId xmlns:p14="http://schemas.microsoft.com/office/powerpoint/2010/main" val="1410400424"/>
              </p:ext>
            </p:extLst>
          </p:nvPr>
        </p:nvGraphicFramePr>
        <p:xfrm>
          <a:off x="350835" y="2616857"/>
          <a:ext cx="11490324" cy="914400"/>
        </p:xfrm>
        <a:graphic>
          <a:graphicData uri="http://schemas.openxmlformats.org/drawingml/2006/table">
            <a:tbl>
              <a:tblPr/>
              <a:tblGrid>
                <a:gridCol w="2120222">
                  <a:extLst>
                    <a:ext uri="{9D8B030D-6E8A-4147-A177-3AD203B41FA5}">
                      <a16:colId xmlns:a16="http://schemas.microsoft.com/office/drawing/2014/main" val="2535612023"/>
                    </a:ext>
                  </a:extLst>
                </a:gridCol>
                <a:gridCol w="1817914">
                  <a:extLst>
                    <a:ext uri="{9D8B030D-6E8A-4147-A177-3AD203B41FA5}">
                      <a16:colId xmlns:a16="http://schemas.microsoft.com/office/drawing/2014/main" val="2456157884"/>
                    </a:ext>
                  </a:extLst>
                </a:gridCol>
                <a:gridCol w="7552188">
                  <a:extLst>
                    <a:ext uri="{9D8B030D-6E8A-4147-A177-3AD203B41FA5}">
                      <a16:colId xmlns:a16="http://schemas.microsoft.com/office/drawing/2014/main" val="2868235329"/>
                    </a:ext>
                  </a:extLst>
                </a:gridCol>
              </a:tblGrid>
              <a:tr h="0">
                <a:tc>
                  <a:txBody>
                    <a:bodyPr/>
                    <a:lstStyle/>
                    <a:p>
                      <a:pPr fontAlgn="ctr"/>
                      <a:r>
                        <a:rPr lang="en-IN" dirty="0" err="1">
                          <a:effectLst/>
                        </a:rPr>
                        <a:t>coinCode</a:t>
                      </a:r>
                      <a:endParaRPr lang="en-IN" dirty="0">
                        <a:effectLst/>
                      </a:endParaRPr>
                    </a:p>
                  </a:txBody>
                  <a:tcPr anchor="ctr">
                    <a:lnL w="12700" cap="flat" cmpd="sng" algn="ctr">
                      <a:solidFill>
                        <a:srgbClr val="40FDA9"/>
                      </a:solidFill>
                      <a:prstDash val="solid"/>
                      <a:round/>
                      <a:headEnd type="none" w="med" len="med"/>
                      <a:tailEnd type="none" w="med" len="med"/>
                    </a:lnL>
                    <a:lnR w="7620" cap="flat" cmpd="sng" algn="ctr">
                      <a:solidFill>
                        <a:srgbClr val="A0EDA9"/>
                      </a:solidFill>
                      <a:prstDash val="solid"/>
                      <a:round/>
                      <a:headEnd type="none" w="med" len="med"/>
                      <a:tailEnd type="none" w="med" len="med"/>
                    </a:lnR>
                    <a:lnT w="7620" cap="flat" cmpd="sng" algn="ctr">
                      <a:solidFill>
                        <a:srgbClr val="40FDA9"/>
                      </a:solidFill>
                      <a:prstDash val="solid"/>
                      <a:round/>
                      <a:headEnd type="none" w="med" len="med"/>
                      <a:tailEnd type="none" w="med" len="med"/>
                    </a:lnT>
                    <a:lnB w="12700" cap="flat" cmpd="sng" algn="ctr">
                      <a:solidFill>
                        <a:srgbClr val="40FDA9"/>
                      </a:solidFill>
                      <a:prstDash val="solid"/>
                      <a:round/>
                      <a:headEnd type="none" w="med" len="med"/>
                      <a:tailEnd type="none" w="med" len="med"/>
                    </a:lnB>
                    <a:noFill/>
                  </a:tcPr>
                </a:tc>
                <a:tc>
                  <a:txBody>
                    <a:bodyPr/>
                    <a:lstStyle/>
                    <a:p>
                      <a:pPr fontAlgn="ctr"/>
                      <a:r>
                        <a:rPr lang="en-IN" dirty="0" err="1">
                          <a:effectLst/>
                        </a:rPr>
                        <a:t>usdt</a:t>
                      </a:r>
                      <a:endParaRPr lang="en-IN" dirty="0">
                        <a:effectLst/>
                      </a:endParaRPr>
                    </a:p>
                  </a:txBody>
                  <a:tcPr anchor="ctr">
                    <a:lnL w="7620" cap="flat" cmpd="sng" algn="ctr">
                      <a:solidFill>
                        <a:srgbClr val="A0EDA9"/>
                      </a:solidFill>
                      <a:prstDash val="solid"/>
                      <a:round/>
                      <a:headEnd type="none" w="med" len="med"/>
                      <a:tailEnd type="none" w="med" len="med"/>
                    </a:lnL>
                    <a:lnR w="7620" cap="flat" cmpd="sng" algn="ctr">
                      <a:solidFill>
                        <a:srgbClr val="E0E4A9"/>
                      </a:solidFill>
                      <a:prstDash val="solid"/>
                      <a:round/>
                      <a:headEnd type="none" w="med" len="med"/>
                      <a:tailEnd type="none" w="med" len="med"/>
                    </a:lnR>
                    <a:lnT w="7620" cap="flat" cmpd="sng" algn="ctr">
                      <a:solidFill>
                        <a:srgbClr val="A0EDA9"/>
                      </a:solidFill>
                      <a:prstDash val="solid"/>
                      <a:round/>
                      <a:headEnd type="none" w="med" len="med"/>
                      <a:tailEnd type="none" w="med" len="med"/>
                    </a:lnT>
                    <a:lnB w="12700" cap="flat" cmpd="sng" algn="ctr">
                      <a:solidFill>
                        <a:srgbClr val="A0EDA9"/>
                      </a:solidFill>
                      <a:prstDash val="solid"/>
                      <a:round/>
                      <a:headEnd type="none" w="med" len="med"/>
                      <a:tailEnd type="none" w="med" len="med"/>
                    </a:lnB>
                    <a:noFill/>
                  </a:tcPr>
                </a:tc>
                <a:tc>
                  <a:txBody>
                    <a:bodyPr/>
                    <a:lstStyle/>
                    <a:p>
                      <a:pPr fontAlgn="ctr"/>
                      <a:r>
                        <a:rPr lang="en-US" dirty="0">
                          <a:effectLst/>
                        </a:rPr>
                        <a:t>Name of the coin (also denoted as key in </a:t>
                      </a:r>
                      <a:r>
                        <a:rPr lang="en-US" dirty="0" err="1">
                          <a:effectLst/>
                        </a:rPr>
                        <a:t>data.allCoinConfig</a:t>
                      </a:r>
                      <a:r>
                        <a:rPr lang="en-US" dirty="0">
                          <a:effectLst/>
                        </a:rPr>
                        <a:t> in the response returned in the </a:t>
                      </a:r>
                      <a:r>
                        <a:rPr lang="en-US" b="1" dirty="0" err="1">
                          <a:effectLst/>
                        </a:rPr>
                        <a:t>allConfig</a:t>
                      </a:r>
                      <a:r>
                        <a:rPr lang="en-US" dirty="0">
                          <a:effectLst/>
                        </a:rPr>
                        <a:t> endpoint) current supported coins:</a:t>
                      </a:r>
                    </a:p>
                    <a:p>
                      <a:pPr fontAlgn="ctr"/>
                      <a:r>
                        <a:rPr lang="en-US" dirty="0">
                          <a:effectLst/>
                        </a:rPr>
                        <a:t>      </a:t>
                      </a:r>
                      <a:r>
                        <a:rPr lang="en-US" dirty="0" err="1">
                          <a:effectLst/>
                        </a:rPr>
                        <a:t>usdt</a:t>
                      </a:r>
                      <a:r>
                        <a:rPr lang="en-US" dirty="0">
                          <a:effectLst/>
                        </a:rPr>
                        <a:t>| </a:t>
                      </a:r>
                      <a:r>
                        <a:rPr lang="en-US" dirty="0" err="1">
                          <a:effectLst/>
                        </a:rPr>
                        <a:t>usdc</a:t>
                      </a:r>
                      <a:r>
                        <a:rPr lang="en-US" dirty="0">
                          <a:effectLst/>
                        </a:rPr>
                        <a:t> | </a:t>
                      </a:r>
                      <a:r>
                        <a:rPr lang="en-US" dirty="0" err="1">
                          <a:effectLst/>
                        </a:rPr>
                        <a:t>busd</a:t>
                      </a:r>
                      <a:r>
                        <a:rPr lang="en-US" dirty="0">
                          <a:effectLst/>
                        </a:rPr>
                        <a:t> | eth | </a:t>
                      </a:r>
                      <a:r>
                        <a:rPr lang="en-US" dirty="0" err="1">
                          <a:effectLst/>
                        </a:rPr>
                        <a:t>bnb</a:t>
                      </a:r>
                      <a:r>
                        <a:rPr lang="en-US" dirty="0">
                          <a:effectLst/>
                        </a:rPr>
                        <a:t> | </a:t>
                      </a:r>
                      <a:r>
                        <a:rPr lang="en-US" dirty="0" err="1">
                          <a:effectLst/>
                        </a:rPr>
                        <a:t>matic</a:t>
                      </a:r>
                      <a:r>
                        <a:rPr lang="en-US" dirty="0">
                          <a:effectLst/>
                        </a:rPr>
                        <a:t> | sol</a:t>
                      </a:r>
                    </a:p>
                  </a:txBody>
                  <a:tcPr anchor="ctr">
                    <a:lnL w="7620" cap="flat" cmpd="sng" algn="ctr">
                      <a:solidFill>
                        <a:srgbClr val="E0E4A9"/>
                      </a:solidFill>
                      <a:prstDash val="solid"/>
                      <a:round/>
                      <a:headEnd type="none" w="med" len="med"/>
                      <a:tailEnd type="none" w="med" len="med"/>
                    </a:lnL>
                    <a:lnR w="12700" cap="flat" cmpd="sng" algn="ctr">
                      <a:solidFill>
                        <a:srgbClr val="E0E4A9"/>
                      </a:solidFill>
                      <a:prstDash val="solid"/>
                      <a:round/>
                      <a:headEnd type="none" w="med" len="med"/>
                      <a:tailEnd type="none" w="med" len="med"/>
                    </a:lnR>
                    <a:lnT w="7620" cap="flat" cmpd="sng" algn="ctr">
                      <a:solidFill>
                        <a:srgbClr val="E0E4A9"/>
                      </a:solidFill>
                      <a:prstDash val="solid"/>
                      <a:round/>
                      <a:headEnd type="none" w="med" len="med"/>
                      <a:tailEnd type="none" w="med" len="med"/>
                    </a:lnT>
                    <a:lnB w="12700" cap="flat" cmpd="sng" algn="ctr">
                      <a:solidFill>
                        <a:srgbClr val="E0E4A9"/>
                      </a:solidFill>
                      <a:prstDash val="solid"/>
                      <a:round/>
                      <a:headEnd type="none" w="med" len="med"/>
                      <a:tailEnd type="none" w="med" len="med"/>
                    </a:lnB>
                    <a:noFill/>
                  </a:tcPr>
                </a:tc>
                <a:extLst>
                  <a:ext uri="{0D108BD9-81ED-4DB2-BD59-A6C34878D82A}">
                    <a16:rowId xmlns:a16="http://schemas.microsoft.com/office/drawing/2014/main" val="1653998130"/>
                  </a:ext>
                </a:extLst>
              </a:tr>
            </a:tbl>
          </a:graphicData>
        </a:graphic>
      </p:graphicFrame>
      <p:graphicFrame>
        <p:nvGraphicFramePr>
          <p:cNvPr id="8" name="Table 7">
            <a:extLst>
              <a:ext uri="{FF2B5EF4-FFF2-40B4-BE49-F238E27FC236}">
                <a16:creationId xmlns:a16="http://schemas.microsoft.com/office/drawing/2014/main" id="{D3E5BDE6-CD6B-84BC-3006-A1E4F60F1D80}"/>
              </a:ext>
            </a:extLst>
          </p:cNvPr>
          <p:cNvGraphicFramePr>
            <a:graphicFrameLocks noGrp="1"/>
          </p:cNvGraphicFramePr>
          <p:nvPr>
            <p:extLst>
              <p:ext uri="{D42A27DB-BD31-4B8C-83A1-F6EECF244321}">
                <p14:modId xmlns:p14="http://schemas.microsoft.com/office/powerpoint/2010/main" val="915069296"/>
              </p:ext>
            </p:extLst>
          </p:nvPr>
        </p:nvGraphicFramePr>
        <p:xfrm>
          <a:off x="350835" y="3545304"/>
          <a:ext cx="11490324" cy="365760"/>
        </p:xfrm>
        <a:graphic>
          <a:graphicData uri="http://schemas.openxmlformats.org/drawingml/2006/table">
            <a:tbl>
              <a:tblPr/>
              <a:tblGrid>
                <a:gridCol w="2120222">
                  <a:extLst>
                    <a:ext uri="{9D8B030D-6E8A-4147-A177-3AD203B41FA5}">
                      <a16:colId xmlns:a16="http://schemas.microsoft.com/office/drawing/2014/main" val="2928247104"/>
                    </a:ext>
                  </a:extLst>
                </a:gridCol>
                <a:gridCol w="1828800">
                  <a:extLst>
                    <a:ext uri="{9D8B030D-6E8A-4147-A177-3AD203B41FA5}">
                      <a16:colId xmlns:a16="http://schemas.microsoft.com/office/drawing/2014/main" val="1551341256"/>
                    </a:ext>
                  </a:extLst>
                </a:gridCol>
                <a:gridCol w="7541302">
                  <a:extLst>
                    <a:ext uri="{9D8B030D-6E8A-4147-A177-3AD203B41FA5}">
                      <a16:colId xmlns:a16="http://schemas.microsoft.com/office/drawing/2014/main" val="3811065166"/>
                    </a:ext>
                  </a:extLst>
                </a:gridCol>
              </a:tblGrid>
              <a:tr h="0">
                <a:tc>
                  <a:txBody>
                    <a:bodyPr/>
                    <a:lstStyle/>
                    <a:p>
                      <a:pPr fontAlgn="ctr"/>
                      <a:r>
                        <a:rPr lang="en-IN">
                          <a:effectLst/>
                        </a:rPr>
                        <a:t>walletAddress</a:t>
                      </a:r>
                    </a:p>
                  </a:txBody>
                  <a:tcPr anchor="ctr">
                    <a:lnL w="12700" cap="flat" cmpd="sng" algn="ctr">
                      <a:solidFill>
                        <a:srgbClr val="4002FC"/>
                      </a:solidFill>
                      <a:prstDash val="solid"/>
                      <a:round/>
                      <a:headEnd type="none" w="med" len="med"/>
                      <a:tailEnd type="none" w="med" len="med"/>
                    </a:lnL>
                    <a:lnR w="7620" cap="flat" cmpd="sng" algn="ctr">
                      <a:solidFill>
                        <a:srgbClr val="E007FC"/>
                      </a:solidFill>
                      <a:prstDash val="solid"/>
                      <a:round/>
                      <a:headEnd type="none" w="med" len="med"/>
                      <a:tailEnd type="none" w="med" len="med"/>
                    </a:lnR>
                    <a:lnT w="7620" cap="flat" cmpd="sng" algn="ctr">
                      <a:solidFill>
                        <a:srgbClr val="4002FC"/>
                      </a:solidFill>
                      <a:prstDash val="solid"/>
                      <a:round/>
                      <a:headEnd type="none" w="med" len="med"/>
                      <a:tailEnd type="none" w="med" len="med"/>
                    </a:lnT>
                    <a:lnB w="12700" cap="flat" cmpd="sng" algn="ctr">
                      <a:solidFill>
                        <a:srgbClr val="4002FC"/>
                      </a:solidFill>
                      <a:prstDash val="solid"/>
                      <a:round/>
                      <a:headEnd type="none" w="med" len="med"/>
                      <a:tailEnd type="none" w="med" len="med"/>
                    </a:lnB>
                    <a:noFill/>
                  </a:tcPr>
                </a:tc>
                <a:tc>
                  <a:txBody>
                    <a:bodyPr/>
                    <a:lstStyle/>
                    <a:p>
                      <a:pPr fontAlgn="ctr"/>
                      <a:r>
                        <a:rPr lang="en-IN">
                          <a:effectLst/>
                        </a:rPr>
                        <a:t>0x7c8D..596</a:t>
                      </a:r>
                    </a:p>
                  </a:txBody>
                  <a:tcPr anchor="ctr">
                    <a:lnL w="7620" cap="flat" cmpd="sng" algn="ctr">
                      <a:solidFill>
                        <a:srgbClr val="E007FC"/>
                      </a:solidFill>
                      <a:prstDash val="solid"/>
                      <a:round/>
                      <a:headEnd type="none" w="med" len="med"/>
                      <a:tailEnd type="none" w="med" len="med"/>
                    </a:lnL>
                    <a:lnR w="7620" cap="flat" cmpd="sng" algn="ctr">
                      <a:solidFill>
                        <a:srgbClr val="20FAFB"/>
                      </a:solidFill>
                      <a:prstDash val="solid"/>
                      <a:round/>
                      <a:headEnd type="none" w="med" len="med"/>
                      <a:tailEnd type="none" w="med" len="med"/>
                    </a:lnR>
                    <a:lnT w="7620" cap="flat" cmpd="sng" algn="ctr">
                      <a:solidFill>
                        <a:srgbClr val="E007FC"/>
                      </a:solidFill>
                      <a:prstDash val="solid"/>
                      <a:round/>
                      <a:headEnd type="none" w="med" len="med"/>
                      <a:tailEnd type="none" w="med" len="med"/>
                    </a:lnT>
                    <a:lnB w="12700" cap="flat" cmpd="sng" algn="ctr">
                      <a:solidFill>
                        <a:srgbClr val="E007FC"/>
                      </a:solidFill>
                      <a:prstDash val="solid"/>
                      <a:round/>
                      <a:headEnd type="none" w="med" len="med"/>
                      <a:tailEnd type="none" w="med" len="med"/>
                    </a:lnB>
                    <a:noFill/>
                  </a:tcPr>
                </a:tc>
                <a:tc>
                  <a:txBody>
                    <a:bodyPr/>
                    <a:lstStyle/>
                    <a:p>
                      <a:pPr fontAlgn="ctr"/>
                      <a:r>
                        <a:rPr lang="en-US" dirty="0" err="1">
                          <a:effectLst/>
                        </a:rPr>
                        <a:t>Onchain</a:t>
                      </a:r>
                      <a:r>
                        <a:rPr lang="en-US" dirty="0">
                          <a:effectLst/>
                        </a:rPr>
                        <a:t> wallet address to which the crypto will be withdrawn to.</a:t>
                      </a:r>
                    </a:p>
                  </a:txBody>
                  <a:tcPr anchor="ctr">
                    <a:lnL w="7620" cap="flat" cmpd="sng" algn="ctr">
                      <a:solidFill>
                        <a:srgbClr val="20FAFB"/>
                      </a:solidFill>
                      <a:prstDash val="solid"/>
                      <a:round/>
                      <a:headEnd type="none" w="med" len="med"/>
                      <a:tailEnd type="none" w="med" len="med"/>
                    </a:lnL>
                    <a:lnR w="12700" cap="flat" cmpd="sng" algn="ctr">
                      <a:solidFill>
                        <a:srgbClr val="20FAFB"/>
                      </a:solidFill>
                      <a:prstDash val="solid"/>
                      <a:round/>
                      <a:headEnd type="none" w="med" len="med"/>
                      <a:tailEnd type="none" w="med" len="med"/>
                    </a:lnR>
                    <a:lnT w="7620" cap="flat" cmpd="sng" algn="ctr">
                      <a:solidFill>
                        <a:srgbClr val="20FAFB"/>
                      </a:solidFill>
                      <a:prstDash val="solid"/>
                      <a:round/>
                      <a:headEnd type="none" w="med" len="med"/>
                      <a:tailEnd type="none" w="med" len="med"/>
                    </a:lnT>
                    <a:lnB w="12700" cap="flat" cmpd="sng" algn="ctr">
                      <a:solidFill>
                        <a:srgbClr val="20FAFB"/>
                      </a:solidFill>
                      <a:prstDash val="solid"/>
                      <a:round/>
                      <a:headEnd type="none" w="med" len="med"/>
                      <a:tailEnd type="none" w="med" len="med"/>
                    </a:lnB>
                    <a:noFill/>
                  </a:tcPr>
                </a:tc>
                <a:extLst>
                  <a:ext uri="{0D108BD9-81ED-4DB2-BD59-A6C34878D82A}">
                    <a16:rowId xmlns:a16="http://schemas.microsoft.com/office/drawing/2014/main" val="144605504"/>
                  </a:ext>
                </a:extLst>
              </a:tr>
            </a:tbl>
          </a:graphicData>
        </a:graphic>
      </p:graphicFrame>
      <p:graphicFrame>
        <p:nvGraphicFramePr>
          <p:cNvPr id="9" name="Table 8">
            <a:extLst>
              <a:ext uri="{FF2B5EF4-FFF2-40B4-BE49-F238E27FC236}">
                <a16:creationId xmlns:a16="http://schemas.microsoft.com/office/drawing/2014/main" id="{A31C6732-40BC-9A8F-AB7E-8B36EAD09A3B}"/>
              </a:ext>
            </a:extLst>
          </p:cNvPr>
          <p:cNvGraphicFramePr>
            <a:graphicFrameLocks noGrp="1"/>
          </p:cNvGraphicFramePr>
          <p:nvPr>
            <p:extLst>
              <p:ext uri="{D42A27DB-BD31-4B8C-83A1-F6EECF244321}">
                <p14:modId xmlns:p14="http://schemas.microsoft.com/office/powerpoint/2010/main" val="1531439549"/>
              </p:ext>
            </p:extLst>
          </p:nvPr>
        </p:nvGraphicFramePr>
        <p:xfrm>
          <a:off x="350835" y="3925111"/>
          <a:ext cx="11490324" cy="914400"/>
        </p:xfrm>
        <a:graphic>
          <a:graphicData uri="http://schemas.openxmlformats.org/drawingml/2006/table">
            <a:tbl>
              <a:tblPr/>
              <a:tblGrid>
                <a:gridCol w="2141994">
                  <a:extLst>
                    <a:ext uri="{9D8B030D-6E8A-4147-A177-3AD203B41FA5}">
                      <a16:colId xmlns:a16="http://schemas.microsoft.com/office/drawing/2014/main" val="2645087401"/>
                    </a:ext>
                  </a:extLst>
                </a:gridCol>
                <a:gridCol w="1817914">
                  <a:extLst>
                    <a:ext uri="{9D8B030D-6E8A-4147-A177-3AD203B41FA5}">
                      <a16:colId xmlns:a16="http://schemas.microsoft.com/office/drawing/2014/main" val="3515831529"/>
                    </a:ext>
                  </a:extLst>
                </a:gridCol>
                <a:gridCol w="7530416">
                  <a:extLst>
                    <a:ext uri="{9D8B030D-6E8A-4147-A177-3AD203B41FA5}">
                      <a16:colId xmlns:a16="http://schemas.microsoft.com/office/drawing/2014/main" val="1816377455"/>
                    </a:ext>
                  </a:extLst>
                </a:gridCol>
              </a:tblGrid>
              <a:tr h="0">
                <a:tc>
                  <a:txBody>
                    <a:bodyPr/>
                    <a:lstStyle/>
                    <a:p>
                      <a:pPr fontAlgn="ctr"/>
                      <a:r>
                        <a:rPr lang="en-IN">
                          <a:effectLst/>
                        </a:rPr>
                        <a:t>paymentMethod</a:t>
                      </a:r>
                    </a:p>
                  </a:txBody>
                  <a:tcPr anchor="ctr">
                    <a:lnL w="12700" cap="flat" cmpd="sng" algn="ctr">
                      <a:solidFill>
                        <a:srgbClr val="0042BA"/>
                      </a:solidFill>
                      <a:prstDash val="solid"/>
                      <a:round/>
                      <a:headEnd type="none" w="med" len="med"/>
                      <a:tailEnd type="none" w="med" len="med"/>
                    </a:lnL>
                    <a:lnR w="7620" cap="flat" cmpd="sng" algn="ctr">
                      <a:solidFill>
                        <a:srgbClr val="A056BA"/>
                      </a:solidFill>
                      <a:prstDash val="solid"/>
                      <a:round/>
                      <a:headEnd type="none" w="med" len="med"/>
                      <a:tailEnd type="none" w="med" len="med"/>
                    </a:lnR>
                    <a:lnT w="7620" cap="flat" cmpd="sng" algn="ctr">
                      <a:solidFill>
                        <a:srgbClr val="0042BA"/>
                      </a:solidFill>
                      <a:prstDash val="solid"/>
                      <a:round/>
                      <a:headEnd type="none" w="med" len="med"/>
                      <a:tailEnd type="none" w="med" len="med"/>
                    </a:lnT>
                    <a:lnB w="12700" cap="flat" cmpd="sng" algn="ctr">
                      <a:solidFill>
                        <a:srgbClr val="0042BA"/>
                      </a:solidFill>
                      <a:prstDash val="solid"/>
                      <a:round/>
                      <a:headEnd type="none" w="med" len="med"/>
                      <a:tailEnd type="none" w="med" len="med"/>
                    </a:lnB>
                    <a:noFill/>
                  </a:tcPr>
                </a:tc>
                <a:tc>
                  <a:txBody>
                    <a:bodyPr/>
                    <a:lstStyle/>
                    <a:p>
                      <a:pPr fontAlgn="ctr"/>
                      <a:r>
                        <a:rPr lang="en-IN">
                          <a:effectLst/>
                        </a:rPr>
                        <a:t>1</a:t>
                      </a:r>
                    </a:p>
                  </a:txBody>
                  <a:tcPr anchor="ctr">
                    <a:lnL w="7620" cap="flat" cmpd="sng" algn="ctr">
                      <a:solidFill>
                        <a:srgbClr val="A056BA"/>
                      </a:solidFill>
                      <a:prstDash val="solid"/>
                      <a:round/>
                      <a:headEnd type="none" w="med" len="med"/>
                      <a:tailEnd type="none" w="med" len="med"/>
                    </a:lnL>
                    <a:lnR w="7620" cap="flat" cmpd="sng" algn="ctr">
                      <a:solidFill>
                        <a:srgbClr val="6050BA"/>
                      </a:solidFill>
                      <a:prstDash val="solid"/>
                      <a:round/>
                      <a:headEnd type="none" w="med" len="med"/>
                      <a:tailEnd type="none" w="med" len="med"/>
                    </a:lnR>
                    <a:lnT w="7620" cap="flat" cmpd="sng" algn="ctr">
                      <a:solidFill>
                        <a:srgbClr val="A056BA"/>
                      </a:solidFill>
                      <a:prstDash val="solid"/>
                      <a:round/>
                      <a:headEnd type="none" w="med" len="med"/>
                      <a:tailEnd type="none" w="med" len="med"/>
                    </a:lnT>
                    <a:lnB w="12700" cap="flat" cmpd="sng" algn="ctr">
                      <a:solidFill>
                        <a:srgbClr val="A056BA"/>
                      </a:solidFill>
                      <a:prstDash val="solid"/>
                      <a:round/>
                      <a:headEnd type="none" w="med" len="med"/>
                      <a:tailEnd type="none" w="med" len="med"/>
                    </a:lnB>
                    <a:noFill/>
                  </a:tcPr>
                </a:tc>
                <a:tc>
                  <a:txBody>
                    <a:bodyPr/>
                    <a:lstStyle/>
                    <a:p>
                      <a:pPr fontAlgn="ctr"/>
                      <a:r>
                        <a:rPr lang="en-US" dirty="0">
                          <a:effectLst/>
                        </a:rPr>
                        <a:t>Type of method the user would choose to pay in. </a:t>
                      </a:r>
                    </a:p>
                    <a:p>
                      <a:pPr fontAlgn="ctr"/>
                      <a:r>
                        <a:rPr lang="en-US" dirty="0">
                          <a:effectLst/>
                        </a:rPr>
                        <a:t>1 -&gt; Instant transfer (e.g. UPI) </a:t>
                      </a:r>
                    </a:p>
                    <a:p>
                      <a:pPr fontAlgn="ctr"/>
                      <a:r>
                        <a:rPr lang="en-US" dirty="0">
                          <a:effectLst/>
                        </a:rPr>
                        <a:t>2 -&gt; Bank transfer (e.g. IMPS/FAST)</a:t>
                      </a:r>
                    </a:p>
                  </a:txBody>
                  <a:tcPr anchor="ctr">
                    <a:lnL w="7620" cap="flat" cmpd="sng" algn="ctr">
                      <a:solidFill>
                        <a:srgbClr val="6050BA"/>
                      </a:solidFill>
                      <a:prstDash val="solid"/>
                      <a:round/>
                      <a:headEnd type="none" w="med" len="med"/>
                      <a:tailEnd type="none" w="med" len="med"/>
                    </a:lnL>
                    <a:lnR w="12700" cap="flat" cmpd="sng" algn="ctr">
                      <a:solidFill>
                        <a:srgbClr val="6050BA"/>
                      </a:solidFill>
                      <a:prstDash val="solid"/>
                      <a:round/>
                      <a:headEnd type="none" w="med" len="med"/>
                      <a:tailEnd type="none" w="med" len="med"/>
                    </a:lnR>
                    <a:lnT w="7620" cap="flat" cmpd="sng" algn="ctr">
                      <a:solidFill>
                        <a:srgbClr val="6050BA"/>
                      </a:solidFill>
                      <a:prstDash val="solid"/>
                      <a:round/>
                      <a:headEnd type="none" w="med" len="med"/>
                      <a:tailEnd type="none" w="med" len="med"/>
                    </a:lnT>
                    <a:lnB w="12700" cap="flat" cmpd="sng" algn="ctr">
                      <a:solidFill>
                        <a:srgbClr val="6050BA"/>
                      </a:solidFill>
                      <a:prstDash val="solid"/>
                      <a:round/>
                      <a:headEnd type="none" w="med" len="med"/>
                      <a:tailEnd type="none" w="med" len="med"/>
                    </a:lnB>
                    <a:noFill/>
                  </a:tcPr>
                </a:tc>
                <a:extLst>
                  <a:ext uri="{0D108BD9-81ED-4DB2-BD59-A6C34878D82A}">
                    <a16:rowId xmlns:a16="http://schemas.microsoft.com/office/drawing/2014/main" val="3808741858"/>
                  </a:ext>
                </a:extLst>
              </a:tr>
            </a:tbl>
          </a:graphicData>
        </a:graphic>
      </p:graphicFrame>
      <p:graphicFrame>
        <p:nvGraphicFramePr>
          <p:cNvPr id="10" name="Table 9">
            <a:extLst>
              <a:ext uri="{FF2B5EF4-FFF2-40B4-BE49-F238E27FC236}">
                <a16:creationId xmlns:a16="http://schemas.microsoft.com/office/drawing/2014/main" id="{EF8182F4-84DA-B362-6752-001419B10FD0}"/>
              </a:ext>
            </a:extLst>
          </p:cNvPr>
          <p:cNvGraphicFramePr>
            <a:graphicFrameLocks noGrp="1"/>
          </p:cNvGraphicFramePr>
          <p:nvPr>
            <p:extLst>
              <p:ext uri="{D42A27DB-BD31-4B8C-83A1-F6EECF244321}">
                <p14:modId xmlns:p14="http://schemas.microsoft.com/office/powerpoint/2010/main" val="1599207060"/>
              </p:ext>
            </p:extLst>
          </p:nvPr>
        </p:nvGraphicFramePr>
        <p:xfrm>
          <a:off x="350831" y="4839511"/>
          <a:ext cx="11490328" cy="1550403"/>
        </p:xfrm>
        <a:graphic>
          <a:graphicData uri="http://schemas.openxmlformats.org/drawingml/2006/table">
            <a:tbl>
              <a:tblPr/>
              <a:tblGrid>
                <a:gridCol w="2203581">
                  <a:extLst>
                    <a:ext uri="{9D8B030D-6E8A-4147-A177-3AD203B41FA5}">
                      <a16:colId xmlns:a16="http://schemas.microsoft.com/office/drawing/2014/main" val="465936202"/>
                    </a:ext>
                  </a:extLst>
                </a:gridCol>
                <a:gridCol w="1816753">
                  <a:extLst>
                    <a:ext uri="{9D8B030D-6E8A-4147-A177-3AD203B41FA5}">
                      <a16:colId xmlns:a16="http://schemas.microsoft.com/office/drawing/2014/main" val="4079160518"/>
                    </a:ext>
                  </a:extLst>
                </a:gridCol>
                <a:gridCol w="7469994">
                  <a:extLst>
                    <a:ext uri="{9D8B030D-6E8A-4147-A177-3AD203B41FA5}">
                      <a16:colId xmlns:a16="http://schemas.microsoft.com/office/drawing/2014/main" val="1854433118"/>
                    </a:ext>
                  </a:extLst>
                </a:gridCol>
              </a:tblGrid>
              <a:tr h="1550403">
                <a:tc>
                  <a:txBody>
                    <a:bodyPr/>
                    <a:lstStyle/>
                    <a:p>
                      <a:pPr fontAlgn="ctr"/>
                      <a:r>
                        <a:rPr lang="en-IN" dirty="0" err="1">
                          <a:effectLst/>
                        </a:rPr>
                        <a:t>addressTag</a:t>
                      </a:r>
                      <a:endParaRPr lang="en-IN" dirty="0">
                        <a:effectLst/>
                      </a:endParaRPr>
                    </a:p>
                  </a:txBody>
                  <a:tcPr anchor="ctr">
                    <a:lnL w="12700" cap="flat" cmpd="sng" algn="ctr">
                      <a:solidFill>
                        <a:srgbClr val="60A5BA"/>
                      </a:solidFill>
                      <a:prstDash val="solid"/>
                      <a:round/>
                      <a:headEnd type="none" w="med" len="med"/>
                      <a:tailEnd type="none" w="med" len="med"/>
                    </a:lnL>
                    <a:lnR w="7620" cap="flat" cmpd="sng" algn="ctr">
                      <a:solidFill>
                        <a:srgbClr val="00B0BA"/>
                      </a:solidFill>
                      <a:prstDash val="solid"/>
                      <a:round/>
                      <a:headEnd type="none" w="med" len="med"/>
                      <a:tailEnd type="none" w="med" len="med"/>
                    </a:lnR>
                    <a:lnT w="7620" cap="flat" cmpd="sng" algn="ctr">
                      <a:solidFill>
                        <a:srgbClr val="60A5BA"/>
                      </a:solidFill>
                      <a:prstDash val="solid"/>
                      <a:round/>
                      <a:headEnd type="none" w="med" len="med"/>
                      <a:tailEnd type="none" w="med" len="med"/>
                    </a:lnT>
                    <a:lnB w="12700" cap="flat" cmpd="sng" algn="ctr">
                      <a:solidFill>
                        <a:srgbClr val="60A5BA"/>
                      </a:solidFill>
                      <a:prstDash val="solid"/>
                      <a:round/>
                      <a:headEnd type="none" w="med" len="med"/>
                      <a:tailEnd type="none" w="med" len="med"/>
                    </a:lnB>
                    <a:noFill/>
                  </a:tcPr>
                </a:tc>
                <a:tc>
                  <a:txBody>
                    <a:bodyPr/>
                    <a:lstStyle/>
                    <a:p>
                      <a:pPr fontAlgn="ctr"/>
                      <a:r>
                        <a:rPr lang="en-IN" dirty="0">
                          <a:effectLst/>
                        </a:rPr>
                        <a:t>334552</a:t>
                      </a:r>
                    </a:p>
                  </a:txBody>
                  <a:tcPr anchor="ctr">
                    <a:lnL w="7620" cap="flat" cmpd="sng" algn="ctr">
                      <a:solidFill>
                        <a:srgbClr val="00B0BA"/>
                      </a:solidFill>
                      <a:prstDash val="solid"/>
                      <a:round/>
                      <a:headEnd type="none" w="med" len="med"/>
                      <a:tailEnd type="none" w="med" len="med"/>
                    </a:lnL>
                    <a:lnR w="7620" cap="flat" cmpd="sng" algn="ctr">
                      <a:solidFill>
                        <a:srgbClr val="6096BA"/>
                      </a:solidFill>
                      <a:prstDash val="solid"/>
                      <a:round/>
                      <a:headEnd type="none" w="med" len="med"/>
                      <a:tailEnd type="none" w="med" len="med"/>
                    </a:lnR>
                    <a:lnT w="7620" cap="flat" cmpd="sng" algn="ctr">
                      <a:solidFill>
                        <a:srgbClr val="00B0BA"/>
                      </a:solidFill>
                      <a:prstDash val="solid"/>
                      <a:round/>
                      <a:headEnd type="none" w="med" len="med"/>
                      <a:tailEnd type="none" w="med" len="med"/>
                    </a:lnT>
                    <a:lnB w="12700" cap="flat" cmpd="sng" algn="ctr">
                      <a:solidFill>
                        <a:srgbClr val="00B0BA"/>
                      </a:solidFill>
                      <a:prstDash val="solid"/>
                      <a:round/>
                      <a:headEnd type="none" w="med" len="med"/>
                      <a:tailEnd type="none" w="med" len="med"/>
                    </a:lnB>
                    <a:noFill/>
                  </a:tcPr>
                </a:tc>
                <a:tc>
                  <a:txBody>
                    <a:bodyPr/>
                    <a:lstStyle/>
                    <a:p>
                      <a:pPr fontAlgn="ctr"/>
                      <a:r>
                        <a:rPr lang="en-US" dirty="0">
                          <a:effectLst/>
                        </a:rPr>
                        <a:t>memo/tag associated with the transaction can be useful for certain cryptocurrencies that require this information to identify the recipient of a transaction or deposit.</a:t>
                      </a:r>
                    </a:p>
                    <a:p>
                      <a:pPr fontAlgn="ctr"/>
                      <a:r>
                        <a:rPr lang="en-US" dirty="0">
                          <a:effectLst/>
                        </a:rPr>
                        <a:t>E.g. XRP, XLM </a:t>
                      </a:r>
                      <a:r>
                        <a:rPr lang="en-US" dirty="0" err="1">
                          <a:effectLst/>
                        </a:rPr>
                        <a:t>etc</a:t>
                      </a:r>
                      <a:endParaRPr lang="en-US" dirty="0">
                        <a:effectLst/>
                      </a:endParaRPr>
                    </a:p>
                  </a:txBody>
                  <a:tcPr anchor="ctr">
                    <a:lnL w="7620" cap="flat" cmpd="sng" algn="ctr">
                      <a:solidFill>
                        <a:srgbClr val="6096BA"/>
                      </a:solidFill>
                      <a:prstDash val="solid"/>
                      <a:round/>
                      <a:headEnd type="none" w="med" len="med"/>
                      <a:tailEnd type="none" w="med" len="med"/>
                    </a:lnL>
                    <a:lnR w="12700" cap="flat" cmpd="sng" algn="ctr">
                      <a:solidFill>
                        <a:srgbClr val="6096BA"/>
                      </a:solidFill>
                      <a:prstDash val="solid"/>
                      <a:round/>
                      <a:headEnd type="none" w="med" len="med"/>
                      <a:tailEnd type="none" w="med" len="med"/>
                    </a:lnR>
                    <a:lnT w="7620" cap="flat" cmpd="sng" algn="ctr">
                      <a:solidFill>
                        <a:srgbClr val="6096BA"/>
                      </a:solidFill>
                      <a:prstDash val="solid"/>
                      <a:round/>
                      <a:headEnd type="none" w="med" len="med"/>
                      <a:tailEnd type="none" w="med" len="med"/>
                    </a:lnT>
                    <a:lnB w="12700" cap="flat" cmpd="sng" algn="ctr">
                      <a:solidFill>
                        <a:srgbClr val="6096BA"/>
                      </a:solidFill>
                      <a:prstDash val="solid"/>
                      <a:round/>
                      <a:headEnd type="none" w="med" len="med"/>
                      <a:tailEnd type="none" w="med" len="med"/>
                    </a:lnB>
                    <a:noFill/>
                  </a:tcPr>
                </a:tc>
                <a:extLst>
                  <a:ext uri="{0D108BD9-81ED-4DB2-BD59-A6C34878D82A}">
                    <a16:rowId xmlns:a16="http://schemas.microsoft.com/office/drawing/2014/main" val="940706266"/>
                  </a:ext>
                </a:extLst>
              </a:tr>
            </a:tbl>
          </a:graphicData>
        </a:graphic>
      </p:graphicFrame>
    </p:spTree>
    <p:extLst>
      <p:ext uri="{BB962C8B-B14F-4D97-AF65-F5344CB8AC3E}">
        <p14:creationId xmlns:p14="http://schemas.microsoft.com/office/powerpoint/2010/main" val="165552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E21CA-41A9-0D9F-082B-7A405DC31BC1}"/>
              </a:ext>
            </a:extLst>
          </p:cNvPr>
          <p:cNvSpPr>
            <a:spLocks noChangeArrowheads="1"/>
          </p:cNvSpPr>
          <p:nvPr/>
        </p:nvSpPr>
        <p:spPr bwMode="auto">
          <a:xfrm>
            <a:off x="555172" y="789654"/>
            <a:ext cx="1090748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__Inter_46a1ea"/>
              </a:rPr>
              <a:t>The parameters that can be pre-filled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appId</a:t>
            </a:r>
            <a:r>
              <a:rPr kumimoji="0" lang="en-US" altLang="en-US" sz="2400" b="0" i="0" u="none" strike="noStrike" cap="none" normalizeH="0" baseline="0" dirty="0">
                <a:ln>
                  <a:noFill/>
                </a:ln>
                <a:solidFill>
                  <a:schemeClr val="tx1"/>
                </a:solidFill>
                <a:effectLst/>
                <a:latin typeface="__Inter_46a1ea"/>
              </a:rPr>
              <a:t>: </a:t>
            </a:r>
            <a:r>
              <a:rPr kumimoji="0" lang="en-US" altLang="en-US" sz="2000" b="0" i="0" u="none" strike="noStrike" cap="none" normalizeH="0" baseline="0" dirty="0">
                <a:ln>
                  <a:noFill/>
                </a:ln>
                <a:solidFill>
                  <a:schemeClr val="tx1"/>
                </a:solidFill>
                <a:effectLst/>
                <a:latin typeface="__Inter_46a1ea"/>
              </a:rPr>
              <a:t>The application ID that is unique to the client's application</a:t>
            </a:r>
            <a:r>
              <a:rPr kumimoji="0" lang="en-US" altLang="en-US" sz="1050" b="0" i="0" u="none" strike="noStrike" cap="none" normalizeH="0" baseline="0" dirty="0">
                <a:ln>
                  <a:noFill/>
                </a:ln>
                <a:solidFill>
                  <a:schemeClr val="tx1"/>
                </a:solidFill>
                <a:effectLst/>
                <a:latin typeface="__Inter_46a1ea"/>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walletAddress</a:t>
            </a:r>
            <a:r>
              <a:rPr kumimoji="0" lang="en-US" altLang="en-US" sz="2400" b="0" i="0" u="none" strike="noStrike" cap="none" normalizeH="0" baseline="0" dirty="0">
                <a:ln>
                  <a:noFill/>
                </a:ln>
                <a:solidFill>
                  <a:schemeClr val="tx1"/>
                </a:solidFill>
                <a:effectLst/>
                <a:latin typeface="__Inter_46a1ea"/>
              </a:rPr>
              <a:t>: </a:t>
            </a:r>
            <a:r>
              <a:rPr kumimoji="0" lang="en-US" altLang="en-US" sz="2000" b="0" i="0" u="none" strike="noStrike" cap="none" normalizeH="0" baseline="0" dirty="0">
                <a:ln>
                  <a:noFill/>
                </a:ln>
                <a:solidFill>
                  <a:schemeClr val="tx1"/>
                </a:solidFill>
                <a:effectLst/>
                <a:latin typeface="__Inter_46a1ea"/>
              </a:rPr>
              <a:t>The user's wallet address where they will receive the cryptocurrency</a:t>
            </a:r>
            <a:r>
              <a:rPr kumimoji="0" lang="en-US" altLang="en-US" sz="1600" b="0" i="0" u="none" strike="noStrike" cap="none" normalizeH="0" baseline="0" dirty="0">
                <a:ln>
                  <a:noFill/>
                </a:ln>
                <a:solidFill>
                  <a:schemeClr val="tx1"/>
                </a:solidFill>
                <a:effectLst/>
                <a:latin typeface="__Inter_46a1ea"/>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coinCode</a:t>
            </a:r>
            <a:r>
              <a:rPr lang="en-US" altLang="en-US" sz="900" dirty="0">
                <a:latin typeface="__Inter_46a1ea"/>
              </a:rPr>
              <a:t> </a:t>
            </a:r>
            <a:r>
              <a:rPr kumimoji="0" lang="en-US" altLang="en-US" sz="900" b="0" i="0" u="none" strike="noStrike" cap="none" normalizeH="0" baseline="0" dirty="0">
                <a:ln>
                  <a:noFill/>
                </a:ln>
                <a:solidFill>
                  <a:schemeClr val="tx1"/>
                </a:solidFill>
                <a:effectLst/>
                <a:latin typeface="__Inter_46a1ea"/>
              </a:rPr>
              <a:t> </a:t>
            </a:r>
            <a:r>
              <a:rPr kumimoji="0" lang="en-US" altLang="en-US" sz="2400" b="0" i="0" u="none" strike="noStrike" cap="none" normalizeH="0" baseline="0" dirty="0">
                <a:ln>
                  <a:noFill/>
                </a:ln>
                <a:solidFill>
                  <a:schemeClr val="tx1"/>
                </a:solidFill>
                <a:effectLst/>
                <a:latin typeface="__Inter_46a1ea"/>
              </a:rPr>
              <a:t>:</a:t>
            </a:r>
            <a:r>
              <a:rPr kumimoji="0" lang="en-US" altLang="en-US" sz="2000" b="0" i="0" u="none" strike="noStrike" cap="none" normalizeH="0" baseline="0" dirty="0">
                <a:ln>
                  <a:noFill/>
                </a:ln>
                <a:solidFill>
                  <a:schemeClr val="tx1"/>
                </a:solidFill>
                <a:effectLst/>
                <a:latin typeface="__Inter_46a1ea"/>
              </a:rPr>
              <a:t>The code of the cryptocurrency to be purchased (in this case, USDT).</a:t>
            </a:r>
            <a:endParaRPr kumimoji="0" lang="en-US" altLang="en-US" sz="1600"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var(--font-mono)"/>
              </a:rPr>
              <a:t>Network</a:t>
            </a:r>
            <a:r>
              <a:rPr lang="en-US" altLang="en-US" sz="900" dirty="0">
                <a:latin typeface="__Inter_46a1ea"/>
              </a:rPr>
              <a:t> </a:t>
            </a:r>
            <a:r>
              <a:rPr lang="en-US" altLang="en-US" sz="2400" dirty="0">
                <a:latin typeface="__Inter_46a1ea"/>
              </a:rPr>
              <a:t>:</a:t>
            </a:r>
            <a:r>
              <a:rPr kumimoji="0" lang="en-US" altLang="en-US" sz="2400" b="0" i="0" u="none" strike="noStrike" cap="none" normalizeH="0" baseline="0" dirty="0">
                <a:ln>
                  <a:noFill/>
                </a:ln>
                <a:solidFill>
                  <a:schemeClr val="tx1"/>
                </a:solidFill>
                <a:effectLst/>
                <a:latin typeface="__Inter_46a1ea"/>
              </a:rPr>
              <a:t> </a:t>
            </a:r>
            <a:r>
              <a:rPr kumimoji="0" lang="en-US" altLang="en-US" sz="2000" b="0" i="0" u="none" strike="noStrike" cap="none" normalizeH="0" baseline="0" dirty="0">
                <a:ln>
                  <a:noFill/>
                </a:ln>
                <a:solidFill>
                  <a:schemeClr val="tx1"/>
                </a:solidFill>
                <a:effectLst/>
                <a:latin typeface="__Inter_46a1ea"/>
              </a:rPr>
              <a:t>The blockchain network on which the transaction will occur (in this case, MATIC20).</a:t>
            </a:r>
            <a:endParaRPr kumimoji="0" lang="en-US" altLang="en-US" sz="1600"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fia</a:t>
            </a:r>
            <a:r>
              <a:rPr kumimoji="0" lang="en-US" altLang="en-US" sz="2800" b="0" i="0" u="none" strike="noStrike" cap="none" normalizeH="0" baseline="0" dirty="0" err="1">
                <a:ln>
                  <a:noFill/>
                </a:ln>
                <a:solidFill>
                  <a:schemeClr val="tx1"/>
                </a:solidFill>
                <a:effectLst/>
                <a:latin typeface="var(--font-mono)"/>
              </a:rPr>
              <a:t>t</a:t>
            </a:r>
            <a:r>
              <a:rPr kumimoji="0" lang="en-US" altLang="en-US" sz="2400" b="0" i="0" u="none" strike="noStrike" cap="none" normalizeH="0" baseline="0" dirty="0" err="1">
                <a:ln>
                  <a:noFill/>
                </a:ln>
                <a:solidFill>
                  <a:schemeClr val="tx1"/>
                </a:solidFill>
                <a:effectLst/>
                <a:latin typeface="var(--font-mono)"/>
              </a:rPr>
              <a:t>Amount</a:t>
            </a:r>
            <a:r>
              <a:rPr kumimoji="0" lang="en-US" altLang="en-US" sz="2400" b="0" i="0" u="none" strike="noStrike" cap="none" normalizeH="0" baseline="0" dirty="0">
                <a:ln>
                  <a:noFill/>
                </a:ln>
                <a:solidFill>
                  <a:schemeClr val="tx1"/>
                </a:solidFill>
                <a:effectLst/>
                <a:latin typeface="var(--font-mono)"/>
              </a:rPr>
              <a:t> :</a:t>
            </a:r>
            <a:r>
              <a:rPr kumimoji="0" lang="en-US" altLang="en-US" sz="900" b="0" i="0" u="none" strike="noStrike" cap="none" normalizeH="0" baseline="0" dirty="0">
                <a:ln>
                  <a:noFill/>
                </a:ln>
                <a:solidFill>
                  <a:schemeClr val="tx1"/>
                </a:solidFill>
                <a:effectLst/>
                <a:latin typeface="__Inter_46a1ea"/>
              </a:rPr>
              <a:t> </a:t>
            </a:r>
            <a:r>
              <a:rPr kumimoji="0" lang="en-US" altLang="en-US" sz="2000" b="0" i="0" u="none" strike="noStrike" cap="none" normalizeH="0" baseline="0" dirty="0">
                <a:ln>
                  <a:noFill/>
                </a:ln>
                <a:solidFill>
                  <a:schemeClr val="tx1"/>
                </a:solidFill>
                <a:effectLst/>
                <a:latin typeface="__Inter_46a1ea"/>
              </a:rPr>
              <a:t>The amount of fiat currency (in this case, INR) that the user is spending.</a:t>
            </a:r>
            <a:endParaRPr lang="en-US" altLang="en-US" sz="2000" dirty="0">
              <a:latin typeface="__Inter_46a1ea"/>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fiatType</a:t>
            </a:r>
            <a:r>
              <a:rPr kumimoji="0" lang="en-US" altLang="en-US" sz="2400" b="0" i="0" u="none" strike="noStrike" cap="none" normalizeH="0" baseline="0" dirty="0">
                <a:ln>
                  <a:noFill/>
                </a:ln>
                <a:solidFill>
                  <a:schemeClr val="tx1"/>
                </a:solidFill>
                <a:effectLst/>
                <a:latin typeface="var(--font-mono)"/>
              </a:rPr>
              <a:t> :</a:t>
            </a:r>
            <a:r>
              <a:rPr kumimoji="0" lang="en-US" altLang="en-US" sz="900" b="0" i="0" u="none" strike="noStrike" cap="none" normalizeH="0" baseline="0" dirty="0">
                <a:ln>
                  <a:noFill/>
                </a:ln>
                <a:solidFill>
                  <a:schemeClr val="tx1"/>
                </a:solidFill>
                <a:effectLst/>
                <a:latin typeface="__Inter_46a1ea"/>
              </a:rPr>
              <a:t> </a:t>
            </a:r>
            <a:r>
              <a:rPr lang="en-US" altLang="en-US" sz="2000" dirty="0"/>
              <a:t>The type of fiat currency being used. (in this case 1 -&gt; INR).</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var(--font-mono)"/>
              </a:rPr>
              <a:t>paymentMethod</a:t>
            </a:r>
            <a:r>
              <a:rPr kumimoji="0" lang="en-US" altLang="en-US" sz="2400" b="0" i="0" u="none" strike="noStrike" cap="none" normalizeH="0" baseline="0" dirty="0">
                <a:ln>
                  <a:noFill/>
                </a:ln>
                <a:solidFill>
                  <a:schemeClr val="tx1"/>
                </a:solidFill>
                <a:effectLst/>
                <a:latin typeface="var(--font-mono)"/>
              </a:rPr>
              <a:t> :</a:t>
            </a:r>
            <a:r>
              <a:rPr kumimoji="0" lang="en-US" altLang="en-US" sz="1600" b="0" i="0" u="none" strike="noStrike" cap="none" normalizeH="0" baseline="0" dirty="0">
                <a:ln>
                  <a:noFill/>
                </a:ln>
                <a:solidFill>
                  <a:schemeClr val="tx1"/>
                </a:solidFill>
                <a:effectLst/>
                <a:latin typeface="__Inter_46a1ea"/>
              </a:rPr>
              <a:t> </a:t>
            </a:r>
            <a:r>
              <a:rPr kumimoji="0" lang="en-US" altLang="en-US" sz="2000" b="0" i="0" u="none" strike="noStrike" cap="none" normalizeH="0" baseline="0" dirty="0">
                <a:ln>
                  <a:noFill/>
                </a:ln>
                <a:solidFill>
                  <a:schemeClr val="tx1"/>
                </a:solidFill>
                <a:effectLst/>
                <a:latin typeface="__Inter_46a1ea"/>
              </a:rPr>
              <a:t>The payment method chosen by the user. (in this case 1 -&gt; UPI).</a:t>
            </a:r>
            <a:endParaRPr kumimoji="0" lang="en-US" altLang="en-US" sz="5400" b="0" i="0" u="none" strike="noStrike" cap="none" normalizeH="0" baseline="0" dirty="0">
              <a:ln>
                <a:noFill/>
              </a:ln>
              <a:solidFill>
                <a:schemeClr val="tx1"/>
              </a:solidFill>
              <a:effectLst/>
              <a:latin typeface="__Inter_46a1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A6254F3-316F-F70F-4E98-EBF19EDDDDE8}"/>
              </a:ext>
            </a:extLst>
          </p:cNvPr>
          <p:cNvSpPr txBox="1"/>
          <p:nvPr/>
        </p:nvSpPr>
        <p:spPr>
          <a:xfrm>
            <a:off x="555172" y="343702"/>
            <a:ext cx="60960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highlight>
                  <a:srgbClr val="00FF00"/>
                </a:highlight>
                <a:latin typeface="__Inter_46a1ea"/>
              </a:rPr>
              <a:t>Path Parameters Continue…..</a:t>
            </a:r>
          </a:p>
        </p:txBody>
      </p:sp>
    </p:spTree>
    <p:extLst>
      <p:ext uri="{BB962C8B-B14F-4D97-AF65-F5344CB8AC3E}">
        <p14:creationId xmlns:p14="http://schemas.microsoft.com/office/powerpoint/2010/main" val="301572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053E3A-599E-2A16-4941-07BBC97EA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3" y="642258"/>
            <a:ext cx="9388150" cy="5942724"/>
          </a:xfrm>
          <a:prstGeom prst="rect">
            <a:avLst/>
          </a:prstGeom>
        </p:spPr>
      </p:pic>
      <p:sp>
        <p:nvSpPr>
          <p:cNvPr id="11" name="TextBox 10">
            <a:extLst>
              <a:ext uri="{FF2B5EF4-FFF2-40B4-BE49-F238E27FC236}">
                <a16:creationId xmlns:a16="http://schemas.microsoft.com/office/drawing/2014/main" id="{E9CB35FF-5C6C-B549-0285-C79E667FE91B}"/>
              </a:ext>
            </a:extLst>
          </p:cNvPr>
          <p:cNvSpPr txBox="1"/>
          <p:nvPr/>
        </p:nvSpPr>
        <p:spPr>
          <a:xfrm>
            <a:off x="936171" y="196334"/>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highlight>
                  <a:srgbClr val="00FF00"/>
                </a:highlight>
                <a:latin typeface="__Inter_46a1ea"/>
              </a:rPr>
              <a:t>Path Parameters Continue…..</a:t>
            </a:r>
          </a:p>
        </p:txBody>
      </p:sp>
    </p:spTree>
    <p:extLst>
      <p:ext uri="{BB962C8B-B14F-4D97-AF65-F5344CB8AC3E}">
        <p14:creationId xmlns:p14="http://schemas.microsoft.com/office/powerpoint/2010/main" val="1707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1029A-7A8D-D391-776D-ECB4CB935F28}"/>
              </a:ext>
            </a:extLst>
          </p:cNvPr>
          <p:cNvSpPr txBox="1"/>
          <p:nvPr/>
        </p:nvSpPr>
        <p:spPr>
          <a:xfrm>
            <a:off x="1240971" y="261257"/>
            <a:ext cx="3045257" cy="461665"/>
          </a:xfrm>
          <a:prstGeom prst="rect">
            <a:avLst/>
          </a:prstGeom>
          <a:noFill/>
        </p:spPr>
        <p:txBody>
          <a:bodyPr wrap="none" rtlCol="0">
            <a:spAutoFit/>
          </a:bodyPr>
          <a:lstStyle/>
          <a:p>
            <a:r>
              <a:rPr lang="en-IN" sz="2400" b="1" dirty="0"/>
              <a:t>Complete Buy Crypto :</a:t>
            </a:r>
          </a:p>
        </p:txBody>
      </p:sp>
      <p:pic>
        <p:nvPicPr>
          <p:cNvPr id="4" name="Picture 3">
            <a:extLst>
              <a:ext uri="{FF2B5EF4-FFF2-40B4-BE49-F238E27FC236}">
                <a16:creationId xmlns:a16="http://schemas.microsoft.com/office/drawing/2014/main" id="{8F2E5F72-400F-D172-12BE-F2ADF02E1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97" y="1153885"/>
            <a:ext cx="6129861" cy="5245453"/>
          </a:xfrm>
          <a:prstGeom prst="rect">
            <a:avLst/>
          </a:prstGeom>
        </p:spPr>
      </p:pic>
      <p:sp>
        <p:nvSpPr>
          <p:cNvPr id="6" name="TextBox 5">
            <a:extLst>
              <a:ext uri="{FF2B5EF4-FFF2-40B4-BE49-F238E27FC236}">
                <a16:creationId xmlns:a16="http://schemas.microsoft.com/office/drawing/2014/main" id="{BB0978F3-C0B6-60ED-060A-EED2260AF890}"/>
              </a:ext>
            </a:extLst>
          </p:cNvPr>
          <p:cNvSpPr txBox="1"/>
          <p:nvPr/>
        </p:nvSpPr>
        <p:spPr>
          <a:xfrm>
            <a:off x="1034143" y="722922"/>
            <a:ext cx="6096000" cy="369332"/>
          </a:xfrm>
          <a:prstGeom prst="rect">
            <a:avLst/>
          </a:prstGeom>
          <a:noFill/>
        </p:spPr>
        <p:txBody>
          <a:bodyPr wrap="square">
            <a:spAutoFit/>
          </a:bodyPr>
          <a:lstStyle/>
          <a:p>
            <a:pPr marL="342900" indent="-342900">
              <a:buFont typeface="+mj-lt"/>
              <a:buAutoNum type="arabicParenR"/>
            </a:pPr>
            <a:r>
              <a:rPr lang="en-US" b="0" i="0" dirty="0">
                <a:effectLst/>
                <a:latin typeface="__Inter_46a1ea"/>
              </a:rPr>
              <a:t>After opening the sandbox link, enter the required amount.</a:t>
            </a:r>
            <a:endParaRPr lang="en-IN" dirty="0"/>
          </a:p>
        </p:txBody>
      </p:sp>
    </p:spTree>
    <p:extLst>
      <p:ext uri="{BB962C8B-B14F-4D97-AF65-F5344CB8AC3E}">
        <p14:creationId xmlns:p14="http://schemas.microsoft.com/office/powerpoint/2010/main" val="393003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1502</Words>
  <Application>Microsoft Office PowerPoint</Application>
  <PresentationFormat>Widescreen</PresentationFormat>
  <Paragraphs>200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__Inter_46a1ea</vt:lpstr>
      <vt:lpstr>Arial</vt:lpstr>
      <vt:lpstr>Calibri</vt:lpstr>
      <vt:lpstr>Calibri Light</vt:lpstr>
      <vt:lpstr>var(--font-mono)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KUMAR</dc:creator>
  <cp:lastModifiedBy>TARUN KUMAR</cp:lastModifiedBy>
  <cp:revision>1</cp:revision>
  <dcterms:created xsi:type="dcterms:W3CDTF">2024-05-20T21:12:52Z</dcterms:created>
  <dcterms:modified xsi:type="dcterms:W3CDTF">2024-05-20T22:11:12Z</dcterms:modified>
</cp:coreProperties>
</file>