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60" r:id="rId3"/>
    <p:sldId id="384" r:id="rId4"/>
    <p:sldId id="361" r:id="rId5"/>
    <p:sldId id="362" r:id="rId6"/>
    <p:sldId id="363" r:id="rId7"/>
    <p:sldId id="364" r:id="rId8"/>
    <p:sldId id="365" r:id="rId9"/>
    <p:sldId id="385" r:id="rId10"/>
    <p:sldId id="366" r:id="rId11"/>
    <p:sldId id="367" r:id="rId12"/>
    <p:sldId id="368" r:id="rId13"/>
    <p:sldId id="369" r:id="rId14"/>
    <p:sldId id="370" r:id="rId15"/>
    <p:sldId id="371" r:id="rId16"/>
    <p:sldId id="386" r:id="rId17"/>
    <p:sldId id="372" r:id="rId18"/>
    <p:sldId id="373" r:id="rId19"/>
    <p:sldId id="374" r:id="rId20"/>
    <p:sldId id="387" r:id="rId21"/>
    <p:sldId id="375" r:id="rId22"/>
    <p:sldId id="376" r:id="rId23"/>
    <p:sldId id="377" r:id="rId24"/>
    <p:sldId id="392" r:id="rId25"/>
    <p:sldId id="393" r:id="rId26"/>
    <p:sldId id="394" r:id="rId27"/>
    <p:sldId id="395" r:id="rId28"/>
    <p:sldId id="391" r:id="rId29"/>
    <p:sldId id="388" r:id="rId30"/>
    <p:sldId id="378" r:id="rId31"/>
    <p:sldId id="379" r:id="rId32"/>
    <p:sldId id="380" r:id="rId33"/>
    <p:sldId id="381" r:id="rId34"/>
    <p:sldId id="382" r:id="rId35"/>
    <p:sldId id="383" r:id="rId36"/>
    <p:sldId id="389" r:id="rId37"/>
    <p:sldId id="390" r:id="rId38"/>
    <p:sldId id="3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/>
    <p:restoredTop sz="95434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outlineViewPr>
    <p:cViewPr>
      <p:scale>
        <a:sx n="33" d="100"/>
        <a:sy n="33" d="100"/>
      </p:scale>
      <p:origin x="0" y="-20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CEB6-83FF-214F-928E-07C822290428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B716-7063-1746-A605-32018C0D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CB716-7063-1746-A605-32018C0DF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8184-7E9A-1741-86E6-0599CC5A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A7C48-3A21-A340-B432-D4BADDB3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AACA-4A6A-D443-8764-03D027C6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BB25-1AB7-D949-A458-E73CEEB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27F3-8DAA-5C4D-8D84-B75AFF6A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C3044-26BC-9A42-8FC7-1AE4E267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A5DE-807A-EE44-B6A1-59E6E2D5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1B-89A5-D547-A539-4352AFE66DA3}" type="datetime4">
              <a:t>January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6493-8879-F54A-9E5B-3300601D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F053-7050-284E-BB8F-29EDD0E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AB76-27B0-F24D-A208-2B2C67C6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C3660-73FE-624F-B7D9-D2F2E4B2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10D0-C61A-1946-9889-5548EE0E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A09-B9ED-C14E-9331-E7C154D40CD1}" type="datetime4">
              <a:t>January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5AC7-9B15-684E-854F-4759FC0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5EF1-B8B0-8B4A-B0F6-402D63D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585-B6C4-CB4C-8A2A-C6970284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Geeza Pro" panose="02000400000000000000" pitchFamily="2" charset="-78"/>
                <a:cs typeface="Geeza Pro" panose="02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F492-911E-B245-8B19-C86175F4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6832-A623-6843-9BD6-4E4CE0F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0CF4-825D-F543-A6DA-868DCA6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CB5F35-EEF4-9A42-8B8C-EAA20C18EC0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9"/>
            <a:ext cx="2588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503106 – Chapter 2: </a:t>
            </a:r>
            <a:r>
              <a:rPr lang="en-US" dirty="0" err="1"/>
              <a:t>ExpressJS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F9C9-D4F6-794F-AA3A-50D73D63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13C6-20F1-F642-BD4F-BE9698AC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5CA-3A6F-764C-A0D6-D559EBDB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D416-AE6A-4745-9079-C9E9B3E8DEBC}" type="datetime4">
              <a:t>January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032-FFD6-E242-94CB-FA77F619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622C-6996-E447-B5E5-D703F66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F49-EA85-5841-87D9-F3C73FF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EB8C-F4C0-334E-BBCC-767D2CBB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0D67-5B91-8740-BEA7-CA15DC74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5D54-6771-534A-A12C-A6D3D6DA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F054-1357-764B-A381-D7FA87895900}" type="datetime4">
              <a:t>January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9D4F3-9549-974D-95DE-1B7198E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74D8-9299-0244-AACC-4228767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C3AF-180A-1543-93F3-D4CDFAD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B844-C916-8744-A02C-EEEFE554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D19B-CAA5-B244-8776-CA7980F1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C6330-EF9C-224E-863F-2808B545C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EE10-FA21-B443-85C4-302EB38B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D1B96-7732-A847-A6F1-9DDEFEC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B88E-8A6B-6440-BC69-4A957BF6A04D}" type="datetime4">
              <a:t>January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FB8E7-A5BE-A644-8C43-D1D4BA9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AACB0-7EDF-8A4E-A5B9-92E2D1F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ACD-04ED-0F46-8CA1-6B801BF1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7097-1CE4-ED45-8D75-D9943A8F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C20E-DE88-E049-A1B4-6D9DF6FD0459}" type="datetime4">
              <a:t>January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2A0A1-2453-334D-B14E-D40960C7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C57F-5976-284E-802A-EEE7CB37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967DE-93D2-7A4B-97A6-90E6186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F6F1-8F2F-3F46-B8BD-21C30C54CF15}" type="datetime4">
              <a:t>January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8EF5-1DDE-124B-8B4E-D229B9B4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50BE5-F18D-894F-AF0B-FDC03B5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D9-EF7E-C34F-A1C3-A515405A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ED-3566-F848-BE87-101DEA2D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DAE89-640A-FB40-8EE4-3863B9FD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BAF9-2D1C-924B-8BF4-DA34A3F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B3BB-5808-764E-AD52-75BE43E36B59}" type="datetime4">
              <a:t>January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6C85-1F81-0345-A32C-84762306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0AD9-5F84-0248-BDE5-1B599C3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33D1-1D26-5E4E-8D6E-78009CB3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F1808-D82A-684D-A4CE-CB70306A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BDE6-1BE7-C441-A2DC-2FFA3F9D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AC2E-8718-5347-AEB0-8196BD90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DAE4-89BB-8841-ABA2-8000B7CDA5B3}" type="datetime4">
              <a:t>January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A090-34E7-4C4C-91A9-B8D683C4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63-0C03-8944-B08C-B5163E51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CA9CC-978C-5747-9E4A-A80E5F0A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184FB-DCF2-0449-8403-F3B2D4E9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6526-8982-AC4E-83C1-A2B0F25D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E2E5-8DC2-4649-A858-5F624D0402C2}" type="datetime4">
              <a:t>January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BE15-2D77-F847-86A9-DA72691D8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73DC-585A-3944-AC6A-F20EEA07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7C9-955A-0349-BF6E-C0676F02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399"/>
            <a:ext cx="9144000" cy="7619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503106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396-4B5C-9848-BCC6-2EFB7B6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651"/>
            <a:ext cx="9144000" cy="6907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ADVANCED WEB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583221-5B0A-D04F-819C-7CF3FB18A03E}"/>
              </a:ext>
            </a:extLst>
          </p:cNvPr>
          <p:cNvSpPr txBox="1">
            <a:spLocks/>
          </p:cNvSpPr>
          <p:nvPr/>
        </p:nvSpPr>
        <p:spPr>
          <a:xfrm>
            <a:off x="1524000" y="4301153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 02 – EXPRESSJS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BF05-9AD7-3D4E-B904-A9A8D334C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9" y="765712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75702C-EAA9-2544-AA1F-17CDB13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CAD127-A742-5742-B4A7-00B02E265541}"/>
              </a:ext>
            </a:extLst>
          </p:cNvPr>
          <p:cNvSpPr txBox="1">
            <a:spLocks/>
          </p:cNvSpPr>
          <p:nvPr/>
        </p:nvSpPr>
        <p:spPr>
          <a:xfrm>
            <a:off x="1524000" y="3514097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latin typeface="+mj-lt"/>
                <a:cs typeface="Calibri" panose="020F0502020204030204" pitchFamily="34" charset="0"/>
              </a:rPr>
              <a:t>CHAPTER 2: EXPRESSJS</a:t>
            </a:r>
          </a:p>
        </p:txBody>
      </p:sp>
    </p:spTree>
    <p:extLst>
      <p:ext uri="{BB962C8B-B14F-4D97-AF65-F5344CB8AC3E}">
        <p14:creationId xmlns:p14="http://schemas.microsoft.com/office/powerpoint/2010/main" val="387341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Essentially, a view is what gets delivered to the user. In the case of a website, that usually means HTML.</a:t>
            </a:r>
          </a:p>
          <a:p>
            <a:r>
              <a:rPr lang="en-US" dirty="0"/>
              <a:t>A view differs from a static resource (like an image or CSS file) in that a view doesn’t necessarily have to be static.</a:t>
            </a:r>
          </a:p>
          <a:p>
            <a:r>
              <a:rPr lang="en-US" dirty="0"/>
              <a:t>Express supports many different view engines that provide different levels of abstraction.</a:t>
            </a:r>
          </a:p>
          <a:p>
            <a:r>
              <a:rPr lang="en-US" dirty="0"/>
              <a:t>In this course we will use </a:t>
            </a:r>
            <a:r>
              <a:rPr lang="en-US" b="1" dirty="0"/>
              <a:t>Handlebars.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8878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provide Handlebars support, we’ll use Eric </a:t>
            </a:r>
            <a:r>
              <a:rPr lang="en-US" dirty="0" err="1"/>
              <a:t>Ferraiuolo’s</a:t>
            </a:r>
            <a:r>
              <a:rPr lang="en-US" dirty="0"/>
              <a:t> express-handlebars package: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04040"/>
                </a:solidFill>
                <a:latin typeface="CourierNewPSMT"/>
              </a:rPr>
              <a:t>npm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 install express-handlebars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2400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Then in our </a:t>
            </a:r>
            <a:r>
              <a:rPr lang="en-US" i="1" dirty="0"/>
              <a:t>app.js</a:t>
            </a:r>
            <a:r>
              <a:rPr lang="en-US" dirty="0"/>
              <a:t> file, modify the first few lines: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expressHandlebars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'express-handlebars'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app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configure Handlebars view engine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engine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expressHandlebars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89"/>
                </a:solidFill>
                <a:latin typeface="CourierNewPSMT"/>
              </a:rPr>
              <a:t>	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defaultLayout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'main'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'view engine'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28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Now create a directory called </a:t>
            </a:r>
            <a:r>
              <a:rPr lang="en-US" i="1" dirty="0"/>
              <a:t>views</a:t>
            </a:r>
            <a:r>
              <a:rPr lang="en-US" dirty="0"/>
              <a:t> that has a subdirectory called </a:t>
            </a:r>
            <a:r>
              <a:rPr lang="en-US" i="1" dirty="0"/>
              <a:t>layouts</a:t>
            </a:r>
            <a:r>
              <a:rPr lang="en-US" dirty="0"/>
              <a:t>.</a:t>
            </a:r>
          </a:p>
          <a:p>
            <a:r>
              <a:rPr lang="en-US" dirty="0"/>
              <a:t>Let’s create a layout for our site. Create a file called </a:t>
            </a:r>
            <a:r>
              <a:rPr lang="en-US" i="1" dirty="0"/>
              <a:t>views/layouts/</a:t>
            </a:r>
            <a:r>
              <a:rPr lang="en-US" i="1" dirty="0" err="1"/>
              <a:t>main.handlebars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9A9A"/>
                </a:solidFill>
                <a:latin typeface="CourierNewPSMT"/>
              </a:rPr>
              <a:t>&lt;!doctype 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&lt;head&gt;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&lt;title&gt;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Web Travel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&lt;/title&gt;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{{{body}}}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&lt;/html&gt;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329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let’s create view pages for our home page, </a:t>
            </a:r>
            <a:r>
              <a:rPr lang="en-US" i="1" dirty="0"/>
              <a:t>views/</a:t>
            </a:r>
            <a:r>
              <a:rPr lang="en-US" i="1" dirty="0" err="1"/>
              <a:t>home.handlebars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pt-BR" dirty="0">
                <a:solidFill>
                  <a:srgbClr val="404040"/>
                </a:solidFill>
                <a:latin typeface="CourierNewPSMT"/>
              </a:rPr>
              <a:t>Welcome to Web Travel</a:t>
            </a: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  <a:p>
            <a:r>
              <a:rPr lang="en-US" dirty="0"/>
              <a:t>Then our About page, </a:t>
            </a:r>
            <a:r>
              <a:rPr lang="en-US" i="1" dirty="0"/>
              <a:t>views/</a:t>
            </a:r>
            <a:r>
              <a:rPr lang="en-US" i="1" dirty="0" err="1"/>
              <a:t>about.handlebars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pt-BR" dirty="0">
                <a:solidFill>
                  <a:srgbClr val="404040"/>
                </a:solidFill>
                <a:latin typeface="CourierNewPSMT"/>
              </a:rPr>
              <a:t>About Web Travel</a:t>
            </a: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  <a:p>
            <a:r>
              <a:rPr lang="en-US" dirty="0"/>
              <a:t>Then our Not Found page, </a:t>
            </a:r>
            <a:r>
              <a:rPr lang="en-US" i="1" dirty="0"/>
              <a:t>views/404.handlebars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404 - Not Found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  <a:p>
            <a:r>
              <a:rPr lang="en-US" dirty="0"/>
              <a:t>And finally our Server Error page, </a:t>
            </a:r>
            <a:r>
              <a:rPr lang="en-US" i="1" dirty="0"/>
              <a:t>views/500.handlebars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500 - Server Error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2338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Now that we have some views set up, we have to replace our old routes with new ones that use these views: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'home'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'about'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457200" lvl="1" indent="0">
              <a:buNone/>
            </a:pPr>
            <a:r>
              <a:rPr lang="en-US" sz="2700" i="1" dirty="0">
                <a:solidFill>
                  <a:srgbClr val="35586C"/>
                </a:solidFill>
                <a:latin typeface="CourierNewPS-ItalicMT"/>
              </a:rPr>
              <a:t>// custom 404 page</a:t>
            </a:r>
          </a:p>
          <a:p>
            <a:pPr marL="127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sz="27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27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27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CD3300"/>
                </a:solidFill>
                <a:latin typeface="CourierNewPSMT"/>
              </a:rPr>
              <a:t>'404'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custom 500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CD3300"/>
                </a:solidFill>
                <a:latin typeface="CourierNewPSMT"/>
              </a:rPr>
              <a:t>'500'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957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2344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Static Files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relies on </a:t>
            </a:r>
            <a:r>
              <a:rPr lang="en-US" i="1" dirty="0"/>
              <a:t>middleware</a:t>
            </a:r>
            <a:r>
              <a:rPr lang="en-US" dirty="0"/>
              <a:t> to handle static files and views.</a:t>
            </a:r>
          </a:p>
          <a:p>
            <a:r>
              <a:rPr lang="en-US" i="1" dirty="0"/>
              <a:t>Middleware</a:t>
            </a:r>
            <a:r>
              <a:rPr lang="en-US" dirty="0"/>
              <a:t> is a concept that will be covered in more detail later.</a:t>
            </a:r>
          </a:p>
          <a:p>
            <a:r>
              <a:rPr lang="en-US" dirty="0"/>
              <a:t>The </a:t>
            </a:r>
            <a:r>
              <a:rPr lang="en-US" i="1" dirty="0"/>
              <a:t>static</a:t>
            </a:r>
            <a:r>
              <a:rPr lang="en-US" dirty="0"/>
              <a:t> middleware allows you to designate one or more directories as containing static resources that are simply to be delivered to the client without any special handling.</a:t>
            </a:r>
          </a:p>
          <a:p>
            <a:r>
              <a:rPr lang="en-US" dirty="0"/>
              <a:t>This is where you would put things such as images, CSS files, and client-side JavaScript files.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3067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Static Files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your project directory, create a subdirectory called </a:t>
            </a:r>
            <a:r>
              <a:rPr lang="en-US" i="1" dirty="0"/>
              <a:t>public.</a:t>
            </a:r>
          </a:p>
          <a:p>
            <a:r>
              <a:rPr lang="en-US" dirty="0"/>
              <a:t>Then, in </a:t>
            </a:r>
            <a:r>
              <a:rPr lang="en-US" i="1" dirty="0"/>
              <a:t>app.js</a:t>
            </a:r>
            <a:r>
              <a:rPr lang="en-US" dirty="0"/>
              <a:t> before you declare any routes, you’ll add the static middleware: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b="1" dirty="0" err="1">
                <a:solidFill>
                  <a:srgbClr val="00669A"/>
                </a:solidFill>
                <a:latin typeface="CourierNewPS-BoldMT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__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dirname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'/public’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r>
              <a:rPr lang="en-US" dirty="0"/>
              <a:t>The static middleware has the same effect as creating a route for each static file you want to deliver that renders a file and returns it to the client.</a:t>
            </a:r>
          </a:p>
          <a:p>
            <a:r>
              <a:rPr lang="en-US" dirty="0"/>
              <a:t>So let’s create an </a:t>
            </a:r>
            <a:r>
              <a:rPr lang="en-US" i="1" dirty="0" err="1"/>
              <a:t>img</a:t>
            </a:r>
            <a:r>
              <a:rPr lang="en-US" dirty="0"/>
              <a:t> subdirectory inside </a:t>
            </a:r>
            <a:r>
              <a:rPr lang="en-US" i="1" dirty="0"/>
              <a:t>public</a:t>
            </a:r>
            <a:r>
              <a:rPr lang="en-US" dirty="0"/>
              <a:t> and put our </a:t>
            </a:r>
            <a:r>
              <a:rPr lang="en-US" i="1" dirty="0"/>
              <a:t>logo.png </a:t>
            </a:r>
            <a:r>
              <a:rPr lang="en-US" dirty="0"/>
              <a:t>file in there.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7672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Static Files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Now we can simply reference </a:t>
            </a:r>
            <a:r>
              <a:rPr lang="en-US" i="1" dirty="0"/>
              <a:t>/</a:t>
            </a:r>
            <a:r>
              <a:rPr lang="en-US" i="1" dirty="0" err="1"/>
              <a:t>img</a:t>
            </a:r>
            <a:r>
              <a:rPr lang="en-US" i="1" dirty="0"/>
              <a:t>/logo.png</a:t>
            </a:r>
            <a:r>
              <a:rPr lang="en-US" dirty="0"/>
              <a:t> (note, we do not specify </a:t>
            </a:r>
            <a:r>
              <a:rPr lang="en-US" i="1" dirty="0"/>
              <a:t>public</a:t>
            </a:r>
            <a:r>
              <a:rPr lang="en-US" dirty="0"/>
              <a:t>; that directory is invisible to the client), and the </a:t>
            </a:r>
            <a:r>
              <a:rPr lang="en-US" i="1" dirty="0"/>
              <a:t>static</a:t>
            </a:r>
            <a:r>
              <a:rPr lang="en-US" dirty="0"/>
              <a:t> middleware will serve that file.</a:t>
            </a:r>
          </a:p>
          <a:p>
            <a:r>
              <a:rPr lang="en-US" dirty="0"/>
              <a:t>Now let’s modify our layout so that our logo appears on every page: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&lt;header&gt;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</a:t>
            </a:r>
            <a:r>
              <a:rPr lang="en-US" b="1" dirty="0" err="1">
                <a:solidFill>
                  <a:srgbClr val="33009A"/>
                </a:solidFill>
                <a:latin typeface="CourierNewPS-BoldMT"/>
              </a:rPr>
              <a:t>img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 </a:t>
            </a:r>
            <a:r>
              <a:rPr lang="en-US" dirty="0" err="1">
                <a:solidFill>
                  <a:srgbClr val="33009A"/>
                </a:solidFill>
                <a:latin typeface="CourierNewPSMT"/>
              </a:rPr>
              <a:t>src</a:t>
            </a:r>
            <a:r>
              <a:rPr lang="en-US" dirty="0">
                <a:solidFill>
                  <a:srgbClr val="33009A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"/</a:t>
            </a:r>
            <a:r>
              <a:rPr lang="en-US" dirty="0" err="1">
                <a:solidFill>
                  <a:srgbClr val="CD3300"/>
                </a:solidFill>
                <a:latin typeface="CourierNewPSMT"/>
              </a:rPr>
              <a:t>img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/logo.png" </a:t>
            </a:r>
            <a:r>
              <a:rPr lang="en-US" dirty="0">
                <a:solidFill>
                  <a:srgbClr val="33009A"/>
                </a:solidFill>
                <a:latin typeface="CourierNewPSMT"/>
              </a:rPr>
              <a:t>alt=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“Web Travel Logo"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&lt;/header&gt;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{{{body}}}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&lt;/body&gt;</a:t>
            </a:r>
          </a:p>
          <a:p>
            <a:r>
              <a:rPr lang="en-US" dirty="0"/>
              <a:t>Remember that middleware is processed in order, and static middleware—which is usually declared first or at least very early—will override other routes.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2575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2684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9990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Dynamic Content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real power of views is that they can contain dynamic information.</a:t>
            </a:r>
          </a:p>
          <a:p>
            <a:r>
              <a:rPr lang="en-US" dirty="0"/>
              <a:t>Let’s say that on the About page, we want to deliver a “virtual fortune cookie.”</a:t>
            </a:r>
          </a:p>
          <a:p>
            <a:r>
              <a:rPr lang="en-US" dirty="0"/>
              <a:t>In our </a:t>
            </a:r>
            <a:r>
              <a:rPr lang="en-US" i="1" dirty="0"/>
              <a:t>app.js </a:t>
            </a:r>
            <a:r>
              <a:rPr lang="en-US" dirty="0"/>
              <a:t>file, we define an array of fortune cookies: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fortunes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[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"Conquer your fears or they will conquer you."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"Rivers need springs."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"Do not fear what you don't know."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"You will have a pleasant surprise."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"Whenever possible, keep it simple."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  <a:endParaRPr lang="en-US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4887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Dynamic Content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view (</a:t>
            </a:r>
            <a:r>
              <a:rPr lang="en-US" i="1" dirty="0"/>
              <a:t>/views/</a:t>
            </a:r>
            <a:r>
              <a:rPr lang="en-US" i="1" dirty="0" err="1"/>
              <a:t>about.handlebars</a:t>
            </a:r>
            <a:r>
              <a:rPr lang="en-US" dirty="0"/>
              <a:t>) to display a fortune: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pt-BR" dirty="0">
                <a:solidFill>
                  <a:srgbClr val="404040"/>
                </a:solidFill>
                <a:latin typeface="CourierNewPSMT"/>
              </a:rPr>
              <a:t>About Web Travel</a:t>
            </a: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{{#if fortune}}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&lt;p&gt;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Your fortune for the day: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&lt;blockquote&gt;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{{fortune}}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&lt;/blockquote&gt;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{{/if}}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0095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Dynamic Content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modify the route /about to deliver the random fortune cookie: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000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A"/>
                </a:solidFill>
                <a:latin typeface="CourierNewPS-BoldMT"/>
              </a:rPr>
              <a:t>	const 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randomFortune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9"/>
                </a:solidFill>
                <a:latin typeface="CourierNewPSMT"/>
              </a:rPr>
              <a:t>fortunes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[</a:t>
            </a:r>
            <a:r>
              <a:rPr lang="en-US" sz="2000" dirty="0" err="1">
                <a:solidFill>
                  <a:srgbClr val="336666"/>
                </a:solidFill>
                <a:latin typeface="CourierNewPSMT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floor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000" dirty="0" err="1">
                <a:solidFill>
                  <a:srgbClr val="336666"/>
                </a:solidFill>
                <a:latin typeface="CourierNewPSMT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random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()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*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fortunes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9"/>
                </a:solidFill>
                <a:latin typeface="CourierNewPSMT"/>
              </a:rPr>
              <a:t>	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000" dirty="0">
                <a:solidFill>
                  <a:srgbClr val="CD3300"/>
                </a:solidFill>
                <a:latin typeface="CourierNewPSMT"/>
              </a:rPr>
              <a:t>'about'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fortune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randomFortune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281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3C0-BD01-1B40-A47A-7C89726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0FA4-E6CB-094F-86FF-C42D7D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route to show a table n rows and m columns, each cell contains value of </a:t>
            </a:r>
            <a:r>
              <a:rPr lang="en-US" dirty="0" err="1"/>
              <a:t>i+j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 is row, j is column. (Note: n, m is set in code)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E139-CCC9-1540-B772-8487C52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2307-29D8-984C-A9EE-72F82CA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B59E-B426-5F41-BCB2-B9400B44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Helpers in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B7004-FA91-CD47-BD21-E4E82A2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E304-E474-594B-AB38-51DC0CF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15244-FC58-B142-B69F-97B4008E6638}"/>
              </a:ext>
            </a:extLst>
          </p:cNvPr>
          <p:cNvSpPr/>
          <p:nvPr/>
        </p:nvSpPr>
        <p:spPr>
          <a:xfrm>
            <a:off x="5676900" y="127500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0772B"/>
                </a:solidFill>
                <a:latin typeface="-apple-system"/>
              </a:rPr>
              <a:t>Example input</a:t>
            </a:r>
            <a:br>
              <a:rPr lang="en-US" dirty="0">
                <a:solidFill>
                  <a:srgbClr val="F0772B"/>
                </a:solidFill>
                <a:latin typeface="-apple-system"/>
              </a:rPr>
            </a:br>
            <a:r>
              <a:rPr lang="en-US" sz="2000" dirty="0"/>
              <a:t>{ people: [ </a:t>
            </a:r>
            <a:r>
              <a:rPr lang="en-US" sz="2000" dirty="0">
                <a:solidFill>
                  <a:srgbClr val="6A8759"/>
                </a:solidFill>
              </a:rPr>
              <a:t>"Yehuda Katz"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A8759"/>
                </a:solidFill>
              </a:rPr>
              <a:t>"Alan Johnson"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A8759"/>
                </a:solidFill>
              </a:rPr>
              <a:t>"Charles Jolley"</a:t>
            </a:r>
            <a:r>
              <a:rPr lang="en-US" sz="2000" dirty="0"/>
              <a:t>, ]}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FA1A-D91E-154B-9A9E-22959F052DAE}"/>
              </a:ext>
            </a:extLst>
          </p:cNvPr>
          <p:cNvSpPr/>
          <p:nvPr/>
        </p:nvSpPr>
        <p:spPr>
          <a:xfrm>
            <a:off x="838200" y="394384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0772B"/>
                </a:solidFill>
                <a:latin typeface="-apple-system"/>
              </a:rPr>
              <a:t>else section which will display only when the list is empty.</a:t>
            </a:r>
            <a:br>
              <a:rPr lang="en-US" sz="2000" dirty="0">
                <a:solidFill>
                  <a:srgbClr val="F0772B"/>
                </a:solidFill>
                <a:latin typeface="-apple-system"/>
              </a:rPr>
            </a:br>
            <a:r>
              <a:rPr lang="en-US" sz="2000" dirty="0">
                <a:solidFill>
                  <a:srgbClr val="E0C46C"/>
                </a:solidFill>
              </a:rPr>
              <a:t>{{#each paragraphs}}</a:t>
            </a:r>
            <a:r>
              <a:rPr lang="en-US" sz="2000" dirty="0"/>
              <a:t> 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&gt;</a:t>
            </a:r>
            <a:r>
              <a:rPr lang="en-US" sz="2000" dirty="0">
                <a:solidFill>
                  <a:srgbClr val="E0C46C"/>
                </a:solidFill>
              </a:rPr>
              <a:t>{{</a:t>
            </a:r>
            <a:r>
              <a:rPr lang="en-US" sz="2000" dirty="0">
                <a:solidFill>
                  <a:srgbClr val="CB7832"/>
                </a:solidFill>
              </a:rPr>
              <a:t>this</a:t>
            </a:r>
            <a:r>
              <a:rPr lang="en-US" sz="2000" dirty="0">
                <a:solidFill>
                  <a:srgbClr val="E0C46C"/>
                </a:solidFill>
              </a:rPr>
              <a:t>}}</a:t>
            </a:r>
            <a:r>
              <a:rPr lang="en-US" sz="2000" dirty="0"/>
              <a:t>&lt;/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&gt; </a:t>
            </a:r>
          </a:p>
          <a:p>
            <a:r>
              <a:rPr lang="en-US" sz="2000" dirty="0">
                <a:solidFill>
                  <a:srgbClr val="E0C46C"/>
                </a:solidFill>
              </a:rPr>
              <a:t>{{</a:t>
            </a:r>
            <a:r>
              <a:rPr lang="en-US" sz="2000" dirty="0">
                <a:solidFill>
                  <a:srgbClr val="CB7832"/>
                </a:solidFill>
              </a:rPr>
              <a:t>else</a:t>
            </a:r>
            <a:r>
              <a:rPr lang="en-US" sz="2000" dirty="0">
                <a:solidFill>
                  <a:srgbClr val="E0C46C"/>
                </a:solidFill>
              </a:rPr>
              <a:t>}}</a:t>
            </a:r>
            <a:r>
              <a:rPr lang="en-US" sz="2000" dirty="0"/>
              <a:t> &lt;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 class=</a:t>
            </a:r>
            <a:r>
              <a:rPr lang="en-US" sz="2000" dirty="0">
                <a:solidFill>
                  <a:srgbClr val="6A8759"/>
                </a:solidFill>
              </a:rPr>
              <a:t>"empty"</a:t>
            </a:r>
            <a:r>
              <a:rPr lang="en-US" sz="2000" dirty="0"/>
              <a:t>&gt;No content&lt;/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&gt; </a:t>
            </a:r>
          </a:p>
          <a:p>
            <a:r>
              <a:rPr lang="en-US" sz="2000" dirty="0">
                <a:solidFill>
                  <a:srgbClr val="E0C46C"/>
                </a:solidFill>
              </a:rPr>
              <a:t>{{/each}}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C7959-B9AC-104C-BFDD-00F030704F17}"/>
              </a:ext>
            </a:extLst>
          </p:cNvPr>
          <p:cNvSpPr/>
          <p:nvPr/>
        </p:nvSpPr>
        <p:spPr>
          <a:xfrm>
            <a:off x="838200" y="1346673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0772B"/>
                </a:solidFill>
                <a:latin typeface="-apple-system"/>
              </a:rPr>
              <a:t>Loop in view</a:t>
            </a:r>
            <a:br>
              <a:rPr lang="en-US" dirty="0">
                <a:solidFill>
                  <a:srgbClr val="F0772B"/>
                </a:solidFill>
                <a:latin typeface="-apple-system"/>
              </a:rPr>
            </a:br>
            <a:r>
              <a:rPr lang="en-US" sz="2400" dirty="0"/>
              <a:t>&lt;</a:t>
            </a:r>
            <a:r>
              <a:rPr lang="en-US" sz="2400" dirty="0" err="1">
                <a:solidFill>
                  <a:srgbClr val="CB7832"/>
                </a:solidFill>
              </a:rPr>
              <a:t>ul</a:t>
            </a:r>
            <a:r>
              <a:rPr lang="en-US" sz="2400" dirty="0"/>
              <a:t> class=</a:t>
            </a:r>
            <a:r>
              <a:rPr lang="en-US" sz="2400" dirty="0">
                <a:solidFill>
                  <a:srgbClr val="6A8759"/>
                </a:solidFill>
              </a:rPr>
              <a:t>"</a:t>
            </a:r>
            <a:r>
              <a:rPr lang="en-US" sz="2400" dirty="0" err="1">
                <a:solidFill>
                  <a:srgbClr val="6A8759"/>
                </a:solidFill>
              </a:rPr>
              <a:t>people_list</a:t>
            </a:r>
            <a:r>
              <a:rPr lang="en-US" sz="2400" dirty="0">
                <a:solidFill>
                  <a:srgbClr val="6A8759"/>
                </a:solidFill>
              </a:rPr>
              <a:t>"</a:t>
            </a:r>
            <a:r>
              <a:rPr lang="en-US" sz="2400" dirty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E0C46C"/>
                </a:solidFill>
              </a:rPr>
              <a:t>{{#each people}}</a:t>
            </a:r>
            <a:r>
              <a:rPr lang="en-US" sz="2400" dirty="0"/>
              <a:t> </a:t>
            </a:r>
          </a:p>
          <a:p>
            <a:r>
              <a:rPr lang="en-US" sz="2400" dirty="0"/>
              <a:t>     &lt;</a:t>
            </a:r>
            <a:r>
              <a:rPr lang="en-US" sz="2400" dirty="0">
                <a:solidFill>
                  <a:srgbClr val="CB7832"/>
                </a:solidFill>
              </a:rPr>
              <a:t>li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E0C46C"/>
                </a:solidFill>
              </a:rPr>
              <a:t>{{</a:t>
            </a:r>
            <a:r>
              <a:rPr lang="en-US" sz="2400" dirty="0">
                <a:solidFill>
                  <a:srgbClr val="CB7832"/>
                </a:solidFill>
              </a:rPr>
              <a:t>this</a:t>
            </a:r>
            <a:r>
              <a:rPr lang="en-US" sz="2400" dirty="0">
                <a:solidFill>
                  <a:srgbClr val="E0C46C"/>
                </a:solidFill>
              </a:rPr>
              <a:t>}}</a:t>
            </a:r>
            <a:r>
              <a:rPr lang="en-US" sz="2400" dirty="0"/>
              <a:t>&lt;/</a:t>
            </a:r>
            <a:r>
              <a:rPr lang="en-US" sz="2400" dirty="0">
                <a:solidFill>
                  <a:srgbClr val="CB7832"/>
                </a:solidFill>
              </a:rPr>
              <a:t>li</a:t>
            </a:r>
            <a:r>
              <a:rPr lang="en-US" sz="2400" dirty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E0C46C"/>
                </a:solidFill>
              </a:rPr>
              <a:t>{{/each}}</a:t>
            </a:r>
            <a:r>
              <a:rPr lang="en-US" sz="2400" dirty="0"/>
              <a:t> </a:t>
            </a:r>
          </a:p>
          <a:p>
            <a:r>
              <a:rPr lang="en-US" sz="2400" dirty="0"/>
              <a:t>&lt;/</a:t>
            </a:r>
            <a:r>
              <a:rPr lang="en-US" sz="2400" dirty="0" err="1">
                <a:solidFill>
                  <a:srgbClr val="CB7832"/>
                </a:solidFill>
              </a:rPr>
              <a:t>ul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578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E7B-6DBC-8143-9857-5158D0FF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 in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D1224-834D-0C42-8749-07A91003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17BCA-AC12-3D45-B7F5-25E9EAB9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FCC1-6F1A-504F-8105-0461DE33FB2B}"/>
              </a:ext>
            </a:extLst>
          </p:cNvPr>
          <p:cNvSpPr/>
          <p:nvPr/>
        </p:nvSpPr>
        <p:spPr>
          <a:xfrm>
            <a:off x="838200" y="1720130"/>
            <a:ext cx="37832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ource-code-pro"/>
              </a:rPr>
              <a:t>Access properties with #with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{{#with person}}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firstname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lastname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{{/with}}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D07E4-561D-E447-ACE9-D48239AB5E98}"/>
              </a:ext>
            </a:extLst>
          </p:cNvPr>
          <p:cNvSpPr/>
          <p:nvPr/>
        </p:nvSpPr>
        <p:spPr>
          <a:xfrm>
            <a:off x="5725999" y="1752370"/>
            <a:ext cx="565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-code-pro"/>
              </a:rPr>
              <a:t>Example input:</a:t>
            </a:r>
          </a:p>
          <a:p>
            <a:r>
              <a:rPr lang="en-US" sz="2000" dirty="0">
                <a:latin typeface="source-code-pro"/>
              </a:rPr>
              <a:t>{ person: { </a:t>
            </a:r>
            <a:r>
              <a:rPr lang="en-US" sz="2000" dirty="0" err="1">
                <a:latin typeface="source-code-pro"/>
              </a:rPr>
              <a:t>firstname</a:t>
            </a:r>
            <a:r>
              <a:rPr lang="en-US" sz="2000" dirty="0">
                <a:latin typeface="source-code-pro"/>
              </a:rPr>
              <a:t>: "Yehuda", </a:t>
            </a:r>
            <a:r>
              <a:rPr lang="en-US" sz="2000" dirty="0" err="1">
                <a:latin typeface="source-code-pro"/>
              </a:rPr>
              <a:t>lastname</a:t>
            </a:r>
            <a:r>
              <a:rPr lang="en-US" sz="2000" dirty="0">
                <a:latin typeface="source-code-pro"/>
              </a:rPr>
              <a:t>: "Katz", } }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CD36A-3D4B-B741-A9B7-CEA82355D8C1}"/>
              </a:ext>
            </a:extLst>
          </p:cNvPr>
          <p:cNvSpPr/>
          <p:nvPr/>
        </p:nvSpPr>
        <p:spPr>
          <a:xfrm>
            <a:off x="2729840" y="3638130"/>
            <a:ext cx="57816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ource-code-pro"/>
              </a:rPr>
              <a:t>Define references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{{#with city </a:t>
            </a:r>
            <a:r>
              <a:rPr lang="en-US" sz="2400" dirty="0">
                <a:solidFill>
                  <a:srgbClr val="CB7832"/>
                </a:solidFill>
                <a:latin typeface="source-code-pro"/>
              </a:rPr>
              <a:t>as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| city |}}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source-code-pro"/>
              </a:rPr>
              <a:t>     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{{#with </a:t>
            </a:r>
            <a:r>
              <a:rPr lang="en-US" sz="2400" dirty="0" err="1">
                <a:solidFill>
                  <a:srgbClr val="E0C46C"/>
                </a:solidFill>
                <a:latin typeface="source-code-pro"/>
              </a:rPr>
              <a:t>city.location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</a:t>
            </a:r>
            <a:r>
              <a:rPr lang="en-US" sz="2400" dirty="0">
                <a:solidFill>
                  <a:srgbClr val="CB7832"/>
                </a:solidFill>
                <a:latin typeface="source-code-pro"/>
              </a:rPr>
              <a:t>as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| </a:t>
            </a:r>
            <a:r>
              <a:rPr lang="en-US" sz="2400" dirty="0" err="1">
                <a:solidFill>
                  <a:srgbClr val="E0C46C"/>
                </a:solidFill>
                <a:latin typeface="source-code-pro"/>
              </a:rPr>
              <a:t>loc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|}}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source-code-pro"/>
              </a:rPr>
              <a:t>           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city.name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: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loc.north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loc.east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source-code-pro"/>
              </a:rPr>
              <a:t>     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{{/with}}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{{/with}}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62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3C0-BD01-1B40-A47A-7C89726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0FA4-E6CB-094F-86FF-C42D7D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route to show a table n rows and m columns, each cell contains value of </a:t>
            </a:r>
            <a:r>
              <a:rPr lang="en-US" dirty="0" err="1"/>
              <a:t>i+j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 is row, j is column. (Note: n, m is set in code; generate HTML in template)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E139-CCC9-1540-B772-8487C52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2307-29D8-984C-A9EE-72F82CA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2AC1-2D8C-274C-B8EF-D8F752B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in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38F1-1B73-2B4C-B363-6B615F2B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Express 4.0 to 4.15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require('body-parser’) </a:t>
            </a:r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 </a:t>
            </a:r>
            <a:r>
              <a:rPr lang="en-US" dirty="0" err="1"/>
              <a:t>bodyParser.json</a:t>
            </a:r>
            <a:r>
              <a:rPr lang="en-US" dirty="0"/>
              <a:t>() ); // to support JSON-encoded bodies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 // to support URL-encoded bodies extended: true }));</a:t>
            </a:r>
          </a:p>
          <a:p>
            <a:r>
              <a:rPr lang="en-US" b="1" dirty="0"/>
              <a:t>Express 4.16+</a:t>
            </a:r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express.json</a:t>
            </a:r>
            <a:r>
              <a:rPr lang="en-US" dirty="0"/>
              <a:t>()); // to support JSON-encoded bodies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express.urlencoded</a:t>
            </a:r>
            <a:r>
              <a:rPr lang="en-US" dirty="0"/>
              <a:t>()); // to support URL-encoded bodies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260C-BA4A-B546-8374-51BB4AD1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2E49-7878-EB4C-A424-0E9717CF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5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1167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5159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1. Basic usage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35586C"/>
                </a:solidFill>
                <a:latin typeface="CourierNewPS-ItalicMT"/>
              </a:rPr>
              <a:t>// basic usage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'about'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en-US" dirty="0"/>
              <a:t>Example 2. Response codes other than 200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35586C"/>
                </a:solidFill>
                <a:latin typeface="CourierNewPS-ItalicMT"/>
              </a:rPr>
              <a:t>// or on one line...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574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3. Passing a context to a view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'/greeting'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'greeting'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	message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'Hello esteemed programmer!'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	cookies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cookies</a:t>
            </a:r>
            <a:endParaRPr lang="en-US" sz="1900" dirty="0">
              <a:solidFill>
                <a:srgbClr val="000089"/>
              </a:solidFill>
              <a:latin typeface="CourierNewPSMT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r>
              <a:rPr lang="en-US" dirty="0"/>
              <a:t>Example 4. Rendering a view without a layout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5586C"/>
                </a:solidFill>
                <a:latin typeface="CourierNewPS-ItalicMT"/>
              </a:rPr>
              <a:t>// the following layout doesn't have a layout file, so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5586C"/>
                </a:solidFill>
                <a:latin typeface="CourierNewPS-ItalicMT"/>
              </a:rPr>
              <a:t>// views/no-</a:t>
            </a:r>
            <a:r>
              <a:rPr lang="en-US" sz="1800" i="1" dirty="0" err="1">
                <a:solidFill>
                  <a:srgbClr val="35586C"/>
                </a:solidFill>
                <a:latin typeface="CourierNewPS-ItalicMT"/>
              </a:rPr>
              <a:t>layout.handlebars</a:t>
            </a:r>
            <a:r>
              <a:rPr lang="en-US" sz="1800" i="1" dirty="0">
                <a:solidFill>
                  <a:srgbClr val="35586C"/>
                </a:solidFill>
                <a:latin typeface="CourierNewPS-ItalicMT"/>
              </a:rPr>
              <a:t> must include all necessary HTML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'/no-layout'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'no-layout'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layout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1" dirty="0">
                <a:solidFill>
                  <a:srgbClr val="00669A"/>
                </a:solidFill>
                <a:latin typeface="CourierNewPS-BoldMT"/>
              </a:rPr>
              <a:t>null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8497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5. Rendering a view with a custom layout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35586C"/>
                </a:solidFill>
                <a:latin typeface="CourierNewPS-ItalicMT"/>
              </a:rPr>
              <a:t>// the layout file views/layouts/</a:t>
            </a:r>
            <a:r>
              <a:rPr lang="en-US" sz="1600" i="1" dirty="0" err="1">
                <a:solidFill>
                  <a:srgbClr val="35586C"/>
                </a:solidFill>
                <a:latin typeface="CourierNewPS-ItalicMT"/>
              </a:rPr>
              <a:t>custom.handlebars</a:t>
            </a:r>
            <a:r>
              <a:rPr lang="en-US" sz="1600" i="1" dirty="0">
                <a:solidFill>
                  <a:srgbClr val="35586C"/>
                </a:solidFill>
                <a:latin typeface="CourierNewPS-ItalicMT"/>
              </a:rPr>
              <a:t> will be used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'/custom-layout'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'custom-layout'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layout</a:t>
            </a:r>
            <a:r>
              <a:rPr lang="en-US" sz="16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'custom' 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US" dirty="0"/>
              <a:t>Example 6. Rendering plain text output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'/text'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'this is a test'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5481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7. Adding an error handler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35586C"/>
                </a:solidFill>
                <a:latin typeface="CourierNewPS-ItalicMT"/>
              </a:rPr>
              <a:t>// this should appear AFTER all of your routes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35586C"/>
                </a:solidFill>
                <a:latin typeface="CourierNewPS-ItalicMT"/>
              </a:rPr>
              <a:t>// note that even if you don't need the "next" function, it must be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35586C"/>
                </a:solidFill>
                <a:latin typeface="CourierNewPS-ItalicMT"/>
              </a:rPr>
              <a:t>// included for Express to recognize this as an error handler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next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'** SERVER ERROR: '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'08-error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"you shouldn't have clicked that!"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r>
              <a:rPr lang="en-US" dirty="0"/>
              <a:t>Example 8. Adding a 404 handler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35586C"/>
                </a:solidFill>
                <a:latin typeface="CourierNewPS-ItalicMT"/>
              </a:rPr>
              <a:t>// this should appear AFTER all of your routes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'404'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NewPSMT"/>
              </a:rPr>
              <a:t>)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094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9. Simple GET endpoint returning only JSON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tours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[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    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 err="1">
                <a:solidFill>
                  <a:srgbClr val="CD3300"/>
                </a:solidFill>
                <a:latin typeface="CourierNewPSMT"/>
              </a:rPr>
              <a:t>'Hood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 River'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99.99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    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'Oregon Coast'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149.95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]</a:t>
            </a:r>
          </a:p>
          <a:p>
            <a:pPr marL="0" indent="0">
              <a:buNone/>
            </a:pP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fr-FR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CD3300"/>
                </a:solidFill>
                <a:latin typeface="CourierNewPSMT"/>
              </a:rPr>
              <a:t>'/api/tours'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sz="15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9888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Example 10. GET endpoint that returns JSON, XML, or text</a:t>
            </a:r>
          </a:p>
          <a:p>
            <a:pPr marL="0" indent="0">
              <a:buNone/>
            </a:pP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'/api/tours'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   </a:t>
            </a:r>
            <a:r>
              <a:rPr lang="fr-FR" sz="2300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toursXml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'&lt;?xml version="1.0"?&gt;&lt;tours&gt;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+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89"/>
                </a:solidFill>
                <a:latin typeface="CourierNewPSMT"/>
              </a:rPr>
              <a:t>       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map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    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&lt;tour price="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" id="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"&gt;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&lt;/tour&gt;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endParaRPr lang="en-US" sz="2300" dirty="0">
              <a:solidFill>
                <a:srgbClr val="CD33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        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join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'&lt;/tours&gt;'</a:t>
            </a:r>
          </a:p>
          <a:p>
            <a:pPr marL="0" indent="0">
              <a:buNone/>
            </a:pP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   </a:t>
            </a:r>
            <a:r>
              <a:rPr lang="fr-FR" sz="2300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toursText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map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: 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 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)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endParaRPr lang="en-US" sz="2300" dirty="0">
              <a:solidFill>
                <a:srgbClr val="CD33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    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join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'\n'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format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({</a:t>
            </a:r>
          </a:p>
          <a:p>
            <a:pPr marL="0" indent="0">
              <a:buNone/>
            </a:pPr>
            <a:r>
              <a:rPr lang="fr-FR" sz="2300" dirty="0">
                <a:solidFill>
                  <a:srgbClr val="CD3300"/>
                </a:solidFill>
                <a:latin typeface="CourierNewPSMT"/>
              </a:rPr>
              <a:t>        'application/</a:t>
            </a:r>
            <a:r>
              <a:rPr lang="fr-FR" sz="2300" dirty="0" err="1">
                <a:solidFill>
                  <a:srgbClr val="CD3300"/>
                </a:solidFill>
                <a:latin typeface="CourierNewPSMT"/>
              </a:rPr>
              <a:t>json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fr-FR" sz="2300" dirty="0">
                <a:solidFill>
                  <a:srgbClr val="CD3300"/>
                </a:solidFill>
                <a:latin typeface="CourierNewPSMT"/>
              </a:rPr>
              <a:t>        'application/xml'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'application/xml'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toursXml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'text/xml'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'text/xml'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toursXml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'text/plain'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toursText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    })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sz="15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096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11. PUT endpoint for updating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put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50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/tour/:id'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const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find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=== </a:t>
            </a:r>
            <a:r>
              <a:rPr lang="en-US" sz="1500" dirty="0" err="1">
                <a:solidFill>
                  <a:srgbClr val="336666"/>
                </a:solidFill>
                <a:latin typeface="CourierNewPSMT"/>
              </a:rPr>
              <a:t>parseInt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params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!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return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'No such tour exists'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price</a:t>
            </a:r>
            <a:endParaRPr lang="en-US" sz="1500" dirty="0">
              <a:solidFill>
                <a:srgbClr val="000089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success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true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2974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12. DELETE endpoint for deleting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b="1" dirty="0" err="1">
                <a:solidFill>
                  <a:srgbClr val="00669A"/>
                </a:solidFill>
                <a:latin typeface="CourierNewPS-BoldMT"/>
              </a:rPr>
              <a:t>delete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50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/tour/:id'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00669A"/>
                </a:solidFill>
                <a:latin typeface="CourierNewPS-BoldMT"/>
              </a:rPr>
              <a:t>    </a:t>
            </a:r>
            <a:r>
              <a:rPr lang="fr-FR" sz="1500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sz="1500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idx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findIndex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tour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tour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id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=== </a:t>
            </a:r>
            <a:r>
              <a:rPr lang="fr-FR" sz="1500" dirty="0" err="1">
                <a:solidFill>
                  <a:srgbClr val="336666"/>
                </a:solidFill>
                <a:latin typeface="CourierNewPSMT"/>
              </a:rPr>
              <a:t>parseInt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params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idx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&lt;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return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'No such tour exists.'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splice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idx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success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true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900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3C0-BD01-1B40-A47A-7C89726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0FA4-E6CB-094F-86FF-C42D7D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/>
              <a:t>API allow search tour and add new tour.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E139-CCC9-1540-B772-8487C52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2307-29D8-984C-A9EE-72F82CA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A52A2A"/>
                </a:solidFill>
                <a:latin typeface="Consolas" panose="020B0609020204030204" pitchFamily="49" charset="0"/>
              </a:rPr>
              <a:t>url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fs = require(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'fs'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q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url.parse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(req.url,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filename =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q.pathname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(filename,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(err) {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"404 Not Found"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 } 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2258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by creating a new directory</a:t>
            </a:r>
          </a:p>
          <a:p>
            <a:r>
              <a:rPr lang="en-US" dirty="0" err="1"/>
              <a:t>npm</a:t>
            </a:r>
            <a:r>
              <a:rPr lang="en-US" dirty="0"/>
              <a:t> manages project dependencies—as well as metadata about the project—in a file called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The easiest way to create this file is to run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dirty="0"/>
              <a:t>The first step will be installing Express. Run the following </a:t>
            </a:r>
            <a:r>
              <a:rPr lang="en-US" dirty="0" err="1"/>
              <a:t>npm</a:t>
            </a:r>
            <a:r>
              <a:rPr lang="en-US" dirty="0"/>
              <a:t> command: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04040"/>
                </a:solidFill>
                <a:latin typeface="CourierNewPSMT"/>
              </a:rPr>
              <a:t>npm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 install express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5239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create the </a:t>
            </a:r>
            <a:r>
              <a:rPr lang="en-US" i="1" dirty="0"/>
              <a:t>app.js </a:t>
            </a:r>
            <a:r>
              <a:rPr lang="en-US" dirty="0"/>
              <a:t>file: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app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port </a:t>
            </a:r>
            <a:r>
              <a:rPr lang="fr-FR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dirty="0">
                <a:solidFill>
                  <a:srgbClr val="FF6600"/>
                </a:solidFill>
                <a:latin typeface="CourierNewPSMT"/>
              </a:rPr>
              <a:t>3000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custom 404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6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6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600" dirty="0">
                <a:solidFill>
                  <a:srgbClr val="CD3300"/>
                </a:solidFill>
                <a:latin typeface="CourierNewPSMT"/>
              </a:rPr>
              <a:t>'404 - Not Found'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18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custom 500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'500 - Server Error'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fr-FR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CourierNewPSMT"/>
              </a:rPr>
              <a:t>listen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, () </a:t>
            </a:r>
            <a:r>
              <a:rPr lang="fr-FR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CD3300"/>
                </a:solidFill>
                <a:latin typeface="CourierNewPSMT"/>
              </a:rPr>
              <a:t>'Express started on http://localhost:</a:t>
            </a:r>
            <a:r>
              <a:rPr lang="en-US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port</a:t>
            </a:r>
            <a:r>
              <a:rPr lang="en-US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; '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CD3300"/>
                </a:solidFill>
                <a:latin typeface="CourierNewPSMT"/>
              </a:rPr>
              <a:t>'press Ctrl-C to terminate. 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7885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add some routes for the home page and an About page.</a:t>
            </a:r>
            <a:endParaRPr lang="en-US" i="1" dirty="0">
              <a:solidFill>
                <a:srgbClr val="35586C"/>
              </a:solidFill>
              <a:latin typeface="CourierNewPS-ItalicMT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'Web Travel'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'About Web Travel'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8226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767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2434</Words>
  <Application>Microsoft Macintosh PowerPoint</Application>
  <PresentationFormat>Widescreen</PresentationFormat>
  <Paragraphs>382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Consolas</vt:lpstr>
      <vt:lpstr>CourierNewPS-BoldMT</vt:lpstr>
      <vt:lpstr>CourierNewPS-ItalicMT</vt:lpstr>
      <vt:lpstr>CourierNewPSMT</vt:lpstr>
      <vt:lpstr>Geeza Pro</vt:lpstr>
      <vt:lpstr>source-code-pro</vt:lpstr>
      <vt:lpstr>Office Theme</vt:lpstr>
      <vt:lpstr>503106</vt:lpstr>
      <vt:lpstr>OUTLINE</vt:lpstr>
      <vt:lpstr>OUTLINE</vt:lpstr>
      <vt:lpstr>RECALL</vt:lpstr>
      <vt:lpstr>ExpressJS - Initial Steps</vt:lpstr>
      <vt:lpstr>ExpressJS - Initial Steps</vt:lpstr>
      <vt:lpstr>ExpressJS - Initial Steps</vt:lpstr>
      <vt:lpstr>ExpressJS - Initial Steps</vt:lpstr>
      <vt:lpstr>OUTLINE</vt:lpstr>
      <vt:lpstr>ExpressJS – Views and Layouts</vt:lpstr>
      <vt:lpstr>ExpressJS – Views and Layouts</vt:lpstr>
      <vt:lpstr>ExpressJS – Views and Layouts</vt:lpstr>
      <vt:lpstr>ExpressJS – Views and Layouts</vt:lpstr>
      <vt:lpstr>ExpressJS – Views and Layouts</vt:lpstr>
      <vt:lpstr>ExpressJS – Views and Layouts</vt:lpstr>
      <vt:lpstr>OUTLINE</vt:lpstr>
      <vt:lpstr>ExpressJS – Static Files and Views</vt:lpstr>
      <vt:lpstr>ExpressJS – Static Files and Views</vt:lpstr>
      <vt:lpstr>ExpressJS – Static Files and Views</vt:lpstr>
      <vt:lpstr>OUTLINE</vt:lpstr>
      <vt:lpstr>ExpressJS – Dynamic Content in Views</vt:lpstr>
      <vt:lpstr>ExpressJS – Dynamic Content in Views</vt:lpstr>
      <vt:lpstr>ExpressJS – Dynamic Content in Views</vt:lpstr>
      <vt:lpstr>Exercises</vt:lpstr>
      <vt:lpstr>Helpers in view</vt:lpstr>
      <vt:lpstr>Helpers in view</vt:lpstr>
      <vt:lpstr>Exercises</vt:lpstr>
      <vt:lpstr>Get data in request</vt:lpstr>
      <vt:lpstr>OUTLINE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Exercises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Van Manh</dc:creator>
  <cp:lastModifiedBy>Pink Master</cp:lastModifiedBy>
  <cp:revision>596</cp:revision>
  <dcterms:created xsi:type="dcterms:W3CDTF">2020-02-23T14:42:24Z</dcterms:created>
  <dcterms:modified xsi:type="dcterms:W3CDTF">2021-01-03T10:37:00Z</dcterms:modified>
</cp:coreProperties>
</file>