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22"/>
  </p:notesMasterIdLst>
  <p:sldIdLst>
    <p:sldId id="329" r:id="rId2"/>
    <p:sldId id="293" r:id="rId3"/>
    <p:sldId id="294" r:id="rId4"/>
    <p:sldId id="295" r:id="rId5"/>
    <p:sldId id="296" r:id="rId6"/>
    <p:sldId id="280" r:id="rId7"/>
    <p:sldId id="282" r:id="rId8"/>
    <p:sldId id="277" r:id="rId9"/>
    <p:sldId id="297" r:id="rId10"/>
    <p:sldId id="298" r:id="rId11"/>
    <p:sldId id="299" r:id="rId12"/>
    <p:sldId id="320" r:id="rId13"/>
    <p:sldId id="315" r:id="rId14"/>
    <p:sldId id="316" r:id="rId15"/>
    <p:sldId id="322" r:id="rId16"/>
    <p:sldId id="323" r:id="rId17"/>
    <p:sldId id="318" r:id="rId18"/>
    <p:sldId id="324" r:id="rId19"/>
    <p:sldId id="325" r:id="rId20"/>
    <p:sldId id="326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ADFE1"/>
    <a:srgbClr val="53999D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1" autoAdjust="0"/>
    <p:restoredTop sz="90000"/>
  </p:normalViewPr>
  <p:slideViewPr>
    <p:cSldViewPr snapToObjects="1">
      <p:cViewPr varScale="1">
        <p:scale>
          <a:sx n="110" d="100"/>
          <a:sy n="110" d="100"/>
        </p:scale>
        <p:origin x="1380" y="108"/>
      </p:cViewPr>
      <p:guideLst>
        <p:guide orient="horz" pos="2157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2025-10-25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9" name="Google Shape;8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88267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385239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2172455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374550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7265066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6062192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736224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3178074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496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37203180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83204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2468448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7814360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7683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5229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457412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034594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4267156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26044665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4" tIns="91424" rIns="91424" bIns="91424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25000"/>
              <a:buNone/>
              <a:defRPr/>
            </a:pPr>
            <a:endParaRPr lang="ko-KR" altLang="en-US" dirty="0"/>
          </a:p>
        </p:txBody>
      </p:sp>
      <p:sp>
        <p:nvSpPr>
          <p:cNvPr id="210" name="Google Shape;210;p8:notes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</p:spTree>
    <p:extLst>
      <p:ext uri="{BB962C8B-B14F-4D97-AF65-F5344CB8AC3E}">
        <p14:creationId xmlns:p14="http://schemas.microsoft.com/office/powerpoint/2010/main" val="171652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3" name="Google Shape;13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4" name="Google Shape;14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_HEADER" type="secHead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Montserrat Black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F8E8E"/>
              </a:buClr>
              <a:buSzPts val="2400"/>
              <a:buNone/>
              <a:defRPr sz="2400">
                <a:solidFill>
                  <a:srgbClr val="8F8E8E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2000"/>
              <a:buNone/>
              <a:defRPr sz="2000">
                <a:solidFill>
                  <a:srgbClr val="8F8E8E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800"/>
              <a:buNone/>
              <a:defRPr sz="1800">
                <a:solidFill>
                  <a:srgbClr val="8F8E8E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F8E8E"/>
              </a:buClr>
              <a:buSzPts val="1600"/>
              <a:buNone/>
              <a:defRPr sz="1600">
                <a:solidFill>
                  <a:srgbClr val="8F8E8E"/>
                </a:solidFill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" type="twoObj">
  <p:cSld name="TWO_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0" name="Google Shape;30;p1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1" name="Google Shape;31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2" name="Google Shape;32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3" name="Google Shape;33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_OBJECTS_WITH_TEXT" type="twoTxTwoObj">
  <p:cSld name="TWO_OBJECTS_WITH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7" name="Google Shape;37;p1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8" name="Google Shape;38;p1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0" name="Google Shape;40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1" name="Google Shape;41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2" name="Google Shape;42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ONLY" type="titleOnly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5" name="Google Shape;45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6" name="Google Shape;46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47" name="Google Shape;47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BJECT_WITH_CAPTION_TEXT" type="objTx">
  <p:cSld name="OBJECT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1" name="Google Shape;51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2" name="Google Shape;52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3" name="Google Shape;53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4" name="Google Shape;54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_WITH_CAPTION_TEXT" type="picTx">
  <p:cSld name="PICTURE_WITH_CAPTIO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Montserrat Black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7" name="Google Shape;57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58" name="Google Shape;58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9" name="Google Shape;59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0" name="Google Shape;60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1" name="Google Shape;61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EXT" type="vertTx">
  <p:cSld name="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_TITLE_AND_VERTICAL_TEXT" type="vertTitleAndTx">
  <p:cSld name="VERTICAL_TITLE_AND_VERTICAL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ontserrat Black"/>
              <a:buNone/>
              <a:defRPr sz="4400" b="0" i="0" u="none" strike="noStrike" cap="none">
                <a:solidFill>
                  <a:schemeClr val="dk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1" i="0" u="none" strike="noStrike" cap="none">
                <a:solidFill>
                  <a:srgbClr val="8F8E8E"/>
                </a:solidFill>
                <a:latin typeface="Montserrat SemiBold"/>
                <a:ea typeface="Montserrat SemiBold"/>
                <a:cs typeface="Montserrat SemiBold"/>
                <a:sym typeface="Montserrat SemiBol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  <a:defRPr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56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</p:sldLayoutIdLst>
  <p:transition/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ADFE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1" name="Google Shape;91;p2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</p:spPr>
      </p:cxnSp>
      <p:cxnSp>
        <p:nvCxnSpPr>
          <p:cNvPr id="93" name="Google Shape;93;p2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3D6B430C-F9B8-B205-FE30-4DEF8FC1D6F7}"/>
              </a:ext>
            </a:extLst>
          </p:cNvPr>
          <p:cNvSpPr/>
          <p:nvPr/>
        </p:nvSpPr>
        <p:spPr>
          <a:xfrm>
            <a:off x="839320" y="1095279"/>
            <a:ext cx="5040650" cy="5572219"/>
          </a:xfrm>
          <a:prstGeom prst="roundRect">
            <a:avLst>
              <a:gd name="adj" fmla="val 5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79DBAA41-8C06-9F29-A25A-43162B1B11AF}"/>
              </a:ext>
            </a:extLst>
          </p:cNvPr>
          <p:cNvSpPr/>
          <p:nvPr/>
        </p:nvSpPr>
        <p:spPr>
          <a:xfrm>
            <a:off x="6528060" y="1095278"/>
            <a:ext cx="5040650" cy="5572219"/>
          </a:xfrm>
          <a:prstGeom prst="roundRect">
            <a:avLst>
              <a:gd name="adj" fmla="val 527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Google Shape;96;p2">
            <a:extLst>
              <a:ext uri="{FF2B5EF4-FFF2-40B4-BE49-F238E27FC236}">
                <a16:creationId xmlns:a16="http://schemas.microsoft.com/office/drawing/2014/main" id="{A957851C-34DD-3B9C-9F1F-A17865E506A1}"/>
              </a:ext>
            </a:extLst>
          </p:cNvPr>
          <p:cNvSpPr txBox="1"/>
          <p:nvPr/>
        </p:nvSpPr>
        <p:spPr>
          <a:xfrm>
            <a:off x="933790" y="1197903"/>
            <a:ext cx="424859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Application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96;p2">
            <a:extLst>
              <a:ext uri="{FF2B5EF4-FFF2-40B4-BE49-F238E27FC236}">
                <a16:creationId xmlns:a16="http://schemas.microsoft.com/office/drawing/2014/main" id="{CF0BFB8C-078C-99C7-1FFA-FFB88B60CE45}"/>
              </a:ext>
            </a:extLst>
          </p:cNvPr>
          <p:cNvSpPr txBox="1"/>
          <p:nvPr/>
        </p:nvSpPr>
        <p:spPr>
          <a:xfrm>
            <a:off x="6744090" y="1197903"/>
            <a:ext cx="4248590" cy="4308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chemeClr val="dk1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Raspberry Pi SW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96;p2">
            <a:extLst>
              <a:ext uri="{FF2B5EF4-FFF2-40B4-BE49-F238E27FC236}">
                <a16:creationId xmlns:a16="http://schemas.microsoft.com/office/drawing/2014/main" id="{43B17AB3-FE27-5C5D-B7CE-E3AB67710BB6}"/>
              </a:ext>
            </a:extLst>
          </p:cNvPr>
          <p:cNvSpPr txBox="1"/>
          <p:nvPr/>
        </p:nvSpPr>
        <p:spPr>
          <a:xfrm>
            <a:off x="2639570" y="184599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시작 화면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96;p2">
            <a:extLst>
              <a:ext uri="{FF2B5EF4-FFF2-40B4-BE49-F238E27FC236}">
                <a16:creationId xmlns:a16="http://schemas.microsoft.com/office/drawing/2014/main" id="{C602D385-C9AB-8BAC-BD89-5B16462178B9}"/>
              </a:ext>
            </a:extLst>
          </p:cNvPr>
          <p:cNvSpPr txBox="1"/>
          <p:nvPr/>
        </p:nvSpPr>
        <p:spPr>
          <a:xfrm>
            <a:off x="2639570" y="278212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메인 화면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96;p2">
            <a:extLst>
              <a:ext uri="{FF2B5EF4-FFF2-40B4-BE49-F238E27FC236}">
                <a16:creationId xmlns:a16="http://schemas.microsoft.com/office/drawing/2014/main" id="{0AF9BB68-B907-7BF5-5166-DEF428AE5D3F}"/>
              </a:ext>
            </a:extLst>
          </p:cNvPr>
          <p:cNvSpPr txBox="1"/>
          <p:nvPr/>
        </p:nvSpPr>
        <p:spPr>
          <a:xfrm>
            <a:off x="2603565" y="4437140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운동 선택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96;p2">
            <a:extLst>
              <a:ext uri="{FF2B5EF4-FFF2-40B4-BE49-F238E27FC236}">
                <a16:creationId xmlns:a16="http://schemas.microsoft.com/office/drawing/2014/main" id="{B53E07F9-C483-2713-608F-EDEAD8F27D98}"/>
              </a:ext>
            </a:extLst>
          </p:cNvPr>
          <p:cNvSpPr txBox="1"/>
          <p:nvPr/>
        </p:nvSpPr>
        <p:spPr>
          <a:xfrm>
            <a:off x="4241143" y="357423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기록 확인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96;p2">
            <a:extLst>
              <a:ext uri="{FF2B5EF4-FFF2-40B4-BE49-F238E27FC236}">
                <a16:creationId xmlns:a16="http://schemas.microsoft.com/office/drawing/2014/main" id="{D790AA0C-58DD-96CB-9212-CCBD80A73545}"/>
              </a:ext>
            </a:extLst>
          </p:cNvPr>
          <p:cNvSpPr txBox="1"/>
          <p:nvPr/>
        </p:nvSpPr>
        <p:spPr>
          <a:xfrm>
            <a:off x="933790" y="3646243"/>
            <a:ext cx="151216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세트</a:t>
            </a: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 설정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96;p2">
            <a:extLst>
              <a:ext uri="{FF2B5EF4-FFF2-40B4-BE49-F238E27FC236}">
                <a16:creationId xmlns:a16="http://schemas.microsoft.com/office/drawing/2014/main" id="{2151B068-BA1B-726B-EA6C-1BBCAC42FFD0}"/>
              </a:ext>
            </a:extLst>
          </p:cNvPr>
          <p:cNvSpPr txBox="1"/>
          <p:nvPr/>
        </p:nvSpPr>
        <p:spPr>
          <a:xfrm>
            <a:off x="1127410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푸시업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96;p2">
            <a:extLst>
              <a:ext uri="{FF2B5EF4-FFF2-40B4-BE49-F238E27FC236}">
                <a16:creationId xmlns:a16="http://schemas.microsoft.com/office/drawing/2014/main" id="{66318B75-F3B8-A3AB-82DE-AEBAA35A84BE}"/>
              </a:ext>
            </a:extLst>
          </p:cNvPr>
          <p:cNvSpPr txBox="1"/>
          <p:nvPr/>
        </p:nvSpPr>
        <p:spPr>
          <a:xfrm>
            <a:off x="2819620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풀업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96;p2">
            <a:extLst>
              <a:ext uri="{FF2B5EF4-FFF2-40B4-BE49-F238E27FC236}">
                <a16:creationId xmlns:a16="http://schemas.microsoft.com/office/drawing/2014/main" id="{AF7093AD-42DA-BAA0-D879-79193D1963DE}"/>
              </a:ext>
            </a:extLst>
          </p:cNvPr>
          <p:cNvSpPr txBox="1"/>
          <p:nvPr/>
        </p:nvSpPr>
        <p:spPr>
          <a:xfrm>
            <a:off x="4504308" y="5876733"/>
            <a:ext cx="108005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chemeClr val="dk1"/>
                </a:solidFill>
                <a:latin typeface="Montserrat SemiBold"/>
                <a:ea typeface="Arial"/>
                <a:cs typeface="Arial"/>
                <a:sym typeface="Montserrat SemiBold"/>
              </a:rPr>
              <a:t>스쿼트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2544A0B6-302A-B00B-2BDE-68EBCE22B5F5}"/>
              </a:ext>
            </a:extLst>
          </p:cNvPr>
          <p:cNvSpPr/>
          <p:nvPr/>
        </p:nvSpPr>
        <p:spPr>
          <a:xfrm>
            <a:off x="3272397" y="2308739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화살표: 아래쪽 17">
            <a:extLst>
              <a:ext uri="{FF2B5EF4-FFF2-40B4-BE49-F238E27FC236}">
                <a16:creationId xmlns:a16="http://schemas.microsoft.com/office/drawing/2014/main" id="{54ED0811-D21F-6AB4-5A5C-E24160F84F56}"/>
              </a:ext>
            </a:extLst>
          </p:cNvPr>
          <p:cNvSpPr/>
          <p:nvPr/>
        </p:nvSpPr>
        <p:spPr>
          <a:xfrm>
            <a:off x="3272397" y="3338424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93FC13C-CDAC-DFB0-B00A-97C93CFC05E6}"/>
              </a:ext>
            </a:extLst>
          </p:cNvPr>
          <p:cNvSpPr/>
          <p:nvPr/>
        </p:nvSpPr>
        <p:spPr>
          <a:xfrm>
            <a:off x="3249340" y="4925594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A9F8B639-2601-F61A-2556-1321D4ED035C}"/>
              </a:ext>
            </a:extLst>
          </p:cNvPr>
          <p:cNvSpPr/>
          <p:nvPr/>
        </p:nvSpPr>
        <p:spPr>
          <a:xfrm rot="2887607">
            <a:off x="2223168" y="3131668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12C61FA4-8B1D-225F-8F0A-6F4ED6007277}"/>
              </a:ext>
            </a:extLst>
          </p:cNvPr>
          <p:cNvSpPr/>
          <p:nvPr/>
        </p:nvSpPr>
        <p:spPr>
          <a:xfrm rot="18593394">
            <a:off x="4321003" y="3062797"/>
            <a:ext cx="220610" cy="430847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7FB00A7-FE70-EDD1-BAA4-B386FC4360E0}"/>
              </a:ext>
            </a:extLst>
          </p:cNvPr>
          <p:cNvSpPr/>
          <p:nvPr/>
        </p:nvSpPr>
        <p:spPr>
          <a:xfrm rot="2252566">
            <a:off x="2095153" y="4915100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B9D89214-5190-F40C-5C7B-2D0BC30DF897}"/>
              </a:ext>
            </a:extLst>
          </p:cNvPr>
          <p:cNvSpPr/>
          <p:nvPr/>
        </p:nvSpPr>
        <p:spPr>
          <a:xfrm rot="19595217">
            <a:off x="4349747" y="4887363"/>
            <a:ext cx="220610" cy="901252"/>
          </a:xfrm>
          <a:prstGeom prst="downArrow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Google Shape;96;p2">
            <a:extLst>
              <a:ext uri="{FF2B5EF4-FFF2-40B4-BE49-F238E27FC236}">
                <a16:creationId xmlns:a16="http://schemas.microsoft.com/office/drawing/2014/main" id="{3DCB3357-EF58-5272-1B77-0E79A19EB60B}"/>
              </a:ext>
            </a:extLst>
          </p:cNvPr>
          <p:cNvSpPr txBox="1"/>
          <p:nvPr/>
        </p:nvSpPr>
        <p:spPr>
          <a:xfrm>
            <a:off x="7660019" y="18447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Bluetooth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통신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96;p2">
            <a:extLst>
              <a:ext uri="{FF2B5EF4-FFF2-40B4-BE49-F238E27FC236}">
                <a16:creationId xmlns:a16="http://schemas.microsoft.com/office/drawing/2014/main" id="{0D1AA840-3377-2CE0-125C-CB98048D6EBB}"/>
              </a:ext>
            </a:extLst>
          </p:cNvPr>
          <p:cNvSpPr txBox="1"/>
          <p:nvPr/>
        </p:nvSpPr>
        <p:spPr>
          <a:xfrm>
            <a:off x="7660019" y="25648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함수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96;p2">
            <a:extLst>
              <a:ext uri="{FF2B5EF4-FFF2-40B4-BE49-F238E27FC236}">
                <a16:creationId xmlns:a16="http://schemas.microsoft.com/office/drawing/2014/main" id="{1706D026-39F0-4ED7-E1A2-E00FA3B72683}"/>
              </a:ext>
            </a:extLst>
          </p:cNvPr>
          <p:cNvSpPr txBox="1"/>
          <p:nvPr/>
        </p:nvSpPr>
        <p:spPr>
          <a:xfrm>
            <a:off x="7660019" y="32849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Mediapipe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구현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96;p2">
            <a:extLst>
              <a:ext uri="{FF2B5EF4-FFF2-40B4-BE49-F238E27FC236}">
                <a16:creationId xmlns:a16="http://schemas.microsoft.com/office/drawing/2014/main" id="{46E46255-A847-8C62-54F0-51B625F017D2}"/>
              </a:ext>
            </a:extLst>
          </p:cNvPr>
          <p:cNvSpPr txBox="1"/>
          <p:nvPr/>
        </p:nvSpPr>
        <p:spPr>
          <a:xfrm>
            <a:off x="7665087" y="4005080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운동 자세 판별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96;p2">
            <a:extLst>
              <a:ext uri="{FF2B5EF4-FFF2-40B4-BE49-F238E27FC236}">
                <a16:creationId xmlns:a16="http://schemas.microsoft.com/office/drawing/2014/main" id="{2E879E61-4A3E-B16B-262E-78E843910232}"/>
              </a:ext>
            </a:extLst>
          </p:cNvPr>
          <p:cNvSpPr txBox="1"/>
          <p:nvPr/>
        </p:nvSpPr>
        <p:spPr>
          <a:xfrm>
            <a:off x="7665087" y="4725786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LCD </a:t>
            </a:r>
            <a:r>
              <a:rPr lang="ko-KR" altLang="en-US" sz="2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출력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96;p2">
            <a:extLst>
              <a:ext uri="{FF2B5EF4-FFF2-40B4-BE49-F238E27FC236}">
                <a16:creationId xmlns:a16="http://schemas.microsoft.com/office/drawing/2014/main" id="{70DEAF68-E67A-491A-E0B4-25D7F7720748}"/>
              </a:ext>
            </a:extLst>
          </p:cNvPr>
          <p:cNvSpPr txBox="1"/>
          <p:nvPr/>
        </p:nvSpPr>
        <p:spPr>
          <a:xfrm>
            <a:off x="7649226" y="5444673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Sound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96;p2">
            <a:extLst>
              <a:ext uri="{FF2B5EF4-FFF2-40B4-BE49-F238E27FC236}">
                <a16:creationId xmlns:a16="http://schemas.microsoft.com/office/drawing/2014/main" id="{A1D66366-54C0-3927-84A7-4A020C48E3D1}"/>
              </a:ext>
            </a:extLst>
          </p:cNvPr>
          <p:cNvSpPr txBox="1"/>
          <p:nvPr/>
        </p:nvSpPr>
        <p:spPr>
          <a:xfrm>
            <a:off x="7649226" y="6083478"/>
            <a:ext cx="2766600" cy="430847"/>
          </a:xfrm>
          <a:prstGeom prst="rect">
            <a:avLst/>
          </a:prstGeom>
          <a:noFill/>
          <a:ln w="25400">
            <a:solidFill>
              <a:schemeClr val="accent1">
                <a:shade val="15000"/>
              </a:schemeClr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Motor </a:t>
            </a:r>
            <a:r>
              <a:rPr lang="ko-KR" altLang="en-US" sz="2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제어</a:t>
            </a:r>
            <a:endParaRPr sz="2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213;p8">
            <a:extLst>
              <a:ext uri="{FF2B5EF4-FFF2-40B4-BE49-F238E27FC236}">
                <a16:creationId xmlns:a16="http://schemas.microsoft.com/office/drawing/2014/main" id="{0941AF00-BAEB-8C7D-0B43-DDC910562472}"/>
              </a:ext>
            </a:extLst>
          </p:cNvPr>
          <p:cNvSpPr txBox="1"/>
          <p:nvPr/>
        </p:nvSpPr>
        <p:spPr>
          <a:xfrm>
            <a:off x="4997223" y="284615"/>
            <a:ext cx="868508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51675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</a:t>
            </a: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calculate_angle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4871019"/>
            <a:ext cx="6667510" cy="109256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차원 공간에서 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abc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각도를 계산하는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0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선분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ba, bc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벡터를 구하고 내적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0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내적한 값과 선분의 길이를 구하고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공식을 사용하여 계산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CD323D8-2BE0-6966-6954-FEFC2DB42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51" y="1239300"/>
            <a:ext cx="7238512" cy="327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776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9C91515-2261-E37E-499A-ED68C2679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966" y="1052670"/>
            <a:ext cx="8713210" cy="572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065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ABB26FAB-9875-1B4F-1223-9921B88C15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29" y="1239300"/>
            <a:ext cx="3456481" cy="320854"/>
          </a:xfrm>
          <a:prstGeom prst="rect">
            <a:avLst/>
          </a:prstGeom>
        </p:spPr>
      </p:pic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663712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푸시업 자세를 인식하고 개수를 세는 함수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965BEF-17D8-42F5-AA5C-A879A3F8E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1679" y="2204830"/>
            <a:ext cx="8248163" cy="1584220"/>
          </a:xfrm>
          <a:prstGeom prst="rect">
            <a:avLst/>
          </a:prstGeom>
        </p:spPr>
      </p:pic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67084" y="388318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314~321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왼쪽 혹은 오른쪽 필요한 관절들이 인식됐는지 확인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카메라의 위치 상 옆모습만 보일 수도 있기 때문에 한쪽만 인식되어도 가능하게 했습니다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E77C96B-D7D6-DAEC-487E-0C0A75170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5425" y="4955237"/>
            <a:ext cx="11460174" cy="562053"/>
          </a:xfrm>
          <a:prstGeom prst="rect">
            <a:avLst/>
          </a:prstGeom>
        </p:spPr>
      </p:pic>
      <p:sp>
        <p:nvSpPr>
          <p:cNvPr id="11" name="Google Shape;217;p8">
            <a:extLst>
              <a:ext uri="{FF2B5EF4-FFF2-40B4-BE49-F238E27FC236}">
                <a16:creationId xmlns:a16="http://schemas.microsoft.com/office/drawing/2014/main" id="{8B36C0CD-209B-13F4-62C6-EDEB657C2206}"/>
              </a:ext>
            </a:extLst>
          </p:cNvPr>
          <p:cNvSpPr txBox="1"/>
          <p:nvPr/>
        </p:nvSpPr>
        <p:spPr>
          <a:xfrm>
            <a:off x="367084" y="568343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323~325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 인식 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인식이 제대로 되었다면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손목의 위치가 골반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팔꿈치보다 아래에 있는지 확인함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아니라면 제대로된 자세가 아니라고 판단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12923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push up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5373270"/>
            <a:ext cx="11089540" cy="11695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327~346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개수 증가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팔꿈치의 각도와 어깨의 각도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-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-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를 이용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팔꿈치가 굽혀져 몸이 내려가면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다시 팔꿈치가 펴지고 몸이 올곧게 올라가면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증가하면서 개수가 세지고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C7B26B8-99A8-9726-7FD3-69947353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260" y="1133804"/>
            <a:ext cx="8821832" cy="4023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149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DE3B3108-7655-5856-853C-3E4E8DF29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250" y="1099601"/>
            <a:ext cx="8569190" cy="5665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797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836949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스쿼트 자세를 인식하고 개수를 세는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60209" y="3186470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357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필요한 관절들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무릎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발목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이 인식됐는지 확인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11" name="Google Shape;217;p8">
            <a:extLst>
              <a:ext uri="{FF2B5EF4-FFF2-40B4-BE49-F238E27FC236}">
                <a16:creationId xmlns:a16="http://schemas.microsoft.com/office/drawing/2014/main" id="{8B36C0CD-209B-13F4-62C6-EDEB657C2206}"/>
              </a:ext>
            </a:extLst>
          </p:cNvPr>
          <p:cNvSpPr txBox="1"/>
          <p:nvPr/>
        </p:nvSpPr>
        <p:spPr>
          <a:xfrm>
            <a:off x="477187" y="4819313"/>
            <a:ext cx="11089540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359~360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 인식 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인식이 제대로 되었다면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발목의 위치가 골반보다 아래에 있는지 확인함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아니라면 제대로된 자세가 아니라고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0A74713-3474-FB2E-E3B9-698FBC8BD2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169" y="1404273"/>
            <a:ext cx="4251651" cy="3231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B321143-08AA-8B89-D6CF-0BEE128520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25" y="2882137"/>
            <a:ext cx="10492610" cy="23693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277CDAAE-D933-47EB-F294-C05936B91B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200" y="4178317"/>
            <a:ext cx="8350525" cy="466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71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squat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67260" y="5229250"/>
            <a:ext cx="11089540" cy="116951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362~381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개수 증가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왼쪽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오른쪽 무릎의 각도를 기준으로 판별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무릎이 굽혀졌을 때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다시 무릎이 펴지고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골반이 무릎보다 위에 있으면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증가하면서 개수가 세지고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값이 바뀜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D11DDE-98D2-B4E0-F4AE-3461C2D7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39" y="1117679"/>
            <a:ext cx="9954133" cy="3895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16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- 1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pic>
        <p:nvPicPr>
          <p:cNvPr id="4" name="그림 3">
            <a:extLst>
              <a:ext uri="{FF2B5EF4-FFF2-40B4-BE49-F238E27FC236}">
                <a16:creationId xmlns:a16="http://schemas.microsoft.com/office/drawing/2014/main" id="{72DEF4B1-4BF7-6CE6-C4CD-21BD7A81A6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10" y="1107815"/>
            <a:ext cx="10945520" cy="565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2501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- 2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6053DDD0-E156-F1D9-2146-909FCECA420A}"/>
              </a:ext>
            </a:extLst>
          </p:cNvPr>
          <p:cNvSpPr txBox="1"/>
          <p:nvPr/>
        </p:nvSpPr>
        <p:spPr>
          <a:xfrm>
            <a:off x="360209" y="1675386"/>
            <a:ext cx="842517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주어진 관절의 위치 정보를 사용하여 정확한 턱걸이 자세를 인식하고 개수를 세는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sp>
        <p:nvSpPr>
          <p:cNvPr id="8" name="Google Shape;217;p8">
            <a:extLst>
              <a:ext uri="{FF2B5EF4-FFF2-40B4-BE49-F238E27FC236}">
                <a16:creationId xmlns:a16="http://schemas.microsoft.com/office/drawing/2014/main" id="{A2352CA1-11E6-E47E-AA67-827242F78181}"/>
              </a:ext>
            </a:extLst>
          </p:cNvPr>
          <p:cNvSpPr txBox="1"/>
          <p:nvPr/>
        </p:nvSpPr>
        <p:spPr>
          <a:xfrm>
            <a:off x="381059" y="2749275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393~394 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대상 인식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필요한 관절들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이 인식됐는지 확인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EE1EE4-7BB7-3664-BCE4-4FB1DDEF3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24" y="1247312"/>
            <a:ext cx="3662047" cy="32312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394AF5D-8820-1956-3835-4A1E0F297D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200" y="2146221"/>
            <a:ext cx="7891944" cy="428075"/>
          </a:xfrm>
          <a:prstGeom prst="rect">
            <a:avLst/>
          </a:prstGeom>
        </p:spPr>
      </p:pic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58209" y="5449125"/>
            <a:ext cx="11089540" cy="32312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398~401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자세를 판별하기 위한 필요한 값 계산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팔꿈치와 손목의 위치 차이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어깨와 손목의 위치 차이 계산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488D4F62-7330-E7BC-B036-5463E7F0DA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199" y="3436705"/>
            <a:ext cx="7738793" cy="161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65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- 3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58209" y="2636890"/>
            <a:ext cx="11089540" cy="332394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403~410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완전히 내려온 자세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: 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 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(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시작 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1)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어깨가 팔꿈치보다 아래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손목과 어깨의 위치 차이가 손목과 팔꿈치의 위치 차이보다 커야 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 어깨가 팔꿈치보다 내려와야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손목이 팔꿈치보다 위에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위의 조건들을 모두 만족할 경우 완전히 내려온 자세라고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404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번 줄의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문에서는 추가로 손목의 높이가 바뀌었는지 판단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 높이가 바뀌었다면 정확한 자세라고 생각하지 않고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값을 바꾸지 않음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405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번 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문은 처음 운동을 시작하기 위한 추가 조건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처음엔 봉을 잡고 있는 손목의 높이를 모르기 때문에 팔을 위로 쭉 폈을 경우 운동을 시작할거라고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7C74C4C-C19E-1C50-8A4E-604226580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83" y="1239300"/>
            <a:ext cx="12130157" cy="118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48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868508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SW 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구현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16" name="Google Shape;216;p8"/>
          <p:cNvSpPr/>
          <p:nvPr/>
        </p:nvSpPr>
        <p:spPr>
          <a:xfrm>
            <a:off x="1459551" y="1139347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8"/>
          <p:cNvSpPr txBox="1"/>
          <p:nvPr/>
        </p:nvSpPr>
        <p:spPr>
          <a:xfrm>
            <a:off x="1587502" y="1309843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LCD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" name="Google Shape;216;p8">
            <a:extLst>
              <a:ext uri="{FF2B5EF4-FFF2-40B4-BE49-F238E27FC236}">
                <a16:creationId xmlns:a16="http://schemas.microsoft.com/office/drawing/2014/main" id="{85BDC545-539B-EC70-68C0-E6B099D0E70F}"/>
              </a:ext>
            </a:extLst>
          </p:cNvPr>
          <p:cNvSpPr/>
          <p:nvPr/>
        </p:nvSpPr>
        <p:spPr>
          <a:xfrm>
            <a:off x="1459551" y="2340291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" name="Google Shape;217;p8">
            <a:extLst>
              <a:ext uri="{FF2B5EF4-FFF2-40B4-BE49-F238E27FC236}">
                <a16:creationId xmlns:a16="http://schemas.microsoft.com/office/drawing/2014/main" id="{656845E9-B70A-5943-7799-C4C7FC406338}"/>
              </a:ext>
            </a:extLst>
          </p:cNvPr>
          <p:cNvSpPr txBox="1"/>
          <p:nvPr/>
        </p:nvSpPr>
        <p:spPr>
          <a:xfrm>
            <a:off x="1587502" y="2510787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Sound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" name="Google Shape;216;p8">
            <a:extLst>
              <a:ext uri="{FF2B5EF4-FFF2-40B4-BE49-F238E27FC236}">
                <a16:creationId xmlns:a16="http://schemas.microsoft.com/office/drawing/2014/main" id="{536F7D0E-1D1A-D6BC-16A8-4E12BB087D26}"/>
              </a:ext>
            </a:extLst>
          </p:cNvPr>
          <p:cNvSpPr/>
          <p:nvPr/>
        </p:nvSpPr>
        <p:spPr>
          <a:xfrm>
            <a:off x="1459551" y="3541235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" name="Google Shape;217;p8">
            <a:extLst>
              <a:ext uri="{FF2B5EF4-FFF2-40B4-BE49-F238E27FC236}">
                <a16:creationId xmlns:a16="http://schemas.microsoft.com/office/drawing/2014/main" id="{F33ED540-D021-F3DE-6B99-20D55CD7C9E6}"/>
              </a:ext>
            </a:extLst>
          </p:cNvPr>
          <p:cNvSpPr txBox="1"/>
          <p:nvPr/>
        </p:nvSpPr>
        <p:spPr>
          <a:xfrm>
            <a:off x="1587502" y="3711731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3. </a:t>
            </a:r>
            <a:r>
              <a:rPr lang="en-US" altLang="ko-KR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Motor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제어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" name="Google Shape;216;p8">
            <a:extLst>
              <a:ext uri="{FF2B5EF4-FFF2-40B4-BE49-F238E27FC236}">
                <a16:creationId xmlns:a16="http://schemas.microsoft.com/office/drawing/2014/main" id="{B028C526-B260-E152-FCDB-E80C1857814B}"/>
              </a:ext>
            </a:extLst>
          </p:cNvPr>
          <p:cNvSpPr/>
          <p:nvPr/>
        </p:nvSpPr>
        <p:spPr>
          <a:xfrm>
            <a:off x="1459551" y="4742179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" name="Google Shape;217;p8">
            <a:extLst>
              <a:ext uri="{FF2B5EF4-FFF2-40B4-BE49-F238E27FC236}">
                <a16:creationId xmlns:a16="http://schemas.microsoft.com/office/drawing/2014/main" id="{F3FEF4EC-C9F3-1F2A-BDAA-7F60FF7EDDD6}"/>
              </a:ext>
            </a:extLst>
          </p:cNvPr>
          <p:cNvSpPr txBox="1"/>
          <p:nvPr/>
        </p:nvSpPr>
        <p:spPr>
          <a:xfrm>
            <a:off x="1587502" y="4912675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 Bluetooth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통신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8" name="Google Shape;216;p8">
            <a:extLst>
              <a:ext uri="{FF2B5EF4-FFF2-40B4-BE49-F238E27FC236}">
                <a16:creationId xmlns:a16="http://schemas.microsoft.com/office/drawing/2014/main" id="{4017072B-BC03-6332-B0B5-392CB8B63568}"/>
              </a:ext>
            </a:extLst>
          </p:cNvPr>
          <p:cNvSpPr/>
          <p:nvPr/>
        </p:nvSpPr>
        <p:spPr>
          <a:xfrm>
            <a:off x="1459551" y="5848254"/>
            <a:ext cx="8957049" cy="819246"/>
          </a:xfrm>
          <a:prstGeom prst="homePlate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lIns="91424" tIns="45700" rIns="91424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endParaRPr sz="1800" b="1" i="0" u="none" strike="noStrike" cap="none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9" name="Google Shape;217;p8">
            <a:extLst>
              <a:ext uri="{FF2B5EF4-FFF2-40B4-BE49-F238E27FC236}">
                <a16:creationId xmlns:a16="http://schemas.microsoft.com/office/drawing/2014/main" id="{1DB1AA80-F20C-E9C5-059E-20BE878DC7EF}"/>
              </a:ext>
            </a:extLst>
          </p:cNvPr>
          <p:cNvSpPr txBox="1"/>
          <p:nvPr/>
        </p:nvSpPr>
        <p:spPr>
          <a:xfrm>
            <a:off x="1587502" y="6018750"/>
            <a:ext cx="8374394" cy="553957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 </a:t>
            </a:r>
            <a:r>
              <a:rPr lang="ko-KR" altLang="en-US" sz="3000" b="1">
                <a:solidFill>
                  <a:schemeClr val="tx1">
                    <a:lumMod val="50000"/>
                  </a:schemeClr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운동 자세 판별</a:t>
            </a:r>
            <a:endParaRPr lang="ko-KR" altLang="en-US" sz="3000" b="1" i="0" u="none" strike="noStrike" cap="none" dirty="0">
              <a:solidFill>
                <a:schemeClr val="tx1">
                  <a:lumMod val="50000"/>
                </a:schemeClr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3929685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pull up - 4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16" name="Google Shape;217;p8">
            <a:extLst>
              <a:ext uri="{FF2B5EF4-FFF2-40B4-BE49-F238E27FC236}">
                <a16:creationId xmlns:a16="http://schemas.microsoft.com/office/drawing/2014/main" id="{B2FCC178-F274-A6E4-0E53-D4B984D964DE}"/>
              </a:ext>
            </a:extLst>
          </p:cNvPr>
          <p:cNvSpPr txBox="1"/>
          <p:nvPr/>
        </p:nvSpPr>
        <p:spPr>
          <a:xfrm>
            <a:off x="333310" y="4120244"/>
            <a:ext cx="11089540" cy="2554505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413~425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–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올라간 자세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: 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가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0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 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2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손목이 팔꿈치보다 위에 있어야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조건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3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손목과 어깨의 위치 차이가 손목과 팔꿈치의 위치 차이보다 작아야 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즉 어깨가 팔꿈치보다 올라와야 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안쪽의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if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문에서는 추가로 손목의 높이가 바뀌었는지 판단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손목 높이가 바뀌었다면 정확한 자세라고 생각하지 않고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의 값을 바꾸지 않음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단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처음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개를 했을 경우에만 손목의 위치를 저장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indent="-342900"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위의 조건들을 모두 만족할 경우 충분히 올라갔다고 판단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cnt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1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증가시키고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flag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바꿈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 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indent="-342900"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추가로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app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전송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lcd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개수 표시 및 음성으로 개수 출력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EED39BA-CFC8-7416-CF28-036BE7EA0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211" y="1075783"/>
            <a:ext cx="7082880" cy="264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6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1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LCD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869950" y="4755131"/>
            <a:ext cx="7128990" cy="7847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기기 앞쪽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LCD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문자를 출력하기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set()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메소드를 사용하여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LCD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에 문자를 출력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5813570-9795-36E4-A2CD-D68D89020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1300319"/>
            <a:ext cx="8259328" cy="2934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1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2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Sound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695250" y="5021607"/>
            <a:ext cx="7128990" cy="155423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라즈베리파이와 연결된 스피커를 설정하고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음성을 출력하기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play(arg) : string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변수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arg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와 이름이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일치하는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파일을 재생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setVolume(v) : v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값을 볼륨으로 설정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good()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비프음 출력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올바른 운동 자세를 감지했을 경우에 사용된다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volumeUp, volumeDown(v) : v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 만큼 볼륨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up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또는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down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F503B04-AAC3-2CF1-5948-1B9BB6A1B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20" y="1099601"/>
            <a:ext cx="8278380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406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7676896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3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Motor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6899122" y="1874769"/>
            <a:ext cx="5173708" cy="216978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라즈베리파이와 연결된 모터를 제어하기 위한 클래스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__init__(gpio_num)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: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모터제어에 필요한 데몬 실행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, gpio 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객체 생성 등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set(angle)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모터의 각도를 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angle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값으로 설정</a:t>
            </a: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up(),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</a:t>
            </a: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down(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)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모터를 일정 각도 만큼 올리거나 내린다</a:t>
            </a: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F85D9D-7F95-1767-7E4F-DE68357148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40" y="1161398"/>
            <a:ext cx="6192859" cy="4366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7827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320170" y="1239299"/>
            <a:ext cx="4608640" cy="8161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lang="en-US" altLang="ko-KR" sz="24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33" name="그림 232"/>
          <p:cNvPicPr>
            <a:picLocks noChangeAspect="1"/>
          </p:cNvPicPr>
          <p:nvPr/>
        </p:nvPicPr>
        <p:blipFill rotWithShape="1">
          <a:blip r:embed="rId3"/>
          <a:srcRect l="-3506" t="47143" r="1" b="36790"/>
          <a:stretch>
            <a:fillRect/>
          </a:stretch>
        </p:blipFill>
        <p:spPr>
          <a:xfrm>
            <a:off x="465952" y="5487892"/>
            <a:ext cx="4320600" cy="245428"/>
          </a:xfrm>
          <a:prstGeom prst="rect">
            <a:avLst/>
          </a:prstGeom>
        </p:spPr>
      </p:pic>
      <p:sp>
        <p:nvSpPr>
          <p:cNvPr id="234" name="TextBox 233"/>
          <p:cNvSpPr txBox="1"/>
          <p:nvPr/>
        </p:nvSpPr>
        <p:spPr>
          <a:xfrm>
            <a:off x="6900472" y="1241978"/>
            <a:ext cx="432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블루투스 사용하기 위한 라이브러리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ko-KR" altLang="en-US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port =1</a:t>
            </a:r>
            <a:r>
              <a:rPr lang="ko-KR" altLang="en-US"/>
              <a:t> 번으로 설정</a:t>
            </a:r>
            <a:r>
              <a:rPr lang="en-US" altLang="ko-KR"/>
              <a:t>.</a:t>
            </a:r>
            <a:r>
              <a:rPr lang="ko-KR" altLang="en-US"/>
              <a:t> 소켓을 수신 상태로 만듦</a:t>
            </a:r>
            <a:r>
              <a:rPr lang="en-US" altLang="ko-KR"/>
              <a:t>.</a:t>
            </a:r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endParaRPr lang="en-US" altLang="ko-KR"/>
          </a:p>
          <a:p>
            <a:pPr marL="285750" indent="-285750">
              <a:buFontTx/>
              <a:buChar char="-"/>
              <a:defRPr/>
            </a:pPr>
            <a:r>
              <a:rPr lang="en-US" altLang="ko-KR"/>
              <a:t>uuid</a:t>
            </a:r>
            <a:r>
              <a:rPr lang="ko-KR" altLang="en-US"/>
              <a:t>를 이용해 클라이언트가 접속 할 수 있도록 </a:t>
            </a:r>
            <a:r>
              <a:rPr lang="en-US" altLang="ko-KR"/>
              <a:t>advertise</a:t>
            </a:r>
            <a:endParaRPr lang="ko-KR" altLang="en-US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프로그램 실행 후 </a:t>
            </a:r>
            <a:r>
              <a:rPr lang="en-US" altLang="ko-KR"/>
              <a:t>server_sockert.accept()</a:t>
            </a:r>
            <a:r>
              <a:rPr lang="ko-KR" altLang="en-US"/>
              <a:t> 로 블루투스 통신을 기다림 </a:t>
            </a:r>
          </a:p>
        </p:txBody>
      </p:sp>
      <p:pic>
        <p:nvPicPr>
          <p:cNvPr id="236" name="그림 2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81911" y="1239295"/>
            <a:ext cx="2041580" cy="336755"/>
          </a:xfrm>
          <a:prstGeom prst="rect">
            <a:avLst/>
          </a:prstGeom>
        </p:spPr>
      </p:pic>
      <p:pic>
        <p:nvPicPr>
          <p:cNvPr id="237" name="그림 236"/>
          <p:cNvPicPr>
            <a:picLocks noChangeAspect="1"/>
          </p:cNvPicPr>
          <p:nvPr/>
        </p:nvPicPr>
        <p:blipFill rotWithShape="1">
          <a:blip r:embed="rId5"/>
          <a:srcRect b="17986"/>
          <a:stretch>
            <a:fillRect/>
          </a:stretch>
        </p:blipFill>
        <p:spPr>
          <a:xfrm>
            <a:off x="581910" y="2204830"/>
            <a:ext cx="6318562" cy="1891062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E670EB0-61FF-75BC-C320-792F12AAC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38" t="83951" r="68546" b="-3637"/>
          <a:stretch>
            <a:fillRect/>
          </a:stretch>
        </p:blipFill>
        <p:spPr>
          <a:xfrm>
            <a:off x="594177" y="4914042"/>
            <a:ext cx="2336213" cy="531237"/>
          </a:xfrm>
          <a:prstGeom prst="rect">
            <a:avLst/>
          </a:prstGeom>
        </p:spPr>
      </p:pic>
      <p:sp>
        <p:nvSpPr>
          <p:cNvPr id="4" name="Google Shape;213;p8">
            <a:extLst>
              <a:ext uri="{FF2B5EF4-FFF2-40B4-BE49-F238E27FC236}">
                <a16:creationId xmlns:a16="http://schemas.microsoft.com/office/drawing/2014/main" id="{8FDBDE18-D9F9-CBE0-498A-63C82FEC4268}"/>
              </a:ext>
            </a:extLst>
          </p:cNvPr>
          <p:cNvSpPr txBox="1"/>
          <p:nvPr/>
        </p:nvSpPr>
        <p:spPr>
          <a:xfrm>
            <a:off x="1587500" y="330200"/>
            <a:ext cx="10413320" cy="646290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Bluetooth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통신 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 Socket 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생성</a:t>
            </a:r>
            <a:r>
              <a:rPr lang="en-US" altLang="ko-KR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, </a:t>
            </a:r>
            <a:r>
              <a:rPr lang="ko-KR" altLang="en-US" sz="36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초기화</a:t>
            </a:r>
            <a:endParaRPr lang="ko-KR" altLang="en-US" sz="36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512131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8" name="TextBox 227"/>
          <p:cNvSpPr txBox="1"/>
          <p:nvPr/>
        </p:nvSpPr>
        <p:spPr>
          <a:xfrm>
            <a:off x="4821097" y="5999507"/>
            <a:ext cx="67312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receive_data()</a:t>
            </a:r>
            <a:r>
              <a:rPr lang="ko-KR" altLang="en-US"/>
              <a:t>는 프로그램 초기화 때 위 명령을 통해 다른 스레드에서 실행되며</a:t>
            </a:r>
            <a:r>
              <a:rPr lang="en-US" altLang="ko-KR"/>
              <a:t>, </a:t>
            </a:r>
            <a:r>
              <a:rPr lang="ko-KR" altLang="en-US"/>
              <a:t>프로그램이 종료할 때까지 실행됩니다</a:t>
            </a:r>
            <a:r>
              <a:rPr lang="en-US" altLang="ko-KR"/>
              <a:t>.</a:t>
            </a:r>
          </a:p>
        </p:txBody>
      </p:sp>
      <p:pic>
        <p:nvPicPr>
          <p:cNvPr id="232" name="그림 231"/>
          <p:cNvPicPr>
            <a:picLocks noChangeAspect="1"/>
          </p:cNvPicPr>
          <p:nvPr/>
        </p:nvPicPr>
        <p:blipFill rotWithShape="1">
          <a:blip r:embed="rId3"/>
          <a:srcRect l="1" t="42598" r="17938" b="53187"/>
          <a:stretch>
            <a:fillRect/>
          </a:stretch>
        </p:blipFill>
        <p:spPr>
          <a:xfrm>
            <a:off x="5549765" y="5653740"/>
            <a:ext cx="4446925" cy="216017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B74C038-DD4A-2C05-0FC9-1D3A5FAD5EB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91528" y="1085983"/>
            <a:ext cx="3855578" cy="558620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8B60C9B-2CEC-44E1-238E-0947913B230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375900" y="1163100"/>
            <a:ext cx="6196582" cy="35339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8C81853-CB28-1240-5830-81E25C1BA8A9}"/>
              </a:ext>
            </a:extLst>
          </p:cNvPr>
          <p:cNvSpPr txBox="1"/>
          <p:nvPr/>
        </p:nvSpPr>
        <p:spPr>
          <a:xfrm>
            <a:off x="4799820" y="4923487"/>
            <a:ext cx="67312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  <a:defRPr/>
            </a:pPr>
            <a:r>
              <a:rPr lang="en-US" altLang="ko-KR"/>
              <a:t>receive_data()</a:t>
            </a:r>
            <a:r>
              <a:rPr lang="ko-KR" altLang="en-US"/>
              <a:t>는 패킷을 해석하고 적절한 행동을 취합니다</a:t>
            </a:r>
            <a:r>
              <a:rPr lang="en-US" altLang="ko-KR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8D09EA-A084-70B9-42E3-7E3D7148121C}"/>
              </a:ext>
            </a:extLst>
          </p:cNvPr>
          <p:cNvSpPr txBox="1"/>
          <p:nvPr/>
        </p:nvSpPr>
        <p:spPr>
          <a:xfrm>
            <a:off x="259468" y="993633"/>
            <a:ext cx="43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(1)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46EBB-CAE9-8F32-04E0-DA693D8B8FE7}"/>
              </a:ext>
            </a:extLst>
          </p:cNvPr>
          <p:cNvSpPr txBox="1"/>
          <p:nvPr/>
        </p:nvSpPr>
        <p:spPr>
          <a:xfrm>
            <a:off x="4943840" y="1085983"/>
            <a:ext cx="4320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(2)</a:t>
            </a:r>
          </a:p>
        </p:txBody>
      </p:sp>
      <p:sp>
        <p:nvSpPr>
          <p:cNvPr id="7" name="Google Shape;213;p8">
            <a:extLst>
              <a:ext uri="{FF2B5EF4-FFF2-40B4-BE49-F238E27FC236}">
                <a16:creationId xmlns:a16="http://schemas.microsoft.com/office/drawing/2014/main" id="{BBB8BF05-FEC8-3D30-D948-AD1DE3A01739}"/>
              </a:ext>
            </a:extLst>
          </p:cNvPr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4.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Bluetooth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통신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– receive_data( )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207974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34131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lvl="0">
              <a:buClr>
                <a:srgbClr val="000000"/>
              </a:buClr>
              <a:buSzPct val="25000"/>
              <a:defRPr/>
            </a:pP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5.</a:t>
            </a:r>
            <a:r>
              <a:rPr lang="ko-KR" altLang="en-US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mediapipe</a:t>
            </a:r>
            <a:endParaRPr lang="ko-KR" altLang="en-US" sz="4400" b="1" i="0" u="none" strike="noStrike" cap="none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320170" y="1239299"/>
            <a:ext cx="4608640" cy="816176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defRPr/>
            </a:pPr>
            <a:endParaRPr lang="en-US" altLang="ko-KR" sz="2400" b="1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225" name="그림 22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9047" y="1740200"/>
            <a:ext cx="2236905" cy="894761"/>
          </a:xfrm>
          <a:prstGeom prst="rect">
            <a:avLst/>
          </a:prstGeom>
        </p:spPr>
      </p:pic>
      <p:pic>
        <p:nvPicPr>
          <p:cNvPr id="226" name="그림 22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9529" y="3194534"/>
            <a:ext cx="6304560" cy="2754815"/>
          </a:xfrm>
          <a:prstGeom prst="rect">
            <a:avLst/>
          </a:prstGeom>
        </p:spPr>
      </p:pic>
      <p:sp>
        <p:nvSpPr>
          <p:cNvPr id="228" name="TextBox 227"/>
          <p:cNvSpPr txBox="1"/>
          <p:nvPr/>
        </p:nvSpPr>
        <p:spPr>
          <a:xfrm>
            <a:off x="7320170" y="1740200"/>
            <a:ext cx="4248590" cy="39347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/>
              <a:t>- mediapipe</a:t>
            </a:r>
            <a:r>
              <a:rPr lang="ko-KR" altLang="en-US"/>
              <a:t> 기능구현을 위해 </a:t>
            </a:r>
            <a:r>
              <a:rPr lang="en-US" altLang="ko-KR"/>
              <a:t>mediapipe</a:t>
            </a:r>
            <a:r>
              <a:rPr lang="ko-KR" altLang="en-US"/>
              <a:t>와 </a:t>
            </a:r>
            <a:r>
              <a:rPr lang="en-US" altLang="ko-KR"/>
              <a:t>opencv</a:t>
            </a:r>
            <a:r>
              <a:rPr lang="ko-KR" altLang="en-US"/>
              <a:t> 라이브러리를 </a:t>
            </a:r>
            <a:r>
              <a:rPr lang="en-US" altLang="ko-KR"/>
              <a:t>import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 mediapipe</a:t>
            </a:r>
            <a:r>
              <a:rPr lang="ko-KR" altLang="en-US"/>
              <a:t> 객체를 가져오고 초기화 하는 부분</a:t>
            </a:r>
            <a:r>
              <a:rPr lang="en-US" altLang="ko-KR"/>
              <a:t>,</a:t>
            </a:r>
            <a:r>
              <a:rPr lang="ko-KR" altLang="en-US"/>
              <a:t> 인자에  </a:t>
            </a:r>
            <a:r>
              <a:rPr lang="en-US" altLang="ko-KR"/>
              <a:t>False, 0.5,.0.5</a:t>
            </a:r>
            <a:r>
              <a:rPr lang="ko-KR" altLang="en-US"/>
              <a:t>를 줘서 비디오스트림에서 추출</a:t>
            </a:r>
            <a:r>
              <a:rPr lang="en-US" altLang="ko-KR"/>
              <a:t>,</a:t>
            </a:r>
            <a:r>
              <a:rPr lang="ko-KR" altLang="en-US"/>
              <a:t> 검출과 추적에 대한 최소 신뢰도를 설정 </a:t>
            </a:r>
          </a:p>
          <a:p>
            <a:pPr>
              <a:defRPr/>
            </a:pPr>
            <a:endParaRPr lang="en-US" altLang="ko-KR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필요한 좌표의 인덱스를 </a:t>
            </a:r>
            <a:r>
              <a:rPr lang="en-US" altLang="ko-KR"/>
              <a:t>pose</a:t>
            </a:r>
            <a:r>
              <a:rPr lang="ko-KR" altLang="en-US"/>
              <a:t>에서 추출하여 저장</a:t>
            </a:r>
          </a:p>
          <a:p>
            <a:pPr>
              <a:defRPr/>
            </a:pPr>
            <a:endParaRPr lang="ko-KR" altLang="en-US"/>
          </a:p>
          <a:p>
            <a:pPr>
              <a:defRPr/>
            </a:pPr>
            <a:r>
              <a:rPr lang="en-US" altLang="ko-KR"/>
              <a:t>-</a:t>
            </a:r>
            <a:r>
              <a:rPr lang="ko-KR" altLang="en-US"/>
              <a:t> 후에 </a:t>
            </a:r>
            <a:r>
              <a:rPr lang="en-US" altLang="ko-KR"/>
              <a:t>pose</a:t>
            </a:r>
            <a:r>
              <a:rPr lang="ko-KR" altLang="en-US"/>
              <a:t>를 사용하여 자세를  추정</a:t>
            </a:r>
          </a:p>
        </p:txBody>
      </p:sp>
    </p:spTree>
    <p:extLst>
      <p:ext uri="{BB962C8B-B14F-4D97-AF65-F5344CB8AC3E}">
        <p14:creationId xmlns:p14="http://schemas.microsoft.com/office/powerpoint/2010/main" val="125677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2" name="Google Shape;212;p8"/>
          <p:cNvCxnSpPr/>
          <p:nvPr/>
        </p:nvCxnSpPr>
        <p:spPr>
          <a:xfrm>
            <a:off x="152400" y="190500"/>
            <a:ext cx="1435100" cy="0"/>
          </a:xfrm>
          <a:prstGeom prst="straightConnector1">
            <a:avLst/>
          </a:prstGeom>
          <a:noFill/>
          <a:ln w="76200" cap="flat" cmpd="sng">
            <a:solidFill>
              <a:schemeClr val="accent4"/>
            </a:solidFill>
            <a:prstDash val="solid"/>
            <a:miter/>
          </a:ln>
        </p:spPr>
      </p:cxnSp>
      <p:sp>
        <p:nvSpPr>
          <p:cNvPr id="213" name="Google Shape;213;p8"/>
          <p:cNvSpPr txBox="1"/>
          <p:nvPr/>
        </p:nvSpPr>
        <p:spPr>
          <a:xfrm>
            <a:off x="1587500" y="330200"/>
            <a:ext cx="10413320" cy="769401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  <a:defRPr/>
            </a:pPr>
            <a:r>
              <a:rPr lang="en-US" altLang="ko-KR" sz="4400" b="1" dirty="0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5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.</a:t>
            </a:r>
            <a:r>
              <a:rPr lang="ko-KR" altLang="en-US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운동 자세 판별</a:t>
            </a:r>
            <a:r>
              <a:rPr lang="en-US" altLang="ko-KR" sz="4400" b="1" i="0" u="none" strike="noStrike" cap="none">
                <a:solidFill>
                  <a:schemeClr val="accent4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 – check_detection</a:t>
            </a:r>
            <a:endParaRPr lang="ko-KR" altLang="en-US" sz="4400" b="1" i="0" u="none" strike="noStrike" cap="none" dirty="0">
              <a:solidFill>
                <a:schemeClr val="accent4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cxnSp>
        <p:nvCxnSpPr>
          <p:cNvPr id="214" name="Google Shape;214;p8"/>
          <p:cNvCxnSpPr/>
          <p:nvPr/>
        </p:nvCxnSpPr>
        <p:spPr>
          <a:xfrm>
            <a:off x="1587500" y="190500"/>
            <a:ext cx="106045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/>
          </a:ln>
        </p:spPr>
      </p:cxnSp>
      <p:sp>
        <p:nvSpPr>
          <p:cNvPr id="222" name="Google Shape;217;p8"/>
          <p:cNvSpPr txBox="1"/>
          <p:nvPr/>
        </p:nvSpPr>
        <p:spPr>
          <a:xfrm>
            <a:off x="7824240" y="1531168"/>
            <a:ext cx="4176580" cy="1261844"/>
          </a:xfrm>
          <a:prstGeom prst="rect">
            <a:avLst/>
          </a:prstGeom>
          <a:noFill/>
          <a:ln>
            <a:noFill/>
          </a:ln>
        </p:spPr>
        <p:txBody>
          <a:bodyPr wrap="square" lIns="91424" tIns="45700" rIns="91424" bIns="45700" anchor="t" anchorCtr="0">
            <a:spAutoFit/>
          </a:bodyPr>
          <a:lstStyle/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운동 자세를 측정하기 위해 필요한 관절이 모두 인식되었는지 확인하기 위한 함수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defRPr/>
            </a:pPr>
            <a:endParaRPr lang="en-US" altLang="ko-KR" sz="100" i="0" u="none" strike="noStrike" cap="none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_arr :</a:t>
            </a:r>
            <a:r>
              <a:rPr lang="ko-KR" altLang="en-US" sz="1500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 필요한 관절의 인덱스</a:t>
            </a:r>
            <a:endParaRPr lang="en-US" altLang="ko-KR" sz="150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  <a:p>
            <a:pPr marL="3429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50000"/>
              <a:buFont typeface="Wingdings" panose="05000000000000000000" pitchFamily="2" charset="2"/>
              <a:buChar char="l"/>
              <a:defRPr/>
            </a:pPr>
            <a:r>
              <a:rPr lang="en-US" altLang="ko-KR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_landmarks : </a:t>
            </a:r>
            <a:r>
              <a:rPr lang="ko-KR" altLang="en-US" sz="1500" i="0" u="none" strike="noStrike" cap="none">
                <a:latin typeface="맑은 고딕" panose="020B0503020000020004" pitchFamily="50" charset="-127"/>
                <a:ea typeface="맑은 고딕" panose="020B0503020000020004" pitchFamily="50" charset="-127"/>
                <a:cs typeface="Montserrat SemiBold"/>
                <a:sym typeface="Montserrat SemiBold"/>
              </a:rPr>
              <a:t>관절의 정보</a:t>
            </a:r>
            <a:endParaRPr lang="en-US" altLang="ko-KR" sz="1500" i="0" u="none" strike="noStrike" cap="none" dirty="0">
              <a:latin typeface="맑은 고딕" panose="020B0503020000020004" pitchFamily="50" charset="-127"/>
              <a:ea typeface="맑은 고딕" panose="020B0503020000020004" pitchFamily="50" charset="-127"/>
              <a:cs typeface="Montserrat SemiBold"/>
              <a:sym typeface="Montserrat SemiBold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9949CD4-1240-C543-AC8D-845192F5D1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209" y="1239299"/>
            <a:ext cx="7240560" cy="4854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276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c="http://schemas.openxmlformats.org/drawingml/2006/chart" xmlns:dgm="http://schemas.openxmlformats.org/drawingml/2006/diagram" xmlns:dsp="http://schemas.microsoft.com/office/drawing/2008/diagram">
      <p:transition xmlns:mc="http://schemas.openxmlformats.org/markup-compatibility/2006" xmlns:hp="http://schemas.haansoft.com/office/presentation/8.0" mc:Ignorable="hp" hp:hslDur="700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111 고르곤졸라">
      <a:dk1>
        <a:srgbClr val="3A3838"/>
      </a:dk1>
      <a:lt1>
        <a:srgbClr val="FFFFFF"/>
      </a:lt1>
      <a:dk2>
        <a:srgbClr val="5D5B5B"/>
      </a:dk2>
      <a:lt2>
        <a:srgbClr val="F2F2F2"/>
      </a:lt2>
      <a:accent1>
        <a:srgbClr val="5F5F5D"/>
      </a:accent1>
      <a:accent2>
        <a:srgbClr val="7C7C7A"/>
      </a:accent2>
      <a:accent3>
        <a:srgbClr val="BEB7B1"/>
      </a:accent3>
      <a:accent4>
        <a:srgbClr val="3D3A35"/>
      </a:accent4>
      <a:accent5>
        <a:srgbClr val="D1C6AE"/>
      </a:accent5>
      <a:accent6>
        <a:srgbClr val="DFD8C7"/>
      </a:accent6>
      <a:hlink>
        <a:srgbClr val="757070"/>
      </a:hlink>
      <a:folHlink>
        <a:srgbClr val="757070"/>
      </a:folHlink>
    </a:clrScheme>
    <a:fontScheme name="Office">
      <a:maj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함초롬돋움"/>
        <a:cs typeface="Times New Roman"/>
      </a:majorFont>
      <a:minorFont>
        <a:latin typeface="함초롬돋움"/>
        <a:ea typeface="함초롬돋움"/>
        <a:cs typeface="Times New Roman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776</TotalTime>
  <Words>1000</Words>
  <Application>Microsoft Office PowerPoint</Application>
  <PresentationFormat>와이드스크린</PresentationFormat>
  <Paragraphs>143</Paragraphs>
  <Slides>20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7" baseType="lpstr">
      <vt:lpstr>맑은 고딕</vt:lpstr>
      <vt:lpstr>함초롬돋움</vt:lpstr>
      <vt:lpstr>Arial</vt:lpstr>
      <vt:lpstr>Montserrat Black</vt:lpstr>
      <vt:lpstr>Montserrat SemiBold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김문선</dc:creator>
  <cp:lastModifiedBy>MH Kang</cp:lastModifiedBy>
  <cp:revision>130</cp:revision>
  <dcterms:created xsi:type="dcterms:W3CDTF">2023-05-11T07:01:22Z</dcterms:created>
  <dcterms:modified xsi:type="dcterms:W3CDTF">2025-10-25T13:39:54Z</dcterms:modified>
  <cp:version>1000.0000.01</cp:version>
</cp:coreProperties>
</file>