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3997088b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3997088b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3997088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3997088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3997088b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3997088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595959"/>
              </a:buClr>
              <a:buSzPts val="1600"/>
              <a:buChar char="●"/>
            </a:pPr>
            <a:r>
              <a:rPr lang="en" sz="1600">
                <a:solidFill>
                  <a:srgbClr val="595959"/>
                </a:solidFill>
              </a:rPr>
              <a:t>The histogram suggests a need for optimization to improve selectivity. Compounds with a more positive Selectivity Index would be more desirable as they are more likely to be potent against their intended target while minimizing off-target interactions.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3997088b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3997088b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3997088b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3997088b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3997088b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3997088b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3997088b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3997088b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3a1d560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3a1d56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3a1d560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3a1d560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3997088b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3997088b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73997088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73997088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3997088b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3997088b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3997088b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3997088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3997088b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3997088b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3997088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3997088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3997088b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3997088b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3997088b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3997088b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3997088b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3997088b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3997088b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3997088b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tktownes/AbbVie-Interview-Presen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85000"/>
          </a:blip>
          <a:srcRect b="0" l="0" r="25211" t="0"/>
          <a:stretch/>
        </p:blipFill>
        <p:spPr>
          <a:xfrm flipH="1">
            <a:off x="1316301" y="0"/>
            <a:ext cx="7827699" cy="5143501"/>
          </a:xfrm>
          <a:prstGeom prst="rect">
            <a:avLst/>
          </a:prstGeom>
          <a:noFill/>
          <a:ln>
            <a:noFill/>
          </a:ln>
        </p:spPr>
      </p:pic>
      <p:sp>
        <p:nvSpPr>
          <p:cNvPr id="55" name="Google Shape;55;p13"/>
          <p:cNvSpPr/>
          <p:nvPr/>
        </p:nvSpPr>
        <p:spPr>
          <a:xfrm>
            <a:off x="0" y="0"/>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232725" y="4220275"/>
            <a:ext cx="2249700" cy="72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666666"/>
                </a:solidFill>
              </a:rPr>
              <a:t>Taylor Townes</a:t>
            </a:r>
            <a:endParaRPr b="1" sz="1600">
              <a:solidFill>
                <a:srgbClr val="666666"/>
              </a:solidFill>
            </a:endParaRPr>
          </a:p>
          <a:p>
            <a:pPr indent="0" lvl="0" marL="0" rtl="0" algn="l">
              <a:lnSpc>
                <a:spcPct val="150000"/>
              </a:lnSpc>
              <a:spcBef>
                <a:spcPts val="0"/>
              </a:spcBef>
              <a:spcAft>
                <a:spcPts val="0"/>
              </a:spcAft>
              <a:buNone/>
            </a:pPr>
            <a:r>
              <a:rPr b="1" lang="en" sz="1600">
                <a:solidFill>
                  <a:srgbClr val="666666"/>
                </a:solidFill>
              </a:rPr>
              <a:t>14JUN24</a:t>
            </a:r>
            <a:endParaRPr b="1" sz="1600">
              <a:solidFill>
                <a:srgbClr val="666666"/>
              </a:solidFill>
            </a:endParaRPr>
          </a:p>
        </p:txBody>
      </p:sp>
      <p:sp>
        <p:nvSpPr>
          <p:cNvPr id="57" name="Google Shape;57;p13"/>
          <p:cNvSpPr txBox="1"/>
          <p:nvPr/>
        </p:nvSpPr>
        <p:spPr>
          <a:xfrm>
            <a:off x="232725" y="1309500"/>
            <a:ext cx="4279800" cy="25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1C4587"/>
                </a:solidFill>
              </a:rPr>
              <a:t>Physicochemical</a:t>
            </a:r>
            <a:r>
              <a:rPr b="1" lang="en" sz="2800">
                <a:solidFill>
                  <a:schemeClr val="dk2"/>
                </a:solidFill>
              </a:rPr>
              <a:t> &amp; </a:t>
            </a:r>
            <a:r>
              <a:rPr b="1" lang="en" sz="2800">
                <a:solidFill>
                  <a:schemeClr val="accent1"/>
                </a:solidFill>
              </a:rPr>
              <a:t>Pharmacokinetic</a:t>
            </a:r>
            <a:r>
              <a:rPr b="1" lang="en" sz="2800">
                <a:solidFill>
                  <a:schemeClr val="dk2"/>
                </a:solidFill>
              </a:rPr>
              <a:t> Dataset Mining and Insights</a:t>
            </a:r>
            <a:endParaRPr b="1" sz="2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9352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data set contains very little data for Bioavailability (~3% of compounds)</a:t>
            </a:r>
            <a:endParaRPr/>
          </a:p>
          <a:p>
            <a:pPr indent="-342900" lvl="0" marL="457200" rtl="0" algn="l">
              <a:lnSpc>
                <a:spcPct val="150000"/>
              </a:lnSpc>
              <a:spcBef>
                <a:spcPts val="0"/>
              </a:spcBef>
              <a:spcAft>
                <a:spcPts val="0"/>
              </a:spcAft>
              <a:buSzPts val="1800"/>
              <a:buChar char="●"/>
            </a:pPr>
            <a:r>
              <a:rPr lang="en"/>
              <a:t>Bioavailability does show weak to moderate correlations to a few physicochemical features.</a:t>
            </a:r>
            <a:endParaRPr/>
          </a:p>
          <a:p>
            <a:pPr indent="-342900" lvl="0" marL="457200" rtl="0" algn="l">
              <a:lnSpc>
                <a:spcPct val="150000"/>
              </a:lnSpc>
              <a:spcBef>
                <a:spcPts val="0"/>
              </a:spcBef>
              <a:spcAft>
                <a:spcPts val="0"/>
              </a:spcAft>
              <a:buSzPts val="1800"/>
              <a:buChar char="●"/>
            </a:pPr>
            <a:r>
              <a:rPr lang="en"/>
              <a:t>The relationship between the physicochemical features and bioavailability </a:t>
            </a:r>
            <a:r>
              <a:rPr b="1" lang="en"/>
              <a:t>is not</a:t>
            </a:r>
            <a:r>
              <a:rPr lang="en"/>
              <a:t> strong enough in this data set to use in predictive models to fill in missing bioavailability data or predict future compounds’ bioavailability. More data is needed.</a:t>
            </a:r>
            <a:endParaRPr/>
          </a:p>
        </p:txBody>
      </p:sp>
      <p:sp>
        <p:nvSpPr>
          <p:cNvPr id="128" name="Google Shape;128;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Insight Summary - </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541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Primary Potency and Selectivity </a:t>
            </a:r>
            <a:endParaRPr sz="2820">
              <a:solidFill>
                <a:schemeClr val="lt1"/>
              </a:solidFill>
            </a:endParaRPr>
          </a:p>
          <a:p>
            <a:pPr indent="0" lvl="0" marL="0" rtl="0" algn="ctr">
              <a:spcBef>
                <a:spcPts val="0"/>
              </a:spcBef>
              <a:spcAft>
                <a:spcPts val="0"/>
              </a:spcAft>
              <a:buSzPts val="990"/>
              <a:buNone/>
            </a:pPr>
            <a:r>
              <a:rPr lang="en" sz="2820">
                <a:solidFill>
                  <a:schemeClr val="lt1"/>
                </a:solidFill>
              </a:rPr>
              <a:t>(Off-Target Bioactivity)</a:t>
            </a:r>
            <a:endParaRPr sz="282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Primary Potency and Selectivity (Off-Target Bioactivity) - </a:t>
            </a:r>
            <a:endParaRPr u="sng"/>
          </a:p>
        </p:txBody>
      </p:sp>
      <p:sp>
        <p:nvSpPr>
          <p:cNvPr id="139" name="Google Shape;139;p24"/>
          <p:cNvSpPr txBox="1"/>
          <p:nvPr>
            <p:ph idx="1" type="body"/>
          </p:nvPr>
        </p:nvSpPr>
        <p:spPr>
          <a:xfrm>
            <a:off x="311700" y="787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linking off-target activities to adverse events associated with specific genes, we can explore how selectivity (or lack thereof) contributes to adverse events.</a:t>
            </a:r>
            <a:endParaRPr/>
          </a:p>
        </p:txBody>
      </p:sp>
      <p:pic>
        <p:nvPicPr>
          <p:cNvPr id="140" name="Google Shape;140;p24"/>
          <p:cNvPicPr preferRelativeResize="0"/>
          <p:nvPr/>
        </p:nvPicPr>
        <p:blipFill>
          <a:blip r:embed="rId3">
            <a:alphaModFix/>
          </a:blip>
          <a:stretch>
            <a:fillRect/>
          </a:stretch>
        </p:blipFill>
        <p:spPr>
          <a:xfrm>
            <a:off x="4004700" y="1505025"/>
            <a:ext cx="5033275" cy="3506575"/>
          </a:xfrm>
          <a:prstGeom prst="rect">
            <a:avLst/>
          </a:prstGeom>
          <a:noFill/>
          <a:ln>
            <a:noFill/>
          </a:ln>
        </p:spPr>
      </p:pic>
      <p:sp>
        <p:nvSpPr>
          <p:cNvPr id="141" name="Google Shape;141;p24"/>
          <p:cNvSpPr txBox="1"/>
          <p:nvPr/>
        </p:nvSpPr>
        <p:spPr>
          <a:xfrm>
            <a:off x="311700" y="1829562"/>
            <a:ext cx="3637200" cy="2857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The negative skew of the Selectivity Index indicates that many compounds in the dataset have lower selectivity.</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These compounds may be less potent against their primary target compared to their average potency against off-targets.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This lower selectivity could lead to more adverse reactions in off-target genes.</a:t>
            </a:r>
            <a:endParaRPr sz="1600">
              <a:solidFill>
                <a:schemeClr val="dk2"/>
              </a:solidFill>
            </a:endParaRPr>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In Vitro to In Vivo Properties</a:t>
            </a:r>
            <a:endParaRPr sz="282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311700" y="710100"/>
            <a:ext cx="5522700" cy="4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can compare in vitro properties like assay bioactivity, cell permeability, and solubility with in vivo properties such as bioavailability and F</a:t>
            </a:r>
            <a:r>
              <a:rPr baseline="-25000" lang="en" sz="1600"/>
              <a:t>a</a:t>
            </a:r>
            <a:r>
              <a:rPr lang="en" sz="1600"/>
              <a:t>F</a:t>
            </a:r>
            <a:r>
              <a:rPr baseline="-25000" lang="en" sz="1600"/>
              <a:t>g</a:t>
            </a:r>
            <a:r>
              <a:rPr lang="en" sz="1600"/>
              <a:t> (fraction absorbed).</a:t>
            </a:r>
            <a:endParaRPr sz="1600"/>
          </a:p>
          <a:p>
            <a:pPr indent="-330200" lvl="0" marL="457200" rtl="0" algn="l">
              <a:spcBef>
                <a:spcPts val="1200"/>
              </a:spcBef>
              <a:spcAft>
                <a:spcPts val="0"/>
              </a:spcAft>
              <a:buSzPts val="1600"/>
              <a:buChar char="●"/>
            </a:pPr>
            <a:r>
              <a:rPr lang="en" sz="1600"/>
              <a:t>The high clustering near low bioactivity suggests that many compounds are potent in vitro but show a wide range of bioavailability in vivo.</a:t>
            </a:r>
            <a:endParaRPr sz="1600"/>
          </a:p>
          <a:p>
            <a:pPr indent="-330200" lvl="0" marL="457200" rtl="0" algn="l">
              <a:spcBef>
                <a:spcPts val="0"/>
              </a:spcBef>
              <a:spcAft>
                <a:spcPts val="0"/>
              </a:spcAft>
              <a:buSzPts val="1600"/>
              <a:buChar char="●"/>
            </a:pPr>
            <a:r>
              <a:rPr lang="en" sz="1600"/>
              <a:t>Both plots indicate a lack of strong correlation between the in vitro and in vivo properties analyzed. This suggests that factors other than those plotted might be influencing the in vivo outcomes.</a:t>
            </a:r>
            <a:endParaRPr sz="1600"/>
          </a:p>
          <a:p>
            <a:pPr indent="-330200" lvl="0" marL="457200" rtl="0" algn="l">
              <a:spcBef>
                <a:spcPts val="0"/>
              </a:spcBef>
              <a:spcAft>
                <a:spcPts val="0"/>
              </a:spcAft>
              <a:buSzPts val="1600"/>
              <a:buChar char="●"/>
            </a:pPr>
            <a:r>
              <a:rPr lang="en" sz="1600"/>
              <a:t>The presence of outliers in both plots warrants further investigation to understand the unique properties of these compounds that lead to their unusual bioavailability or absorption.</a:t>
            </a:r>
            <a:endParaRPr sz="1600"/>
          </a:p>
        </p:txBody>
      </p:sp>
      <p:sp>
        <p:nvSpPr>
          <p:cNvPr id="152" name="Google Shape;152;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 </a:t>
            </a:r>
            <a:endParaRPr u="sng"/>
          </a:p>
        </p:txBody>
      </p:sp>
      <p:pic>
        <p:nvPicPr>
          <p:cNvPr id="153" name="Google Shape;153;p26"/>
          <p:cNvPicPr preferRelativeResize="0"/>
          <p:nvPr/>
        </p:nvPicPr>
        <p:blipFill>
          <a:blip r:embed="rId3">
            <a:alphaModFix/>
          </a:blip>
          <a:stretch>
            <a:fillRect/>
          </a:stretch>
        </p:blipFill>
        <p:spPr>
          <a:xfrm>
            <a:off x="5834350" y="152924"/>
            <a:ext cx="3149326" cy="2418825"/>
          </a:xfrm>
          <a:prstGeom prst="rect">
            <a:avLst/>
          </a:prstGeom>
          <a:noFill/>
          <a:ln>
            <a:noFill/>
          </a:ln>
        </p:spPr>
      </p:pic>
      <p:pic>
        <p:nvPicPr>
          <p:cNvPr id="154" name="Google Shape;154;p26"/>
          <p:cNvPicPr preferRelativeResize="0"/>
          <p:nvPr/>
        </p:nvPicPr>
        <p:blipFill>
          <a:blip r:embed="rId4">
            <a:alphaModFix/>
          </a:blip>
          <a:stretch>
            <a:fillRect/>
          </a:stretch>
        </p:blipFill>
        <p:spPr>
          <a:xfrm>
            <a:off x="5834350" y="2668725"/>
            <a:ext cx="3149324" cy="235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idx="1" type="body"/>
          </p:nvPr>
        </p:nvSpPr>
        <p:spPr>
          <a:xfrm>
            <a:off x="311700" y="725625"/>
            <a:ext cx="8520600" cy="6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gain deeper insights, we perform a multivariate regression analysis to see how multiple in vitro properties jointly predict in vivo outcomes:</a:t>
            </a:r>
            <a:endParaRPr sz="1600"/>
          </a:p>
          <a:p>
            <a:pPr indent="0" lvl="0" marL="0" rtl="0" algn="l">
              <a:spcBef>
                <a:spcPts val="1200"/>
              </a:spcBef>
              <a:spcAft>
                <a:spcPts val="1200"/>
              </a:spcAft>
              <a:buNone/>
            </a:pPr>
            <a:r>
              <a:t/>
            </a:r>
            <a:endParaRPr sz="1600"/>
          </a:p>
        </p:txBody>
      </p:sp>
      <p:sp>
        <p:nvSpPr>
          <p:cNvPr id="160" name="Google Shape;160;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 </a:t>
            </a:r>
            <a:endParaRPr u="sng"/>
          </a:p>
        </p:txBody>
      </p:sp>
      <p:pic>
        <p:nvPicPr>
          <p:cNvPr id="161" name="Google Shape;161;p27"/>
          <p:cNvPicPr preferRelativeResize="0"/>
          <p:nvPr/>
        </p:nvPicPr>
        <p:blipFill>
          <a:blip r:embed="rId3">
            <a:alphaModFix/>
          </a:blip>
          <a:stretch>
            <a:fillRect/>
          </a:stretch>
        </p:blipFill>
        <p:spPr>
          <a:xfrm>
            <a:off x="3276950" y="1481750"/>
            <a:ext cx="5776699" cy="3451350"/>
          </a:xfrm>
          <a:prstGeom prst="rect">
            <a:avLst/>
          </a:prstGeom>
          <a:noFill/>
          <a:ln>
            <a:noFill/>
          </a:ln>
        </p:spPr>
      </p:pic>
      <p:sp>
        <p:nvSpPr>
          <p:cNvPr id="162" name="Google Shape;162;p27"/>
          <p:cNvSpPr txBox="1"/>
          <p:nvPr/>
        </p:nvSpPr>
        <p:spPr>
          <a:xfrm>
            <a:off x="311700" y="1605900"/>
            <a:ext cx="2884500" cy="3273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Char char="●"/>
            </a:pPr>
            <a:r>
              <a:rPr lang="en" sz="1600">
                <a:solidFill>
                  <a:schemeClr val="dk2"/>
                </a:solidFill>
              </a:rPr>
              <a:t>R</a:t>
            </a:r>
            <a:r>
              <a:rPr baseline="30000" lang="en" sz="1600">
                <a:solidFill>
                  <a:schemeClr val="dk2"/>
                </a:solidFill>
              </a:rPr>
              <a:t>2 </a:t>
            </a:r>
            <a:r>
              <a:rPr lang="en" sz="1600">
                <a:solidFill>
                  <a:schemeClr val="dk2"/>
                </a:solidFill>
              </a:rPr>
              <a:t>score for bioavailability was -0.54 &amp; the R</a:t>
            </a:r>
            <a:r>
              <a:rPr baseline="30000" lang="en" sz="1600">
                <a:solidFill>
                  <a:schemeClr val="dk2"/>
                </a:solidFill>
              </a:rPr>
              <a:t>2 </a:t>
            </a:r>
            <a:r>
              <a:rPr lang="en" sz="1600">
                <a:solidFill>
                  <a:schemeClr val="dk2"/>
                </a:solidFill>
              </a:rPr>
              <a:t>score for F</a:t>
            </a:r>
            <a:r>
              <a:rPr baseline="-25000" lang="en" sz="1600">
                <a:solidFill>
                  <a:schemeClr val="dk2"/>
                </a:solidFill>
              </a:rPr>
              <a:t>a</a:t>
            </a:r>
            <a:r>
              <a:rPr lang="en" sz="1600">
                <a:solidFill>
                  <a:schemeClr val="dk2"/>
                </a:solidFill>
              </a:rPr>
              <a:t>F</a:t>
            </a:r>
            <a:r>
              <a:rPr baseline="-25000" lang="en" sz="1600">
                <a:solidFill>
                  <a:schemeClr val="dk2"/>
                </a:solidFill>
              </a:rPr>
              <a:t>g </a:t>
            </a:r>
            <a:r>
              <a:rPr lang="en" sz="1600">
                <a:solidFill>
                  <a:schemeClr val="dk2"/>
                </a:solidFill>
              </a:rPr>
              <a:t> was -5.4.</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This indicates that the models </a:t>
            </a:r>
            <a:r>
              <a:rPr b="1" lang="en" sz="1600">
                <a:solidFill>
                  <a:schemeClr val="dk2"/>
                </a:solidFill>
              </a:rPr>
              <a:t>do not</a:t>
            </a:r>
            <a:r>
              <a:rPr lang="en" sz="1600">
                <a:solidFill>
                  <a:schemeClr val="dk2"/>
                </a:solidFill>
              </a:rPr>
              <a:t> fit the data well &amp; that the selected features </a:t>
            </a:r>
            <a:r>
              <a:rPr b="1" lang="en" sz="1600">
                <a:solidFill>
                  <a:schemeClr val="dk2"/>
                </a:solidFill>
              </a:rPr>
              <a:t>do not</a:t>
            </a:r>
            <a:r>
              <a:rPr lang="en" sz="1600">
                <a:solidFill>
                  <a:schemeClr val="dk2"/>
                </a:solidFill>
              </a:rPr>
              <a:t> explain the variation in bioavailability or F</a:t>
            </a:r>
            <a:r>
              <a:rPr baseline="-25000" lang="en" sz="1600">
                <a:solidFill>
                  <a:schemeClr val="dk2"/>
                </a:solidFill>
              </a:rPr>
              <a:t>a</a:t>
            </a:r>
            <a:r>
              <a:rPr lang="en" sz="1600">
                <a:solidFill>
                  <a:schemeClr val="dk2"/>
                </a:solidFill>
              </a:rPr>
              <a:t>F</a:t>
            </a:r>
            <a:r>
              <a:rPr baseline="-25000" lang="en" sz="1600">
                <a:solidFill>
                  <a:schemeClr val="dk2"/>
                </a:solidFill>
              </a:rPr>
              <a:t>g </a:t>
            </a:r>
            <a:r>
              <a:rPr lang="en" sz="1600">
                <a:solidFill>
                  <a:schemeClr val="dk2"/>
                </a:solidFill>
              </a:rPr>
              <a:t>.</a:t>
            </a:r>
            <a:endParaRPr sz="16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Next Steps - </a:t>
            </a:r>
            <a:endParaRPr u="sng"/>
          </a:p>
        </p:txBody>
      </p:sp>
      <p:sp>
        <p:nvSpPr>
          <p:cNvPr id="168" name="Google Shape;168;p28"/>
          <p:cNvSpPr txBox="1"/>
          <p:nvPr/>
        </p:nvSpPr>
        <p:spPr>
          <a:xfrm>
            <a:off x="311700" y="837850"/>
            <a:ext cx="8520600" cy="306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Exploring additional features or different sets of features that might have a more direct impact on bioavailability and absorption.</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Consider using more complex models like decision trees, random forests, or neural networks that can capture non-linear relationships.</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Incorporate domain knowledge to select more relevant features. For example, considering metabolic stability, specific enzyme interactions, or other pharmacokinetic properties that could influence bioavailability and absorption.</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Next Steps</a:t>
            </a:r>
            <a:endParaRPr sz="282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arenR"/>
            </a:pPr>
            <a:r>
              <a:rPr lang="en"/>
              <a:t>Create a column</a:t>
            </a:r>
            <a:r>
              <a:rPr lang="en"/>
              <a:t> with a binary key for neutral/ionizable in relation to the LogD &amp; CLogP values.</a:t>
            </a:r>
            <a:endParaRPr/>
          </a:p>
          <a:p>
            <a:pPr indent="-342900" lvl="0" marL="457200" rtl="0" algn="l">
              <a:lnSpc>
                <a:spcPct val="150000"/>
              </a:lnSpc>
              <a:spcBef>
                <a:spcPts val="0"/>
              </a:spcBef>
              <a:spcAft>
                <a:spcPts val="0"/>
              </a:spcAft>
              <a:buSzPts val="1800"/>
              <a:buAutoNum type="arabicParenR"/>
            </a:pPr>
            <a:r>
              <a:rPr lang="en"/>
              <a:t>Use external or other larger domain set that has more bioavailability, absorption, &amp; clearance data to train an ML model to more accurately predict for this dataset.</a:t>
            </a:r>
            <a:endParaRPr/>
          </a:p>
          <a:p>
            <a:pPr indent="-342900" lvl="0" marL="457200" rtl="0" algn="l">
              <a:lnSpc>
                <a:spcPct val="150000"/>
              </a:lnSpc>
              <a:spcBef>
                <a:spcPts val="0"/>
              </a:spcBef>
              <a:spcAft>
                <a:spcPts val="0"/>
              </a:spcAft>
              <a:buSzPts val="1800"/>
              <a:buAutoNum type="arabicParenR"/>
            </a:pPr>
            <a:r>
              <a:rPr lang="en"/>
              <a:t>Examine relationship between adverse events, selectivity, &amp; potency of compounds.</a:t>
            </a:r>
            <a:endParaRPr/>
          </a:p>
        </p:txBody>
      </p:sp>
      <p:sp>
        <p:nvSpPr>
          <p:cNvPr id="179" name="Google Shape;179;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Data Exploration Next Steps - </a:t>
            </a:r>
            <a:endParaRPr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Q&amp;A</a:t>
            </a:r>
            <a:endParaRPr sz="282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Brief Data Set Descriptions - </a:t>
            </a:r>
            <a:endParaRPr u="sng">
              <a:solidFill>
                <a:srgbClr val="061D49"/>
              </a:solidFill>
            </a:endParaRPr>
          </a:p>
        </p:txBody>
      </p:sp>
      <p:sp>
        <p:nvSpPr>
          <p:cNvPr id="63" name="Google Shape;63;p14"/>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Three related data sets that include physicochemical, pharmacokinetic, gene, and target assay fields:</a:t>
            </a:r>
            <a:endParaRPr sz="1600"/>
          </a:p>
        </p:txBody>
      </p:sp>
      <p:sp>
        <p:nvSpPr>
          <p:cNvPr id="64" name="Google Shape;64;p14"/>
          <p:cNvSpPr txBox="1"/>
          <p:nvPr/>
        </p:nvSpPr>
        <p:spPr>
          <a:xfrm>
            <a:off x="170675" y="1582625"/>
            <a:ext cx="2808300" cy="32661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Compound_Off_Target_Activity</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provides a detailed view of the off-target activities of various compounds, helping in the assessment of compound specificity and potency.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can be used to identify potential off-target effects.</a:t>
            </a:r>
            <a:endParaRPr>
              <a:solidFill>
                <a:schemeClr val="dk2"/>
              </a:solidFill>
            </a:endParaRPr>
          </a:p>
        </p:txBody>
      </p:sp>
      <p:sp>
        <p:nvSpPr>
          <p:cNvPr id="65" name="Google Shape;65;p14"/>
          <p:cNvSpPr txBox="1"/>
          <p:nvPr/>
        </p:nvSpPr>
        <p:spPr>
          <a:xfrm>
            <a:off x="3025600" y="1582675"/>
            <a:ext cx="3669300" cy="3266100"/>
          </a:xfrm>
          <a:prstGeom prst="rect">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Gene_Drug_Adverse_Event_Relationships</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The dataset provides a comprehensive view of the complex interactions between genes, drugs, and adverse events.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can be used to understand which genes are associated with certain adverse events when specific drugs are administered, helping in the assessment of drug safety and the identification of potential side effects based on genetic information.</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66" name="Google Shape;66;p14"/>
          <p:cNvSpPr txBox="1"/>
          <p:nvPr/>
        </p:nvSpPr>
        <p:spPr>
          <a:xfrm>
            <a:off x="6741500" y="1582600"/>
            <a:ext cx="2211300" cy="32661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Project_Level_Data</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holds the compounds' properties</a:t>
            </a:r>
            <a:r>
              <a:rPr lang="en">
                <a:solidFill>
                  <a:schemeClr val="dk2"/>
                </a:solidFill>
              </a:rPr>
              <a:t> &amp; activities in relation to the primary target.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helps to understand the compounds' physicochemical, bioactive, and pharmacokinetic properties.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Appendix - </a:t>
            </a:r>
            <a:endParaRPr u="sng"/>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GitHub for full code: </a:t>
            </a:r>
            <a:r>
              <a:rPr lang="en" u="sng">
                <a:solidFill>
                  <a:schemeClr val="hlink"/>
                </a:solidFill>
                <a:hlinkClick r:id="rId3"/>
              </a:rPr>
              <a:t>https://github.com/tktownes/AbbVie-Interview-Presentation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Data Preprocessing</a:t>
            </a:r>
            <a:endParaRPr sz="282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Data Preprocessing - </a:t>
            </a:r>
            <a:endParaRPr u="sng">
              <a:solidFill>
                <a:srgbClr val="061D49"/>
              </a:solidFill>
            </a:endParaRPr>
          </a:p>
        </p:txBody>
      </p:sp>
      <p:sp>
        <p:nvSpPr>
          <p:cNvPr id="77" name="Google Shape;77;p16"/>
          <p:cNvSpPr txBox="1"/>
          <p:nvPr>
            <p:ph idx="1" type="body"/>
          </p:nvPr>
        </p:nvSpPr>
        <p:spPr>
          <a:xfrm>
            <a:off x="311700" y="684075"/>
            <a:ext cx="8520600" cy="4158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434343"/>
              </a:buClr>
              <a:buSzPts val="1400"/>
              <a:buAutoNum type="arabicParenR"/>
            </a:pPr>
            <a:r>
              <a:rPr lang="en" sz="1400">
                <a:solidFill>
                  <a:srgbClr val="434343"/>
                </a:solidFill>
              </a:rPr>
              <a:t>Combined </a:t>
            </a:r>
            <a:r>
              <a:rPr lang="en" sz="1400">
                <a:solidFill>
                  <a:srgbClr val="434343"/>
                </a:solidFill>
              </a:rPr>
              <a:t>columns</a:t>
            </a:r>
            <a:r>
              <a:rPr lang="en" sz="1400">
                <a:solidFill>
                  <a:srgbClr val="434343"/>
                </a:solidFill>
              </a:rPr>
              <a:t> with same values - MW &amp; Molecular_Weight.</a:t>
            </a:r>
            <a:endParaRPr sz="1400">
              <a:solidFill>
                <a:srgbClr val="434343"/>
              </a:solidFill>
            </a:endParaRPr>
          </a:p>
          <a:p>
            <a:pPr indent="-317500" lvl="0" marL="457200" rtl="0" algn="l">
              <a:spcBef>
                <a:spcPts val="0"/>
              </a:spcBef>
              <a:spcAft>
                <a:spcPts val="0"/>
              </a:spcAft>
              <a:buClr>
                <a:srgbClr val="434343"/>
              </a:buClr>
              <a:buSzPts val="1400"/>
              <a:buAutoNum type="arabicParenR"/>
            </a:pPr>
            <a:r>
              <a:rPr lang="en" sz="1400">
                <a:solidFill>
                  <a:srgbClr val="434343"/>
                </a:solidFill>
              </a:rPr>
              <a:t>Checked the proportion of null values for each field in each dataset.</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317500" lvl="0" marL="457200" rtl="0" algn="l">
              <a:spcBef>
                <a:spcPts val="1200"/>
              </a:spcBef>
              <a:spcAft>
                <a:spcPts val="0"/>
              </a:spcAft>
              <a:buClr>
                <a:srgbClr val="434343"/>
              </a:buClr>
              <a:buSzPts val="1400"/>
              <a:buAutoNum type="arabicParenR"/>
            </a:pPr>
            <a:r>
              <a:rPr lang="en" sz="1400">
                <a:solidFill>
                  <a:srgbClr val="434343"/>
                </a:solidFill>
              </a:rPr>
              <a:t>Mapped Gene-Ensembl ID-Entrez Gene ID relationships to fill missing data &amp; pulled further missing data from web sources.</a:t>
            </a:r>
            <a:endParaRPr sz="1400">
              <a:solidFill>
                <a:srgbClr val="434343"/>
              </a:solidFill>
            </a:endParaRPr>
          </a:p>
          <a:p>
            <a:pPr indent="-317500" lvl="0" marL="457200" rtl="0" algn="l">
              <a:spcBef>
                <a:spcPts val="0"/>
              </a:spcBef>
              <a:spcAft>
                <a:spcPts val="0"/>
              </a:spcAft>
              <a:buClr>
                <a:srgbClr val="434343"/>
              </a:buClr>
              <a:buSzPts val="1400"/>
              <a:buAutoNum type="arabicParenR"/>
            </a:pPr>
            <a:r>
              <a:rPr lang="en" sz="1400">
                <a:solidFill>
                  <a:srgbClr val="434343"/>
                </a:solidFill>
              </a:rPr>
              <a:t>Removed duplicate rows from each dataset.</a:t>
            </a:r>
            <a:endParaRPr sz="1400">
              <a:solidFill>
                <a:srgbClr val="434343"/>
              </a:solidFill>
            </a:endParaRPr>
          </a:p>
        </p:txBody>
      </p:sp>
      <p:pic>
        <p:nvPicPr>
          <p:cNvPr id="78" name="Google Shape;78;p16"/>
          <p:cNvPicPr preferRelativeResize="0"/>
          <p:nvPr/>
        </p:nvPicPr>
        <p:blipFill>
          <a:blip r:embed="rId3">
            <a:alphaModFix/>
          </a:blip>
          <a:stretch>
            <a:fillRect/>
          </a:stretch>
        </p:blipFill>
        <p:spPr>
          <a:xfrm>
            <a:off x="879700" y="1336526"/>
            <a:ext cx="4492950" cy="666025"/>
          </a:xfrm>
          <a:prstGeom prst="rect">
            <a:avLst/>
          </a:prstGeom>
          <a:noFill/>
          <a:ln>
            <a:noFill/>
          </a:ln>
        </p:spPr>
      </p:pic>
      <p:pic>
        <p:nvPicPr>
          <p:cNvPr id="79" name="Google Shape;79;p16"/>
          <p:cNvPicPr preferRelativeResize="0"/>
          <p:nvPr/>
        </p:nvPicPr>
        <p:blipFill>
          <a:blip r:embed="rId4">
            <a:alphaModFix/>
          </a:blip>
          <a:stretch>
            <a:fillRect/>
          </a:stretch>
        </p:blipFill>
        <p:spPr>
          <a:xfrm>
            <a:off x="879700" y="2044625"/>
            <a:ext cx="4667250" cy="1676400"/>
          </a:xfrm>
          <a:prstGeom prst="rect">
            <a:avLst/>
          </a:prstGeom>
          <a:noFill/>
          <a:ln>
            <a:noFill/>
          </a:ln>
        </p:spPr>
      </p:pic>
      <p:pic>
        <p:nvPicPr>
          <p:cNvPr id="80" name="Google Shape;80;p16"/>
          <p:cNvPicPr preferRelativeResize="0"/>
          <p:nvPr/>
        </p:nvPicPr>
        <p:blipFill>
          <a:blip r:embed="rId5">
            <a:alphaModFix/>
          </a:blip>
          <a:stretch>
            <a:fillRect/>
          </a:stretch>
        </p:blipFill>
        <p:spPr>
          <a:xfrm>
            <a:off x="5585275" y="1231350"/>
            <a:ext cx="3152350" cy="2541350"/>
          </a:xfrm>
          <a:prstGeom prst="rect">
            <a:avLst/>
          </a:prstGeom>
          <a:noFill/>
          <a:ln>
            <a:noFill/>
          </a:ln>
        </p:spPr>
      </p:pic>
      <p:pic>
        <p:nvPicPr>
          <p:cNvPr id="81" name="Google Shape;81;p16"/>
          <p:cNvPicPr preferRelativeResize="0"/>
          <p:nvPr/>
        </p:nvPicPr>
        <p:blipFill>
          <a:blip r:embed="rId6">
            <a:alphaModFix/>
          </a:blip>
          <a:stretch>
            <a:fillRect/>
          </a:stretch>
        </p:blipFill>
        <p:spPr>
          <a:xfrm>
            <a:off x="1100813" y="4536763"/>
            <a:ext cx="2066925" cy="619125"/>
          </a:xfrm>
          <a:prstGeom prst="rect">
            <a:avLst/>
          </a:prstGeom>
          <a:noFill/>
          <a:ln>
            <a:noFill/>
          </a:ln>
        </p:spPr>
      </p:pic>
      <p:pic>
        <p:nvPicPr>
          <p:cNvPr id="82" name="Google Shape;82;p16"/>
          <p:cNvPicPr preferRelativeResize="0"/>
          <p:nvPr/>
        </p:nvPicPr>
        <p:blipFill>
          <a:blip r:embed="rId7">
            <a:alphaModFix/>
          </a:blip>
          <a:stretch>
            <a:fillRect/>
          </a:stretch>
        </p:blipFill>
        <p:spPr>
          <a:xfrm>
            <a:off x="3524250" y="4560588"/>
            <a:ext cx="2657475" cy="571500"/>
          </a:xfrm>
          <a:prstGeom prst="rect">
            <a:avLst/>
          </a:prstGeom>
          <a:noFill/>
          <a:ln>
            <a:noFill/>
          </a:ln>
        </p:spPr>
      </p:pic>
      <p:pic>
        <p:nvPicPr>
          <p:cNvPr id="83" name="Google Shape;83;p16"/>
          <p:cNvPicPr preferRelativeResize="0"/>
          <p:nvPr/>
        </p:nvPicPr>
        <p:blipFill>
          <a:blip r:embed="rId8">
            <a:alphaModFix/>
          </a:blip>
          <a:stretch>
            <a:fillRect/>
          </a:stretch>
        </p:blipFill>
        <p:spPr>
          <a:xfrm>
            <a:off x="6538225" y="4536775"/>
            <a:ext cx="1504950"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58250" y="1484550"/>
            <a:ext cx="8520600" cy="126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Physicochemical Properties &amp; Bioavailability Relationship Exploration</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solidFill>
                  <a:srgbClr val="061D49"/>
                </a:solidFill>
              </a:rPr>
              <a:t>Physicochemical Properties &amp; Bioavailability Relationship - </a:t>
            </a:r>
            <a:endParaRPr u="sng"/>
          </a:p>
        </p:txBody>
      </p:sp>
      <p:sp>
        <p:nvSpPr>
          <p:cNvPr id="94" name="Google Shape;94;p18"/>
          <p:cNvSpPr txBox="1"/>
          <p:nvPr>
            <p:ph idx="1" type="body"/>
          </p:nvPr>
        </p:nvSpPr>
        <p:spPr>
          <a:xfrm>
            <a:off x="311700" y="1000075"/>
            <a:ext cx="4260300" cy="3416400"/>
          </a:xfrm>
          <a:prstGeom prst="rect">
            <a:avLst/>
          </a:prstGeom>
          <a:ln cap="flat" cmpd="sng" w="9525">
            <a:solidFill>
              <a:srgbClr val="16ABEE"/>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434343"/>
                </a:solidFill>
              </a:rPr>
              <a:t>Expected: </a:t>
            </a:r>
            <a:endParaRPr sz="1600">
              <a:solidFill>
                <a:srgbClr val="434343"/>
              </a:solidFill>
            </a:endParaRPr>
          </a:p>
          <a:p>
            <a:pPr indent="-330200" lvl="0" marL="457200" rtl="0" algn="l">
              <a:lnSpc>
                <a:spcPct val="150000"/>
              </a:lnSpc>
              <a:spcBef>
                <a:spcPts val="1200"/>
              </a:spcBef>
              <a:spcAft>
                <a:spcPts val="0"/>
              </a:spcAft>
              <a:buClr>
                <a:srgbClr val="6AA84F"/>
              </a:buClr>
              <a:buSzPts val="1600"/>
              <a:buChar char="●"/>
            </a:pPr>
            <a:r>
              <a:rPr lang="en" sz="1600">
                <a:solidFill>
                  <a:srgbClr val="6AA84F"/>
                </a:solidFill>
              </a:rPr>
              <a:t>Positive</a:t>
            </a:r>
            <a:r>
              <a:rPr lang="en" sz="1600">
                <a:solidFill>
                  <a:srgbClr val="6AA84F"/>
                </a:solidFill>
              </a:rPr>
              <a:t> Correlations:</a:t>
            </a:r>
            <a:endParaRPr sz="1600">
              <a:solidFill>
                <a:srgbClr val="6AA84F"/>
              </a:solidFill>
            </a:endParaRPr>
          </a:p>
          <a:p>
            <a:pPr indent="-330200" lvl="1" marL="914400" rtl="0" algn="l">
              <a:lnSpc>
                <a:spcPct val="150000"/>
              </a:lnSpc>
              <a:spcBef>
                <a:spcPts val="0"/>
              </a:spcBef>
              <a:spcAft>
                <a:spcPts val="0"/>
              </a:spcAft>
              <a:buClr>
                <a:srgbClr val="434343"/>
              </a:buClr>
              <a:buSzPts val="1600"/>
              <a:buChar char="○"/>
            </a:pPr>
            <a:r>
              <a:rPr lang="en" sz="1600">
                <a:solidFill>
                  <a:srgbClr val="434343"/>
                </a:solidFill>
              </a:rPr>
              <a:t>Cell Permeability &amp; Compound Solubility</a:t>
            </a:r>
            <a:endParaRPr sz="1600">
              <a:solidFill>
                <a:srgbClr val="434343"/>
              </a:solidFill>
            </a:endParaRPr>
          </a:p>
          <a:p>
            <a:pPr indent="-330200" lvl="0" marL="457200" rtl="0" algn="l">
              <a:lnSpc>
                <a:spcPct val="150000"/>
              </a:lnSpc>
              <a:spcBef>
                <a:spcPts val="0"/>
              </a:spcBef>
              <a:spcAft>
                <a:spcPts val="0"/>
              </a:spcAft>
              <a:buClr>
                <a:srgbClr val="CC0000"/>
              </a:buClr>
              <a:buSzPts val="1600"/>
              <a:buChar char="●"/>
            </a:pPr>
            <a:r>
              <a:rPr lang="en" sz="1600">
                <a:solidFill>
                  <a:srgbClr val="CC0000"/>
                </a:solidFill>
              </a:rPr>
              <a:t>Negative Correlations:</a:t>
            </a:r>
            <a:endParaRPr sz="1600">
              <a:solidFill>
                <a:srgbClr val="CC0000"/>
              </a:solidFill>
            </a:endParaRPr>
          </a:p>
          <a:p>
            <a:pPr indent="-330200" lvl="1" marL="914400" rtl="0" algn="l">
              <a:lnSpc>
                <a:spcPct val="150000"/>
              </a:lnSpc>
              <a:spcBef>
                <a:spcPts val="0"/>
              </a:spcBef>
              <a:spcAft>
                <a:spcPts val="0"/>
              </a:spcAft>
              <a:buClr>
                <a:srgbClr val="434343"/>
              </a:buClr>
              <a:buSzPts val="1600"/>
              <a:buChar char="○"/>
            </a:pPr>
            <a:r>
              <a:rPr lang="en" sz="1600">
                <a:solidFill>
                  <a:srgbClr val="434343"/>
                </a:solidFill>
              </a:rPr>
              <a:t>TPSA, Number of H Donors, Number of H Acceptors, Molecular Weight, CLint</a:t>
            </a:r>
            <a:endParaRPr sz="1600">
              <a:solidFill>
                <a:srgbClr val="434343"/>
              </a:solidFill>
            </a:endParaRPr>
          </a:p>
        </p:txBody>
      </p:sp>
      <p:sp>
        <p:nvSpPr>
          <p:cNvPr id="95" name="Google Shape;95;p18"/>
          <p:cNvSpPr txBox="1"/>
          <p:nvPr>
            <p:ph idx="1" type="body"/>
          </p:nvPr>
        </p:nvSpPr>
        <p:spPr>
          <a:xfrm>
            <a:off x="4572000" y="1000075"/>
            <a:ext cx="4260300" cy="3416400"/>
          </a:xfrm>
          <a:prstGeom prst="rect">
            <a:avLst/>
          </a:prstGeom>
          <a:ln cap="flat" cmpd="sng" w="9525">
            <a:solidFill>
              <a:srgbClr val="1C4587"/>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t>Observed</a:t>
            </a:r>
            <a:r>
              <a:rPr lang="en" sz="1600">
                <a:solidFill>
                  <a:srgbClr val="434343"/>
                </a:solidFill>
              </a:rPr>
              <a:t>:</a:t>
            </a:r>
            <a:endParaRPr sz="1600">
              <a:solidFill>
                <a:srgbClr val="434343"/>
              </a:solidFill>
            </a:endParaRPr>
          </a:p>
          <a:p>
            <a:pPr indent="0" lvl="0" marL="0" rtl="0" algn="l">
              <a:spcBef>
                <a:spcPts val="1200"/>
              </a:spcBef>
              <a:spcAft>
                <a:spcPts val="1200"/>
              </a:spcAft>
              <a:buNone/>
            </a:pPr>
            <a:r>
              <a:t/>
            </a:r>
            <a:endParaRPr sz="1600"/>
          </a:p>
        </p:txBody>
      </p:sp>
      <p:grpSp>
        <p:nvGrpSpPr>
          <p:cNvPr id="96" name="Google Shape;96;p18"/>
          <p:cNvGrpSpPr/>
          <p:nvPr/>
        </p:nvGrpSpPr>
        <p:grpSpPr>
          <a:xfrm>
            <a:off x="4623524" y="1550472"/>
            <a:ext cx="4173609" cy="2315571"/>
            <a:chOff x="4572000" y="1842500"/>
            <a:chExt cx="4312025" cy="2315571"/>
          </a:xfrm>
        </p:grpSpPr>
        <p:pic>
          <p:nvPicPr>
            <p:cNvPr id="97" name="Google Shape;97;p18"/>
            <p:cNvPicPr preferRelativeResize="0"/>
            <p:nvPr/>
          </p:nvPicPr>
          <p:blipFill rotWithShape="1">
            <a:blip r:embed="rId3">
              <a:alphaModFix/>
            </a:blip>
            <a:srcRect b="0" l="0" r="0" t="8172"/>
            <a:stretch/>
          </p:blipFill>
          <p:spPr>
            <a:xfrm>
              <a:off x="4572000" y="1842500"/>
              <a:ext cx="4312025" cy="2307300"/>
            </a:xfrm>
            <a:prstGeom prst="rect">
              <a:avLst/>
            </a:prstGeom>
            <a:noFill/>
            <a:ln>
              <a:noFill/>
            </a:ln>
          </p:spPr>
        </p:pic>
        <p:sp>
          <p:nvSpPr>
            <p:cNvPr id="98" name="Google Shape;98;p18"/>
            <p:cNvSpPr/>
            <p:nvPr/>
          </p:nvSpPr>
          <p:spPr>
            <a:xfrm>
              <a:off x="4587622" y="1842500"/>
              <a:ext cx="4229700" cy="228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8"/>
            <p:cNvSpPr/>
            <p:nvPr/>
          </p:nvSpPr>
          <p:spPr>
            <a:xfrm>
              <a:off x="4572000" y="3518866"/>
              <a:ext cx="4245600" cy="183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p:nvPr/>
          </p:nvSpPr>
          <p:spPr>
            <a:xfrm>
              <a:off x="4572028" y="3746842"/>
              <a:ext cx="4245600" cy="183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4572000" y="3930071"/>
              <a:ext cx="4245600" cy="228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0" l="0" r="0" t="2685"/>
          <a:stretch/>
        </p:blipFill>
        <p:spPr>
          <a:xfrm>
            <a:off x="1250264" y="497900"/>
            <a:ext cx="6428311" cy="4593550"/>
          </a:xfrm>
          <a:prstGeom prst="rect">
            <a:avLst/>
          </a:prstGeom>
          <a:noFill/>
          <a:ln>
            <a:noFill/>
          </a:ln>
        </p:spPr>
      </p:pic>
      <p:sp>
        <p:nvSpPr>
          <p:cNvPr id="107" name="Google Shape;107;p19"/>
          <p:cNvSpPr txBox="1"/>
          <p:nvPr/>
        </p:nvSpPr>
        <p:spPr>
          <a:xfrm>
            <a:off x="1250375" y="110000"/>
            <a:ext cx="6428400" cy="3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Physicochemical &amp; Bioavailability Correlation Matrix</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Used Linear Regression Model to Predict Bioavailability based on features.</a:t>
            </a:r>
            <a:endParaRPr sz="1600"/>
          </a:p>
          <a:p>
            <a:pPr indent="-330200" lvl="0" marL="457200" rtl="0" algn="l">
              <a:spcBef>
                <a:spcPts val="0"/>
              </a:spcBef>
              <a:spcAft>
                <a:spcPts val="0"/>
              </a:spcAft>
              <a:buSzPts val="1600"/>
              <a:buChar char="●"/>
            </a:pPr>
            <a:r>
              <a:rPr lang="en" sz="1600"/>
              <a:t>The R</a:t>
            </a:r>
            <a:r>
              <a:rPr baseline="30000" lang="en" sz="1600"/>
              <a:t>2 </a:t>
            </a:r>
            <a:r>
              <a:rPr lang="en" sz="1600"/>
              <a:t>value, 0.1029, shows a weak ability to accurately predict bioavailability </a:t>
            </a:r>
            <a:r>
              <a:rPr lang="en" sz="1600"/>
              <a:t>based on these features.</a:t>
            </a:r>
            <a:endParaRPr sz="1600"/>
          </a:p>
        </p:txBody>
      </p:sp>
      <p:sp>
        <p:nvSpPr>
          <p:cNvPr id="113" name="Google Shape;113;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Using Highest Correlated Features - </a:t>
            </a:r>
            <a:endParaRPr u="sng"/>
          </a:p>
        </p:txBody>
      </p:sp>
      <p:pic>
        <p:nvPicPr>
          <p:cNvPr id="114" name="Google Shape;114;p20"/>
          <p:cNvPicPr preferRelativeResize="0"/>
          <p:nvPr/>
        </p:nvPicPr>
        <p:blipFill>
          <a:blip r:embed="rId3">
            <a:alphaModFix/>
          </a:blip>
          <a:stretch>
            <a:fillRect/>
          </a:stretch>
        </p:blipFill>
        <p:spPr>
          <a:xfrm>
            <a:off x="311700" y="2120375"/>
            <a:ext cx="8520599" cy="27496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1152475"/>
            <a:ext cx="8520600" cy="3843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Used Gradient Boosting, Lasso &amp; Ridge Regression, &amp; Hyperparameter Tuning to </a:t>
            </a:r>
            <a:r>
              <a:rPr lang="en" sz="1600"/>
              <a:t>achieve</a:t>
            </a:r>
            <a:r>
              <a:rPr lang="en" sz="1600"/>
              <a:t> a more accurate prediction model.</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The </a:t>
            </a:r>
            <a:r>
              <a:rPr lang="en" sz="1600"/>
              <a:t>R</a:t>
            </a:r>
            <a:r>
              <a:rPr baseline="30000" lang="en" sz="1600"/>
              <a:t>2 </a:t>
            </a:r>
            <a:r>
              <a:rPr lang="en" sz="1600"/>
              <a:t>values did not improve from the original linear regression.</a:t>
            </a:r>
            <a:endParaRPr sz="1600"/>
          </a:p>
          <a:p>
            <a:pPr indent="-330200" lvl="0" marL="457200" rtl="0" algn="l">
              <a:spcBef>
                <a:spcPts val="0"/>
              </a:spcBef>
              <a:spcAft>
                <a:spcPts val="0"/>
              </a:spcAft>
              <a:buSzPts val="1600"/>
              <a:buChar char="●"/>
            </a:pPr>
            <a:r>
              <a:rPr lang="en" sz="1600"/>
              <a:t>This indicates that there </a:t>
            </a:r>
            <a:r>
              <a:rPr b="1" i="1" lang="en" sz="1600"/>
              <a:t>is not </a:t>
            </a:r>
            <a:r>
              <a:rPr lang="en" sz="1600"/>
              <a:t>a strong linear relationship between the bioavailability of the drugs and the features chosen, and this limited bioavailability data cannot easily be used to predict other compounds’ bioavailability based on the presented physicochemical properties.</a:t>
            </a:r>
            <a:endParaRPr sz="1600"/>
          </a:p>
        </p:txBody>
      </p:sp>
      <p:sp>
        <p:nvSpPr>
          <p:cNvPr id="120" name="Google Shape;120;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Using Highest Correlated Features - </a:t>
            </a:r>
            <a:endParaRPr u="sng"/>
          </a:p>
        </p:txBody>
      </p:sp>
      <p:pic>
        <p:nvPicPr>
          <p:cNvPr id="121" name="Google Shape;121;p21"/>
          <p:cNvPicPr preferRelativeResize="0"/>
          <p:nvPr/>
        </p:nvPicPr>
        <p:blipFill>
          <a:blip r:embed="rId3">
            <a:alphaModFix/>
          </a:blip>
          <a:stretch>
            <a:fillRect/>
          </a:stretch>
        </p:blipFill>
        <p:spPr>
          <a:xfrm>
            <a:off x="1950500" y="1819800"/>
            <a:ext cx="4876475" cy="421575"/>
          </a:xfrm>
          <a:prstGeom prst="rect">
            <a:avLst/>
          </a:prstGeom>
          <a:noFill/>
          <a:ln>
            <a:noFill/>
          </a:ln>
        </p:spPr>
      </p:pic>
      <p:pic>
        <p:nvPicPr>
          <p:cNvPr id="122" name="Google Shape;122;p21"/>
          <p:cNvPicPr preferRelativeResize="0"/>
          <p:nvPr/>
        </p:nvPicPr>
        <p:blipFill>
          <a:blip r:embed="rId4">
            <a:alphaModFix/>
          </a:blip>
          <a:stretch>
            <a:fillRect/>
          </a:stretch>
        </p:blipFill>
        <p:spPr>
          <a:xfrm>
            <a:off x="1950500" y="2305400"/>
            <a:ext cx="4876475" cy="112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