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59" r:id="rId8"/>
    <p:sldId id="268" r:id="rId9"/>
    <p:sldId id="263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80" r:id="rId19"/>
    <p:sldId id="281" r:id="rId20"/>
    <p:sldId id="286" r:id="rId21"/>
    <p:sldId id="271" r:id="rId22"/>
    <p:sldId id="285" r:id="rId23"/>
    <p:sldId id="282" r:id="rId24"/>
    <p:sldId id="288" r:id="rId25"/>
    <p:sldId id="289" r:id="rId26"/>
    <p:sldId id="291" r:id="rId27"/>
    <p:sldId id="290" r:id="rId28"/>
    <p:sldId id="269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9" r:id="rId38"/>
    <p:sldId id="306" r:id="rId39"/>
    <p:sldId id="307" r:id="rId40"/>
    <p:sldId id="308" r:id="rId41"/>
    <p:sldId id="310" r:id="rId42"/>
    <p:sldId id="260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23D7A93-C307-4811-9C53-5A9D5E659720}" type="datetimeFigureOut">
              <a:rPr lang="zh-TW" altLang="en-US" smtClean="0"/>
              <a:t>2014/2/20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861265-04FC-4DD4-B64B-0BAB256E27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vulcan.com.tw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latin typeface="Adobe 繁黑體 Std B" pitchFamily="34" charset="-120"/>
                <a:ea typeface="Adobe 繁黑體 Std B" pitchFamily="34" charset="-120"/>
              </a:rPr>
              <a:t>專題</a:t>
            </a:r>
            <a:r>
              <a:rPr lang="zh-TW" altLang="en-US" sz="5500" b="1" dirty="0" smtClean="0">
                <a:latin typeface="Adobe 繁黑體 Std B" pitchFamily="34" charset="-120"/>
                <a:ea typeface="Adobe 繁黑體 Std B" pitchFamily="34" charset="-120"/>
              </a:rPr>
              <a:t>實驗 </a:t>
            </a:r>
            <a:r>
              <a:rPr lang="en-US" altLang="zh-TW" sz="5500" b="1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5500" b="1" dirty="0" smtClean="0">
                <a:latin typeface="Adobe 繁黑體 Std B" pitchFamily="34" charset="-120"/>
                <a:ea typeface="Adobe 繁黑體 Std B" pitchFamily="34" charset="-120"/>
              </a:rPr>
              <a:t>一</a:t>
            </a:r>
            <a:r>
              <a:rPr lang="en-US" altLang="zh-TW" sz="5500" b="1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55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7406640" cy="17526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HTML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473664" y="6370195"/>
            <a:ext cx="4670336" cy="4878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altLang="zh-TW" dirty="0" smtClean="0"/>
              <a:t>146014@mail.tku.edu.tw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文字大小、顏色與字型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>
                <a:latin typeface="+mj-ea"/>
                <a:ea typeface="+mj-ea"/>
              </a:rPr>
              <a:t>Example_ &lt;H&gt;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&lt;H3&gt;</a:t>
            </a:r>
            <a:r>
              <a:rPr lang="zh-TW" altLang="en-US" sz="1600" b="1" dirty="0">
                <a:latin typeface="Times New Roman" pitchFamily="18" charset="0"/>
              </a:rPr>
              <a:t>文字大小的控制標籤 </a:t>
            </a:r>
            <a:r>
              <a:rPr lang="en-US" altLang="zh-TW" sz="1600" b="1" dirty="0">
                <a:latin typeface="Times New Roman" pitchFamily="18" charset="0"/>
              </a:rPr>
              <a:t>--- H# --- #</a:t>
            </a:r>
            <a:r>
              <a:rPr lang="zh-TW" altLang="en-US" sz="1600" b="1" dirty="0">
                <a:latin typeface="Times New Roman" pitchFamily="18" charset="0"/>
              </a:rPr>
              <a:t>可以是</a:t>
            </a:r>
            <a:r>
              <a:rPr lang="en-US" altLang="zh-TW" sz="1600" b="1" dirty="0">
                <a:latin typeface="Times New Roman" pitchFamily="18" charset="0"/>
              </a:rPr>
              <a:t>1</a:t>
            </a:r>
            <a:r>
              <a:rPr lang="zh-TW" altLang="en-US" sz="1600" b="1" dirty="0">
                <a:latin typeface="Times New Roman" pitchFamily="18" charset="0"/>
              </a:rPr>
              <a:t>、</a:t>
            </a:r>
            <a:r>
              <a:rPr lang="en-US" altLang="zh-TW" sz="1600" b="1" dirty="0">
                <a:latin typeface="Times New Roman" pitchFamily="18" charset="0"/>
              </a:rPr>
              <a:t>2</a:t>
            </a:r>
            <a:r>
              <a:rPr lang="zh-TW" altLang="en-US" sz="1600" b="1" dirty="0">
                <a:latin typeface="Times New Roman" pitchFamily="18" charset="0"/>
              </a:rPr>
              <a:t>、</a:t>
            </a:r>
            <a:r>
              <a:rPr lang="en-US" altLang="zh-TW" sz="1600" b="1" dirty="0">
                <a:latin typeface="Times New Roman" pitchFamily="18" charset="0"/>
              </a:rPr>
              <a:t>3</a:t>
            </a:r>
            <a:r>
              <a:rPr lang="zh-TW" altLang="en-US" sz="1600" b="1" dirty="0">
                <a:latin typeface="Times New Roman" pitchFamily="18" charset="0"/>
              </a:rPr>
              <a:t>、</a:t>
            </a:r>
            <a:r>
              <a:rPr lang="en-US" altLang="zh-TW" sz="1600" b="1" dirty="0">
                <a:latin typeface="Times New Roman" pitchFamily="18" charset="0"/>
              </a:rPr>
              <a:t>4</a:t>
            </a:r>
            <a:r>
              <a:rPr lang="zh-TW" altLang="en-US" sz="1600" b="1" dirty="0">
                <a:latin typeface="Times New Roman" pitchFamily="18" charset="0"/>
              </a:rPr>
              <a:t>、</a:t>
            </a:r>
            <a:r>
              <a:rPr lang="en-US" altLang="zh-TW" sz="1600" b="1" dirty="0">
                <a:latin typeface="Times New Roman" pitchFamily="18" charset="0"/>
              </a:rPr>
              <a:t>5</a:t>
            </a:r>
            <a:r>
              <a:rPr lang="zh-TW" altLang="en-US" sz="1600" b="1" dirty="0">
                <a:latin typeface="Times New Roman" pitchFamily="18" charset="0"/>
              </a:rPr>
              <a:t>、</a:t>
            </a:r>
            <a:r>
              <a:rPr lang="en-US" altLang="zh-TW" sz="1600" b="1" dirty="0">
                <a:latin typeface="Times New Roman" pitchFamily="18" charset="0"/>
              </a:rPr>
              <a:t>6&lt;/H3&gt;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&lt;H1&gt;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&lt;/H1&gt;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&lt;H2&gt;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&lt;/H2&gt;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&lt;H3&gt;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&lt;/H3&gt;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&lt;H4&gt;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&lt;/H4&gt;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&lt;H5&gt;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&lt;/H5&gt;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&lt;H6&gt;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&lt;/H6&gt;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</a:t>
            </a:r>
            <a:r>
              <a:rPr lang="zh-TW" altLang="en-US" sz="1600" b="1" dirty="0">
                <a:latin typeface="Times New Roman" pitchFamily="18" charset="0"/>
              </a:rPr>
              <a:t>一般文字的大小</a:t>
            </a:r>
          </a:p>
          <a:p>
            <a:pPr>
              <a:spcBef>
                <a:spcPct val="10000"/>
              </a:spcBef>
            </a:pPr>
            <a:r>
              <a:rPr lang="zh-TW" altLang="en-US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lvl="2"/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Picture 5" descr="p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11488" cy="356228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953000" y="3886200"/>
            <a:ext cx="1600200" cy="71434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4355976" y="2708920"/>
            <a:ext cx="1359024" cy="11772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953000" y="5589240"/>
            <a:ext cx="800100" cy="2019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355976" y="3717032"/>
            <a:ext cx="749424" cy="187220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4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p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48" y="4941168"/>
            <a:ext cx="4425946" cy="144016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文字大小、顏色與字型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>
                <a:latin typeface="+mj-ea"/>
                <a:ea typeface="+mj-ea"/>
              </a:rPr>
              <a:t>Example_ &lt;Font&gt;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SIZE=3&gt;</a:t>
            </a:r>
            <a:r>
              <a:rPr lang="zh-TW" altLang="en-US" sz="1600" b="1" dirty="0">
                <a:latin typeface="Times New Roman" pitchFamily="18" charset="0"/>
              </a:rPr>
              <a:t>歡迎光臨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SIZE=-5&gt;§&lt;/FONT&gt;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SIZE=+2&gt;</a:t>
            </a:r>
            <a:r>
              <a:rPr lang="zh-TW" altLang="en-US" sz="1600" b="1" dirty="0">
                <a:latin typeface="Times New Roman" pitchFamily="18" charset="0"/>
              </a:rPr>
              <a:t>小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SIZE=+3&gt;</a:t>
            </a:r>
            <a:r>
              <a:rPr lang="zh-TW" altLang="en-US" sz="1600" b="1" dirty="0">
                <a:latin typeface="Times New Roman" pitchFamily="18" charset="0"/>
              </a:rPr>
              <a:t>貝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SIZE=+4&gt;</a:t>
            </a:r>
            <a:r>
              <a:rPr lang="zh-TW" altLang="en-US" sz="1600" b="1" dirty="0">
                <a:latin typeface="Times New Roman" pitchFamily="18" charset="0"/>
              </a:rPr>
              <a:t>的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SIZE=+3&gt;</a:t>
            </a:r>
            <a:r>
              <a:rPr lang="zh-TW" altLang="en-US" sz="1600" b="1" dirty="0">
                <a:latin typeface="Times New Roman" pitchFamily="18" charset="0"/>
              </a:rPr>
              <a:t>首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SIZE=+2&gt;</a:t>
            </a:r>
            <a:r>
              <a:rPr lang="zh-TW" altLang="en-US" sz="1600" b="1" dirty="0">
                <a:latin typeface="Times New Roman" pitchFamily="18" charset="0"/>
              </a:rPr>
              <a:t>頁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SIZE=-5&gt;§&lt;/FONT&gt;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&lt;FONT SIZE=3&gt;</a:t>
            </a:r>
            <a:r>
              <a:rPr lang="zh-TW" altLang="en-US" sz="1600" b="1" dirty="0">
                <a:latin typeface="Times New Roman" pitchFamily="18" charset="0"/>
              </a:rPr>
              <a:t>歡迎光臨</a:t>
            </a:r>
            <a:r>
              <a:rPr lang="en-US" altLang="zh-TW" sz="1600" b="1" dirty="0">
                <a:latin typeface="Times New Roman" pitchFamily="18" charset="0"/>
              </a:rPr>
              <a:t>&lt;/FONT&gt; 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lvl="2"/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198870" y="5446360"/>
            <a:ext cx="749394" cy="63627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4419598" y="3501008"/>
            <a:ext cx="2153967" cy="194535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696200" y="4191000"/>
            <a:ext cx="0" cy="17582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701540" y="4191000"/>
            <a:ext cx="299466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7642860" y="5949280"/>
            <a:ext cx="266700" cy="2667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文字大小、顏色與字型設定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&lt;Font&gt;</a:t>
            </a:r>
            <a:r>
              <a:rPr lang="zh-TW" altLang="en-US" dirty="0"/>
              <a:t>設定文字的顏色</a:t>
            </a:r>
          </a:p>
          <a:p>
            <a:pPr lvl="1"/>
            <a:r>
              <a:rPr lang="zh-TW" altLang="en-US" dirty="0"/>
              <a:t>除了可以設定文字大小之外</a:t>
            </a:r>
            <a:r>
              <a:rPr lang="en-US" altLang="zh-TW" dirty="0"/>
              <a:t>, </a:t>
            </a:r>
            <a:r>
              <a:rPr lang="zh-TW" altLang="en-US" dirty="0"/>
              <a:t>亦可設定文字的顏色</a:t>
            </a:r>
            <a:r>
              <a:rPr lang="en-US" altLang="zh-TW" dirty="0"/>
              <a:t>, </a:t>
            </a:r>
            <a:r>
              <a:rPr lang="zh-TW" altLang="en-US" dirty="0"/>
              <a:t>其屬性是</a:t>
            </a:r>
            <a:r>
              <a:rPr lang="en-US" altLang="zh-TW" u="sng" dirty="0"/>
              <a:t>Color</a:t>
            </a:r>
            <a:r>
              <a:rPr lang="en-US" altLang="zh-TW" dirty="0"/>
              <a:t>, </a:t>
            </a:r>
            <a:r>
              <a:rPr lang="zh-TW" altLang="en-US" dirty="0"/>
              <a:t>格式如下</a:t>
            </a:r>
          </a:p>
          <a:p>
            <a:pPr lvl="2">
              <a:spcBef>
                <a:spcPct val="30000"/>
              </a:spcBef>
            </a:pPr>
            <a:r>
              <a:rPr lang="en-US" altLang="zh-TW" dirty="0"/>
              <a:t>&lt;Font Color=#******&gt; </a:t>
            </a:r>
            <a:r>
              <a:rPr lang="en-US" altLang="zh-TW" dirty="0">
                <a:latin typeface="Arial" charset="0"/>
              </a:rPr>
              <a:t>…</a:t>
            </a:r>
            <a:r>
              <a:rPr lang="en-US" altLang="zh-TW" dirty="0"/>
              <a:t> &lt;/Font&gt;</a:t>
            </a:r>
          </a:p>
          <a:p>
            <a:pPr lvl="3">
              <a:spcBef>
                <a:spcPct val="30000"/>
              </a:spcBef>
            </a:pPr>
            <a:r>
              <a:rPr lang="zh-TW" altLang="en-US" dirty="0"/>
              <a:t>其中</a:t>
            </a:r>
            <a:r>
              <a:rPr lang="zh-TW" altLang="en-US" dirty="0">
                <a:latin typeface="Arial" charset="0"/>
              </a:rPr>
              <a:t>‘</a:t>
            </a:r>
            <a:r>
              <a:rPr lang="zh-TW" altLang="en-US" dirty="0"/>
              <a:t> * </a:t>
            </a:r>
            <a:r>
              <a:rPr lang="zh-TW" altLang="en-US" dirty="0">
                <a:latin typeface="Arial" charset="0"/>
              </a:rPr>
              <a:t>’</a:t>
            </a:r>
            <a:r>
              <a:rPr lang="zh-TW" altLang="en-US" dirty="0"/>
              <a:t>部分</a:t>
            </a:r>
            <a:r>
              <a:rPr lang="en-US" altLang="zh-TW" dirty="0"/>
              <a:t>, </a:t>
            </a:r>
            <a:r>
              <a:rPr lang="zh-TW" altLang="en-US" dirty="0"/>
              <a:t>表示色彩</a:t>
            </a:r>
            <a:r>
              <a:rPr lang="en-US" altLang="zh-TW" dirty="0"/>
              <a:t>, </a:t>
            </a:r>
            <a:r>
              <a:rPr lang="zh-TW" altLang="en-US" dirty="0"/>
              <a:t>有兩種方式</a:t>
            </a:r>
            <a:endParaRPr lang="zh-TW" altLang="en-US" u="sng" dirty="0"/>
          </a:p>
          <a:p>
            <a:pPr lvl="4">
              <a:spcBef>
                <a:spcPct val="30000"/>
              </a:spcBef>
            </a:pPr>
            <a:r>
              <a:rPr lang="en-US" altLang="zh-TW" u="sng" dirty="0"/>
              <a:t>16</a:t>
            </a:r>
            <a:r>
              <a:rPr lang="zh-TW" altLang="en-US" u="sng" dirty="0"/>
              <a:t>進位</a:t>
            </a:r>
            <a:r>
              <a:rPr lang="zh-TW" altLang="en-US" dirty="0"/>
              <a:t>數來表示</a:t>
            </a:r>
            <a:r>
              <a:rPr lang="en-US" altLang="zh-TW" dirty="0"/>
              <a:t>, e.g. #05fa23</a:t>
            </a:r>
          </a:p>
          <a:p>
            <a:pPr lvl="4"/>
            <a:r>
              <a:rPr lang="zh-TW" altLang="en-US" dirty="0"/>
              <a:t>顏色的</a:t>
            </a:r>
            <a:r>
              <a:rPr lang="zh-TW" altLang="en-US" u="sng" dirty="0"/>
              <a:t>英文名稱</a:t>
            </a:r>
            <a:r>
              <a:rPr lang="zh-TW" altLang="en-US" dirty="0"/>
              <a:t>來表示</a:t>
            </a:r>
            <a:r>
              <a:rPr lang="en-US" altLang="zh-TW" dirty="0"/>
              <a:t>, e.g. #red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9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文字大小、顏色與字型設定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>
                <a:latin typeface="+mj-ea"/>
              </a:rPr>
              <a:t>Example</a:t>
            </a:r>
            <a:endParaRPr lang="en-US" altLang="zh-TW" dirty="0">
              <a:latin typeface="+mj-ea"/>
            </a:endParaRP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COLOR=#green&gt;</a:t>
            </a:r>
            <a:r>
              <a:rPr lang="zh-TW" altLang="en-US" sz="1600" b="1" dirty="0">
                <a:latin typeface="Times New Roman" pitchFamily="18" charset="0"/>
              </a:rPr>
              <a:t>歡迎光臨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COLOR=#black&gt;§&lt;/FONT&gt;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COLOR=#00ffff&gt;</a:t>
            </a:r>
            <a:r>
              <a:rPr lang="zh-TW" altLang="en-US" sz="1600" b="1" dirty="0">
                <a:latin typeface="Times New Roman" pitchFamily="18" charset="0"/>
              </a:rPr>
              <a:t>小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COLOR=#ff00ff&gt;</a:t>
            </a:r>
            <a:r>
              <a:rPr lang="zh-TW" altLang="en-US" sz="1600" b="1" dirty="0">
                <a:latin typeface="Times New Roman" pitchFamily="18" charset="0"/>
              </a:rPr>
              <a:t>貝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COLOR=#000000&gt;</a:t>
            </a:r>
            <a:r>
              <a:rPr lang="zh-TW" altLang="en-US" sz="1600" b="1" dirty="0">
                <a:latin typeface="Times New Roman" pitchFamily="18" charset="0"/>
              </a:rPr>
              <a:t>的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COLOR=#ff00ff&gt;</a:t>
            </a:r>
            <a:r>
              <a:rPr lang="zh-TW" altLang="en-US" sz="1600" b="1" dirty="0">
                <a:latin typeface="Times New Roman" pitchFamily="18" charset="0"/>
              </a:rPr>
              <a:t>首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COLOR=#00ffff&gt;</a:t>
            </a:r>
            <a:r>
              <a:rPr lang="zh-TW" altLang="en-US" sz="1600" b="1" dirty="0">
                <a:latin typeface="Times New Roman" pitchFamily="18" charset="0"/>
              </a:rPr>
              <a:t>頁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COLOR=#black&gt;§&lt;/FONT&gt;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COLOR=#green&gt;</a:t>
            </a:r>
            <a:r>
              <a:rPr lang="zh-TW" altLang="en-US" sz="1600" b="1" dirty="0">
                <a:latin typeface="Times New Roman" pitchFamily="18" charset="0"/>
              </a:rPr>
              <a:t>歡迎光臨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altLang="zh-TW" dirty="0">
              <a:latin typeface="+mj-ea"/>
            </a:endParaRPr>
          </a:p>
        </p:txBody>
      </p:sp>
      <p:pic>
        <p:nvPicPr>
          <p:cNvPr id="4" name="Picture 5" descr="p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4770438"/>
            <a:ext cx="51212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15000" y="5257800"/>
            <a:ext cx="8382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5410200" y="4648200"/>
            <a:ext cx="609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876800" y="52578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495800" y="3505200"/>
            <a:ext cx="5334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文字大小、顏色與字型設定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500" dirty="0"/>
              <a:t>字型的分類上可分為兩種</a:t>
            </a:r>
          </a:p>
          <a:p>
            <a:pPr lvl="1"/>
            <a:r>
              <a:rPr lang="en-US" altLang="zh-TW" sz="2500" dirty="0"/>
              <a:t>HTML</a:t>
            </a:r>
            <a:r>
              <a:rPr lang="zh-TW" altLang="en-US" sz="2500" dirty="0"/>
              <a:t>提供</a:t>
            </a:r>
          </a:p>
          <a:p>
            <a:pPr lvl="2"/>
            <a:r>
              <a:rPr lang="zh-TW" altLang="en-US" sz="2500" dirty="0"/>
              <a:t>此種為</a:t>
            </a:r>
            <a:r>
              <a:rPr lang="en-US" altLang="zh-TW" sz="2500" u="sng" dirty="0"/>
              <a:t>HTML</a:t>
            </a:r>
            <a:r>
              <a:rPr lang="zh-TW" altLang="en-US" sz="2500" u="sng" dirty="0"/>
              <a:t>語法</a:t>
            </a:r>
            <a:r>
              <a:rPr lang="zh-TW" altLang="en-US" sz="2500" dirty="0"/>
              <a:t>提供的</a:t>
            </a:r>
            <a:r>
              <a:rPr lang="en-US" altLang="zh-TW" sz="2500" dirty="0"/>
              <a:t>, </a:t>
            </a:r>
            <a:r>
              <a:rPr lang="zh-TW" altLang="en-US" sz="2500" dirty="0" smtClean="0"/>
              <a:t>瀏覽器</a:t>
            </a:r>
            <a:r>
              <a:rPr lang="zh-TW" altLang="en-US" sz="2500" dirty="0"/>
              <a:t>本身可以顯示這</a:t>
            </a:r>
            <a:r>
              <a:rPr lang="zh-TW" altLang="en-US" sz="2500" dirty="0" smtClean="0"/>
              <a:t>類的</a:t>
            </a:r>
            <a:r>
              <a:rPr lang="zh-TW" altLang="en-US" sz="2500" dirty="0"/>
              <a:t>字型</a:t>
            </a:r>
          </a:p>
          <a:p>
            <a:pPr lvl="1"/>
            <a:r>
              <a:rPr lang="zh-TW" altLang="en-US" sz="2500" dirty="0"/>
              <a:t>由</a:t>
            </a:r>
            <a:r>
              <a:rPr lang="en-US" altLang="zh-TW" sz="2500" dirty="0"/>
              <a:t>&lt;Font&gt;</a:t>
            </a:r>
            <a:r>
              <a:rPr lang="zh-TW" altLang="en-US" sz="2500" dirty="0"/>
              <a:t>來設定</a:t>
            </a:r>
          </a:p>
          <a:p>
            <a:pPr lvl="2"/>
            <a:r>
              <a:rPr lang="zh-TW" altLang="en-US" sz="2500" dirty="0"/>
              <a:t>此類型必須在電腦上裝上這些</a:t>
            </a:r>
            <a:r>
              <a:rPr lang="zh-TW" altLang="en-US" sz="2500" u="sng" dirty="0"/>
              <a:t>字型</a:t>
            </a:r>
            <a:r>
              <a:rPr lang="en-US" altLang="zh-TW" sz="2500" dirty="0"/>
              <a:t>, </a:t>
            </a:r>
            <a:r>
              <a:rPr lang="zh-TW" altLang="en-US" sz="2500" dirty="0"/>
              <a:t>瀏覽器才能顯示出這些字型來</a:t>
            </a:r>
          </a:p>
          <a:p>
            <a:pPr lvl="3"/>
            <a:r>
              <a:rPr lang="en-US" altLang="zh-TW" sz="2500" dirty="0"/>
              <a:t>e.g. </a:t>
            </a:r>
            <a:r>
              <a:rPr lang="zh-TW" altLang="en-US" sz="2500" dirty="0"/>
              <a:t>華康楷書</a:t>
            </a:r>
            <a:r>
              <a:rPr lang="zh-TW" altLang="en-US" sz="2500" dirty="0" smtClean="0"/>
              <a:t>、</a:t>
            </a:r>
            <a:endParaRPr lang="en-US" altLang="zh-TW" sz="2500" dirty="0" smtClean="0"/>
          </a:p>
          <a:p>
            <a:pPr marL="923544" lvl="3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     </a:t>
            </a:r>
            <a:r>
              <a:rPr lang="zh-TW" altLang="en-US" sz="2500" dirty="0" smtClean="0"/>
              <a:t>隸書</a:t>
            </a:r>
            <a:r>
              <a:rPr lang="en-US" altLang="zh-TW" sz="2500" dirty="0">
                <a:latin typeface="Arial" charset="0"/>
              </a:rPr>
              <a:t>…</a:t>
            </a:r>
            <a:r>
              <a:rPr lang="zh-TW" altLang="en-US" sz="2500" dirty="0"/>
              <a:t>等</a:t>
            </a: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32123"/>
              </p:ext>
            </p:extLst>
          </p:nvPr>
        </p:nvGraphicFramePr>
        <p:xfrm>
          <a:off x="5508104" y="4149080"/>
          <a:ext cx="3456384" cy="258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工作表" r:id="rId4" imgW="2429113" imgH="1819513" progId="Excel.Sheet.8">
                  <p:embed/>
                </p:oleObj>
              </mc:Choice>
              <mc:Fallback>
                <p:oleObj name="工作表" r:id="rId4" imgW="2429113" imgH="181951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149080"/>
                        <a:ext cx="3456384" cy="258805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2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p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3600"/>
            <a:ext cx="2103438" cy="36115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文字大小、顏色與字型設定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>
                <a:latin typeface="+mj-ea"/>
              </a:rPr>
              <a:t>Example_&lt;HTML&gt;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&lt;B&gt;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&lt;/B&gt;&lt;P&gt;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&lt;I&gt;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&lt;/I&gt;&lt;P&gt;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&lt;U&gt;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&lt;/U&gt;&lt;P&gt;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&lt;S&gt;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&lt;/S&gt;&lt;P&gt;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&lt;TT&gt;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&lt;/TT&gt;&lt;P&gt;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&lt;SUP&gt;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&lt;/SUP&gt;&lt;P&gt;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&lt;SUB&gt;</a:t>
            </a:r>
            <a:r>
              <a:rPr lang="zh-TW" altLang="en-US" sz="1600" b="1" dirty="0">
                <a:latin typeface="Times New Roman" pitchFamily="18" charset="0"/>
              </a:rPr>
              <a:t>青蘋果的酸澀</a:t>
            </a:r>
            <a:r>
              <a:rPr lang="en-US" altLang="zh-TW" sz="1600" b="1" dirty="0">
                <a:latin typeface="Times New Roman" pitchFamily="18" charset="0"/>
              </a:rPr>
              <a:t>&lt;/SUB&gt;&lt;P&gt;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84930"/>
              </p:ext>
            </p:extLst>
          </p:nvPr>
        </p:nvGraphicFramePr>
        <p:xfrm>
          <a:off x="1475656" y="-1827584"/>
          <a:ext cx="2590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工作表" r:id="rId5" imgW="2429113" imgH="1819513" progId="Excel.Sheet.8">
                  <p:embed/>
                </p:oleObj>
              </mc:Choice>
              <mc:Fallback>
                <p:oleObj name="工作表" r:id="rId5" imgW="2429113" imgH="181951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-1827584"/>
                        <a:ext cx="25908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638800" y="2590800"/>
            <a:ext cx="1447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4419600" y="2348880"/>
            <a:ext cx="1181100" cy="39432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635625" y="3487738"/>
            <a:ext cx="1447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419599" y="2895600"/>
            <a:ext cx="1177925" cy="7445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6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文字大小、顏色與字型設定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>
                <a:latin typeface="+mj-ea"/>
              </a:rPr>
              <a:t>Example_&lt;Font&gt;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標楷體</a:t>
            </a:r>
            <a:r>
              <a:rPr lang="en-US" altLang="zh-TW" sz="1600" b="1" dirty="0">
                <a:latin typeface="Times New Roman" pitchFamily="18" charset="0"/>
              </a:rPr>
              <a:t>" size="3" color="#blue"&gt;</a:t>
            </a:r>
            <a:r>
              <a:rPr lang="zh-TW" altLang="en-US" sz="1600" b="1" dirty="0">
                <a:latin typeface="Times New Roman" pitchFamily="18" charset="0"/>
              </a:rPr>
              <a:t>歡迎光臨</a:t>
            </a:r>
            <a:r>
              <a:rPr lang="en-US" altLang="zh-TW" sz="1600" b="1" dirty="0">
                <a:latin typeface="Times New Roman" pitchFamily="18" charset="0"/>
              </a:rPr>
              <a:t>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size="-5" color="#FF0000"&gt;§&lt;/font&gt;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中國龍淡古體</a:t>
            </a:r>
            <a:r>
              <a:rPr lang="en-US" altLang="zh-TW" sz="1600" b="1" dirty="0">
                <a:latin typeface="Times New Roman" pitchFamily="18" charset="0"/>
              </a:rPr>
              <a:t>" size="+2" color="#00ffff"&gt;</a:t>
            </a:r>
            <a:r>
              <a:rPr lang="zh-TW" altLang="en-US" sz="1600" b="1" dirty="0">
                <a:latin typeface="Times New Roman" pitchFamily="18" charset="0"/>
              </a:rPr>
              <a:t>小</a:t>
            </a:r>
            <a:r>
              <a:rPr lang="en-US" altLang="zh-TW" sz="1600" b="1" dirty="0">
                <a:latin typeface="Times New Roman" pitchFamily="18" charset="0"/>
              </a:rPr>
              <a:t>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中國龍毛楷體</a:t>
            </a:r>
            <a:r>
              <a:rPr lang="en-US" altLang="zh-TW" sz="1600" b="1" dirty="0">
                <a:latin typeface="Times New Roman" pitchFamily="18" charset="0"/>
              </a:rPr>
              <a:t>" size="+3" color="#ffff00"&gt;</a:t>
            </a:r>
            <a:r>
              <a:rPr lang="zh-TW" altLang="en-US" sz="1600" b="1" dirty="0">
                <a:latin typeface="Times New Roman" pitchFamily="18" charset="0"/>
              </a:rPr>
              <a:t>貝</a:t>
            </a:r>
            <a:r>
              <a:rPr lang="en-US" altLang="zh-TW" sz="1600" b="1" dirty="0">
                <a:latin typeface="Times New Roman" pitchFamily="18" charset="0"/>
              </a:rPr>
              <a:t>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中國龍古印體</a:t>
            </a:r>
            <a:r>
              <a:rPr lang="en-US" altLang="zh-TW" sz="1600" b="1" dirty="0">
                <a:latin typeface="Times New Roman" pitchFamily="18" charset="0"/>
              </a:rPr>
              <a:t>" size="+4" color="#000000"&gt;</a:t>
            </a:r>
            <a:r>
              <a:rPr lang="zh-TW" altLang="en-US" sz="1600" b="1" dirty="0">
                <a:latin typeface="Times New Roman" pitchFamily="18" charset="0"/>
              </a:rPr>
              <a:t>的</a:t>
            </a:r>
            <a:r>
              <a:rPr lang="en-US" altLang="zh-TW" sz="1600" b="1" dirty="0">
                <a:latin typeface="Times New Roman" pitchFamily="18" charset="0"/>
              </a:rPr>
              <a:t>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中國龍毛楷體</a:t>
            </a:r>
            <a:r>
              <a:rPr lang="en-US" altLang="zh-TW" sz="1600" b="1" dirty="0">
                <a:latin typeface="Times New Roman" pitchFamily="18" charset="0"/>
              </a:rPr>
              <a:t>" size="+3" color="#ffff00"&gt;</a:t>
            </a:r>
            <a:r>
              <a:rPr lang="zh-TW" altLang="en-US" sz="1600" b="1" dirty="0">
                <a:latin typeface="Times New Roman" pitchFamily="18" charset="0"/>
              </a:rPr>
              <a:t>首</a:t>
            </a:r>
            <a:r>
              <a:rPr lang="en-US" altLang="zh-TW" sz="1600" b="1" dirty="0">
                <a:latin typeface="Times New Roman" pitchFamily="18" charset="0"/>
              </a:rPr>
              <a:t>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中國龍淡古體</a:t>
            </a:r>
            <a:r>
              <a:rPr lang="en-US" altLang="zh-TW" sz="1600" b="1" dirty="0">
                <a:latin typeface="Times New Roman" pitchFamily="18" charset="0"/>
              </a:rPr>
              <a:t>" size="+2" color="#00ffff"&gt;</a:t>
            </a:r>
            <a:r>
              <a:rPr lang="zh-TW" altLang="en-US" sz="1600" b="1" dirty="0">
                <a:latin typeface="Times New Roman" pitchFamily="18" charset="0"/>
              </a:rPr>
              <a:t>頁</a:t>
            </a:r>
            <a:r>
              <a:rPr lang="en-US" altLang="zh-TW" sz="1600" b="1" dirty="0">
                <a:latin typeface="Times New Roman" pitchFamily="18" charset="0"/>
              </a:rPr>
              <a:t>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size=-5 COLOR=red&gt;§&lt;/font&gt; 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   &lt;font face="</a:t>
            </a:r>
            <a:r>
              <a:rPr lang="zh-TW" altLang="en-US" sz="1600" b="1" dirty="0">
                <a:latin typeface="Times New Roman" pitchFamily="18" charset="0"/>
              </a:rPr>
              <a:t>標楷體</a:t>
            </a:r>
            <a:r>
              <a:rPr lang="en-US" altLang="zh-TW" sz="1600" b="1" dirty="0">
                <a:latin typeface="Times New Roman" pitchFamily="18" charset="0"/>
              </a:rPr>
              <a:t>" color="#000000"&gt;</a:t>
            </a:r>
            <a:r>
              <a:rPr lang="zh-TW" altLang="en-US" sz="1600" b="1" dirty="0">
                <a:latin typeface="Times New Roman" pitchFamily="18" charset="0"/>
              </a:rPr>
              <a:t>歡迎光臨</a:t>
            </a:r>
            <a:r>
              <a:rPr lang="en-US" altLang="zh-TW" sz="1600" b="1" dirty="0">
                <a:latin typeface="Times New Roman" pitchFamily="18" charset="0"/>
              </a:rPr>
              <a:t>&lt;/font&gt;</a:t>
            </a:r>
          </a:p>
          <a:p>
            <a:pPr>
              <a:spcBef>
                <a:spcPct val="5000"/>
              </a:spcBef>
            </a:pPr>
            <a:r>
              <a:rPr lang="en-US" altLang="zh-TW" sz="1600" b="1" dirty="0">
                <a:latin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</a:t>
            </a:r>
            <a:endParaRPr lang="en-US" altLang="zh-TW" dirty="0">
              <a:latin typeface="+mj-ea"/>
            </a:endParaRPr>
          </a:p>
          <a:p>
            <a:pPr lvl="1"/>
            <a:endParaRPr lang="zh-TW" altLang="en-US" dirty="0"/>
          </a:p>
        </p:txBody>
      </p:sp>
      <p:pic>
        <p:nvPicPr>
          <p:cNvPr id="4" name="Picture 5" descr="p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937125"/>
            <a:ext cx="4114800" cy="1235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284663" y="5465763"/>
            <a:ext cx="609600" cy="5540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3995737" y="3429000"/>
            <a:ext cx="504825" cy="2087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590800" y="56388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3124200" y="2438400"/>
            <a:ext cx="152400" cy="3200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6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加入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500" dirty="0"/>
              <a:t>標籤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&lt;</a:t>
            </a:r>
            <a:r>
              <a:rPr lang="en-US" altLang="zh-TW" sz="2500" dirty="0" err="1" smtClean="0"/>
              <a:t>img</a:t>
            </a:r>
            <a:r>
              <a:rPr lang="en-US" altLang="zh-TW" sz="2500" dirty="0" smtClean="0"/>
              <a:t>&gt;</a:t>
            </a:r>
          </a:p>
          <a:p>
            <a:pPr lvl="1"/>
            <a:r>
              <a:rPr lang="zh-TW" altLang="en-US" sz="2500" dirty="0"/>
              <a:t>說明</a:t>
            </a:r>
          </a:p>
          <a:p>
            <a:pPr lvl="2"/>
            <a:r>
              <a:rPr lang="zh-TW" altLang="en-US" sz="2500" dirty="0"/>
              <a:t>插入影像的標籤是</a:t>
            </a:r>
            <a:r>
              <a:rPr lang="en-US" altLang="zh-TW" sz="2500" dirty="0"/>
              <a:t>&lt;</a:t>
            </a:r>
            <a:r>
              <a:rPr lang="en-US" altLang="zh-TW" sz="2500" dirty="0" err="1"/>
              <a:t>img</a:t>
            </a:r>
            <a:r>
              <a:rPr lang="en-US" altLang="zh-TW" sz="2500" dirty="0"/>
              <a:t>&gt;, </a:t>
            </a:r>
            <a:r>
              <a:rPr lang="zh-TW" altLang="en-US" sz="2500" dirty="0"/>
              <a:t>除了標籤本身之外</a:t>
            </a:r>
            <a:r>
              <a:rPr lang="en-US" altLang="zh-TW" sz="2500" dirty="0"/>
              <a:t>, </a:t>
            </a:r>
            <a:r>
              <a:rPr lang="zh-TW" altLang="en-US" sz="2500" dirty="0"/>
              <a:t>我們必須告訴瀏覽器</a:t>
            </a:r>
            <a:r>
              <a:rPr lang="zh-TW" altLang="en-US" sz="2500" u="sng" dirty="0"/>
              <a:t>影像檔案的路徑位置</a:t>
            </a:r>
            <a:r>
              <a:rPr lang="en-US" altLang="zh-TW" sz="2500" dirty="0"/>
              <a:t>, </a:t>
            </a:r>
            <a:r>
              <a:rPr lang="zh-TW" altLang="en-US" sz="2500" dirty="0"/>
              <a:t>就是說必須配合著</a:t>
            </a:r>
            <a:r>
              <a:rPr lang="en-US" altLang="zh-TW" sz="2500" u="sng" dirty="0" err="1"/>
              <a:t>src</a:t>
            </a:r>
            <a:r>
              <a:rPr lang="zh-TW" altLang="en-US" sz="2500" dirty="0"/>
              <a:t>這個屬性來使用</a:t>
            </a:r>
          </a:p>
          <a:p>
            <a:pPr lvl="3"/>
            <a:r>
              <a:rPr lang="en-US" altLang="zh-TW" sz="2500" dirty="0" err="1"/>
              <a:t>src</a:t>
            </a:r>
            <a:r>
              <a:rPr lang="en-US" altLang="zh-TW" sz="2500" dirty="0"/>
              <a:t> : </a:t>
            </a:r>
            <a:r>
              <a:rPr lang="zh-TW" altLang="en-US" sz="2500" dirty="0"/>
              <a:t>就是檔案來源的</a:t>
            </a:r>
            <a:r>
              <a:rPr lang="zh-TW" altLang="en-US" sz="2500" dirty="0" smtClean="0"/>
              <a:t>意思</a:t>
            </a:r>
            <a:endParaRPr lang="en-US" altLang="zh-TW" sz="2500" dirty="0" smtClean="0"/>
          </a:p>
          <a:p>
            <a:pPr lvl="1"/>
            <a:r>
              <a:rPr lang="zh-TW" altLang="en-US" sz="2500" dirty="0"/>
              <a:t>格式</a:t>
            </a:r>
          </a:p>
          <a:p>
            <a:pPr lvl="2"/>
            <a:r>
              <a:rPr lang="en-US" altLang="zh-TW" sz="2500" dirty="0"/>
              <a:t>&lt;</a:t>
            </a:r>
            <a:r>
              <a:rPr lang="en-US" altLang="zh-TW" sz="2500" dirty="0" err="1"/>
              <a:t>img</a:t>
            </a:r>
            <a:r>
              <a:rPr lang="en-US" altLang="zh-TW" sz="2500" dirty="0"/>
              <a:t> </a:t>
            </a:r>
            <a:r>
              <a:rPr lang="en-US" altLang="zh-TW" sz="2500" dirty="0" err="1"/>
              <a:t>src</a:t>
            </a:r>
            <a:r>
              <a:rPr lang="en-US" altLang="zh-TW" sz="2500" dirty="0"/>
              <a:t>=</a:t>
            </a:r>
            <a:r>
              <a:rPr lang="zh-TW" altLang="en-US" sz="2500" dirty="0"/>
              <a:t>檔案來源 </a:t>
            </a:r>
            <a:r>
              <a:rPr lang="en-US" altLang="zh-TW" sz="2500" dirty="0"/>
              <a:t>alt=</a:t>
            </a:r>
            <a:r>
              <a:rPr lang="zh-TW" altLang="en-US" sz="2500" dirty="0"/>
              <a:t>說明文件</a:t>
            </a:r>
            <a:r>
              <a:rPr lang="en-US" altLang="zh-TW" sz="2500" dirty="0"/>
              <a:t>&gt;</a:t>
            </a:r>
          </a:p>
          <a:p>
            <a:pPr lvl="3"/>
            <a:r>
              <a:rPr lang="en-US" altLang="zh-TW" sz="2500" dirty="0"/>
              <a:t>&lt;</a:t>
            </a:r>
            <a:r>
              <a:rPr lang="en-US" altLang="zh-TW" sz="2500" dirty="0" err="1"/>
              <a:t>img</a:t>
            </a:r>
            <a:r>
              <a:rPr lang="en-US" altLang="zh-TW" sz="2500" dirty="0"/>
              <a:t> src=alex.jpg alt=</a:t>
            </a:r>
            <a:r>
              <a:rPr lang="zh-TW" altLang="en-US" sz="2500" dirty="0"/>
              <a:t>大頭照</a:t>
            </a:r>
            <a:r>
              <a:rPr lang="en-US" altLang="zh-TW" sz="2500" dirty="0"/>
              <a:t>&gt;</a:t>
            </a:r>
          </a:p>
          <a:p>
            <a:endParaRPr lang="zh-TW" altLang="en-US" sz="3700" dirty="0"/>
          </a:p>
          <a:p>
            <a:pPr lvl="1"/>
            <a:endParaRPr lang="en-US" altLang="zh-TW" sz="2100" dirty="0"/>
          </a:p>
          <a:p>
            <a:pPr marL="82296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1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475656" y="2945459"/>
            <a:ext cx="3888432" cy="279588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/>
              <a:t>main.html </a:t>
            </a:r>
            <a:r>
              <a:rPr lang="zh-TW" altLang="en-US" dirty="0"/>
              <a:t>與 </a:t>
            </a:r>
            <a:r>
              <a:rPr lang="en-US" altLang="zh-TW" dirty="0"/>
              <a:t>alex.jpg</a:t>
            </a:r>
            <a:r>
              <a:rPr lang="zh-TW" altLang="en-US" dirty="0"/>
              <a:t>在同一目錄下</a:t>
            </a:r>
          </a:p>
          <a:p>
            <a:pPr lvl="2"/>
            <a:r>
              <a:rPr lang="zh-TW" altLang="en-US" dirty="0"/>
              <a:t>如何把圖形</a:t>
            </a:r>
            <a:r>
              <a:rPr lang="en-US" altLang="zh-TW" dirty="0"/>
              <a:t>alex.jpg</a:t>
            </a:r>
            <a:r>
              <a:rPr lang="zh-TW" altLang="en-US" dirty="0"/>
              <a:t>加入</a:t>
            </a:r>
            <a:r>
              <a:rPr lang="en-US" altLang="zh-TW" dirty="0"/>
              <a:t>test.html</a:t>
            </a:r>
            <a:r>
              <a:rPr lang="zh-TW" altLang="en-US" dirty="0"/>
              <a:t>裡</a:t>
            </a:r>
          </a:p>
          <a:p>
            <a:pPr>
              <a:spcBef>
                <a:spcPct val="10000"/>
              </a:spcBef>
            </a:pPr>
            <a:r>
              <a:rPr lang="zh-TW" altLang="en-US" dirty="0" smtClean="0"/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&lt;head&gt;</a:t>
            </a:r>
            <a:r>
              <a:rPr lang="en-US" altLang="zh-TW" sz="2000" b="1" dirty="0">
                <a:latin typeface="新細明體" charset="-120"/>
              </a:rPr>
              <a:t>&lt;title&gt;&lt;/title&gt;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&lt;/head&gt;</a:t>
            </a: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   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&lt;</a:t>
            </a:r>
            <a:r>
              <a:rPr lang="en-US" altLang="zh-TW" sz="2000" b="1" dirty="0" err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img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err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src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=alex.jpg&gt;</a:t>
            </a:r>
            <a:endParaRPr lang="en-US" altLang="zh-TW" sz="2000" b="1" dirty="0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  <a:p>
            <a:pPr lvl="2"/>
            <a:endParaRPr lang="zh-TW" altLang="en-US" dirty="0" smtClean="0"/>
          </a:p>
          <a:p>
            <a:pPr lvl="1"/>
            <a:endParaRPr lang="zh-TW" altLang="en-US" dirty="0"/>
          </a:p>
        </p:txBody>
      </p:sp>
      <p:pic>
        <p:nvPicPr>
          <p:cNvPr id="4" name="Picture 5" descr="p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90888"/>
            <a:ext cx="2797396" cy="258638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4572000" y="4343401"/>
            <a:ext cx="158417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3822080"/>
            <a:ext cx="2008584" cy="17671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1331640" y="2903984"/>
            <a:ext cx="4536504" cy="22532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加入圖片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/>
              <a:t>main.html </a:t>
            </a:r>
            <a:r>
              <a:rPr lang="zh-TW" altLang="en-US" dirty="0"/>
              <a:t>與 </a:t>
            </a:r>
            <a:r>
              <a:rPr lang="en-US" altLang="zh-TW" dirty="0"/>
              <a:t>alex.jpg</a:t>
            </a:r>
            <a:r>
              <a:rPr lang="zh-TW" altLang="en-US" dirty="0"/>
              <a:t>在同一目錄下</a:t>
            </a:r>
          </a:p>
          <a:p>
            <a:pPr lvl="2"/>
            <a:r>
              <a:rPr lang="zh-TW" altLang="en-US" dirty="0" smtClean="0"/>
              <a:t>如何以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文字說明圖形 </a:t>
            </a:r>
            <a:r>
              <a:rPr lang="en-US" altLang="zh-TW" dirty="0" smtClean="0"/>
              <a:t>alex.jpg</a:t>
            </a:r>
            <a:r>
              <a:rPr lang="zh-TW" altLang="en-US" dirty="0" smtClean="0"/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&lt;head&gt;</a:t>
            </a:r>
            <a:r>
              <a:rPr lang="en-US" altLang="zh-TW" sz="2000" b="1" dirty="0">
                <a:latin typeface="新細明體" charset="-120"/>
              </a:rPr>
              <a:t>&lt;title&gt;&lt;/title&gt;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&lt;/head&gt;</a:t>
            </a: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   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&lt;</a:t>
            </a:r>
            <a:r>
              <a:rPr lang="en-US" altLang="zh-TW" sz="2000" b="1" dirty="0" err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img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 src=alex.jpg alt=</a:t>
            </a:r>
            <a:r>
              <a:rPr lang="zh-TW" altLang="en-US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大頭照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&gt;</a:t>
            </a:r>
            <a:endParaRPr lang="en-US" altLang="zh-TW" sz="2000" b="1" dirty="0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  <a:p>
            <a:pPr lvl="2"/>
            <a:endParaRPr lang="zh-TW" altLang="en-US" dirty="0" smtClean="0"/>
          </a:p>
          <a:p>
            <a:pPr lvl="1"/>
            <a:endParaRPr lang="zh-TW" altLang="en-US" dirty="0"/>
          </a:p>
        </p:txBody>
      </p:sp>
      <p:pic>
        <p:nvPicPr>
          <p:cNvPr id="5" name="Picture 5" descr="p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1979613" cy="20574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162800" y="4648200"/>
            <a:ext cx="6096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5580112" y="4221088"/>
            <a:ext cx="1582688" cy="5795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34200" y="332105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main.html</a:t>
            </a:r>
          </a:p>
        </p:txBody>
      </p:sp>
    </p:spTree>
    <p:extLst>
      <p:ext uri="{BB962C8B-B14F-4D97-AF65-F5344CB8AC3E}">
        <p14:creationId xmlns:p14="http://schemas.microsoft.com/office/powerpoint/2010/main" val="38762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500" dirty="0" smtClean="0"/>
              <a:t> 標籤</a:t>
            </a:r>
            <a:r>
              <a:rPr lang="en-US" altLang="zh-TW" sz="2500" dirty="0" smtClean="0"/>
              <a:t>(Tag)-</a:t>
            </a:r>
            <a:r>
              <a:rPr lang="zh-TW" altLang="en-US" sz="2500" dirty="0" smtClean="0"/>
              <a:t>基本認識</a:t>
            </a:r>
            <a:endParaRPr lang="en-US" altLang="zh-TW" sz="2500" dirty="0" smtClean="0"/>
          </a:p>
          <a:p>
            <a:r>
              <a:rPr lang="en-US" altLang="zh-TW" sz="2500" dirty="0"/>
              <a:t>  </a:t>
            </a:r>
            <a:r>
              <a:rPr lang="en-US" altLang="zh-TW" sz="2500" dirty="0" smtClean="0"/>
              <a:t>HTML (</a:t>
            </a:r>
            <a:r>
              <a:rPr lang="en-US" altLang="zh-TW" sz="2500" dirty="0" err="1"/>
              <a:t>HyperText</a:t>
            </a:r>
            <a:r>
              <a:rPr lang="en-US" altLang="zh-TW" sz="2500" dirty="0"/>
              <a:t> Markup </a:t>
            </a:r>
            <a:r>
              <a:rPr lang="en-US" altLang="zh-TW" sz="2500" dirty="0" smtClean="0"/>
              <a:t>Language)-</a:t>
            </a:r>
            <a:r>
              <a:rPr lang="zh-TW" altLang="en-US" sz="2500" dirty="0" smtClean="0"/>
              <a:t>基礎架構</a:t>
            </a:r>
            <a:endParaRPr lang="en-US" altLang="zh-TW" sz="2500" dirty="0" smtClean="0"/>
          </a:p>
          <a:p>
            <a:r>
              <a:rPr lang="zh-TW" altLang="en-US" sz="2500" dirty="0"/>
              <a:t> </a:t>
            </a:r>
            <a:r>
              <a:rPr lang="zh-TW" altLang="en-US" sz="2500" dirty="0" smtClean="0"/>
              <a:t>記事本製作簡易網頁</a:t>
            </a:r>
            <a:endParaRPr lang="en-US" altLang="zh-TW" sz="2500" dirty="0" smtClean="0"/>
          </a:p>
          <a:p>
            <a:pPr lvl="1"/>
            <a:r>
              <a:rPr lang="zh-TW" altLang="en-US" sz="2500" dirty="0"/>
              <a:t> </a:t>
            </a:r>
            <a:r>
              <a:rPr lang="zh-TW" altLang="en-US" sz="2500" dirty="0" smtClean="0"/>
              <a:t>文字大小</a:t>
            </a:r>
            <a:r>
              <a:rPr lang="zh-TW" altLang="en-US" sz="2500" dirty="0"/>
              <a:t>、字型與顏色</a:t>
            </a:r>
            <a:r>
              <a:rPr lang="zh-TW" altLang="en-US" sz="2500" dirty="0" smtClean="0"/>
              <a:t>設定</a:t>
            </a:r>
            <a:endParaRPr lang="en-US" altLang="zh-TW" sz="2500" dirty="0" smtClean="0"/>
          </a:p>
          <a:p>
            <a:pPr lvl="1"/>
            <a:r>
              <a:rPr lang="zh-TW" altLang="en-US" sz="2500" dirty="0"/>
              <a:t> </a:t>
            </a:r>
            <a:r>
              <a:rPr lang="zh-TW" altLang="en-US" sz="2500" dirty="0" smtClean="0"/>
              <a:t>加入圖片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 網頁</a:t>
            </a:r>
            <a:r>
              <a:rPr lang="zh-TW" altLang="en-US" sz="2500" dirty="0"/>
              <a:t>超連結建立</a:t>
            </a:r>
            <a:endParaRPr lang="en-US" altLang="zh-TW" sz="2500" dirty="0"/>
          </a:p>
          <a:p>
            <a:pPr lvl="1"/>
            <a:r>
              <a:rPr lang="zh-TW" altLang="en-US" sz="2500" dirty="0" smtClean="0"/>
              <a:t> 表格設計 </a:t>
            </a:r>
            <a:endParaRPr lang="en-US" altLang="zh-TW" sz="2500" dirty="0" smtClean="0"/>
          </a:p>
          <a:p>
            <a:pPr lvl="1"/>
            <a:r>
              <a:rPr lang="zh-TW" altLang="en-US" sz="2500" dirty="0" smtClean="0"/>
              <a:t> 製作頁框</a:t>
            </a:r>
            <a:endParaRPr lang="zh-TW" altLang="en-US" sz="2500" dirty="0"/>
          </a:p>
          <a:p>
            <a:pPr lvl="1"/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5549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2195736" y="2903984"/>
            <a:ext cx="3946512" cy="29965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網頁超連結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340768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mtClean="0"/>
              <a:t>Example</a:t>
            </a:r>
          </a:p>
          <a:p>
            <a:pPr lvl="1"/>
            <a:r>
              <a:rPr lang="en-US" altLang="zh-TW" smtClean="0"/>
              <a:t>index.htm </a:t>
            </a:r>
            <a:r>
              <a:rPr lang="zh-TW" altLang="en-US" smtClean="0"/>
              <a:t>與 </a:t>
            </a:r>
            <a:r>
              <a:rPr lang="en-US" altLang="zh-TW" smtClean="0"/>
              <a:t>main.html </a:t>
            </a:r>
            <a:r>
              <a:rPr lang="zh-TW" altLang="en-US" smtClean="0"/>
              <a:t>在同一目錄下</a:t>
            </a:r>
          </a:p>
          <a:p>
            <a:pPr lvl="2"/>
            <a:r>
              <a:rPr lang="zh-TW" altLang="en-US" smtClean="0"/>
              <a:t>如何從</a:t>
            </a:r>
            <a:r>
              <a:rPr lang="en-US" altLang="zh-TW" smtClean="0"/>
              <a:t>index.html</a:t>
            </a:r>
            <a:r>
              <a:rPr lang="zh-TW" altLang="en-US" smtClean="0"/>
              <a:t>使圖形連結</a:t>
            </a:r>
            <a:r>
              <a:rPr lang="en-US" altLang="zh-TW" smtClean="0"/>
              <a:t>main.html</a:t>
            </a:r>
          </a:p>
          <a:p>
            <a:pPr lvl="3"/>
            <a:r>
              <a:rPr lang="en-US" altLang="zh-TW" smtClean="0"/>
              <a:t> </a:t>
            </a:r>
          </a:p>
          <a:p>
            <a:endParaRPr lang="en-US" altLang="zh-TW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38400" y="3048000"/>
            <a:ext cx="49530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&lt;head&gt;</a:t>
            </a:r>
            <a:r>
              <a:rPr lang="en-US" altLang="zh-TW" sz="2000" b="1" dirty="0">
                <a:latin typeface="新細明體" charset="-120"/>
              </a:rPr>
              <a:t>&lt;title&gt;&lt;/title&gt;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&lt;/head&gt;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   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&lt;a </a:t>
            </a:r>
            <a:r>
              <a:rPr lang="en-US" altLang="zh-TW" sz="2000" b="1" dirty="0" err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=main.html&gt;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            &lt;</a:t>
            </a:r>
            <a:r>
              <a:rPr lang="en-US" altLang="zh-TW" sz="2000" b="1" dirty="0" err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img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err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src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=button.gif&gt;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       &lt;/a&gt;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pic>
        <p:nvPicPr>
          <p:cNvPr id="7" name="Picture 4" descr="p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80" y="2939256"/>
            <a:ext cx="1914852" cy="177047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01956" y="6381328"/>
            <a:ext cx="111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index.html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996643" y="4709734"/>
            <a:ext cx="990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0" name="Picture 11" descr="p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419720"/>
            <a:ext cx="2072363" cy="96160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776392" y="6359103"/>
            <a:ext cx="1143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960875" y="4709734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main.html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5508104" y="4709735"/>
            <a:ext cx="1268288" cy="183986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5220072" y="4293096"/>
            <a:ext cx="1782708" cy="6290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表格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/>
          </a:bodyPr>
          <a:lstStyle/>
          <a:p>
            <a:pPr lvl="1"/>
            <a:r>
              <a:rPr lang="zh-TW" altLang="en-US" sz="2500" dirty="0"/>
              <a:t>說明</a:t>
            </a:r>
          </a:p>
          <a:p>
            <a:pPr lvl="2"/>
            <a:r>
              <a:rPr lang="zh-TW" altLang="en-US" sz="2500" dirty="0"/>
              <a:t>一張表格主要是由一個</a:t>
            </a:r>
            <a:r>
              <a:rPr lang="zh-TW" altLang="en-US" sz="2500" u="sng" dirty="0"/>
              <a:t>大長方形</a:t>
            </a:r>
            <a:r>
              <a:rPr lang="zh-TW" altLang="en-US" sz="2500" dirty="0"/>
              <a:t>為主架構</a:t>
            </a:r>
            <a:r>
              <a:rPr lang="en-US" altLang="zh-TW" sz="2500" dirty="0"/>
              <a:t>, </a:t>
            </a:r>
            <a:endParaRPr lang="en-US" altLang="zh-TW" sz="2500" dirty="0" smtClean="0"/>
          </a:p>
          <a:p>
            <a:pPr marL="658368" lvl="2" indent="0">
              <a:buNone/>
            </a:pPr>
            <a:r>
              <a:rPr lang="zh-TW" altLang="en-US" sz="2500" dirty="0"/>
              <a:t> </a:t>
            </a:r>
            <a:r>
              <a:rPr lang="zh-TW" altLang="en-US" sz="2500" dirty="0" smtClean="0"/>
              <a:t> 在</a:t>
            </a:r>
            <a:r>
              <a:rPr lang="zh-TW" altLang="en-US" sz="2500" dirty="0"/>
              <a:t>長方形的主架構內包含一些</a:t>
            </a:r>
            <a:r>
              <a:rPr lang="zh-TW" altLang="en-US" sz="2500" u="sng" dirty="0"/>
              <a:t>小方格</a:t>
            </a:r>
            <a:r>
              <a:rPr lang="en-US" altLang="zh-TW" sz="2500" dirty="0"/>
              <a:t>, </a:t>
            </a:r>
            <a:r>
              <a:rPr lang="zh-TW" altLang="en-US" sz="2500" dirty="0"/>
              <a:t>而</a:t>
            </a:r>
            <a:r>
              <a:rPr lang="zh-TW" altLang="en-US" sz="2500" dirty="0" smtClean="0"/>
              <a:t>這</a:t>
            </a:r>
            <a:endParaRPr lang="en-US" altLang="zh-TW" sz="2500" dirty="0" smtClean="0"/>
          </a:p>
          <a:p>
            <a:pPr marL="658368" lvl="2" indent="0">
              <a:buNone/>
            </a:pPr>
            <a:r>
              <a:rPr lang="zh-TW" altLang="en-US" sz="2500" dirty="0"/>
              <a:t> </a:t>
            </a:r>
            <a:r>
              <a:rPr lang="zh-TW" altLang="en-US" sz="2500" dirty="0" smtClean="0"/>
              <a:t> 些小</a:t>
            </a:r>
            <a:r>
              <a:rPr lang="zh-TW" altLang="en-US" sz="2500" dirty="0"/>
              <a:t>方格可分為</a:t>
            </a:r>
            <a:r>
              <a:rPr lang="zh-TW" altLang="en-US" sz="2500" u="sng" dirty="0"/>
              <a:t>兩類</a:t>
            </a:r>
          </a:p>
          <a:p>
            <a:pPr lvl="3"/>
            <a:r>
              <a:rPr lang="zh-TW" altLang="en-US" sz="2500" dirty="0"/>
              <a:t>資料欄 </a:t>
            </a:r>
            <a:r>
              <a:rPr lang="zh-TW" altLang="en-US" sz="2500" dirty="0">
                <a:sym typeface="Wingdings" pitchFamily="2" charset="2"/>
              </a:rPr>
              <a:t> 用來</a:t>
            </a:r>
            <a:r>
              <a:rPr lang="zh-TW" altLang="en-US" sz="2500" u="sng" dirty="0">
                <a:sym typeface="Wingdings" pitchFamily="2" charset="2"/>
              </a:rPr>
              <a:t>顯示資料</a:t>
            </a:r>
          </a:p>
          <a:p>
            <a:pPr lvl="3"/>
            <a:r>
              <a:rPr lang="zh-TW" altLang="en-US" sz="2500" dirty="0"/>
              <a:t>標題欄 </a:t>
            </a:r>
            <a:r>
              <a:rPr lang="zh-TW" altLang="en-US" sz="2500" dirty="0">
                <a:sym typeface="Wingdings" pitchFamily="2" charset="2"/>
              </a:rPr>
              <a:t> 用來顯示標題以</a:t>
            </a:r>
            <a:r>
              <a:rPr lang="zh-TW" altLang="en-US" sz="2500" u="sng" dirty="0">
                <a:sym typeface="Wingdings" pitchFamily="2" charset="2"/>
              </a:rPr>
              <a:t>說明資料</a:t>
            </a:r>
            <a:r>
              <a:rPr lang="zh-TW" altLang="en-US" sz="2500" u="sng" dirty="0" smtClean="0">
                <a:sym typeface="Wingdings" pitchFamily="2" charset="2"/>
              </a:rPr>
              <a:t>欄</a:t>
            </a:r>
            <a:endParaRPr lang="en-US" altLang="zh-TW" sz="2500" u="sng" dirty="0" smtClean="0">
              <a:sym typeface="Wingdings" pitchFamily="2" charset="2"/>
            </a:endParaRPr>
          </a:p>
          <a:p>
            <a:pPr marL="923544" lvl="3" indent="0">
              <a:buNone/>
            </a:pPr>
            <a:endParaRPr lang="zh-TW" altLang="en-US" sz="2500" u="sng" dirty="0">
              <a:sym typeface="Wingdings" pitchFamily="2" charset="2"/>
            </a:endParaRPr>
          </a:p>
          <a:p>
            <a:pPr lvl="1">
              <a:spcBef>
                <a:spcPct val="40000"/>
              </a:spcBef>
            </a:pPr>
            <a:r>
              <a:rPr lang="zh-TW" altLang="en-US" sz="2500" dirty="0">
                <a:sym typeface="Wingdings" pitchFamily="2" charset="2"/>
              </a:rPr>
              <a:t>構成表格的控制標籤</a:t>
            </a:r>
          </a:p>
          <a:p>
            <a:pPr lvl="2"/>
            <a:r>
              <a:rPr lang="en-US" altLang="zh-TW" sz="2500" dirty="0">
                <a:sym typeface="Wingdings" pitchFamily="2" charset="2"/>
              </a:rPr>
              <a:t>&lt;table&gt;</a:t>
            </a:r>
            <a:r>
              <a:rPr lang="en-US" altLang="zh-TW" sz="2500" dirty="0">
                <a:latin typeface="Arial" charset="0"/>
                <a:sym typeface="Wingdings" pitchFamily="2" charset="2"/>
              </a:rPr>
              <a:t>…</a:t>
            </a:r>
            <a:r>
              <a:rPr lang="en-US" altLang="zh-TW" sz="2500" dirty="0">
                <a:sym typeface="Wingdings" pitchFamily="2" charset="2"/>
              </a:rPr>
              <a:t>&lt;/table&gt;  </a:t>
            </a:r>
            <a:r>
              <a:rPr lang="zh-TW" altLang="en-US" sz="2500" u="sng" dirty="0">
                <a:sym typeface="Wingdings" pitchFamily="2" charset="2"/>
              </a:rPr>
              <a:t>表格</a:t>
            </a:r>
            <a:r>
              <a:rPr lang="zh-TW" altLang="en-US" sz="2500" dirty="0">
                <a:sym typeface="Wingdings" pitchFamily="2" charset="2"/>
              </a:rPr>
              <a:t>的開始與結束的宣告</a:t>
            </a:r>
          </a:p>
          <a:p>
            <a:pPr lvl="2"/>
            <a:r>
              <a:rPr lang="en-US" altLang="zh-TW" sz="2500" dirty="0">
                <a:sym typeface="Wingdings" pitchFamily="2" charset="2"/>
              </a:rPr>
              <a:t>&lt;</a:t>
            </a:r>
            <a:r>
              <a:rPr lang="en-US" altLang="zh-TW" sz="2500" dirty="0" err="1">
                <a:sym typeface="Wingdings" pitchFamily="2" charset="2"/>
              </a:rPr>
              <a:t>tr</a:t>
            </a:r>
            <a:r>
              <a:rPr lang="en-US" altLang="zh-TW" sz="2500" dirty="0">
                <a:sym typeface="Wingdings" pitchFamily="2" charset="2"/>
              </a:rPr>
              <a:t>&gt;</a:t>
            </a:r>
            <a:r>
              <a:rPr lang="en-US" altLang="zh-TW" sz="2500" dirty="0">
                <a:latin typeface="Arial" charset="0"/>
                <a:sym typeface="Wingdings" pitchFamily="2" charset="2"/>
              </a:rPr>
              <a:t>…</a:t>
            </a:r>
            <a:r>
              <a:rPr lang="en-US" altLang="zh-TW" sz="2500" dirty="0">
                <a:sym typeface="Wingdings" pitchFamily="2" charset="2"/>
              </a:rPr>
              <a:t>&lt;/</a:t>
            </a:r>
            <a:r>
              <a:rPr lang="en-US" altLang="zh-TW" sz="2500" dirty="0" err="1">
                <a:sym typeface="Wingdings" pitchFamily="2" charset="2"/>
              </a:rPr>
              <a:t>tr</a:t>
            </a:r>
            <a:r>
              <a:rPr lang="en-US" altLang="zh-TW" sz="2500" dirty="0">
                <a:sym typeface="Wingdings" pitchFamily="2" charset="2"/>
              </a:rPr>
              <a:t>&gt;  </a:t>
            </a:r>
            <a:r>
              <a:rPr lang="zh-TW" altLang="en-US" sz="2500" dirty="0">
                <a:sym typeface="Wingdings" pitchFamily="2" charset="2"/>
              </a:rPr>
              <a:t>表格中</a:t>
            </a:r>
            <a:r>
              <a:rPr lang="zh-TW" altLang="en-US" sz="2500" u="sng" dirty="0">
                <a:sym typeface="Wingdings" pitchFamily="2" charset="2"/>
              </a:rPr>
              <a:t>列</a:t>
            </a:r>
            <a:r>
              <a:rPr lang="zh-TW" altLang="en-US" sz="2500" dirty="0">
                <a:sym typeface="Wingdings" pitchFamily="2" charset="2"/>
              </a:rPr>
              <a:t>的開頭與結束的宣告</a:t>
            </a:r>
          </a:p>
          <a:p>
            <a:pPr lvl="2"/>
            <a:r>
              <a:rPr lang="en-US" altLang="zh-TW" sz="2500" dirty="0">
                <a:sym typeface="Wingdings" pitchFamily="2" charset="2"/>
              </a:rPr>
              <a:t>&lt;</a:t>
            </a:r>
            <a:r>
              <a:rPr lang="en-US" altLang="zh-TW" sz="2500" dirty="0" err="1">
                <a:sym typeface="Wingdings" pitchFamily="2" charset="2"/>
              </a:rPr>
              <a:t>th</a:t>
            </a:r>
            <a:r>
              <a:rPr lang="en-US" altLang="zh-TW" sz="2500" dirty="0">
                <a:sym typeface="Wingdings" pitchFamily="2" charset="2"/>
              </a:rPr>
              <a:t>&gt;</a:t>
            </a:r>
            <a:r>
              <a:rPr lang="en-US" altLang="zh-TW" sz="2500" dirty="0">
                <a:latin typeface="Arial" charset="0"/>
                <a:sym typeface="Wingdings" pitchFamily="2" charset="2"/>
              </a:rPr>
              <a:t>…</a:t>
            </a:r>
            <a:r>
              <a:rPr lang="en-US" altLang="zh-TW" sz="2500" dirty="0">
                <a:sym typeface="Wingdings" pitchFamily="2" charset="2"/>
              </a:rPr>
              <a:t>&lt;/</a:t>
            </a:r>
            <a:r>
              <a:rPr lang="en-US" altLang="zh-TW" sz="2500" dirty="0" err="1">
                <a:sym typeface="Wingdings" pitchFamily="2" charset="2"/>
              </a:rPr>
              <a:t>th</a:t>
            </a:r>
            <a:r>
              <a:rPr lang="en-US" altLang="zh-TW" sz="2500" dirty="0">
                <a:sym typeface="Wingdings" pitchFamily="2" charset="2"/>
              </a:rPr>
              <a:t>&gt;  </a:t>
            </a:r>
            <a:r>
              <a:rPr lang="zh-TW" altLang="en-US" sz="2500" dirty="0">
                <a:sym typeface="Wingdings" pitchFamily="2" charset="2"/>
              </a:rPr>
              <a:t>列中</a:t>
            </a:r>
            <a:r>
              <a:rPr lang="zh-TW" altLang="en-US" sz="2500" u="sng" dirty="0">
                <a:sym typeface="Wingdings" pitchFamily="2" charset="2"/>
              </a:rPr>
              <a:t>標題欄</a:t>
            </a:r>
            <a:r>
              <a:rPr lang="zh-TW" altLang="en-US" sz="2500" dirty="0">
                <a:sym typeface="Wingdings" pitchFamily="2" charset="2"/>
              </a:rPr>
              <a:t>的開頭與結束的宣告</a:t>
            </a:r>
          </a:p>
          <a:p>
            <a:pPr lvl="2"/>
            <a:r>
              <a:rPr lang="en-US" altLang="zh-TW" sz="2500" dirty="0">
                <a:sym typeface="Wingdings" pitchFamily="2" charset="2"/>
              </a:rPr>
              <a:t>&lt;td&gt;</a:t>
            </a:r>
            <a:r>
              <a:rPr lang="en-US" altLang="zh-TW" sz="2500" dirty="0">
                <a:latin typeface="Arial" charset="0"/>
                <a:sym typeface="Wingdings" pitchFamily="2" charset="2"/>
              </a:rPr>
              <a:t>…</a:t>
            </a:r>
            <a:r>
              <a:rPr lang="en-US" altLang="zh-TW" sz="2500" dirty="0">
                <a:sym typeface="Wingdings" pitchFamily="2" charset="2"/>
              </a:rPr>
              <a:t>&lt;/td&gt;  </a:t>
            </a:r>
            <a:r>
              <a:rPr lang="zh-TW" altLang="en-US" sz="2500" dirty="0">
                <a:sym typeface="Wingdings" pitchFamily="2" charset="2"/>
              </a:rPr>
              <a:t>列中</a:t>
            </a:r>
            <a:r>
              <a:rPr lang="zh-TW" altLang="en-US" sz="2500" u="sng" dirty="0">
                <a:sym typeface="Wingdings" pitchFamily="2" charset="2"/>
              </a:rPr>
              <a:t>資料欄</a:t>
            </a:r>
            <a:r>
              <a:rPr lang="zh-TW" altLang="en-US" sz="2500" dirty="0">
                <a:sym typeface="Wingdings" pitchFamily="2" charset="2"/>
              </a:rPr>
              <a:t>的開頭與結束的宣告</a:t>
            </a:r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581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1096090" y="1844824"/>
            <a:ext cx="3670220" cy="39546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01131"/>
            <a:ext cx="374491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表格設計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45664" y="1268760"/>
            <a:ext cx="8229600" cy="453072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mtClean="0"/>
              <a:t>Example</a:t>
            </a:r>
          </a:p>
          <a:p>
            <a:pPr lvl="1"/>
            <a:r>
              <a:rPr lang="en-US" altLang="zh-TW" smtClean="0"/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57792" y="1960880"/>
            <a:ext cx="2743200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&lt;TABLE&gt;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&lt;TH&gt;</a:t>
            </a:r>
            <a:r>
              <a:rPr lang="zh-TW" altLang="en-US" sz="1600" b="1" dirty="0">
                <a:latin typeface="Times New Roman" pitchFamily="18" charset="0"/>
              </a:rPr>
              <a:t>國中</a:t>
            </a:r>
            <a:r>
              <a:rPr lang="en-US" altLang="zh-TW" sz="1600" b="1" dirty="0">
                <a:latin typeface="Times New Roman" pitchFamily="18" charset="0"/>
              </a:rPr>
              <a:t>&lt;/TH&gt;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&lt;TH&gt;</a:t>
            </a:r>
            <a:r>
              <a:rPr lang="zh-TW" altLang="en-US" sz="1600" b="1" dirty="0">
                <a:latin typeface="Times New Roman" pitchFamily="18" charset="0"/>
              </a:rPr>
              <a:t>高中</a:t>
            </a:r>
            <a:r>
              <a:rPr lang="en-US" altLang="zh-TW" sz="1600" b="1" dirty="0">
                <a:latin typeface="Times New Roman" pitchFamily="18" charset="0"/>
              </a:rPr>
              <a:t>&lt;/TH&gt;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&lt;TH&gt;</a:t>
            </a:r>
            <a:r>
              <a:rPr lang="zh-TW" altLang="en-US" sz="1600" b="1" dirty="0">
                <a:latin typeface="Times New Roman" pitchFamily="18" charset="0"/>
              </a:rPr>
              <a:t>大學</a:t>
            </a:r>
            <a:r>
              <a:rPr lang="en-US" altLang="zh-TW" sz="1600" b="1" dirty="0">
                <a:latin typeface="Times New Roman" pitchFamily="18" charset="0"/>
              </a:rPr>
              <a:t>&lt;/TH&gt;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&lt;/TR&gt;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latin typeface="Times New Roman" pitchFamily="18" charset="0"/>
              </a:rPr>
              <a:t>淡江國中</a:t>
            </a:r>
            <a:r>
              <a:rPr lang="en-US" altLang="zh-TW" sz="1600" b="1" dirty="0">
                <a:latin typeface="Times New Roman" pitchFamily="18" charset="0"/>
              </a:rPr>
              <a:t>&lt;/TD&gt;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latin typeface="Times New Roman" pitchFamily="18" charset="0"/>
              </a:rPr>
              <a:t>淡江高中</a:t>
            </a:r>
            <a:r>
              <a:rPr lang="en-US" altLang="zh-TW" sz="1600" b="1" dirty="0">
                <a:latin typeface="Times New Roman" pitchFamily="18" charset="0"/>
              </a:rPr>
              <a:t>&lt;/TD&gt;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latin typeface="Times New Roman" pitchFamily="18" charset="0"/>
              </a:rPr>
              <a:t>淡江大學</a:t>
            </a:r>
            <a:r>
              <a:rPr lang="en-US" altLang="zh-TW" sz="1600" b="1" dirty="0">
                <a:latin typeface="Times New Roman" pitchFamily="18" charset="0"/>
              </a:rPr>
              <a:t>&lt;/TD&gt;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&lt;/TR&gt;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&lt;/TABLE&gt;</a:t>
            </a:r>
            <a:r>
              <a:rPr lang="en-US" altLang="zh-TW" sz="1600" b="1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22420" y="3280728"/>
            <a:ext cx="1287780" cy="190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34000" y="3270568"/>
            <a:ext cx="2590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600992" y="3903504"/>
            <a:ext cx="495300" cy="6832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060464" y="3682524"/>
            <a:ext cx="3048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979712" y="2678748"/>
            <a:ext cx="228600" cy="1066800"/>
            <a:chOff x="3792" y="2304"/>
            <a:chExt cx="144" cy="129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92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92" y="23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979712" y="4017328"/>
            <a:ext cx="228600" cy="1066800"/>
            <a:chOff x="3792" y="2304"/>
            <a:chExt cx="144" cy="1296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792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792" y="23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96090" y="3071972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第一列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096090" y="4426744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第二列</a:t>
            </a:r>
          </a:p>
        </p:txBody>
      </p:sp>
      <p:sp>
        <p:nvSpPr>
          <p:cNvPr id="23" name="AutoShape 9"/>
          <p:cNvSpPr>
            <a:spLocks/>
          </p:cNvSpPr>
          <p:nvPr/>
        </p:nvSpPr>
        <p:spPr bwMode="auto">
          <a:xfrm>
            <a:off x="4450080" y="4281964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" name="AutoShape 9"/>
          <p:cNvSpPr>
            <a:spLocks/>
          </p:cNvSpPr>
          <p:nvPr/>
        </p:nvSpPr>
        <p:spPr bwMode="auto">
          <a:xfrm>
            <a:off x="4046220" y="2950528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</a:t>
            </a:r>
            <a:r>
              <a:rPr lang="zh-TW" altLang="en-US" dirty="0"/>
              <a:t>邊框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如何設定表格邊框</a:t>
            </a:r>
          </a:p>
          <a:p>
            <a:pPr lvl="1"/>
            <a:r>
              <a:rPr lang="zh-TW" altLang="en-US" dirty="0"/>
              <a:t>說明</a:t>
            </a:r>
          </a:p>
          <a:p>
            <a:pPr lvl="2"/>
            <a:r>
              <a:rPr lang="zh-TW" altLang="en-US" dirty="0"/>
              <a:t>設定邊框的屬性為</a:t>
            </a:r>
            <a:r>
              <a:rPr lang="en-US" altLang="zh-TW" dirty="0"/>
              <a:t>border, </a:t>
            </a:r>
            <a:r>
              <a:rPr lang="zh-TW" altLang="en-US" dirty="0"/>
              <a:t>因為是直接與表格相關的</a:t>
            </a:r>
            <a:r>
              <a:rPr lang="en-US" altLang="zh-TW" dirty="0"/>
              <a:t>, </a:t>
            </a:r>
            <a:r>
              <a:rPr lang="zh-TW" altLang="en-US" dirty="0"/>
              <a:t>所以是屬於</a:t>
            </a:r>
            <a:r>
              <a:rPr lang="en-US" altLang="zh-TW" dirty="0"/>
              <a:t>&lt;table&gt;</a:t>
            </a:r>
            <a:r>
              <a:rPr lang="zh-TW" altLang="en-US" dirty="0"/>
              <a:t>的屬性</a:t>
            </a:r>
          </a:p>
          <a:p>
            <a:pPr lvl="1"/>
            <a:r>
              <a:rPr lang="zh-TW" altLang="en-US" dirty="0"/>
              <a:t>格式</a:t>
            </a:r>
          </a:p>
          <a:p>
            <a:pPr lvl="2"/>
            <a:r>
              <a:rPr lang="en-US" altLang="zh-TW" dirty="0"/>
              <a:t>&lt;table border=N&gt;</a:t>
            </a:r>
            <a:r>
              <a:rPr lang="en-US" altLang="zh-TW" dirty="0">
                <a:latin typeface="Arial" charset="0"/>
              </a:rPr>
              <a:t>…</a:t>
            </a:r>
            <a:r>
              <a:rPr lang="en-US" altLang="zh-TW" dirty="0"/>
              <a:t>&lt;/table&gt; </a:t>
            </a:r>
            <a:r>
              <a:rPr lang="en-US" altLang="zh-TW" dirty="0">
                <a:sym typeface="Wingdings" pitchFamily="2" charset="2"/>
              </a:rPr>
              <a:t> N=</a:t>
            </a:r>
            <a:r>
              <a:rPr lang="zh-TW" altLang="en-US" dirty="0">
                <a:sym typeface="Wingdings" pitchFamily="2" charset="2"/>
              </a:rPr>
              <a:t>數字</a:t>
            </a:r>
          </a:p>
          <a:p>
            <a:pPr lvl="3"/>
            <a:r>
              <a:rPr lang="en-US" altLang="zh-TW" dirty="0"/>
              <a:t>N = 0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表示沒有設定邊框</a:t>
            </a:r>
          </a:p>
          <a:p>
            <a:pPr lvl="3"/>
            <a:r>
              <a:rPr lang="en-US" altLang="zh-TW" dirty="0"/>
              <a:t>N </a:t>
            </a:r>
            <a:r>
              <a:rPr lang="en-US" altLang="zh-TW" dirty="0">
                <a:sym typeface="Symbol" pitchFamily="18" charset="2"/>
              </a:rPr>
              <a:t> 1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表示有設定邊框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且</a:t>
            </a:r>
            <a:r>
              <a:rPr lang="en-US" altLang="zh-TW" dirty="0">
                <a:sym typeface="Wingdings" pitchFamily="2" charset="2"/>
              </a:rPr>
              <a:t>N</a:t>
            </a:r>
            <a:r>
              <a:rPr lang="zh-TW" altLang="en-US" dirty="0">
                <a:sym typeface="Wingdings" pitchFamily="2" charset="2"/>
              </a:rPr>
              <a:t>越大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邊框越大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5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1331640" y="2164556"/>
            <a:ext cx="2935560" cy="40886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49500"/>
            <a:ext cx="3419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</a:t>
            </a:r>
            <a:r>
              <a:rPr lang="zh-TW" altLang="en-US" dirty="0"/>
              <a:t>邊框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2362200"/>
            <a:ext cx="2743200" cy="389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&lt;TABLE BORDER=N&gt;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&lt;TH&gt;</a:t>
            </a:r>
            <a:r>
              <a:rPr lang="zh-TW" altLang="en-US" sz="1600" b="1" dirty="0">
                <a:latin typeface="Times New Roman" pitchFamily="18" charset="0"/>
              </a:rPr>
              <a:t>國中</a:t>
            </a:r>
            <a:r>
              <a:rPr lang="en-US" altLang="zh-TW" sz="1600" b="1" dirty="0">
                <a:latin typeface="Times New Roman" pitchFamily="18" charset="0"/>
              </a:rPr>
              <a:t>&lt;/TH&gt;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&lt;TH&gt;</a:t>
            </a:r>
            <a:r>
              <a:rPr lang="zh-TW" altLang="en-US" sz="1600" b="1" dirty="0">
                <a:latin typeface="Times New Roman" pitchFamily="18" charset="0"/>
              </a:rPr>
              <a:t>高中</a:t>
            </a:r>
            <a:r>
              <a:rPr lang="en-US" altLang="zh-TW" sz="1600" b="1" dirty="0">
                <a:latin typeface="Times New Roman" pitchFamily="18" charset="0"/>
              </a:rPr>
              <a:t>&lt;/TH&gt;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&lt;TH&gt;</a:t>
            </a:r>
            <a:r>
              <a:rPr lang="zh-TW" altLang="en-US" sz="1600" b="1" dirty="0">
                <a:latin typeface="Times New Roman" pitchFamily="18" charset="0"/>
              </a:rPr>
              <a:t>大學</a:t>
            </a:r>
            <a:r>
              <a:rPr lang="en-US" altLang="zh-TW" sz="1600" b="1" dirty="0">
                <a:latin typeface="Times New Roman" pitchFamily="18" charset="0"/>
              </a:rPr>
              <a:t>&lt;/TH&gt;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&lt;/TR&gt;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latin typeface="Times New Roman" pitchFamily="18" charset="0"/>
              </a:rPr>
              <a:t>淡江國中</a:t>
            </a:r>
            <a:r>
              <a:rPr lang="en-US" altLang="zh-TW" sz="1600" b="1" dirty="0">
                <a:latin typeface="Times New Roman" pitchFamily="18" charset="0"/>
              </a:rPr>
              <a:t>&lt;/TD&gt;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&lt;TD&gt;</a:t>
            </a:r>
            <a:r>
              <a:rPr lang="zh-TW" altLang="en-US" b="1" dirty="0"/>
              <a:t>淡江</a:t>
            </a:r>
            <a:r>
              <a:rPr lang="zh-TW" altLang="en-US" sz="1600" b="1" dirty="0">
                <a:latin typeface="Times New Roman" pitchFamily="18" charset="0"/>
              </a:rPr>
              <a:t>高中</a:t>
            </a:r>
            <a:r>
              <a:rPr lang="en-US" altLang="zh-TW" sz="1600" b="1" dirty="0">
                <a:latin typeface="Times New Roman" pitchFamily="18" charset="0"/>
              </a:rPr>
              <a:t>&lt;/TD&gt;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    &lt;TD&gt;</a:t>
            </a:r>
            <a:r>
              <a:rPr lang="zh-TW" altLang="en-US" b="1" dirty="0"/>
              <a:t>淡江</a:t>
            </a:r>
            <a:r>
              <a:rPr lang="zh-TW" altLang="en-US" sz="1600" b="1" dirty="0">
                <a:latin typeface="Times New Roman" pitchFamily="18" charset="0"/>
              </a:rPr>
              <a:t>大學</a:t>
            </a:r>
            <a:r>
              <a:rPr lang="en-US" altLang="zh-TW" sz="1600" b="1" dirty="0">
                <a:latin typeface="Times New Roman" pitchFamily="18" charset="0"/>
              </a:rPr>
              <a:t>&lt;/TD&gt;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&lt;/TR&gt;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&lt;/TABLE&gt;</a:t>
            </a:r>
            <a:r>
              <a:rPr lang="en-US" altLang="zh-TW" sz="1600" b="1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953000" y="2819400"/>
            <a:ext cx="1524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3276600" y="2895600"/>
            <a:ext cx="1676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Comic Sans MS" pitchFamily="66" charset="0"/>
                <a:ea typeface="標楷體" pitchFamily="65" charset="-120"/>
              </a:rPr>
              <a:t>N=1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953000" y="4876800"/>
            <a:ext cx="228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3124200" y="2971800"/>
            <a:ext cx="182880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48400" y="3962400"/>
            <a:ext cx="788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Comic Sans MS" pitchFamily="66" charset="0"/>
                <a:ea typeface="標楷體" pitchFamily="65" charset="-120"/>
              </a:rPr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18919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表格寬度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絕對設定的方法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/>
              <a:t>說明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固定表格的長度</a:t>
            </a:r>
            <a:r>
              <a:rPr lang="en-US" altLang="zh-TW" dirty="0"/>
              <a:t>, </a:t>
            </a:r>
            <a:r>
              <a:rPr lang="zh-TW" altLang="en-US" dirty="0"/>
              <a:t>即當瀏覽器視窗的寬度改變時</a:t>
            </a:r>
            <a:r>
              <a:rPr lang="en-US" altLang="zh-TW" dirty="0"/>
              <a:t>, </a:t>
            </a:r>
            <a:r>
              <a:rPr lang="zh-TW" altLang="en-US" dirty="0"/>
              <a:t>表格的寬度將不會做改變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/>
              <a:t>格式</a:t>
            </a:r>
          </a:p>
          <a:p>
            <a:pPr lvl="3">
              <a:lnSpc>
                <a:spcPct val="90000"/>
              </a:lnSpc>
            </a:pPr>
            <a:r>
              <a:rPr lang="en-US" altLang="zh-TW" dirty="0"/>
              <a:t>&lt;table width=N&gt;</a:t>
            </a:r>
            <a:r>
              <a:rPr lang="en-US" altLang="zh-TW" dirty="0">
                <a:latin typeface="Arial" charset="0"/>
              </a:rPr>
              <a:t>…</a:t>
            </a:r>
            <a:r>
              <a:rPr lang="en-US" altLang="zh-TW" dirty="0"/>
              <a:t>&lt;/table&gt; </a:t>
            </a:r>
            <a:r>
              <a:rPr lang="en-US" altLang="zh-TW" dirty="0">
                <a:sym typeface="Wingdings" pitchFamily="2" charset="2"/>
              </a:rPr>
              <a:t> N=</a:t>
            </a:r>
            <a:r>
              <a:rPr lang="zh-TW" altLang="en-US" dirty="0">
                <a:sym typeface="Wingdings" pitchFamily="2" charset="2"/>
              </a:rPr>
              <a:t>點數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en-US" altLang="zh-TW" dirty="0" err="1">
                <a:sym typeface="Wingdings" pitchFamily="2" charset="2"/>
              </a:rPr>
              <a:t>piexl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pPr marL="923544" lvl="3" indent="0">
              <a:lnSpc>
                <a:spcPct val="90000"/>
              </a:lnSpc>
              <a:buNone/>
            </a:pPr>
            <a:endParaRPr lang="en-US" altLang="zh-TW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相對設定的方法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/>
              <a:t>說明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即當瀏覽器的視窗寬度改變時</a:t>
            </a:r>
            <a:r>
              <a:rPr lang="en-US" altLang="zh-TW" dirty="0"/>
              <a:t>, </a:t>
            </a:r>
            <a:r>
              <a:rPr lang="zh-TW" altLang="en-US" dirty="0"/>
              <a:t>表格的的寬度將隨之改變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/>
              <a:t>格式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 </a:t>
            </a:r>
            <a:r>
              <a:rPr lang="en-US" altLang="zh-TW" dirty="0"/>
              <a:t>&lt;table width=N&gt;</a:t>
            </a:r>
            <a:r>
              <a:rPr lang="en-US" altLang="zh-TW" dirty="0">
                <a:latin typeface="Arial" charset="0"/>
              </a:rPr>
              <a:t>…</a:t>
            </a:r>
            <a:r>
              <a:rPr lang="en-US" altLang="zh-TW" dirty="0"/>
              <a:t>&lt;/table&gt; </a:t>
            </a:r>
            <a:r>
              <a:rPr lang="en-US" altLang="zh-TW" dirty="0">
                <a:sym typeface="Wingdings" pitchFamily="2" charset="2"/>
              </a:rPr>
              <a:t> N=1-100%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9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表格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>-</a:t>
            </a:r>
            <a:r>
              <a:rPr lang="zh-TW" altLang="en-US" dirty="0" smtClean="0"/>
              <a:t>絕對設定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Example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&lt;TABLE BORDER=1 WIDTH=500&gt;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     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&lt;TH&gt;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姓名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&lt;/TH&gt;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陳依玟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&lt;/TD&gt;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&lt;/TR&gt;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     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&lt;TH&gt;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性別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&lt;/TH&gt;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女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&lt;/TD&gt;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&lt;/TR&gt;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     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&lt;TH&gt;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電話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&lt;/TH&gt; 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          &lt;TD&gt;(04)25045321&lt;/TD&gt;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&lt;/TR&gt;</a:t>
            </a:r>
            <a:r>
              <a:rPr lang="en-US" altLang="zh-TW" sz="1600" b="1" dirty="0">
                <a:latin typeface="Times New Roman" pitchFamily="18" charset="0"/>
              </a:rPr>
              <a:t> 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&lt;/TABLE&gt;</a:t>
            </a:r>
            <a:r>
              <a:rPr lang="en-US" altLang="zh-TW" sz="1600" b="1" dirty="0"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lvl="1"/>
            <a:endParaRPr lang="zh-TW" altLang="en-US" dirty="0"/>
          </a:p>
        </p:txBody>
      </p:sp>
      <p:pic>
        <p:nvPicPr>
          <p:cNvPr id="4" name="Picture 5" descr="p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81300"/>
            <a:ext cx="3962400" cy="8985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6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51325"/>
            <a:ext cx="3962400" cy="1577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740650" y="24003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最大視窗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48200" y="3848100"/>
            <a:ext cx="429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>
                <a:latin typeface="Times New Roman" pitchFamily="18" charset="0"/>
                <a:ea typeface="標楷體" pitchFamily="65" charset="-120"/>
              </a:rPr>
              <a:t>視窗改變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, 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絕對設定方法下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, 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表格不會改變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886200" y="2133600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表格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>-</a:t>
            </a:r>
            <a:r>
              <a:rPr lang="zh-TW" altLang="en-US" dirty="0" smtClean="0"/>
              <a:t>相對設定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Example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&lt;TABLE BORDER=1 WIDTH=80%&gt;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   </a:t>
            </a: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&lt;TR&gt;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     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&lt;TH&gt;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姓名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&lt;/TH&gt;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陳依玟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&lt;/TD&gt;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&lt;/TR&gt;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     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&lt;TH&gt;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性別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&lt;/TH&gt;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          &lt;TD&gt;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女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&lt;/TD&gt;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&lt;/TR&gt;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&lt;TR&gt;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     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&lt;TH&gt;</a:t>
            </a:r>
            <a:r>
              <a:rPr lang="zh-TW" altLang="en-US" sz="1600" b="1" dirty="0">
                <a:solidFill>
                  <a:schemeClr val="tx2"/>
                </a:solidFill>
                <a:latin typeface="Times New Roman" pitchFamily="18" charset="0"/>
              </a:rPr>
              <a:t>電話</a:t>
            </a: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&lt;/TH&gt; 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Times New Roman" pitchFamily="18" charset="0"/>
              </a:rPr>
              <a:t>          &lt;TD&gt;(04)25045321&lt;/TD&gt;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rgbClr val="008000"/>
                </a:solidFill>
                <a:latin typeface="Times New Roman" pitchFamily="18" charset="0"/>
              </a:rPr>
              <a:t>     &lt;/TR&gt;</a:t>
            </a:r>
            <a:r>
              <a:rPr lang="en-US" altLang="zh-TW" sz="1600" b="1" dirty="0">
                <a:latin typeface="Times New Roman" pitchFamily="18" charset="0"/>
              </a:rPr>
              <a:t> 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latin typeface="Times New Roman" pitchFamily="18" charset="0"/>
              </a:rPr>
              <a:t>  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&lt;/TABLE&gt;</a:t>
            </a:r>
            <a:r>
              <a:rPr lang="en-US" altLang="zh-TW" sz="1600" b="1" dirty="0"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TW" sz="1600" b="1" dirty="0">
                <a:solidFill>
                  <a:schemeClr val="accent2"/>
                </a:solidFill>
                <a:latin typeface="Times New Roman" pitchFamily="18" charset="0"/>
              </a:rPr>
              <a:t>&lt;/BODY</a:t>
            </a:r>
            <a:r>
              <a:rPr lang="en-US" altLang="zh-TW" sz="1600" b="1" dirty="0" smtClean="0">
                <a:solidFill>
                  <a:schemeClr val="accent2"/>
                </a:solidFill>
                <a:latin typeface="Times New Roman" pitchFamily="18" charset="0"/>
              </a:rPr>
              <a:t>&gt;</a:t>
            </a:r>
            <a:endParaRPr lang="en-US" altLang="zh-TW" sz="1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95936" y="2110740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6" name="Picture 6" descr="p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81313"/>
            <a:ext cx="3962400" cy="8985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67898" y="249174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最大視窗</a:t>
            </a:r>
          </a:p>
        </p:txBody>
      </p:sp>
      <p:pic>
        <p:nvPicPr>
          <p:cNvPr id="8" name="Picture 8" descr="p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43400"/>
            <a:ext cx="3962400" cy="166846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8898" y="3960496"/>
            <a:ext cx="452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視窗改變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相對設定方法下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表格會隨之改變</a:t>
            </a:r>
          </a:p>
        </p:txBody>
      </p:sp>
    </p:spTree>
    <p:extLst>
      <p:ext uri="{BB962C8B-B14F-4D97-AF65-F5344CB8AC3E}">
        <p14:creationId xmlns:p14="http://schemas.microsoft.com/office/powerpoint/2010/main" val="2808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製作頁</a:t>
            </a:r>
            <a:r>
              <a:rPr lang="zh-TW" altLang="en-US" dirty="0" smtClean="0"/>
              <a:t>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/>
          <a:lstStyle/>
          <a:p>
            <a:r>
              <a:rPr lang="zh-TW" altLang="en-US" dirty="0" smtClean="0"/>
              <a:t> 何謂頁框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頁框的基本格式</a:t>
            </a:r>
            <a:endParaRPr lang="en-US" altLang="zh-TW" dirty="0" smtClean="0"/>
          </a:p>
          <a:p>
            <a:r>
              <a:rPr lang="zh-TW" altLang="en-US" dirty="0" smtClean="0"/>
              <a:t> 頁框內容的顯示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框邊的設定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頁框的超連結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的屬性值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何謂頁框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6160" y="1340768"/>
            <a:ext cx="7772400" cy="24845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TW" altLang="en-US" dirty="0" smtClean="0"/>
              <a:t>頁框組</a:t>
            </a:r>
            <a:r>
              <a:rPr lang="en-US" altLang="zh-TW" baseline="-25000" dirty="0" smtClean="0"/>
              <a:t>(Frameset)</a:t>
            </a:r>
          </a:p>
          <a:p>
            <a:pPr lvl="1" eaLnBrk="1" hangingPunct="1"/>
            <a:r>
              <a:rPr lang="zh-TW" altLang="en-US" dirty="0" smtClean="0"/>
              <a:t>說明</a:t>
            </a:r>
          </a:p>
          <a:p>
            <a:pPr lvl="2" eaLnBrk="1" hangingPunct="1"/>
            <a:r>
              <a:rPr lang="zh-TW" altLang="en-US" dirty="0" smtClean="0"/>
              <a:t>這種設計方式與前面介紹的網頁不太相同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主要的差別是頁框的環境允許在</a:t>
            </a:r>
            <a:r>
              <a:rPr lang="zh-TW" altLang="en-US" u="sng" dirty="0" smtClean="0">
                <a:solidFill>
                  <a:schemeClr val="tx2"/>
                </a:solidFill>
              </a:rPr>
              <a:t>同一個瀏覽器視窗</a:t>
            </a:r>
            <a:r>
              <a:rPr lang="zh-TW" altLang="en-US" dirty="0" smtClean="0"/>
              <a:t>中劃分成</a:t>
            </a:r>
            <a:r>
              <a:rPr lang="zh-TW" altLang="en-US" u="sng" dirty="0" smtClean="0">
                <a:solidFill>
                  <a:schemeClr val="tx2"/>
                </a:solidFill>
              </a:rPr>
              <a:t>數個獨立的窗框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分別用來</a:t>
            </a:r>
            <a:r>
              <a:rPr lang="zh-TW" altLang="en-US" u="sng" dirty="0" smtClean="0">
                <a:solidFill>
                  <a:schemeClr val="tx2"/>
                </a:solidFill>
              </a:rPr>
              <a:t>顯示不同的網頁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而前面所介紹瀏覽器視窗只能顯示一個網頁。</a:t>
            </a:r>
            <a:endParaRPr lang="zh-TW" altLang="en-US" u="sng" dirty="0" smtClean="0">
              <a:solidFill>
                <a:schemeClr val="tx2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324784" y="3759685"/>
            <a:ext cx="7884606" cy="2882396"/>
            <a:chOff x="1447800" y="3810000"/>
            <a:chExt cx="7094538" cy="2286000"/>
          </a:xfrm>
        </p:grpSpPr>
        <p:pic>
          <p:nvPicPr>
            <p:cNvPr id="33796" name="Picture 4" descr="vulc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210" y="3891756"/>
              <a:ext cx="2819400" cy="1741487"/>
            </a:xfrm>
            <a:prstGeom prst="rect">
              <a:avLst/>
            </a:prstGeom>
            <a:noFill/>
            <a:ln w="9525">
              <a:solidFill>
                <a:srgbClr val="33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436938" y="3810000"/>
              <a:ext cx="914400" cy="1905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H="1">
              <a:off x="3132138" y="4648200"/>
              <a:ext cx="304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447800" y="4460875"/>
              <a:ext cx="17605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b="1">
                  <a:latin typeface="Times New Roman" pitchFamily="18" charset="0"/>
                  <a:ea typeface="標楷體" pitchFamily="65" charset="-120"/>
                </a:rPr>
                <a:t>此為一</a:t>
              </a:r>
              <a:r>
                <a:rPr lang="en-US" altLang="zh-TW" b="1">
                  <a:latin typeface="Comic Sans MS" pitchFamily="66" charset="0"/>
                </a:rPr>
                <a:t>HTML</a:t>
              </a:r>
              <a:r>
                <a:rPr lang="zh-TW" altLang="en-US" b="1">
                  <a:latin typeface="Times New Roman" pitchFamily="18" charset="0"/>
                  <a:ea typeface="標楷體" pitchFamily="65" charset="-120"/>
                </a:rPr>
                <a:t>檔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4427538" y="3810000"/>
              <a:ext cx="1981200" cy="1905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6408738" y="44196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6553200" y="4267200"/>
              <a:ext cx="19891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b="1">
                  <a:latin typeface="Times New Roman" pitchFamily="18" charset="0"/>
                  <a:ea typeface="標楷體" pitchFamily="65" charset="-120"/>
                </a:rPr>
                <a:t>此為另一</a:t>
              </a:r>
              <a:r>
                <a:rPr lang="en-US" altLang="zh-TW" b="1">
                  <a:latin typeface="Comic Sans MS" pitchFamily="66" charset="0"/>
                </a:rPr>
                <a:t>HTML</a:t>
              </a:r>
              <a:r>
                <a:rPr lang="zh-TW" altLang="en-US" b="1">
                  <a:latin typeface="Times New Roman" pitchFamily="18" charset="0"/>
                  <a:ea typeface="標楷體" pitchFamily="65" charset="-120"/>
                </a:rPr>
                <a:t>檔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506663" y="5729288"/>
              <a:ext cx="47323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b="1">
                  <a:latin typeface="標楷體" pitchFamily="65" charset="-120"/>
                  <a:ea typeface="標楷體" pitchFamily="65" charset="-120"/>
                </a:rPr>
                <a:t>此為一頁框組</a:t>
              </a:r>
              <a:r>
                <a:rPr lang="en-US" altLang="zh-TW" b="1">
                  <a:latin typeface="標楷體" pitchFamily="65" charset="-120"/>
                  <a:ea typeface="標楷體" pitchFamily="65" charset="-120"/>
                </a:rPr>
                <a:t>, </a:t>
              </a:r>
              <a:r>
                <a:rPr lang="zh-TW" altLang="en-US" b="1">
                  <a:latin typeface="標楷體" pitchFamily="65" charset="-120"/>
                  <a:ea typeface="標楷體" pitchFamily="65" charset="-120"/>
                </a:rPr>
                <a:t>有</a:t>
              </a:r>
              <a:r>
                <a:rPr lang="en-US" altLang="zh-TW" b="1">
                  <a:latin typeface="標楷體" pitchFamily="65" charset="-120"/>
                  <a:ea typeface="標楷體" pitchFamily="65" charset="-120"/>
                </a:rPr>
                <a:t>2</a:t>
              </a:r>
              <a:r>
                <a:rPr lang="zh-TW" altLang="en-US" b="1">
                  <a:latin typeface="標楷體" pitchFamily="65" charset="-120"/>
                  <a:ea typeface="標楷體" pitchFamily="65" charset="-120"/>
                </a:rPr>
                <a:t>個窗框</a:t>
              </a:r>
              <a:r>
                <a:rPr lang="en-US" altLang="zh-TW" b="1">
                  <a:latin typeface="標楷體" pitchFamily="65" charset="-120"/>
                  <a:ea typeface="標楷體" pitchFamily="65" charset="-120"/>
                </a:rPr>
                <a:t>, </a:t>
              </a:r>
              <a:r>
                <a:rPr lang="zh-TW" altLang="en-US" b="1">
                  <a:latin typeface="標楷體" pitchFamily="65" charset="-120"/>
                  <a:ea typeface="標楷體" pitchFamily="65" charset="-120"/>
                </a:rPr>
                <a:t>顯示</a:t>
              </a:r>
              <a:r>
                <a:rPr lang="en-US" altLang="zh-TW" b="1">
                  <a:latin typeface="標楷體" pitchFamily="65" charset="-120"/>
                  <a:ea typeface="標楷體" pitchFamily="65" charset="-120"/>
                </a:rPr>
                <a:t>2</a:t>
              </a:r>
              <a:r>
                <a:rPr lang="zh-TW" altLang="en-US" b="1">
                  <a:latin typeface="標楷體" pitchFamily="65" charset="-120"/>
                  <a:ea typeface="標楷體" pitchFamily="65" charset="-120"/>
                </a:rPr>
                <a:t>個</a:t>
              </a:r>
              <a:r>
                <a:rPr lang="en-US" altLang="zh-TW" b="1">
                  <a:latin typeface="Comic Sans MS" pitchFamily="66" charset="0"/>
                  <a:ea typeface="標楷體" pitchFamily="65" charset="-120"/>
                </a:rPr>
                <a:t>HTML</a:t>
              </a:r>
              <a:r>
                <a:rPr lang="zh-TW" altLang="en-US" b="1">
                  <a:latin typeface="標楷體" pitchFamily="65" charset="-120"/>
                  <a:ea typeface="標楷體" pitchFamily="65" charset="-120"/>
                </a:rPr>
                <a:t>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6372200" y="2852936"/>
            <a:ext cx="2565648" cy="279588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標籤</a:t>
            </a:r>
            <a:r>
              <a:rPr lang="en-US" altLang="zh-TW" dirty="0" smtClean="0"/>
              <a:t>(Tag)-</a:t>
            </a:r>
            <a:r>
              <a:rPr lang="zh-TW" altLang="en-US" dirty="0" smtClean="0"/>
              <a:t>基本認識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500" dirty="0" smtClean="0"/>
              <a:t> </a:t>
            </a:r>
            <a:r>
              <a:rPr lang="zh-TW" altLang="en-US" sz="2500" dirty="0" smtClean="0">
                <a:latin typeface="+mj-ea"/>
                <a:ea typeface="+mj-ea"/>
              </a:rPr>
              <a:t>說明</a:t>
            </a:r>
            <a:endParaRPr lang="en-US" altLang="zh-TW" sz="2500" dirty="0" smtClean="0">
              <a:latin typeface="+mj-ea"/>
              <a:ea typeface="+mj-ea"/>
            </a:endParaRPr>
          </a:p>
          <a:p>
            <a:pPr lvl="2"/>
            <a:r>
              <a:rPr lang="zh-TW" altLang="en-US" dirty="0"/>
              <a:t>用括號 </a:t>
            </a:r>
            <a:r>
              <a:rPr lang="en-US" altLang="zh-TW" u="sng" dirty="0">
                <a:solidFill>
                  <a:schemeClr val="tx2"/>
                </a:solidFill>
                <a:latin typeface="Comic Sans MS" pitchFamily="66" charset="0"/>
              </a:rPr>
              <a:t>&lt; &gt;</a:t>
            </a:r>
            <a:r>
              <a:rPr lang="en-US" altLang="zh-TW" dirty="0"/>
              <a:t> </a:t>
            </a:r>
            <a:r>
              <a:rPr lang="zh-TW" altLang="en-US" dirty="0"/>
              <a:t>括住的就是一個標籤</a:t>
            </a:r>
          </a:p>
          <a:p>
            <a:pPr lvl="3"/>
            <a:r>
              <a:rPr lang="en-US" altLang="zh-TW" dirty="0"/>
              <a:t>e.g. &lt;html&gt;</a:t>
            </a:r>
          </a:p>
          <a:p>
            <a:pPr lvl="2"/>
            <a:r>
              <a:rPr lang="zh-TW" altLang="en-US" dirty="0"/>
              <a:t>通常是</a:t>
            </a:r>
            <a:r>
              <a:rPr lang="zh-TW" altLang="en-US" u="sng" dirty="0">
                <a:solidFill>
                  <a:schemeClr val="tx2"/>
                </a:solidFill>
              </a:rPr>
              <a:t>成對</a:t>
            </a:r>
            <a:r>
              <a:rPr lang="zh-TW" altLang="en-US" dirty="0"/>
              <a:t>的</a:t>
            </a:r>
          </a:p>
          <a:p>
            <a:pPr lvl="3"/>
            <a:r>
              <a:rPr lang="en-US" altLang="zh-TW" dirty="0"/>
              <a:t>e.g.   </a:t>
            </a:r>
          </a:p>
          <a:p>
            <a:pPr lvl="4"/>
            <a:r>
              <a:rPr lang="zh-TW" altLang="en-US" dirty="0"/>
              <a:t>前 </a:t>
            </a:r>
            <a:r>
              <a:rPr lang="en-US" altLang="zh-TW" dirty="0"/>
              <a:t>: </a:t>
            </a:r>
            <a:r>
              <a:rPr lang="zh-TW" altLang="en-US" dirty="0"/>
              <a:t>表示開始 </a:t>
            </a:r>
            <a:r>
              <a:rPr lang="zh-TW" altLang="en-US" dirty="0"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&lt;html&gt;</a:t>
            </a:r>
          </a:p>
          <a:p>
            <a:pPr lvl="4"/>
            <a:r>
              <a:rPr lang="zh-TW" altLang="en-US" dirty="0"/>
              <a:t>後 </a:t>
            </a:r>
            <a:r>
              <a:rPr lang="en-US" altLang="zh-TW" dirty="0"/>
              <a:t>: </a:t>
            </a:r>
            <a:r>
              <a:rPr lang="zh-TW" altLang="en-US" dirty="0"/>
              <a:t>表示結束 </a:t>
            </a:r>
            <a:r>
              <a:rPr lang="zh-TW" altLang="en-US" dirty="0"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&lt;/html&gt;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2">
              <a:spcBef>
                <a:spcPct val="40000"/>
              </a:spcBef>
            </a:pPr>
            <a:r>
              <a:rPr lang="en-US" altLang="zh-TW" u="sng" dirty="0">
                <a:solidFill>
                  <a:srgbClr val="FF0000"/>
                </a:solidFill>
              </a:rPr>
              <a:t>&lt;body&gt;</a:t>
            </a: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zh-TW" altLang="en-US" u="sng" dirty="0"/>
              <a:t>淡江大學</a:t>
            </a:r>
            <a:r>
              <a:rPr lang="zh-TW" altLang="en-US" dirty="0"/>
              <a:t>   </a:t>
            </a:r>
            <a:r>
              <a:rPr lang="en-US" altLang="zh-TW" u="sng" dirty="0">
                <a:solidFill>
                  <a:srgbClr val="FF0000"/>
                </a:solidFill>
              </a:rPr>
              <a:t>&lt;/body&gt;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</a:p>
          <a:p>
            <a:pPr lvl="1"/>
            <a:endParaRPr lang="zh-TW" altLang="en-US" sz="2100" dirty="0">
              <a:latin typeface="+mj-ea"/>
              <a:ea typeface="+mj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04248" y="3003549"/>
            <a:ext cx="2133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     </a:t>
            </a:r>
            <a:r>
              <a:rPr lang="en-US" altLang="zh-TW" sz="2000" b="1" dirty="0">
                <a:latin typeface="新細明體" charset="-120"/>
              </a:rPr>
              <a:t>&lt;title</a:t>
            </a:r>
            <a:r>
              <a:rPr lang="en-US" altLang="zh-TW" sz="2000" b="1" dirty="0" smtClean="0">
                <a:latin typeface="新細明體" charset="-120"/>
              </a:rPr>
              <a:t>&gt;  </a:t>
            </a:r>
            <a:r>
              <a:rPr lang="en-US" altLang="zh-TW" sz="2000" b="1" dirty="0">
                <a:latin typeface="新細明體" charset="-120"/>
              </a:rPr>
              <a:t>&lt;/title&gt;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&lt;/head&gt;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   &lt;/body&gt;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560408" y="3178174"/>
            <a:ext cx="228600" cy="2057400"/>
            <a:chOff x="3792" y="2304"/>
            <a:chExt cx="144" cy="1296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792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792" y="23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 rot="-5400000">
            <a:off x="3906416" y="3758584"/>
            <a:ext cx="685800" cy="2667000"/>
            <a:chOff x="3792" y="2304"/>
            <a:chExt cx="144" cy="1296"/>
          </a:xfrm>
        </p:grpSpPr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792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792" y="23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677816" y="5465463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 dirty="0">
                <a:latin typeface="Times New Roman" pitchFamily="18" charset="0"/>
              </a:rPr>
              <a:t>控制標籤 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677816" y="4709179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 dirty="0">
                <a:latin typeface="Times New Roman" pitchFamily="18" charset="0"/>
              </a:rPr>
              <a:t>內容敘述</a:t>
            </a:r>
          </a:p>
        </p:txBody>
      </p:sp>
    </p:spTree>
    <p:extLst>
      <p:ext uri="{BB962C8B-B14F-4D97-AF65-F5344CB8AC3E}">
        <p14:creationId xmlns:p14="http://schemas.microsoft.com/office/powerpoint/2010/main" val="754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905500" y="4054475"/>
            <a:ext cx="3200400" cy="1889125"/>
            <a:chOff x="5562600" y="4054475"/>
            <a:chExt cx="3200400" cy="1889125"/>
          </a:xfrm>
        </p:grpSpPr>
        <p:pic>
          <p:nvPicPr>
            <p:cNvPr id="34834" name="Picture 18" descr="p73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054475"/>
              <a:ext cx="3048000" cy="1889125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5562600" y="4191000"/>
              <a:ext cx="32004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562600" y="4572000"/>
              <a:ext cx="3200400" cy="129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頁框的基本格式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283365"/>
            <a:ext cx="7772400" cy="41148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基本格式</a:t>
            </a:r>
          </a:p>
          <a:p>
            <a:pPr lvl="1" eaLnBrk="1" hangingPunct="1"/>
            <a:r>
              <a:rPr lang="zh-TW" altLang="en-US" dirty="0" smtClean="0"/>
              <a:t> 直排多窗框</a:t>
            </a:r>
          </a:p>
          <a:p>
            <a:pPr lvl="2" eaLnBrk="1" hangingPunct="1"/>
            <a:r>
              <a:rPr lang="zh-TW" altLang="en-US" dirty="0" smtClean="0"/>
              <a:t> </a:t>
            </a:r>
          </a:p>
          <a:p>
            <a:pPr lvl="1" eaLnBrk="1" hangingPunct="1"/>
            <a:endParaRPr lang="zh-TW" altLang="en-US" dirty="0" smtClean="0"/>
          </a:p>
          <a:p>
            <a:pPr lvl="1" eaLnBrk="1" hangingPunct="1"/>
            <a:endParaRPr lang="zh-TW" altLang="en-US" dirty="0" smtClean="0"/>
          </a:p>
          <a:p>
            <a:pPr lvl="1" eaLnBrk="1" hangingPunct="1"/>
            <a:r>
              <a:rPr lang="zh-TW" altLang="en-US" dirty="0" smtClean="0"/>
              <a:t> 橫排多窗框</a:t>
            </a:r>
          </a:p>
          <a:p>
            <a:pPr lvl="2" eaLnBrk="1" hangingPunct="1"/>
            <a:r>
              <a:rPr lang="zh-TW" altLang="en-US" dirty="0" smtClean="0"/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52600" y="2362200"/>
            <a:ext cx="3092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&lt;Frameset Cols=‘X1, X2’&gt;</a:t>
            </a:r>
          </a:p>
          <a:p>
            <a:pPr eaLnBrk="1" hangingPunct="1"/>
            <a:r>
              <a:rPr lang="en-US" altLang="zh-TW" sz="2000" b="1" dirty="0">
                <a:latin typeface="Times New Roman" pitchFamily="18" charset="0"/>
              </a:rPr>
              <a:t> 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&lt;Frame&gt;</a:t>
            </a:r>
          </a:p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    &lt;Frame&gt;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&lt;/Frameset&gt;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100955" y="2771775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797050" y="4343400"/>
            <a:ext cx="3206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8000"/>
                </a:solidFill>
                <a:latin typeface="Times New Roman" pitchFamily="18" charset="0"/>
              </a:rPr>
              <a:t>&lt;Frameset Rows=‘X1, X2’&gt;</a:t>
            </a:r>
          </a:p>
          <a:p>
            <a:pPr eaLnBrk="1" hangingPunct="1"/>
            <a:r>
              <a:rPr lang="en-US" altLang="zh-TW" sz="2000" b="1">
                <a:latin typeface="Times New Roman" pitchFamily="18" charset="0"/>
              </a:rPr>
              <a:t>    </a:t>
            </a: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</a:rPr>
              <a:t>&lt;Frame&gt;</a:t>
            </a:r>
          </a:p>
          <a:p>
            <a:pPr eaLnBrk="1" hangingPunct="1"/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</a:rPr>
              <a:t>    &lt;Frame&gt;</a:t>
            </a:r>
          </a:p>
          <a:p>
            <a:pPr eaLnBrk="1" hangingPunct="1"/>
            <a:r>
              <a:rPr lang="en-US" altLang="zh-TW" sz="2000" b="1">
                <a:solidFill>
                  <a:srgbClr val="008000"/>
                </a:solidFill>
                <a:latin typeface="Times New Roman" pitchFamily="18" charset="0"/>
              </a:rPr>
              <a:t>&lt;/Frameset&gt;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930650" y="2759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644900" y="2955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Times New Roman" pitchFamily="18" charset="0"/>
              </a:rPr>
              <a:t>20%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4368800" y="2759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235450" y="2955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Times New Roman" pitchFamily="18" charset="0"/>
              </a:rPr>
              <a:t>80%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025900" y="4740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740150" y="49371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Times New Roman" pitchFamily="18" charset="0"/>
              </a:rPr>
              <a:t>20%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4464050" y="4740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330700" y="49815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Times New Roman" pitchFamily="18" charset="0"/>
              </a:rPr>
              <a:t>80%</a:t>
            </a: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5153025" y="4702175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7233285" y="420560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Times New Roman" pitchFamily="18" charset="0"/>
              </a:rPr>
              <a:t>20%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233285" y="508254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Times New Roman" pitchFamily="18" charset="0"/>
              </a:rPr>
              <a:t>80%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004560" y="2301875"/>
            <a:ext cx="3048000" cy="1371600"/>
            <a:chOff x="5638800" y="2286000"/>
            <a:chExt cx="3048000" cy="1371600"/>
          </a:xfrm>
        </p:grpSpPr>
        <p:pic>
          <p:nvPicPr>
            <p:cNvPr id="34821" name="Picture 5" descr="p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346325"/>
              <a:ext cx="3048000" cy="120015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5657850" y="2771775"/>
              <a:ext cx="590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b="1" dirty="0">
                  <a:latin typeface="Times New Roman" pitchFamily="18" charset="0"/>
                </a:rPr>
                <a:t>20%</a:t>
              </a:r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7063740" y="2773680"/>
              <a:ext cx="590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b="1" dirty="0">
                  <a:latin typeface="Times New Roman" pitchFamily="18" charset="0"/>
                </a:rPr>
                <a:t>80%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5638800" y="2286000"/>
              <a:ext cx="609600" cy="1371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6324600" y="2286000"/>
              <a:ext cx="2362200" cy="1371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8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頁框內容的顯示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2500" dirty="0" smtClean="0">
                <a:latin typeface="+mj-ea"/>
                <a:ea typeface="+mj-ea"/>
              </a:rPr>
              <a:t>如何將網頁放入頁框中</a:t>
            </a:r>
            <a:r>
              <a:rPr lang="en-US" altLang="zh-TW" sz="2500" dirty="0" smtClean="0">
                <a:latin typeface="+mj-ea"/>
                <a:ea typeface="+mj-ea"/>
              </a:rPr>
              <a:t>?</a:t>
            </a:r>
            <a:endParaRPr lang="zh-TW" altLang="en-US" sz="2500" dirty="0" smtClean="0">
              <a:latin typeface="+mj-ea"/>
              <a:ea typeface="+mj-ea"/>
            </a:endParaRPr>
          </a:p>
          <a:p>
            <a:pPr lvl="1" eaLnBrk="1" hangingPunct="1"/>
            <a:r>
              <a:rPr lang="zh-TW" altLang="en-US" sz="2500" dirty="0" smtClean="0">
                <a:latin typeface="+mj-ea"/>
                <a:ea typeface="+mj-ea"/>
              </a:rPr>
              <a:t>說明</a:t>
            </a:r>
          </a:p>
          <a:p>
            <a:pPr lvl="2" eaLnBrk="1" hangingPunct="1"/>
            <a:r>
              <a:rPr lang="zh-TW" altLang="en-US" sz="2500" dirty="0" smtClean="0">
                <a:latin typeface="+mj-ea"/>
                <a:ea typeface="+mj-ea"/>
              </a:rPr>
              <a:t>要將網頁放入正確的窗框中</a:t>
            </a:r>
            <a:r>
              <a:rPr lang="en-US" altLang="zh-TW" sz="2500" dirty="0" smtClean="0">
                <a:latin typeface="+mj-ea"/>
                <a:ea typeface="+mj-ea"/>
              </a:rPr>
              <a:t>, </a:t>
            </a:r>
            <a:r>
              <a:rPr lang="zh-TW" altLang="en-US" sz="2500" dirty="0" smtClean="0">
                <a:latin typeface="+mj-ea"/>
                <a:ea typeface="+mj-ea"/>
              </a:rPr>
              <a:t>使用剛剛基本架構中的</a:t>
            </a:r>
            <a:r>
              <a:rPr lang="en-US" altLang="zh-TW" sz="2500" dirty="0" smtClean="0">
                <a:latin typeface="+mj-ea"/>
                <a:ea typeface="+mj-ea"/>
              </a:rPr>
              <a:t>&lt;Frame&gt;</a:t>
            </a:r>
            <a:r>
              <a:rPr lang="zh-TW" altLang="en-US" sz="2500" dirty="0" smtClean="0">
                <a:latin typeface="+mj-ea"/>
                <a:ea typeface="+mj-ea"/>
              </a:rPr>
              <a:t>標籤</a:t>
            </a:r>
            <a:r>
              <a:rPr lang="en-US" altLang="zh-TW" sz="2500" dirty="0" smtClean="0">
                <a:latin typeface="+mj-ea"/>
                <a:ea typeface="+mj-ea"/>
              </a:rPr>
              <a:t>, </a:t>
            </a:r>
            <a:r>
              <a:rPr lang="zh-TW" altLang="en-US" sz="2500" dirty="0" smtClean="0">
                <a:latin typeface="+mj-ea"/>
                <a:ea typeface="+mj-ea"/>
              </a:rPr>
              <a:t>即是使用</a:t>
            </a:r>
            <a:r>
              <a:rPr lang="en-US" altLang="zh-TW" sz="2500" dirty="0" err="1" smtClean="0">
                <a:latin typeface="+mj-ea"/>
                <a:ea typeface="+mj-ea"/>
              </a:rPr>
              <a:t>src</a:t>
            </a:r>
            <a:r>
              <a:rPr lang="zh-TW" altLang="en-US" sz="2500" dirty="0" smtClean="0">
                <a:latin typeface="+mj-ea"/>
                <a:ea typeface="+mj-ea"/>
              </a:rPr>
              <a:t>的屬性</a:t>
            </a:r>
            <a:r>
              <a:rPr lang="en-US" altLang="zh-TW" sz="2500" dirty="0" smtClean="0">
                <a:latin typeface="+mj-ea"/>
                <a:ea typeface="+mj-ea"/>
              </a:rPr>
              <a:t>, </a:t>
            </a:r>
            <a:r>
              <a:rPr lang="zh-TW" altLang="en-US" sz="2500" dirty="0" smtClean="0">
                <a:latin typeface="+mj-ea"/>
                <a:ea typeface="+mj-ea"/>
              </a:rPr>
              <a:t>大家應該不陌生</a:t>
            </a:r>
            <a:r>
              <a:rPr lang="en-US" altLang="zh-TW" sz="2500" dirty="0" smtClean="0">
                <a:latin typeface="+mj-ea"/>
                <a:ea typeface="+mj-ea"/>
              </a:rPr>
              <a:t>, </a:t>
            </a:r>
            <a:r>
              <a:rPr lang="zh-TW" altLang="en-US" sz="2500" dirty="0" smtClean="0">
                <a:latin typeface="+mj-ea"/>
                <a:ea typeface="+mj-ea"/>
              </a:rPr>
              <a:t>與</a:t>
            </a:r>
            <a:r>
              <a:rPr lang="en-US" altLang="zh-TW" sz="25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</a:t>
            </a:r>
            <a:r>
              <a:rPr lang="en-US" altLang="zh-TW" sz="25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img</a:t>
            </a:r>
            <a:r>
              <a:rPr lang="en-US" altLang="zh-TW" sz="25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TW" sz="25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src</a:t>
            </a:r>
            <a:r>
              <a:rPr lang="en-US" altLang="zh-TW" sz="25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=</a:t>
            </a:r>
            <a:r>
              <a:rPr lang="zh-TW" altLang="en-US" sz="25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檔案來源</a:t>
            </a:r>
            <a:r>
              <a:rPr lang="en-US" altLang="zh-TW" sz="25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</a:t>
            </a:r>
            <a:r>
              <a:rPr lang="zh-TW" altLang="en-US" sz="2500" dirty="0" smtClean="0">
                <a:latin typeface="+mj-ea"/>
                <a:ea typeface="+mj-ea"/>
              </a:rPr>
              <a:t>一樣</a:t>
            </a:r>
          </a:p>
          <a:p>
            <a:pPr lvl="1" eaLnBrk="1" hangingPunct="1"/>
            <a:r>
              <a:rPr lang="zh-TW" altLang="en-US" sz="2500" dirty="0" smtClean="0">
                <a:latin typeface="+mj-ea"/>
                <a:ea typeface="+mj-ea"/>
              </a:rPr>
              <a:t>格式</a:t>
            </a:r>
          </a:p>
          <a:p>
            <a:pPr lvl="2" eaLnBrk="1" hangingPunct="1"/>
            <a:r>
              <a:rPr lang="en-US" altLang="zh-TW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&lt;Frame </a:t>
            </a:r>
            <a:r>
              <a:rPr lang="en-US" altLang="zh-TW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src</a:t>
            </a:r>
            <a:r>
              <a:rPr lang="en-US" altLang="zh-TW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=</a:t>
            </a:r>
            <a:r>
              <a:rPr lang="zh-TW" alt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檔案來源</a:t>
            </a:r>
            <a:r>
              <a:rPr lang="en-US" altLang="zh-TW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77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p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22763"/>
            <a:ext cx="3503142" cy="1914549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頁框內容的顯示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</a:p>
          <a:p>
            <a:pPr lvl="1" eaLnBrk="1" hangingPunct="1"/>
            <a:r>
              <a:rPr lang="en-US" altLang="zh-TW" dirty="0" smtClean="0"/>
              <a:t>right.html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left.html</a:t>
            </a:r>
            <a:r>
              <a:rPr lang="zh-TW" altLang="en-US" dirty="0" smtClean="0"/>
              <a:t>兩檔案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於同一資料夾</a:t>
            </a:r>
          </a:p>
          <a:p>
            <a:pPr lvl="2" eaLnBrk="1" hangingPunct="1"/>
            <a:r>
              <a:rPr lang="zh-TW" altLang="en-US" dirty="0" smtClean="0"/>
              <a:t>如何將之放到頁框 </a:t>
            </a:r>
            <a:r>
              <a:rPr lang="zh-TW" altLang="en-US" dirty="0" smtClean="0">
                <a:sym typeface="Wingdings" pitchFamily="2" charset="2"/>
              </a:rPr>
              <a:t> 使用</a:t>
            </a:r>
            <a:r>
              <a:rPr lang="en-US" altLang="zh-TW" dirty="0" smtClean="0">
                <a:sym typeface="Wingdings" pitchFamily="2" charset="2"/>
              </a:rPr>
              <a:t>&lt;Frame&gt;</a:t>
            </a:r>
          </a:p>
          <a:p>
            <a:pPr lvl="3" eaLnBrk="1" hangingPunct="1"/>
            <a:r>
              <a:rPr lang="en-US" altLang="zh-TW" dirty="0" smtClean="0"/>
              <a:t>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057400" y="2895600"/>
            <a:ext cx="3613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</a:rPr>
              <a:t>&lt;Head&gt;&lt;/Head&gt;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&lt;Frameset Cols=’20%, 80%’&gt;</a:t>
            </a:r>
          </a:p>
          <a:p>
            <a:pPr eaLnBrk="1" hangingPunct="1"/>
            <a:r>
              <a:rPr lang="en-US" altLang="zh-TW" sz="2000" b="1" dirty="0">
                <a:latin typeface="Times New Roman" pitchFamily="18" charset="0"/>
              </a:rPr>
              <a:t>   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&lt;Frame 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itchFamily="18" charset="0"/>
              </a:rPr>
              <a:t>src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=left.html&gt;</a:t>
            </a:r>
          </a:p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      &lt;Frame 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itchFamily="18" charset="0"/>
              </a:rPr>
              <a:t>src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=right.html&gt;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&lt;/Frameset&gt;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629400" y="54864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latin typeface="Comic Sans MS" pitchFamily="66" charset="0"/>
                <a:ea typeface="標楷體" pitchFamily="65" charset="-120"/>
              </a:rPr>
              <a:t>right.html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34000" y="54864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latin typeface="Comic Sans MS" pitchFamily="66" charset="0"/>
                <a:ea typeface="標楷體" pitchFamily="65" charset="-120"/>
              </a:rPr>
              <a:t>left.html</a:t>
            </a: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5090666" y="4038600"/>
            <a:ext cx="1159768" cy="1447800"/>
            <a:chOff x="3264" y="2544"/>
            <a:chExt cx="1248" cy="624"/>
          </a:xfrm>
        </p:grpSpPr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3264" y="2544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4512" y="2544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3" name="Group 11"/>
          <p:cNvGrpSpPr>
            <a:grpSpLocks/>
          </p:cNvGrpSpPr>
          <p:nvPr/>
        </p:nvGrpSpPr>
        <p:grpSpPr bwMode="auto">
          <a:xfrm>
            <a:off x="4190999" y="4572000"/>
            <a:ext cx="3025775" cy="1449288"/>
            <a:chOff x="2736" y="2832"/>
            <a:chExt cx="576" cy="576"/>
          </a:xfrm>
        </p:grpSpPr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2736" y="2832"/>
              <a:ext cx="0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2736" y="3408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8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框邊的設定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484784"/>
            <a:ext cx="7772400" cy="427037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頁框的邊框設定</a:t>
            </a:r>
          </a:p>
          <a:p>
            <a:pPr lvl="1" eaLnBrk="1" hangingPunct="1"/>
            <a:r>
              <a:rPr lang="zh-TW" altLang="en-US" dirty="0" smtClean="0"/>
              <a:t>如何設定</a:t>
            </a:r>
          </a:p>
          <a:p>
            <a:pPr lvl="2" eaLnBrk="1" hangingPunct="1"/>
            <a:r>
              <a:rPr lang="zh-TW" altLang="en-US" dirty="0" smtClean="0"/>
              <a:t>使用</a:t>
            </a:r>
            <a:r>
              <a:rPr lang="en-US" altLang="zh-TW" dirty="0" smtClean="0"/>
              <a:t>&lt;Frame&gt;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frameborder</a:t>
            </a:r>
            <a:r>
              <a:rPr lang="zh-TW" altLang="en-US" dirty="0" smtClean="0"/>
              <a:t>屬性</a:t>
            </a:r>
          </a:p>
          <a:p>
            <a:pPr lvl="1" eaLnBrk="1" hangingPunct="1"/>
            <a:r>
              <a:rPr lang="zh-TW" altLang="en-US" dirty="0" smtClean="0"/>
              <a:t>格式</a:t>
            </a:r>
          </a:p>
          <a:p>
            <a:pPr lvl="2" eaLnBrk="1" hangingPunct="1"/>
            <a:r>
              <a:rPr lang="en-US" altLang="zh-TW" dirty="0" smtClean="0"/>
              <a:t>&lt;Frame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</a:t>
            </a:r>
            <a:r>
              <a:rPr lang="zh-TW" altLang="en-US" dirty="0" smtClean="0"/>
              <a:t>檔案位置 </a:t>
            </a:r>
            <a:r>
              <a:rPr lang="en-US" altLang="zh-TW" dirty="0" err="1" smtClean="0"/>
              <a:t>frameborder</a:t>
            </a:r>
            <a:r>
              <a:rPr lang="en-US" altLang="zh-TW" dirty="0" smtClean="0"/>
              <a:t>=1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0&gt;</a:t>
            </a:r>
          </a:p>
          <a:p>
            <a:pPr lvl="3" eaLnBrk="1" hangingPunct="1"/>
            <a:r>
              <a:rPr lang="en-US" altLang="zh-TW" dirty="0" smtClean="0"/>
              <a:t> 1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zh-TW" altLang="en-US" dirty="0" smtClean="0">
                <a:sym typeface="Wingdings" pitchFamily="2" charset="2"/>
              </a:rPr>
              <a:t>表示將邊框顯示出來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預設值</a:t>
            </a:r>
          </a:p>
          <a:p>
            <a:pPr lvl="3" eaLnBrk="1" hangingPunct="1"/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0  </a:t>
            </a:r>
            <a:r>
              <a:rPr lang="zh-TW" altLang="en-US" dirty="0" smtClean="0">
                <a:sym typeface="Wingdings" pitchFamily="2" charset="2"/>
              </a:rPr>
              <a:t>表示不顯示邊框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1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框邊的設定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775" y="12795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</a:p>
          <a:p>
            <a:pPr lvl="1" eaLnBrk="1" hangingPunct="1"/>
            <a:r>
              <a:rPr lang="en-US" altLang="zh-TW" dirty="0" smtClean="0"/>
              <a:t>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0" y="1905000"/>
            <a:ext cx="5486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</a:rPr>
              <a:t>&lt;Head</a:t>
            </a:r>
            <a:r>
              <a:rPr lang="en-US" altLang="zh-TW" sz="2000" b="1" dirty="0" smtClean="0">
                <a:solidFill>
                  <a:srgbClr val="000066"/>
                </a:solidFill>
                <a:latin typeface="Times New Roman" pitchFamily="18" charset="0"/>
              </a:rPr>
              <a:t>&gt;</a:t>
            </a:r>
            <a:r>
              <a:rPr lang="zh-TW" altLang="en-US" sz="2000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zh-TW" sz="2000" b="1" dirty="0" smtClean="0">
                <a:solidFill>
                  <a:srgbClr val="000066"/>
                </a:solidFill>
                <a:latin typeface="Times New Roman" pitchFamily="18" charset="0"/>
              </a:rPr>
              <a:t>&lt;/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</a:rPr>
              <a:t>Head&gt;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&lt;Frameset Cols=’20%, 80%’&gt;</a:t>
            </a:r>
          </a:p>
          <a:p>
            <a:pPr eaLnBrk="1" hangingPunct="1"/>
            <a:r>
              <a:rPr lang="en-US" altLang="zh-TW" sz="2000" b="1" dirty="0">
                <a:latin typeface="Times New Roman" pitchFamily="18" charset="0"/>
              </a:rPr>
              <a:t>   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&lt;Frame src=left.html 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itchFamily="18" charset="0"/>
              </a:rPr>
              <a:t>frameborder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=0&gt;</a:t>
            </a:r>
          </a:p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      &lt;Frame src=right.html 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itchFamily="18" charset="0"/>
              </a:rPr>
              <a:t>frameborder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=0 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&lt;/Frameset&gt;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pic>
        <p:nvPicPr>
          <p:cNvPr id="38917" name="Picture 5" descr="p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27525"/>
            <a:ext cx="4778375" cy="14636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419600" y="522605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latin typeface="Comic Sans MS" pitchFamily="66" charset="0"/>
                <a:ea typeface="標楷體" pitchFamily="65" charset="-120"/>
              </a:rPr>
              <a:t>right.html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514600" y="522605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latin typeface="Comic Sans MS" pitchFamily="66" charset="0"/>
                <a:ea typeface="標楷體" pitchFamily="65" charset="-120"/>
              </a:rPr>
              <a:t>left.html</a:t>
            </a:r>
          </a:p>
        </p:txBody>
      </p:sp>
    </p:spTree>
    <p:extLst>
      <p:ext uri="{BB962C8B-B14F-4D97-AF65-F5344CB8AC3E}">
        <p14:creationId xmlns:p14="http://schemas.microsoft.com/office/powerpoint/2010/main" val="21286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頁框的超連結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40768"/>
            <a:ext cx="8229600" cy="25177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500" dirty="0" smtClean="0"/>
              <a:t>窗框與超連結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dirty="0" smtClean="0"/>
              <a:t>說明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500" dirty="0" smtClean="0"/>
              <a:t>此兩者的結合應用在網頁設計上經常被用到</a:t>
            </a:r>
            <a:r>
              <a:rPr lang="en-US" altLang="zh-TW" sz="2500" dirty="0" smtClean="0"/>
              <a:t>, </a:t>
            </a:r>
          </a:p>
          <a:p>
            <a:pPr marL="658368" lvl="2" indent="0" eaLnBrk="1" hangingPunct="1">
              <a:lnSpc>
                <a:spcPct val="90000"/>
              </a:lnSpc>
              <a:buNone/>
            </a:pPr>
            <a:r>
              <a:rPr lang="zh-TW" altLang="en-US" sz="2500" dirty="0"/>
              <a:t> </a:t>
            </a:r>
            <a:r>
              <a:rPr lang="zh-TW" altLang="en-US" sz="2500" dirty="0" smtClean="0"/>
              <a:t> 目前我們以學會如何在一個視窗顯示多個網頁</a:t>
            </a:r>
            <a:r>
              <a:rPr lang="en-US" altLang="zh-TW" sz="2500" dirty="0" smtClean="0"/>
              <a:t>, </a:t>
            </a:r>
          </a:p>
          <a:p>
            <a:pPr marL="658368" lvl="2" indent="0" eaLnBrk="1" hangingPunct="1">
              <a:lnSpc>
                <a:spcPct val="90000"/>
              </a:lnSpc>
              <a:buNone/>
            </a:pPr>
            <a:r>
              <a:rPr lang="zh-TW" altLang="en-US" sz="2500" dirty="0"/>
              <a:t> </a:t>
            </a:r>
            <a:r>
              <a:rPr lang="zh-TW" altLang="en-US" sz="2500" dirty="0" smtClean="0"/>
              <a:t> 接著</a:t>
            </a:r>
            <a:r>
              <a:rPr lang="en-US" altLang="zh-TW" sz="2500" dirty="0" smtClean="0"/>
              <a:t>, </a:t>
            </a:r>
            <a:r>
              <a:rPr lang="zh-TW" altLang="en-US" sz="2500" dirty="0" smtClean="0"/>
              <a:t>我們要設計出</a:t>
            </a:r>
            <a:r>
              <a:rPr lang="zh-TW" altLang="en-US" sz="2500" u="sng" dirty="0" smtClean="0">
                <a:solidFill>
                  <a:schemeClr val="tx2"/>
                </a:solidFill>
              </a:rPr>
              <a:t>在某個窗框中點選超連結</a:t>
            </a:r>
            <a:r>
              <a:rPr lang="en-US" altLang="zh-TW" sz="2500" dirty="0" smtClean="0"/>
              <a:t>, </a:t>
            </a:r>
          </a:p>
          <a:p>
            <a:pPr marL="658368" lvl="2" indent="0" eaLnBrk="1" hangingPunct="1">
              <a:lnSpc>
                <a:spcPct val="90000"/>
              </a:lnSpc>
              <a:buNone/>
            </a:pPr>
            <a:r>
              <a:rPr lang="zh-TW" altLang="en-US" sz="2500" dirty="0"/>
              <a:t> </a:t>
            </a:r>
            <a:r>
              <a:rPr lang="zh-TW" altLang="en-US" sz="2500" dirty="0" smtClean="0"/>
              <a:t> 並在</a:t>
            </a:r>
            <a:r>
              <a:rPr lang="zh-TW" altLang="en-US" sz="2500" u="sng" dirty="0" smtClean="0">
                <a:solidFill>
                  <a:schemeClr val="tx2"/>
                </a:solidFill>
              </a:rPr>
              <a:t>另一個窗框</a:t>
            </a:r>
            <a:r>
              <a:rPr lang="zh-TW" altLang="en-US" sz="2500" dirty="0" smtClean="0"/>
              <a:t>將被</a:t>
            </a:r>
            <a:r>
              <a:rPr lang="zh-TW" altLang="en-US" sz="2500" u="sng" dirty="0" smtClean="0">
                <a:solidFill>
                  <a:schemeClr val="tx2"/>
                </a:solidFill>
              </a:rPr>
              <a:t>超連結的文件顯示出來</a:t>
            </a:r>
          </a:p>
          <a:p>
            <a:pPr marL="402336" lvl="1" indent="0" eaLnBrk="1" hangingPunct="1">
              <a:lnSpc>
                <a:spcPct val="90000"/>
              </a:lnSpc>
              <a:buNone/>
            </a:pPr>
            <a:endParaRPr lang="zh-TW" altLang="en-US" sz="2000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Wingdings" pitchFamily="2" charset="2"/>
              <a:buNone/>
            </a:pPr>
            <a:endParaRPr lang="en-US" altLang="zh-TW" sz="1800" b="1" dirty="0" smtClean="0">
              <a:latin typeface="標楷體" pitchFamily="65" charset="-120"/>
            </a:endParaRPr>
          </a:p>
        </p:txBody>
      </p:sp>
      <p:pic>
        <p:nvPicPr>
          <p:cNvPr id="39940" name="Picture 4" descr="vulca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12381"/>
            <a:ext cx="3693434" cy="2280915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796136" y="4572000"/>
            <a:ext cx="3079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點選左邊窗框內</a:t>
            </a:r>
            <a:r>
              <a:rPr lang="zh-TW" altLang="en-US" b="1" dirty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‘</a:t>
            </a:r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產品製程</a:t>
            </a:r>
            <a:r>
              <a:rPr lang="zh-TW" altLang="en-US" b="1" dirty="0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’</a:t>
            </a:r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的</a:t>
            </a:r>
          </a:p>
          <a:p>
            <a:pPr eaLnBrk="1" hangingPunct="1"/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超連結</a:t>
            </a:r>
            <a:r>
              <a:rPr lang="en-US" altLang="zh-TW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會將所連結的文件顯</a:t>
            </a:r>
          </a:p>
          <a:p>
            <a:pPr eaLnBrk="1" hangingPunct="1"/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示在右邊的窗框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5210810" y="4800600"/>
            <a:ext cx="457200" cy="381000"/>
          </a:xfrm>
          <a:custGeom>
            <a:avLst/>
            <a:gdLst>
              <a:gd name="T0" fmla="*/ 342900 w 21600"/>
              <a:gd name="T1" fmla="*/ 0 h 21600"/>
              <a:gd name="T2" fmla="*/ 0 w 21600"/>
              <a:gd name="T3" fmla="*/ 190500 h 21600"/>
              <a:gd name="T4" fmla="*/ 342900 w 21600"/>
              <a:gd name="T5" fmla="*/ 381000 h 21600"/>
              <a:gd name="T6" fmla="*/ 4572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8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窗框與超連結結合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2776"/>
            <a:ext cx="7632848" cy="5040560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2500" dirty="0" smtClean="0"/>
              <a:t>達成所述功能所需的標籤</a:t>
            </a:r>
          </a:p>
          <a:p>
            <a:pPr lvl="1" eaLnBrk="1" hangingPunct="1"/>
            <a:r>
              <a:rPr lang="en-US" altLang="zh-TW" sz="2500" dirty="0" smtClean="0"/>
              <a:t>&lt;Frame&gt;</a:t>
            </a:r>
          </a:p>
          <a:p>
            <a:pPr lvl="2" eaLnBrk="1" hangingPunct="1"/>
            <a:r>
              <a:rPr lang="zh-TW" altLang="en-US" sz="2500" dirty="0" smtClean="0"/>
              <a:t>所需的屬性</a:t>
            </a:r>
          </a:p>
          <a:p>
            <a:pPr lvl="3" eaLnBrk="1" hangingPunct="1"/>
            <a:r>
              <a:rPr lang="en-US" altLang="zh-TW" sz="2500" dirty="0" smtClean="0"/>
              <a:t>Name </a:t>
            </a:r>
            <a:r>
              <a:rPr lang="en-US" altLang="zh-TW" sz="2500" dirty="0" smtClean="0">
                <a:sym typeface="Wingdings" pitchFamily="2" charset="2"/>
              </a:rPr>
              <a:t> </a:t>
            </a:r>
            <a:r>
              <a:rPr lang="zh-TW" altLang="en-US" sz="2500" dirty="0" smtClean="0">
                <a:sym typeface="Wingdings" pitchFamily="2" charset="2"/>
              </a:rPr>
              <a:t>用來代表窗框的名稱</a:t>
            </a:r>
          </a:p>
          <a:p>
            <a:pPr lvl="4" eaLnBrk="1" hangingPunct="1"/>
            <a:r>
              <a:rPr lang="zh-TW" altLang="en-US" sz="2500" dirty="0" smtClean="0"/>
              <a:t>例如 </a:t>
            </a:r>
            <a:r>
              <a:rPr lang="en-US" altLang="zh-TW" sz="2500" dirty="0" smtClean="0"/>
              <a:t>: &lt;Frame Name=</a:t>
            </a:r>
            <a:r>
              <a:rPr lang="en-US" altLang="zh-TW" sz="2500" dirty="0" err="1" smtClean="0"/>
              <a:t>Rightframe</a:t>
            </a:r>
            <a:r>
              <a:rPr lang="en-US" altLang="zh-TW" sz="2500" dirty="0" smtClean="0"/>
              <a:t>&gt;</a:t>
            </a:r>
          </a:p>
          <a:p>
            <a:pPr lvl="1" eaLnBrk="1" hangingPunct="1"/>
            <a:r>
              <a:rPr lang="en-US" altLang="zh-TW" sz="2500" dirty="0" smtClean="0"/>
              <a:t>&lt;A&gt;</a:t>
            </a:r>
          </a:p>
          <a:p>
            <a:pPr lvl="2" eaLnBrk="1" hangingPunct="1"/>
            <a:r>
              <a:rPr lang="zh-TW" altLang="en-US" sz="2500" dirty="0" smtClean="0"/>
              <a:t>所需的屬性</a:t>
            </a:r>
          </a:p>
          <a:p>
            <a:pPr lvl="3" eaLnBrk="1" hangingPunct="1"/>
            <a:r>
              <a:rPr lang="en-US" altLang="zh-TW" sz="2500" dirty="0" smtClean="0"/>
              <a:t>Target </a:t>
            </a:r>
            <a:r>
              <a:rPr lang="en-US" altLang="zh-TW" sz="2500" dirty="0" smtClean="0">
                <a:sym typeface="Wingdings" pitchFamily="2" charset="2"/>
              </a:rPr>
              <a:t> </a:t>
            </a:r>
            <a:r>
              <a:rPr lang="zh-TW" altLang="en-US" sz="2500" dirty="0" smtClean="0">
                <a:sym typeface="Wingdings" pitchFamily="2" charset="2"/>
              </a:rPr>
              <a:t>表示超連結的文件應該被顯示在哪個窗框</a:t>
            </a:r>
          </a:p>
          <a:p>
            <a:pPr lvl="4" eaLnBrk="1" hangingPunct="1"/>
            <a:r>
              <a:rPr lang="zh-TW" altLang="en-US" sz="2500" dirty="0" smtClean="0"/>
              <a:t>例如 </a:t>
            </a:r>
            <a:r>
              <a:rPr lang="en-US" altLang="zh-TW" sz="2500" dirty="0" smtClean="0"/>
              <a:t>: &lt;a href=main.html target=</a:t>
            </a:r>
            <a:r>
              <a:rPr lang="en-US" altLang="zh-TW" sz="2500" dirty="0" err="1" smtClean="0"/>
              <a:t>Rightframe</a:t>
            </a:r>
            <a:r>
              <a:rPr lang="en-US" altLang="zh-TW" sz="2500" dirty="0" smtClean="0"/>
              <a:t>&gt;</a:t>
            </a:r>
            <a:r>
              <a:rPr lang="en-US" altLang="zh-TW" sz="2500" dirty="0" smtClean="0">
                <a:latin typeface="Arial" charset="0"/>
              </a:rPr>
              <a:t>…</a:t>
            </a:r>
            <a:r>
              <a:rPr lang="en-US" altLang="zh-TW" sz="2500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834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8100392" cy="1143000"/>
          </a:xfrm>
        </p:spPr>
        <p:txBody>
          <a:bodyPr/>
          <a:lstStyle/>
          <a:p>
            <a:pPr algn="ctr"/>
            <a:r>
              <a:rPr lang="zh-TW" altLang="en-US" dirty="0"/>
              <a:t>頁框的超連結</a:t>
            </a:r>
            <a:r>
              <a:rPr lang="zh-TW" altLang="en-US" dirty="0" smtClean="0"/>
              <a:t>製作三步驟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0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頁框的超連結製作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87475"/>
            <a:ext cx="8077200" cy="41148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給予各窗框一個名稱</a:t>
            </a:r>
            <a:r>
              <a:rPr lang="en-US" altLang="zh-TW" dirty="0" smtClean="0"/>
              <a:t>, </a:t>
            </a:r>
            <a:r>
              <a:rPr lang="zh-TW" altLang="en-US" dirty="0" smtClean="0"/>
              <a:t>檔名存為</a:t>
            </a:r>
            <a:r>
              <a:rPr lang="en-US" altLang="zh-TW" dirty="0" smtClean="0"/>
              <a:t>main.html</a:t>
            </a:r>
          </a:p>
          <a:p>
            <a:pPr lvl="1" eaLnBrk="1" hangingPunct="1"/>
            <a:r>
              <a:rPr lang="en-US" altLang="zh-TW" dirty="0" smtClean="0"/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92250" y="2286000"/>
            <a:ext cx="53848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itchFamily="18" charset="0"/>
              </a:rPr>
              <a:t>&lt;Head&gt;&lt;/Head&gt;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&lt;Frameset Cols=’20%, 80%’&gt;</a:t>
            </a:r>
          </a:p>
          <a:p>
            <a:pPr eaLnBrk="1" hangingPunct="1"/>
            <a:r>
              <a:rPr lang="en-US" altLang="zh-TW" sz="2000" b="1" dirty="0">
                <a:latin typeface="Times New Roman" pitchFamily="18" charset="0"/>
              </a:rPr>
              <a:t>   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&lt;Frame src=l</a:t>
            </a:r>
            <a:r>
              <a:rPr lang="en-US" altLang="zh-TW" b="1" dirty="0">
                <a:solidFill>
                  <a:schemeClr val="accent2"/>
                </a:solidFill>
              </a:rPr>
              <a:t>eft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.html Name=</a:t>
            </a:r>
            <a:r>
              <a:rPr lang="en-US" altLang="zh-TW" b="1" dirty="0" err="1">
                <a:solidFill>
                  <a:schemeClr val="accent2"/>
                </a:solidFill>
              </a:rPr>
              <a:t>left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itchFamily="18" charset="0"/>
              </a:rPr>
              <a:t>frame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      &lt;Frame src=right.html Name=</a:t>
            </a:r>
            <a:r>
              <a:rPr lang="en-US" altLang="zh-TW" b="1" dirty="0" err="1">
                <a:solidFill>
                  <a:schemeClr val="accent2"/>
                </a:solidFill>
              </a:rPr>
              <a:t>right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itchFamily="18" charset="0"/>
              </a:rPr>
              <a:t>frame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 &gt;</a:t>
            </a:r>
          </a:p>
          <a:p>
            <a:pPr eaLnBrk="1" hangingPunct="1"/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  &lt;/Frameset&gt;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pic>
        <p:nvPicPr>
          <p:cNvPr id="41989" name="Picture 5" descr="p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419600"/>
            <a:ext cx="3105150" cy="16970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200400" y="4343400"/>
            <a:ext cx="1219200" cy="190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2971800" y="5334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600200" y="4992688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>
                <a:latin typeface="標楷體" pitchFamily="65" charset="-120"/>
                <a:ea typeface="標楷體" pitchFamily="65" charset="-120"/>
              </a:rPr>
              <a:t>此窗框名為</a:t>
            </a:r>
          </a:p>
          <a:p>
            <a:pPr eaLnBrk="1" hangingPunct="1"/>
            <a:r>
              <a:rPr lang="en-US" altLang="zh-TW" b="1">
                <a:latin typeface="Comic Sans MS" pitchFamily="66" charset="0"/>
                <a:ea typeface="標楷體" pitchFamily="65" charset="-120"/>
              </a:rPr>
              <a:t>leftframe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419600" y="3200400"/>
            <a:ext cx="2057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4495800" y="4343400"/>
            <a:ext cx="1905000" cy="190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6400800" y="5257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597650" y="4997450"/>
            <a:ext cx="1376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>
                <a:latin typeface="標楷體" pitchFamily="65" charset="-120"/>
                <a:ea typeface="標楷體" pitchFamily="65" charset="-120"/>
              </a:rPr>
              <a:t>此窗框名為</a:t>
            </a:r>
          </a:p>
          <a:p>
            <a:pPr eaLnBrk="1" hangingPunct="1"/>
            <a:r>
              <a:rPr lang="en-US" altLang="zh-TW" b="1">
                <a:latin typeface="Comic Sans MS" pitchFamily="66" charset="0"/>
                <a:ea typeface="標楷體" pitchFamily="65" charset="-120"/>
              </a:rPr>
              <a:t>rightframe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4419600" y="3657600"/>
            <a:ext cx="2057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3505200" y="3429000"/>
            <a:ext cx="914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410200" y="4038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頁框的超連結製作</a:t>
            </a:r>
            <a:r>
              <a:rPr lang="en-US" altLang="zh-TW" smtClean="0"/>
              <a:t>-</a:t>
            </a:r>
            <a:r>
              <a:rPr lang="zh-TW" altLang="en-US" smtClean="0"/>
              <a:t>步驟</a:t>
            </a:r>
            <a:r>
              <a:rPr lang="en-US" altLang="zh-TW" smtClean="0"/>
              <a:t>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zh-TW" altLang="en-US" smtClean="0"/>
              <a:t>製作</a:t>
            </a:r>
            <a:r>
              <a:rPr lang="en-US" altLang="zh-TW" smtClean="0"/>
              <a:t>left.html</a:t>
            </a:r>
            <a:r>
              <a:rPr lang="zh-TW" altLang="en-US" smtClean="0"/>
              <a:t>的頁面內容</a:t>
            </a:r>
          </a:p>
          <a:p>
            <a:pPr lvl="1" eaLnBrk="1" hangingPunct="1"/>
            <a:r>
              <a:rPr lang="zh-TW" altLang="en-US" smtClean="0"/>
              <a:t>包括</a:t>
            </a:r>
          </a:p>
          <a:p>
            <a:pPr lvl="2" eaLnBrk="1" hangingPunct="1"/>
            <a:r>
              <a:rPr lang="zh-TW" altLang="en-US" smtClean="0"/>
              <a:t>超連結製作、內容敘述、欲顯示的窗框名稱設定</a:t>
            </a:r>
          </a:p>
          <a:p>
            <a:pPr lvl="1" eaLnBrk="1" hangingPunct="1"/>
            <a:r>
              <a:rPr lang="zh-TW" altLang="en-US" smtClean="0"/>
              <a:t>如下</a:t>
            </a:r>
          </a:p>
          <a:p>
            <a:pPr lvl="2" eaLnBrk="1" hangingPunct="1"/>
            <a:r>
              <a:rPr lang="zh-TW" altLang="en-US" smtClean="0"/>
              <a:t>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3619500"/>
            <a:ext cx="5170512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solidFill>
                  <a:srgbClr val="008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</a:t>
            </a:r>
            <a:r>
              <a:rPr lang="en-US" altLang="zh-TW" sz="14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  &lt;A HREF=1.html target=</a:t>
            </a:r>
            <a:r>
              <a:rPr lang="en-US" altLang="zh-TW" sz="1400" b="1" dirty="0" err="1">
                <a:latin typeface="Times New Roman" pitchFamily="18" charset="0"/>
              </a:rPr>
              <a:t>rightframe</a:t>
            </a:r>
            <a:r>
              <a:rPr lang="en-US" altLang="zh-TW" sz="1400" b="1" dirty="0">
                <a:latin typeface="Times New Roman" pitchFamily="18" charset="0"/>
              </a:rPr>
              <a:t>&gt;</a:t>
            </a:r>
            <a:r>
              <a:rPr lang="zh-TW" altLang="en-US" sz="1400" b="1" dirty="0">
                <a:latin typeface="Times New Roman" pitchFamily="18" charset="0"/>
              </a:rPr>
              <a:t>自我簡介</a:t>
            </a:r>
            <a:r>
              <a:rPr lang="en-US" altLang="zh-TW" sz="1400" b="1" dirty="0">
                <a:latin typeface="Times New Roman" pitchFamily="18" charset="0"/>
              </a:rPr>
              <a:t>&lt;/A&gt;&lt;p&gt;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  &lt;A HREF=2.html target=</a:t>
            </a:r>
            <a:r>
              <a:rPr lang="en-US" altLang="zh-TW" sz="1400" b="1" dirty="0" err="1">
                <a:latin typeface="Times New Roman" pitchFamily="18" charset="0"/>
              </a:rPr>
              <a:t>rightframe</a:t>
            </a:r>
            <a:r>
              <a:rPr lang="en-US" altLang="zh-TW" sz="1400" b="1" dirty="0">
                <a:latin typeface="Times New Roman" pitchFamily="18" charset="0"/>
              </a:rPr>
              <a:t>&gt;</a:t>
            </a:r>
            <a:r>
              <a:rPr lang="zh-TW" altLang="en-US" sz="1400" b="1" dirty="0">
                <a:latin typeface="Times New Roman" pitchFamily="18" charset="0"/>
              </a:rPr>
              <a:t>基本資料</a:t>
            </a:r>
            <a:r>
              <a:rPr lang="en-US" altLang="zh-TW" sz="1400" b="1" dirty="0">
                <a:latin typeface="Times New Roman" pitchFamily="18" charset="0"/>
              </a:rPr>
              <a:t>&lt;/A&gt;&lt;p&gt;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  &lt;A HREF=3.html target=</a:t>
            </a:r>
            <a:r>
              <a:rPr lang="en-US" altLang="zh-TW" sz="1400" b="1" dirty="0" err="1">
                <a:latin typeface="Times New Roman" pitchFamily="18" charset="0"/>
              </a:rPr>
              <a:t>rightframe</a:t>
            </a:r>
            <a:r>
              <a:rPr lang="en-US" altLang="zh-TW" sz="1400" b="1" dirty="0">
                <a:latin typeface="Times New Roman" pitchFamily="18" charset="0"/>
              </a:rPr>
              <a:t>&gt;</a:t>
            </a:r>
            <a:r>
              <a:rPr lang="zh-TW" altLang="en-US" sz="1400" b="1" dirty="0">
                <a:latin typeface="Times New Roman" pitchFamily="18" charset="0"/>
              </a:rPr>
              <a:t>個人經歷</a:t>
            </a:r>
            <a:r>
              <a:rPr lang="en-US" altLang="zh-TW" sz="1400" b="1" dirty="0">
                <a:latin typeface="Times New Roman" pitchFamily="18" charset="0"/>
              </a:rPr>
              <a:t>&lt;/A&gt;&lt;p&gt;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  &lt;A HREF=4.html target=</a:t>
            </a:r>
            <a:r>
              <a:rPr lang="en-US" altLang="zh-TW" sz="1400" b="1" dirty="0" err="1">
                <a:latin typeface="Times New Roman" pitchFamily="18" charset="0"/>
              </a:rPr>
              <a:t>rightframe</a:t>
            </a:r>
            <a:r>
              <a:rPr lang="en-US" altLang="zh-TW" sz="1400" b="1" dirty="0">
                <a:latin typeface="Times New Roman" pitchFamily="18" charset="0"/>
              </a:rPr>
              <a:t>&gt;</a:t>
            </a:r>
            <a:r>
              <a:rPr lang="zh-TW" altLang="en-US" sz="1400" b="1" dirty="0">
                <a:latin typeface="Times New Roman" pitchFamily="18" charset="0"/>
              </a:rPr>
              <a:t>興趣嗜好</a:t>
            </a:r>
            <a:r>
              <a:rPr lang="en-US" altLang="zh-TW" sz="1400" b="1" dirty="0">
                <a:latin typeface="Times New Roman" pitchFamily="18" charset="0"/>
              </a:rPr>
              <a:t>&lt;/A&gt;&lt;p&gt;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  &lt;A HREF=5.html target=</a:t>
            </a:r>
            <a:r>
              <a:rPr lang="en-US" altLang="zh-TW" sz="1400" b="1" dirty="0" err="1">
                <a:latin typeface="Times New Roman" pitchFamily="18" charset="0"/>
              </a:rPr>
              <a:t>rightframe</a:t>
            </a:r>
            <a:r>
              <a:rPr lang="en-US" altLang="zh-TW" sz="1400" b="1" dirty="0">
                <a:latin typeface="Times New Roman" pitchFamily="18" charset="0"/>
              </a:rPr>
              <a:t>&gt;</a:t>
            </a:r>
            <a:r>
              <a:rPr lang="zh-TW" altLang="en-US" sz="1400" b="1" dirty="0">
                <a:latin typeface="Times New Roman" pitchFamily="18" charset="0"/>
              </a:rPr>
              <a:t>我的家庭</a:t>
            </a:r>
            <a:r>
              <a:rPr lang="en-US" altLang="zh-TW" sz="1400" b="1" dirty="0">
                <a:latin typeface="Times New Roman" pitchFamily="18" charset="0"/>
              </a:rPr>
              <a:t>&lt;/A&gt;&lt;p&gt;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latin typeface="Times New Roman" pitchFamily="18" charset="0"/>
              </a:rPr>
              <a:t> </a:t>
            </a:r>
            <a:r>
              <a:rPr lang="en-US" altLang="zh-TW" sz="14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400" b="1" dirty="0">
                <a:solidFill>
                  <a:srgbClr val="008000"/>
                </a:solidFill>
                <a:latin typeface="Times New Roman" pitchFamily="18" charset="0"/>
              </a:rPr>
              <a:t>&lt;/HTML&gt;</a:t>
            </a:r>
          </a:p>
        </p:txBody>
      </p:sp>
      <p:pic>
        <p:nvPicPr>
          <p:cNvPr id="43013" name="Picture 5" descr="p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551237"/>
            <a:ext cx="1479177" cy="282524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</a:t>
            </a:r>
            <a:r>
              <a:rPr lang="en-US" altLang="zh-TW" dirty="0"/>
              <a:t>(Tag</a:t>
            </a:r>
            <a:r>
              <a:rPr lang="en-US" altLang="zh-TW" dirty="0" smtClean="0"/>
              <a:t>)-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對稱類型</a:t>
            </a:r>
            <a:endParaRPr lang="en-US" altLang="zh-TW" dirty="0" smtClean="0"/>
          </a:p>
          <a:p>
            <a:pPr lvl="2"/>
            <a:r>
              <a:rPr lang="zh-TW" altLang="en-US" dirty="0"/>
              <a:t>一般的標籤</a:t>
            </a:r>
            <a:r>
              <a:rPr lang="en-US" altLang="zh-TW" dirty="0"/>
              <a:t>, </a:t>
            </a:r>
            <a:r>
              <a:rPr lang="zh-TW" altLang="en-US" dirty="0"/>
              <a:t>會有一段</a:t>
            </a:r>
            <a:r>
              <a:rPr lang="zh-TW" altLang="en-US" u="sng" dirty="0">
                <a:solidFill>
                  <a:schemeClr val="tx2"/>
                </a:solidFill>
              </a:rPr>
              <a:t>內容敘述</a:t>
            </a:r>
            <a:r>
              <a:rPr lang="zh-TW" altLang="en-US" dirty="0"/>
              <a:t>被標籤所</a:t>
            </a:r>
            <a:r>
              <a:rPr lang="zh-TW" altLang="en-US" u="sng" dirty="0">
                <a:solidFill>
                  <a:schemeClr val="tx2"/>
                </a:solidFill>
              </a:rPr>
              <a:t>涵蓋</a:t>
            </a:r>
          </a:p>
          <a:p>
            <a:pPr lvl="3"/>
            <a:r>
              <a:rPr lang="en-US" altLang="zh-TW" dirty="0"/>
              <a:t>e.g.  &lt;body&gt; </a:t>
            </a:r>
            <a:r>
              <a:rPr lang="zh-TW" altLang="en-US" dirty="0"/>
              <a:t>淡江大學 </a:t>
            </a:r>
            <a:r>
              <a:rPr lang="en-US" altLang="zh-TW" dirty="0"/>
              <a:t>&lt;body</a:t>
            </a:r>
            <a:r>
              <a:rPr lang="en-US" altLang="zh-TW" dirty="0" smtClean="0"/>
              <a:t>&gt;</a:t>
            </a:r>
          </a:p>
          <a:p>
            <a:pPr lvl="3"/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非對稱類型</a:t>
            </a:r>
            <a:endParaRPr lang="en-US" altLang="zh-TW" dirty="0" smtClean="0"/>
          </a:p>
          <a:p>
            <a:pPr lvl="2">
              <a:spcBef>
                <a:spcPct val="40000"/>
              </a:spcBef>
            </a:pPr>
            <a:r>
              <a:rPr lang="zh-TW" altLang="en-US" dirty="0"/>
              <a:t>此類的標籤就</a:t>
            </a:r>
            <a:r>
              <a:rPr lang="zh-TW" altLang="en-US" u="sng" dirty="0">
                <a:solidFill>
                  <a:schemeClr val="tx2"/>
                </a:solidFill>
              </a:rPr>
              <a:t>沒有涵蓋任何敘述</a:t>
            </a:r>
            <a:r>
              <a:rPr lang="en-US" altLang="zh-TW" dirty="0"/>
              <a:t>, </a:t>
            </a:r>
            <a:r>
              <a:rPr lang="zh-TW" altLang="en-US" dirty="0"/>
              <a:t>只是單純的用來做一些簡單的控制</a:t>
            </a:r>
          </a:p>
          <a:p>
            <a:pPr lvl="3">
              <a:spcBef>
                <a:spcPct val="40000"/>
              </a:spcBef>
            </a:pPr>
            <a:r>
              <a:rPr lang="en-US" altLang="zh-TW" dirty="0"/>
              <a:t>e.g.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跳列</a:t>
            </a:r>
            <a:r>
              <a:rPr lang="en-US" altLang="zh-TW" dirty="0">
                <a:sym typeface="Wingdings" pitchFamily="2" charset="2"/>
              </a:rPr>
              <a:t>,  </a:t>
            </a:r>
          </a:p>
          <a:p>
            <a:pPr lvl="3">
              <a:spcBef>
                <a:spcPct val="40000"/>
              </a:spcBef>
              <a:buNone/>
            </a:pPr>
            <a:r>
              <a:rPr lang="en-US" altLang="zh-TW" dirty="0">
                <a:sym typeface="Wingdings" pitchFamily="2" charset="2"/>
              </a:rPr>
              <a:t>             &lt;p&gt;  </a:t>
            </a:r>
            <a:r>
              <a:rPr lang="zh-TW" altLang="en-US" dirty="0">
                <a:sym typeface="Wingdings" pitchFamily="2" charset="2"/>
              </a:rPr>
              <a:t>跳段落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6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頁框的超連結製作</a:t>
            </a:r>
            <a:r>
              <a:rPr lang="en-US" altLang="zh-TW" smtClean="0"/>
              <a:t>-</a:t>
            </a:r>
            <a:r>
              <a:rPr lang="zh-TW" altLang="en-US" smtClean="0"/>
              <a:t>步驟</a:t>
            </a:r>
            <a:r>
              <a:rPr lang="en-US" altLang="zh-TW" smtClean="0"/>
              <a:t>3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產生所需檔案並任意輸入一些資料</a:t>
            </a:r>
          </a:p>
          <a:p>
            <a:pPr lvl="1" eaLnBrk="1" hangingPunct="1"/>
            <a:r>
              <a:rPr lang="zh-TW" altLang="en-US" dirty="0" smtClean="0"/>
              <a:t>所需檔案有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(</a:t>
            </a:r>
            <a:r>
              <a:rPr lang="zh-TW" altLang="en-US" b="1" i="1" baseline="-25000" dirty="0" smtClean="0">
                <a:solidFill>
                  <a:srgbClr val="FF0000"/>
                </a:solidFill>
              </a:rPr>
              <a:t>皆放在同一資料夾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)</a:t>
            </a:r>
          </a:p>
          <a:p>
            <a:pPr lvl="2" eaLnBrk="1" hangingPunct="1"/>
            <a:r>
              <a:rPr lang="en-US" altLang="zh-TW" dirty="0" smtClean="0"/>
              <a:t>right.html</a:t>
            </a:r>
          </a:p>
          <a:p>
            <a:pPr lvl="2" eaLnBrk="1" hangingPunct="1"/>
            <a:r>
              <a:rPr lang="en-US" altLang="zh-TW" dirty="0" smtClean="0"/>
              <a:t>1.html</a:t>
            </a:r>
          </a:p>
          <a:p>
            <a:pPr lvl="2" eaLnBrk="1" hangingPunct="1"/>
            <a:r>
              <a:rPr lang="en-US" altLang="zh-TW" dirty="0" smtClean="0"/>
              <a:t>2.html</a:t>
            </a:r>
          </a:p>
          <a:p>
            <a:pPr lvl="2" eaLnBrk="1" hangingPunct="1"/>
            <a:r>
              <a:rPr lang="en-US" altLang="zh-TW" dirty="0" smtClean="0"/>
              <a:t>3.html</a:t>
            </a:r>
          </a:p>
          <a:p>
            <a:pPr lvl="2" eaLnBrk="1" hangingPunct="1"/>
            <a:r>
              <a:rPr lang="en-US" altLang="zh-TW" dirty="0" smtClean="0"/>
              <a:t>4.html</a:t>
            </a:r>
          </a:p>
          <a:p>
            <a:pPr lvl="2" eaLnBrk="1" hangingPunct="1"/>
            <a:r>
              <a:rPr lang="en-US" altLang="zh-TW" dirty="0" smtClean="0"/>
              <a:t>5.html</a:t>
            </a:r>
          </a:p>
          <a:p>
            <a:pPr lvl="1"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51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頁框的超連結製作</a:t>
            </a:r>
            <a:r>
              <a:rPr lang="en-US" altLang="zh-TW" smtClean="0"/>
              <a:t>-</a:t>
            </a:r>
            <a:r>
              <a:rPr lang="zh-TW" altLang="en-US" smtClean="0"/>
              <a:t>結果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點選</a:t>
            </a:r>
            <a:r>
              <a:rPr lang="en-US" altLang="zh-TW" smtClean="0"/>
              <a:t>main.html</a:t>
            </a:r>
          </a:p>
          <a:p>
            <a:pPr lvl="1" eaLnBrk="1" hangingPunct="1"/>
            <a:r>
              <a:rPr lang="zh-TW" altLang="en-US" smtClean="0"/>
              <a:t>如正確無誤可得下面結果</a:t>
            </a:r>
          </a:p>
        </p:txBody>
      </p:sp>
      <p:pic>
        <p:nvPicPr>
          <p:cNvPr id="45060" name="Picture 4" descr="p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5943600" cy="27035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852936"/>
            <a:ext cx="7930128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The End</a:t>
            </a:r>
            <a:endParaRPr lang="zh-TW" altLang="en-US" sz="50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473664" y="6370195"/>
            <a:ext cx="4670336" cy="4878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altLang="zh-TW" dirty="0" smtClean="0"/>
              <a:t>146014@mail.tku.edu.tw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6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1549152" y="3326458"/>
            <a:ext cx="7343328" cy="3302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</a:t>
            </a:r>
            <a:r>
              <a:rPr lang="en-US" altLang="zh-TW" dirty="0"/>
              <a:t>(Tag</a:t>
            </a:r>
            <a:r>
              <a:rPr lang="en-US" altLang="zh-TW" dirty="0" smtClean="0"/>
              <a:t>)-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說明</a:t>
            </a:r>
          </a:p>
          <a:p>
            <a:pPr lvl="2"/>
            <a:r>
              <a:rPr lang="zh-TW" altLang="en-US" dirty="0"/>
              <a:t>即控制最後的表現方式</a:t>
            </a:r>
          </a:p>
          <a:p>
            <a:pPr lvl="3"/>
            <a:r>
              <a:rPr lang="en-US" altLang="zh-TW" dirty="0"/>
              <a:t>e.g.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&lt;</a:t>
            </a:r>
            <a:r>
              <a:rPr lang="en-US" altLang="zh-TW" dirty="0"/>
              <a:t>p align=left&gt;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表示此段落向</a:t>
            </a:r>
            <a:r>
              <a:rPr lang="zh-TW" altLang="en-US" u="sng" dirty="0">
                <a:solidFill>
                  <a:schemeClr val="tx2"/>
                </a:solidFill>
                <a:sym typeface="Wingdings" pitchFamily="2" charset="2"/>
              </a:rPr>
              <a:t>左</a:t>
            </a:r>
            <a:r>
              <a:rPr lang="zh-TW" altLang="en-US" dirty="0">
                <a:sym typeface="Wingdings" pitchFamily="2" charset="2"/>
              </a:rPr>
              <a:t>靠齊</a:t>
            </a:r>
          </a:p>
          <a:p>
            <a:pPr lvl="3">
              <a:buNone/>
            </a:pPr>
            <a:r>
              <a:rPr lang="zh-TW" altLang="en-US" dirty="0"/>
              <a:t>           </a:t>
            </a:r>
            <a:r>
              <a:rPr lang="en-US" altLang="zh-TW" dirty="0"/>
              <a:t>&lt;p align=right&gt; </a:t>
            </a:r>
            <a:r>
              <a:rPr lang="en-US" altLang="zh-TW" dirty="0">
                <a:sym typeface="Wingdings" pitchFamily="2" charset="2"/>
              </a:rPr>
              <a:t></a:t>
            </a:r>
            <a:r>
              <a:rPr lang="zh-TW" altLang="en-US" dirty="0">
                <a:sym typeface="Wingdings" pitchFamily="2" charset="2"/>
              </a:rPr>
              <a:t>表示此段落向</a:t>
            </a:r>
            <a:r>
              <a:rPr lang="zh-TW" altLang="en-US" u="sng" dirty="0">
                <a:solidFill>
                  <a:schemeClr val="tx2"/>
                </a:solidFill>
                <a:sym typeface="Wingdings" pitchFamily="2" charset="2"/>
              </a:rPr>
              <a:t>右</a:t>
            </a:r>
            <a:r>
              <a:rPr lang="zh-TW" altLang="en-US" dirty="0">
                <a:sym typeface="Wingdings" pitchFamily="2" charset="2"/>
              </a:rPr>
              <a:t>靠齊</a:t>
            </a:r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789363"/>
            <a:ext cx="461327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3849688"/>
            <a:ext cx="4038600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</a:t>
            </a:r>
            <a:r>
              <a:rPr lang="en-US" altLang="zh-TW" b="1" dirty="0">
                <a:solidFill>
                  <a:srgbClr val="008000"/>
                </a:solidFill>
                <a:latin typeface="Times New Roman" pitchFamily="18" charset="0"/>
              </a:rPr>
              <a:t>&lt;head&gt;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     &lt;title&gt;&lt;/title&gt;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</a:t>
            </a:r>
            <a:r>
              <a:rPr lang="en-US" altLang="zh-TW" b="1" dirty="0">
                <a:solidFill>
                  <a:srgbClr val="008000"/>
                </a:solidFill>
                <a:latin typeface="Times New Roman" pitchFamily="18" charset="0"/>
              </a:rPr>
              <a:t>&lt;/head&gt;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</a:t>
            </a:r>
            <a:r>
              <a:rPr lang="en-US" altLang="zh-TW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    &lt;p align=left&gt;</a:t>
            </a:r>
            <a:r>
              <a:rPr lang="zh-TW" altLang="en-US" b="1" dirty="0">
                <a:latin typeface="Times New Roman" pitchFamily="18" charset="0"/>
              </a:rPr>
              <a:t>淡江大學</a:t>
            </a:r>
            <a:r>
              <a:rPr lang="en-US" altLang="zh-TW" b="1" dirty="0">
                <a:latin typeface="Times New Roman" pitchFamily="18" charset="0"/>
              </a:rPr>
              <a:t>(</a:t>
            </a:r>
            <a:r>
              <a:rPr lang="zh-TW" altLang="en-US" b="1" dirty="0">
                <a:latin typeface="Times New Roman" pitchFamily="18" charset="0"/>
              </a:rPr>
              <a:t>向左靠齊</a:t>
            </a:r>
            <a:r>
              <a:rPr lang="en-US" altLang="zh-TW" b="1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    &lt;p align=right&gt;</a:t>
            </a:r>
            <a:r>
              <a:rPr lang="zh-TW" altLang="en-US" b="1" dirty="0">
                <a:latin typeface="Times New Roman" pitchFamily="18" charset="0"/>
              </a:rPr>
              <a:t>淡江大學</a:t>
            </a:r>
            <a:r>
              <a:rPr lang="en-US" altLang="zh-TW" b="1" dirty="0">
                <a:latin typeface="Times New Roman" pitchFamily="18" charset="0"/>
              </a:rPr>
              <a:t>(</a:t>
            </a:r>
            <a:r>
              <a:rPr lang="zh-TW" altLang="en-US" b="1" dirty="0">
                <a:latin typeface="Times New Roman" pitchFamily="18" charset="0"/>
              </a:rPr>
              <a:t>向右靠齊</a:t>
            </a:r>
            <a:r>
              <a:rPr lang="en-US" altLang="zh-TW" b="1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latin typeface="Times New Roman" pitchFamily="18" charset="0"/>
              </a:rPr>
              <a:t>   </a:t>
            </a:r>
            <a:r>
              <a:rPr lang="en-US" altLang="zh-TW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114800" y="4114800"/>
            <a:ext cx="1295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572000" y="4495800"/>
            <a:ext cx="152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934200" y="4343400"/>
            <a:ext cx="1295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6019800" y="4724400"/>
            <a:ext cx="14478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6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</a:t>
            </a:r>
            <a:r>
              <a:rPr lang="en-US" altLang="zh-TW" dirty="0"/>
              <a:t>(Tag</a:t>
            </a:r>
            <a:r>
              <a:rPr lang="en-US" altLang="zh-TW" dirty="0" smtClean="0"/>
              <a:t>)-</a:t>
            </a:r>
            <a:r>
              <a:rPr lang="zh-TW" altLang="en-US" dirty="0"/>
              <a:t>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sz="2200" dirty="0"/>
              <a:t>e.g. &lt;</a:t>
            </a:r>
            <a:r>
              <a:rPr lang="en-US" altLang="zh-TW" sz="2200" dirty="0" err="1"/>
              <a:t>br</a:t>
            </a:r>
            <a:r>
              <a:rPr lang="en-US" altLang="zh-TW" sz="2200" dirty="0"/>
              <a:t>&gt; </a:t>
            </a:r>
            <a:r>
              <a:rPr lang="en-US" altLang="zh-TW" sz="2200" dirty="0">
                <a:sym typeface="Wingdings" pitchFamily="2" charset="2"/>
              </a:rPr>
              <a:t> </a:t>
            </a:r>
            <a:r>
              <a:rPr lang="zh-TW" altLang="en-US" sz="2200" dirty="0">
                <a:sym typeface="Wingdings" pitchFamily="2" charset="2"/>
              </a:rPr>
              <a:t>換行</a:t>
            </a:r>
          </a:p>
          <a:p>
            <a:pPr lvl="1"/>
            <a:r>
              <a:rPr lang="en-US" altLang="zh-TW" dirty="0"/>
              <a:t>&lt;</a:t>
            </a:r>
            <a:r>
              <a:rPr lang="zh-TW" altLang="en-US" dirty="0"/>
              <a:t>標籤名 屬性</a:t>
            </a:r>
            <a:r>
              <a:rPr lang="en-US" altLang="zh-TW" dirty="0"/>
              <a:t>=</a:t>
            </a:r>
            <a:r>
              <a:rPr lang="zh-TW" altLang="en-US" dirty="0"/>
              <a:t>值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sz="2200" dirty="0"/>
              <a:t>e.g. &lt;p align=right&gt; </a:t>
            </a:r>
            <a:r>
              <a:rPr lang="en-US" altLang="zh-TW" sz="2200" dirty="0">
                <a:sym typeface="Wingdings" pitchFamily="2" charset="2"/>
              </a:rPr>
              <a:t> </a:t>
            </a:r>
            <a:r>
              <a:rPr lang="zh-TW" altLang="en-US" sz="2200" dirty="0">
                <a:sym typeface="Wingdings" pitchFamily="2" charset="2"/>
              </a:rPr>
              <a:t>段落向右靠齊</a:t>
            </a:r>
          </a:p>
          <a:p>
            <a:pPr lvl="1"/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 </a:t>
            </a:r>
            <a:r>
              <a:rPr lang="en-US" altLang="zh-TW" dirty="0">
                <a:latin typeface="Arial" charset="0"/>
              </a:rPr>
              <a:t>…</a:t>
            </a:r>
            <a:r>
              <a:rPr lang="en-US" altLang="zh-TW" dirty="0"/>
              <a:t> &lt;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sz="2200" dirty="0"/>
              <a:t>e.g. &lt;html&gt;</a:t>
            </a:r>
            <a:r>
              <a:rPr lang="en-US" altLang="zh-TW" sz="2200" dirty="0">
                <a:latin typeface="Arial" charset="0"/>
              </a:rPr>
              <a:t>…</a:t>
            </a:r>
            <a:r>
              <a:rPr lang="en-US" altLang="zh-TW" sz="2200" dirty="0"/>
              <a:t>&lt;/html&gt;, &lt;head&gt;</a:t>
            </a:r>
            <a:r>
              <a:rPr lang="en-US" altLang="zh-TW" sz="2200" dirty="0">
                <a:latin typeface="Arial" charset="0"/>
              </a:rPr>
              <a:t>…</a:t>
            </a:r>
            <a:r>
              <a:rPr lang="en-US" altLang="zh-TW" sz="2200" dirty="0"/>
              <a:t>&lt;/head&gt;</a:t>
            </a:r>
          </a:p>
          <a:p>
            <a:pPr lvl="1"/>
            <a:r>
              <a:rPr lang="en-US" altLang="zh-TW" dirty="0"/>
              <a:t>&lt;</a:t>
            </a:r>
            <a:r>
              <a:rPr lang="zh-TW" altLang="en-US" dirty="0"/>
              <a:t>標籤名 屬性</a:t>
            </a:r>
            <a:r>
              <a:rPr lang="en-US" altLang="zh-TW" dirty="0"/>
              <a:t>=</a:t>
            </a:r>
            <a:r>
              <a:rPr lang="zh-TW" altLang="en-US" dirty="0"/>
              <a:t>值</a:t>
            </a:r>
            <a:r>
              <a:rPr lang="en-US" altLang="zh-TW" dirty="0"/>
              <a:t>&gt; </a:t>
            </a:r>
            <a:r>
              <a:rPr lang="en-US" altLang="zh-TW" dirty="0">
                <a:latin typeface="Arial" charset="0"/>
              </a:rPr>
              <a:t>…</a:t>
            </a:r>
            <a:r>
              <a:rPr lang="en-US" altLang="zh-TW" dirty="0"/>
              <a:t> &lt;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sz="2200" dirty="0"/>
              <a:t>e.g. &lt;body </a:t>
            </a:r>
            <a:r>
              <a:rPr lang="en-US" altLang="zh-TW" sz="2200" dirty="0" err="1"/>
              <a:t>bgcolor</a:t>
            </a:r>
            <a:r>
              <a:rPr lang="en-US" altLang="zh-TW" sz="2200" dirty="0"/>
              <a:t>=#221100&gt; </a:t>
            </a:r>
            <a:r>
              <a:rPr lang="en-US" altLang="zh-TW" sz="2200" dirty="0">
                <a:latin typeface="Arial" charset="0"/>
              </a:rPr>
              <a:t>…</a:t>
            </a:r>
            <a:r>
              <a:rPr lang="en-US" altLang="zh-TW" sz="2200" dirty="0"/>
              <a:t> &lt;/body&gt; </a:t>
            </a:r>
            <a:endParaRPr lang="en-US" altLang="zh-TW" sz="2200" dirty="0" smtClean="0"/>
          </a:p>
          <a:p>
            <a:pPr lvl="2"/>
            <a:r>
              <a:rPr lang="zh-TW" altLang="en-US" sz="2200" dirty="0">
                <a:sym typeface="Wingdings" pitchFamily="2" charset="2"/>
              </a:rPr>
              <a:t> </a:t>
            </a:r>
            <a:r>
              <a:rPr lang="zh-TW" altLang="en-US" sz="2200" dirty="0" smtClean="0">
                <a:sym typeface="Wingdings" pitchFamily="2" charset="2"/>
              </a:rPr>
              <a:t>     </a:t>
            </a:r>
            <a:r>
              <a:rPr lang="en-US" altLang="zh-TW" sz="2200" dirty="0" smtClean="0">
                <a:sym typeface="Wingdings" pitchFamily="2" charset="2"/>
              </a:rPr>
              <a:t> </a:t>
            </a:r>
            <a:r>
              <a:rPr lang="zh-TW" altLang="en-US" sz="2200" dirty="0">
                <a:sym typeface="Wingdings" pitchFamily="2" charset="2"/>
              </a:rPr>
              <a:t>背景顏色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606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1173952" y="3383280"/>
            <a:ext cx="7956376" cy="3302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548680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altLang="zh-TW" sz="3900" dirty="0"/>
              <a:t>HTML (</a:t>
            </a:r>
            <a:r>
              <a:rPr lang="en-US" altLang="zh-TW" sz="3900" dirty="0" err="1"/>
              <a:t>HyperText</a:t>
            </a:r>
            <a:r>
              <a:rPr lang="en-US" altLang="zh-TW" sz="3900" dirty="0"/>
              <a:t> Markup Language</a:t>
            </a:r>
            <a:r>
              <a:rPr lang="en-US" altLang="zh-TW" sz="3900" dirty="0" smtClean="0"/>
              <a:t>)</a:t>
            </a:r>
            <a:br>
              <a:rPr lang="en-US" altLang="zh-TW" sz="3900" dirty="0" smtClean="0"/>
            </a:br>
            <a:r>
              <a:rPr lang="zh-TW" altLang="en-US" sz="3900" dirty="0" smtClean="0"/>
              <a:t>基礎</a:t>
            </a:r>
            <a:r>
              <a:rPr lang="zh-TW" altLang="en-US" sz="3900" dirty="0"/>
              <a:t>架構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一個網頁</a:t>
            </a:r>
            <a:r>
              <a:rPr lang="zh-TW" altLang="en-US" dirty="0"/>
              <a:t>面最基本的架構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&lt;html</a:t>
            </a:r>
            <a:r>
              <a:rPr lang="en-US" altLang="zh-TW" dirty="0" smtClean="0"/>
              <a:t>&gt;… </a:t>
            </a:r>
            <a:r>
              <a:rPr lang="en-US" altLang="zh-TW" dirty="0"/>
              <a:t>&lt;/html&gt;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表示是</a:t>
            </a:r>
            <a:r>
              <a:rPr lang="en-US" altLang="zh-TW" u="sng" dirty="0">
                <a:sym typeface="Wingdings" pitchFamily="2" charset="2"/>
              </a:rPr>
              <a:t>HTML</a:t>
            </a:r>
            <a:r>
              <a:rPr lang="zh-TW" altLang="en-US" u="sng" dirty="0">
                <a:sym typeface="Wingdings" pitchFamily="2" charset="2"/>
              </a:rPr>
              <a:t>文件</a:t>
            </a:r>
          </a:p>
          <a:p>
            <a:pPr lvl="2"/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&lt;head&gt; </a:t>
            </a:r>
            <a:r>
              <a:rPr lang="en-US" altLang="zh-TW" dirty="0" smtClean="0">
                <a:sym typeface="Wingdings" pitchFamily="2" charset="2"/>
              </a:rPr>
              <a:t>…&lt;/</a:t>
            </a:r>
            <a:r>
              <a:rPr lang="en-US" altLang="zh-TW" dirty="0">
                <a:sym typeface="Wingdings" pitchFamily="2" charset="2"/>
              </a:rPr>
              <a:t>head&gt;  </a:t>
            </a:r>
            <a:r>
              <a:rPr lang="zh-TW" altLang="en-US" dirty="0">
                <a:sym typeface="Wingdings" pitchFamily="2" charset="2"/>
              </a:rPr>
              <a:t>表示是</a:t>
            </a:r>
            <a:r>
              <a:rPr lang="zh-TW" altLang="en-US" u="sng" dirty="0">
                <a:sym typeface="Wingdings" pitchFamily="2" charset="2"/>
              </a:rPr>
              <a:t>網頁的檔頭</a:t>
            </a:r>
          </a:p>
          <a:p>
            <a:pPr lvl="2"/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&lt;body&gt; </a:t>
            </a:r>
            <a:r>
              <a:rPr lang="en-US" altLang="zh-TW" dirty="0" smtClean="0">
                <a:sym typeface="Wingdings" pitchFamily="2" charset="2"/>
              </a:rPr>
              <a:t>…&lt;/</a:t>
            </a:r>
            <a:r>
              <a:rPr lang="en-US" altLang="zh-TW" dirty="0">
                <a:sym typeface="Wingdings" pitchFamily="2" charset="2"/>
              </a:rPr>
              <a:t>body&gt;  </a:t>
            </a:r>
            <a:r>
              <a:rPr lang="zh-TW" altLang="en-US" dirty="0">
                <a:sym typeface="Wingdings" pitchFamily="2" charset="2"/>
              </a:rPr>
              <a:t>網頁真正的</a:t>
            </a:r>
            <a:r>
              <a:rPr lang="zh-TW" altLang="en-US" u="sng" dirty="0">
                <a:sym typeface="Wingdings" pitchFamily="2" charset="2"/>
              </a:rPr>
              <a:t>內容</a:t>
            </a:r>
            <a:endParaRPr lang="zh-TW" altLang="en-US" u="sng" dirty="0"/>
          </a:p>
          <a:p>
            <a:endParaRPr lang="zh-TW" alt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94" y="3531348"/>
            <a:ext cx="2592833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81400"/>
            <a:ext cx="59277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&lt;html&gt;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TW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charset="-120"/>
              </a:rPr>
              <a:t>&lt;title&gt;HTML</a:t>
            </a:r>
            <a:r>
              <a:rPr lang="zh-TW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charset="-120"/>
              </a:rPr>
              <a:t>的架構</a:t>
            </a:r>
            <a:r>
              <a:rPr lang="en-US" altLang="zh-TW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charset="-120"/>
              </a:rPr>
              <a:t>&lt;/title&gt;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rgbClr val="008000"/>
                </a:solidFill>
                <a:latin typeface="Times New Roman" pitchFamily="18" charset="0"/>
              </a:rPr>
              <a:t>&lt;/head&gt;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    </a:t>
            </a:r>
            <a:r>
              <a:rPr lang="en-US" altLang="zh-TW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&lt;font face=“</a:t>
            </a:r>
            <a:r>
              <a:rPr lang="zh-TW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標楷體”</a:t>
            </a:r>
            <a:r>
              <a:rPr lang="en-US" altLang="zh-TW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&gt;</a:t>
            </a:r>
            <a:r>
              <a:rPr lang="zh-TW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淡江大學 </a:t>
            </a:r>
            <a:r>
              <a:rPr lang="en-US" altLang="zh-TW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&lt;/font&gt;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dirty="0">
                <a:latin typeface="Times New Roman" pitchFamily="18" charset="0"/>
              </a:rPr>
              <a:t>   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itchFamily="18" charset="0"/>
              </a:rPr>
              <a:t>&lt;/body&gt;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&lt;/html&gt;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6338094" y="3429000"/>
            <a:ext cx="1690290" cy="55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819650" y="3852863"/>
            <a:ext cx="1684338" cy="474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501680" y="5403556"/>
            <a:ext cx="1166664" cy="47371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6338094" y="5640414"/>
            <a:ext cx="394146" cy="2302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記事本製作簡易網頁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文字大小、顏色與字型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zh-TW" altLang="en-US" dirty="0" smtClean="0"/>
              <a:t>加入圖片</a:t>
            </a:r>
            <a:endParaRPr lang="en-US" altLang="zh-TW" dirty="0" smtClean="0"/>
          </a:p>
          <a:p>
            <a:r>
              <a:rPr lang="zh-TW" altLang="en-US" dirty="0"/>
              <a:t>表格設計</a:t>
            </a:r>
            <a:endParaRPr lang="en-US" altLang="zh-TW" dirty="0" smtClean="0"/>
          </a:p>
          <a:p>
            <a:r>
              <a:rPr lang="zh-TW" altLang="en-US" dirty="0"/>
              <a:t>網頁</a:t>
            </a:r>
            <a:r>
              <a:rPr lang="zh-TW" altLang="en-US" dirty="0" smtClean="0"/>
              <a:t>超連結建立</a:t>
            </a:r>
            <a:endParaRPr lang="en-US" altLang="zh-TW" dirty="0" smtClean="0"/>
          </a:p>
          <a:p>
            <a:r>
              <a:rPr lang="zh-TW" altLang="en-US" dirty="0" smtClean="0"/>
              <a:t>製作頁框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6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文字大小、顏色與字型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 </a:t>
            </a:r>
            <a:r>
              <a:rPr lang="en-US" altLang="zh-TW" dirty="0">
                <a:latin typeface="+mj-ea"/>
                <a:ea typeface="+mj-ea"/>
              </a:rPr>
              <a:t>&lt;H&gt;</a:t>
            </a:r>
          </a:p>
          <a:p>
            <a:pPr lvl="2"/>
            <a:r>
              <a:rPr lang="zh-TW" altLang="en-US" dirty="0">
                <a:latin typeface="+mj-ea"/>
                <a:ea typeface="+mj-ea"/>
              </a:rPr>
              <a:t>格式 </a:t>
            </a:r>
            <a:r>
              <a:rPr lang="en-US" altLang="zh-TW" dirty="0">
                <a:latin typeface="+mj-ea"/>
                <a:ea typeface="+mj-ea"/>
              </a:rPr>
              <a:t>: &lt;H?&gt; … &lt;H?&gt; , </a:t>
            </a:r>
            <a:endParaRPr lang="en-US" altLang="zh-TW" dirty="0" smtClean="0">
              <a:latin typeface="+mj-ea"/>
              <a:ea typeface="+mj-ea"/>
            </a:endParaRPr>
          </a:p>
          <a:p>
            <a:pPr marL="658368" lvl="2" indent="0">
              <a:buNone/>
            </a:pP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              [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?]=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2 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3 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4 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5 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6</a:t>
            </a:r>
          </a:p>
          <a:p>
            <a:pPr lvl="3"/>
            <a:r>
              <a:rPr lang="zh-TW" altLang="en-US" dirty="0">
                <a:latin typeface="+mj-ea"/>
                <a:ea typeface="+mj-ea"/>
              </a:rPr>
              <a:t>上述格式代表</a:t>
            </a:r>
            <a:r>
              <a:rPr lang="en-US" altLang="zh-TW" dirty="0">
                <a:latin typeface="+mj-ea"/>
                <a:ea typeface="+mj-ea"/>
              </a:rPr>
              <a:t>6</a:t>
            </a:r>
            <a:r>
              <a:rPr lang="zh-TW" altLang="en-US" dirty="0">
                <a:latin typeface="+mj-ea"/>
                <a:ea typeface="+mj-ea"/>
              </a:rPr>
              <a:t>種控制標籤</a:t>
            </a:r>
            <a:r>
              <a:rPr lang="en-US" altLang="zh-TW" dirty="0">
                <a:latin typeface="+mj-ea"/>
                <a:ea typeface="+mj-ea"/>
              </a:rPr>
              <a:t>, </a:t>
            </a:r>
            <a:r>
              <a:rPr lang="zh-TW" altLang="en-US" dirty="0">
                <a:latin typeface="+mj-ea"/>
                <a:ea typeface="+mj-ea"/>
              </a:rPr>
              <a:t>分別是</a:t>
            </a:r>
            <a:r>
              <a:rPr lang="en-US" altLang="zh-TW" dirty="0">
                <a:latin typeface="+mj-ea"/>
                <a:ea typeface="+mj-ea"/>
              </a:rPr>
              <a:t>&lt;H1&gt; ~ &lt;H6&gt;, </a:t>
            </a:r>
            <a:endParaRPr lang="en-US" altLang="zh-TW" dirty="0" smtClean="0">
              <a:latin typeface="+mj-ea"/>
              <a:ea typeface="+mj-ea"/>
            </a:endParaRPr>
          </a:p>
          <a:p>
            <a:pPr marL="923544" lvl="3" indent="0">
              <a:buNone/>
            </a:pPr>
            <a:r>
              <a:rPr lang="zh-TW" altLang="en-US" dirty="0" smtClean="0">
                <a:solidFill>
                  <a:schemeClr val="tx2"/>
                </a:solidFill>
                <a:latin typeface="+mj-ea"/>
                <a:ea typeface="+mj-ea"/>
              </a:rPr>
              <a:t>   </a:t>
            </a:r>
            <a:r>
              <a:rPr lang="zh-TW" altLang="en-US" u="sng" dirty="0" smtClean="0">
                <a:solidFill>
                  <a:schemeClr val="tx2"/>
                </a:solidFill>
                <a:latin typeface="+mj-ea"/>
                <a:ea typeface="+mj-ea"/>
              </a:rPr>
              <a:t>數字</a:t>
            </a:r>
            <a:r>
              <a:rPr lang="zh-TW" altLang="en-US" u="sng" dirty="0">
                <a:solidFill>
                  <a:schemeClr val="tx2"/>
                </a:solidFill>
                <a:latin typeface="+mj-ea"/>
                <a:ea typeface="+mj-ea"/>
              </a:rPr>
              <a:t>越大旗文字越</a:t>
            </a:r>
            <a:r>
              <a:rPr lang="zh-TW" altLang="en-US" u="sng" dirty="0" smtClean="0">
                <a:solidFill>
                  <a:schemeClr val="tx2"/>
                </a:solidFill>
                <a:latin typeface="+mj-ea"/>
                <a:ea typeface="+mj-ea"/>
              </a:rPr>
              <a:t>小</a:t>
            </a:r>
            <a:r>
              <a:rPr lang="zh-TW" altLang="en-US" dirty="0" smtClean="0">
                <a:solidFill>
                  <a:schemeClr val="tx2"/>
                </a:solidFill>
                <a:latin typeface="+mj-ea"/>
                <a:ea typeface="+mj-ea"/>
              </a:rPr>
              <a:t>。</a:t>
            </a:r>
            <a:endParaRPr lang="zh-TW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lvl="1">
              <a:spcBef>
                <a:spcPct val="40000"/>
              </a:spcBef>
            </a:pPr>
            <a:r>
              <a:rPr lang="en-US" altLang="zh-TW" dirty="0">
                <a:latin typeface="+mj-ea"/>
                <a:ea typeface="+mj-ea"/>
              </a:rPr>
              <a:t>&lt;Font&gt;</a:t>
            </a:r>
          </a:p>
          <a:p>
            <a:pPr lvl="2"/>
            <a:r>
              <a:rPr lang="zh-TW" altLang="en-US" dirty="0">
                <a:latin typeface="+mj-ea"/>
                <a:ea typeface="+mj-ea"/>
              </a:rPr>
              <a:t>格式 </a:t>
            </a:r>
            <a:r>
              <a:rPr lang="en-US" altLang="zh-TW" dirty="0">
                <a:latin typeface="+mj-ea"/>
                <a:ea typeface="+mj-ea"/>
              </a:rPr>
              <a:t>: &lt;Font size=?&gt; … &lt;/Font&gt;, </a:t>
            </a:r>
          </a:p>
          <a:p>
            <a:pPr marL="658368" lvl="2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   [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?]=</a:t>
            </a:r>
            <a:r>
              <a:rPr lang="en-US" altLang="zh-TW" dirty="0">
                <a:latin typeface="+mj-ea"/>
                <a:ea typeface="+mj-ea"/>
              </a:rPr>
              <a:t>1 ~ 7</a:t>
            </a:r>
          </a:p>
          <a:p>
            <a:pPr lvl="3"/>
            <a:r>
              <a:rPr lang="zh-TW" altLang="en-US" dirty="0">
                <a:latin typeface="+mj-ea"/>
                <a:ea typeface="+mj-ea"/>
              </a:rPr>
              <a:t>若在數字前面加上 </a:t>
            </a:r>
            <a:r>
              <a:rPr lang="en-US" altLang="zh-TW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+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  <a:sym typeface="Wingdings" pitchFamily="2" charset="2"/>
              </a:rPr>
              <a:t> 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表示比預設的文字</a:t>
            </a:r>
            <a:r>
              <a:rPr lang="zh-TW" altLang="en-US" u="sng" dirty="0">
                <a:solidFill>
                  <a:schemeClr val="tx2"/>
                </a:solidFill>
                <a:latin typeface="+mj-ea"/>
                <a:ea typeface="+mj-ea"/>
                <a:sym typeface="Wingdings" pitchFamily="2" charset="2"/>
              </a:rPr>
              <a:t>大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上幾級</a:t>
            </a:r>
          </a:p>
          <a:p>
            <a:pPr lvl="3"/>
            <a:r>
              <a:rPr lang="zh-TW" altLang="en-US" dirty="0">
                <a:latin typeface="+mj-ea"/>
                <a:ea typeface="+mj-ea"/>
              </a:rPr>
              <a:t>若在數字前面加上 </a:t>
            </a:r>
            <a:r>
              <a:rPr lang="en-US" altLang="zh-TW" dirty="0">
                <a:solidFill>
                  <a:schemeClr val="tx2"/>
                </a:solidFill>
                <a:latin typeface="+mj-ea"/>
                <a:ea typeface="+mj-ea"/>
                <a:cs typeface="Times New Roman" pitchFamily="18" charset="0"/>
              </a:rPr>
              <a:t>–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  <a:sym typeface="Wingdings" pitchFamily="2" charset="2"/>
              </a:rPr>
              <a:t> 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表示比預設的文字</a:t>
            </a:r>
            <a:r>
              <a:rPr lang="zh-TW" altLang="en-US" u="sng" dirty="0">
                <a:solidFill>
                  <a:schemeClr val="tx2"/>
                </a:solidFill>
                <a:latin typeface="+mj-ea"/>
                <a:ea typeface="+mj-ea"/>
                <a:sym typeface="Wingdings" pitchFamily="2" charset="2"/>
              </a:rPr>
              <a:t>小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上幾級</a:t>
            </a:r>
            <a:endParaRPr lang="zh-TW" altLang="en-US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11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601</TotalTime>
  <Words>3069</Words>
  <Application>Microsoft Office PowerPoint</Application>
  <PresentationFormat>如螢幕大小 (4:3)</PresentationFormat>
  <Paragraphs>469</Paragraphs>
  <Slides>42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4" baseType="lpstr">
      <vt:lpstr>夏至</vt:lpstr>
      <vt:lpstr>工作表</vt:lpstr>
      <vt:lpstr>專題實驗 (一)</vt:lpstr>
      <vt:lpstr>HTML 課程大綱</vt:lpstr>
      <vt:lpstr>標籤(Tag)-基本認識</vt:lpstr>
      <vt:lpstr>標籤(Tag)-類型</vt:lpstr>
      <vt:lpstr>標籤(Tag)-屬性</vt:lpstr>
      <vt:lpstr>標籤(Tag)-型態</vt:lpstr>
      <vt:lpstr>HTML (HyperText Markup Language) 基礎架構 </vt:lpstr>
      <vt:lpstr>記事本製作簡易網頁</vt:lpstr>
      <vt:lpstr>文字大小、顏色與字型設定</vt:lpstr>
      <vt:lpstr>文字大小、顏色與字型設定</vt:lpstr>
      <vt:lpstr>文字大小、顏色與字型設定</vt:lpstr>
      <vt:lpstr>文字大小、顏色與字型設定</vt:lpstr>
      <vt:lpstr>文字大小、顏色與字型設定</vt:lpstr>
      <vt:lpstr>文字大小、顏色與字型設定</vt:lpstr>
      <vt:lpstr>文字大小、顏色與字型設定</vt:lpstr>
      <vt:lpstr>文字大小、顏色與字型設定</vt:lpstr>
      <vt:lpstr>加入圖片</vt:lpstr>
      <vt:lpstr>加入圖片</vt:lpstr>
      <vt:lpstr>加入圖片</vt:lpstr>
      <vt:lpstr>網頁超連結建立-圖片</vt:lpstr>
      <vt:lpstr>表格設計</vt:lpstr>
      <vt:lpstr>表格設計</vt:lpstr>
      <vt:lpstr>表格邊框</vt:lpstr>
      <vt:lpstr>表格邊框</vt:lpstr>
      <vt:lpstr>表格寬度</vt:lpstr>
      <vt:lpstr>表格寬度-絕對設定</vt:lpstr>
      <vt:lpstr>表格寬度-相對設定</vt:lpstr>
      <vt:lpstr>製作頁框</vt:lpstr>
      <vt:lpstr>何謂頁框</vt:lpstr>
      <vt:lpstr>頁框的基本格式</vt:lpstr>
      <vt:lpstr>頁框內容的顯示</vt:lpstr>
      <vt:lpstr>頁框內容的顯示</vt:lpstr>
      <vt:lpstr>框邊的設定</vt:lpstr>
      <vt:lpstr>框邊的設定</vt:lpstr>
      <vt:lpstr>頁框的超連結</vt:lpstr>
      <vt:lpstr>窗框與超連結結合</vt:lpstr>
      <vt:lpstr>頁框的超連結製作三步驟…</vt:lpstr>
      <vt:lpstr>頁框的超連結製作-步驟1</vt:lpstr>
      <vt:lpstr>頁框的超連結製作-步驟2</vt:lpstr>
      <vt:lpstr>頁框的超連結製作-步驟3</vt:lpstr>
      <vt:lpstr>頁框的超連結製作-結果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專題實驗 (一)</dc:title>
  <dc:creator>Davis</dc:creator>
  <cp:lastModifiedBy>Davis</cp:lastModifiedBy>
  <cp:revision>42</cp:revision>
  <dcterms:created xsi:type="dcterms:W3CDTF">2014-02-17T07:37:20Z</dcterms:created>
  <dcterms:modified xsi:type="dcterms:W3CDTF">2014-02-20T07:40:44Z</dcterms:modified>
</cp:coreProperties>
</file>