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27"/>
  </p:notesMasterIdLst>
  <p:sldIdLst>
    <p:sldId id="257" r:id="rId3"/>
    <p:sldId id="279" r:id="rId4"/>
    <p:sldId id="281" r:id="rId5"/>
    <p:sldId id="282" r:id="rId6"/>
    <p:sldId id="278" r:id="rId7"/>
    <p:sldId id="262" r:id="rId8"/>
    <p:sldId id="260" r:id="rId9"/>
    <p:sldId id="280" r:id="rId10"/>
    <p:sldId id="263" r:id="rId11"/>
    <p:sldId id="265" r:id="rId12"/>
    <p:sldId id="264" r:id="rId13"/>
    <p:sldId id="266" r:id="rId14"/>
    <p:sldId id="268" r:id="rId15"/>
    <p:sldId id="267" r:id="rId16"/>
    <p:sldId id="269" r:id="rId17"/>
    <p:sldId id="271" r:id="rId18"/>
    <p:sldId id="270" r:id="rId19"/>
    <p:sldId id="273" r:id="rId20"/>
    <p:sldId id="274" r:id="rId21"/>
    <p:sldId id="275" r:id="rId22"/>
    <p:sldId id="272" r:id="rId23"/>
    <p:sldId id="276" r:id="rId24"/>
    <p:sldId id="277" r:id="rId25"/>
    <p:sldId id="258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8096AC"/>
    <a:srgbClr val="002E60"/>
    <a:srgbClr val="FECF51"/>
    <a:srgbClr val="0C1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3" Type="http://schemas.microsoft.com/office/2015/10/relationships/revisionInfo" Target="revisionInfo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5B61F-E463-C647-9A80-4B5DA21E225C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78AD3-C329-074D-8AEC-B32DC1CAE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9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5051425"/>
            <a:ext cx="8245475" cy="3600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 algn="r">
              <a:spcBef>
                <a:spcPts val="0"/>
              </a:spcBef>
              <a:buFontTx/>
              <a:buNone/>
              <a:defRPr sz="1800" baseline="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9263" y="5452293"/>
            <a:ext cx="8245475" cy="1800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 algn="r">
              <a:spcBef>
                <a:spcPts val="0"/>
              </a:spcBef>
              <a:buFontTx/>
              <a:buNone/>
              <a:defRPr sz="8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Version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8525" y="4320000"/>
            <a:ext cx="8245475" cy="576262"/>
          </a:xfrm>
          <a:prstGeom prst="rect">
            <a:avLst/>
          </a:prstGeom>
        </p:spPr>
        <p:txBody>
          <a:bodyPr vert="horz" wrap="none" lIns="0" tIns="0" rIns="0" bIns="0"/>
          <a:lstStyle>
            <a:lvl1pPr marL="457200" indent="-457200" algn="r">
              <a:spcBef>
                <a:spcPts val="0"/>
              </a:spcBef>
              <a:buSzPct val="100000"/>
              <a:buFontTx/>
              <a:buBlip>
                <a:blip r:embed="rId2"/>
              </a:buBlip>
              <a:defRPr sz="3600" baseline="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713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514243"/>
            <a:ext cx="8229600" cy="20723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 baseline="0">
                <a:solidFill>
                  <a:srgbClr val="153580"/>
                </a:solidFill>
                <a:latin typeface="Arial"/>
              </a:defRPr>
            </a:lvl1pPr>
          </a:lstStyle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157977"/>
            <a:ext cx="8229600" cy="4320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7200" y="1792288"/>
            <a:ext cx="8229600" cy="4564062"/>
          </a:xfrm>
          <a:prstGeom prst="rect">
            <a:avLst/>
          </a:prstGeom>
        </p:spPr>
        <p:txBody>
          <a:bodyPr vert="horz" lIns="0" tIns="0" rIns="0" bIns="0"/>
          <a:lstStyle>
            <a:lvl1pPr marL="0" indent="-360000">
              <a:spcBef>
                <a:spcPts val="0"/>
              </a:spcBef>
              <a:spcAft>
                <a:spcPts val="1417"/>
              </a:spcAft>
              <a:buSzPct val="100000"/>
              <a:buFontTx/>
              <a:buBlip>
                <a:blip r:embed="rId2"/>
              </a:buBlip>
              <a:defRPr sz="2400">
                <a:solidFill>
                  <a:srgbClr val="153580"/>
                </a:solidFill>
                <a:latin typeface="Arial"/>
              </a:defRPr>
            </a:lvl1pPr>
            <a:lvl2pPr marL="720000" indent="-360000">
              <a:spcBef>
                <a:spcPts val="0"/>
              </a:spcBef>
              <a:spcAft>
                <a:spcPts val="1134"/>
              </a:spcAft>
              <a:buSzPct val="100000"/>
              <a:buFontTx/>
              <a:buBlip>
                <a:blip r:embed="rId2"/>
              </a:buBlip>
              <a:defRPr sz="2000">
                <a:solidFill>
                  <a:srgbClr val="153580"/>
                </a:solidFill>
                <a:latin typeface="Arial"/>
              </a:defRPr>
            </a:lvl2pPr>
            <a:lvl3pPr marL="1080000" indent="-360000">
              <a:spcBef>
                <a:spcPts val="0"/>
              </a:spcBef>
              <a:spcAft>
                <a:spcPts val="850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3pPr>
            <a:lvl4pPr marL="1440000" indent="-360000">
              <a:spcBef>
                <a:spcPts val="0"/>
              </a:spcBef>
              <a:spcAft>
                <a:spcPts val="567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4pPr>
            <a:lvl5pPr marL="1800000" indent="-360000">
              <a:spcBef>
                <a:spcPts val="0"/>
              </a:spcBef>
              <a:spcAft>
                <a:spcPts val="567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5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1 Per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3805730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3798888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98888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798888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6021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2 Person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2250888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244046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44046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44046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36312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29470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29470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5329470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9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3 Person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1026513" y="2526947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1019671" y="4866947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19671" y="5295217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19671" y="5689272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773863" y="2525031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767021" y="5293301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767021" y="5687356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3767021" y="4865031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542951" y="2526947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6109" y="5295217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6109" y="5689272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6536109" y="4866947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448866" y="1108075"/>
            <a:ext cx="8229600" cy="503396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3386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>
          <a:xfrm>
            <a:off x="449263" y="1108075"/>
            <a:ext cx="3967162" cy="5033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4727575" y="1108075"/>
            <a:ext cx="3959225" cy="5033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002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>
          <a:xfrm>
            <a:off x="449263" y="1766418"/>
            <a:ext cx="3967162" cy="4375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4727575" y="1766418"/>
            <a:ext cx="3959225" cy="4375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200" y="1108800"/>
            <a:ext cx="3960000" cy="43534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26800" y="1108800"/>
            <a:ext cx="3960000" cy="43534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58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5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4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42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0" r:id="rId2"/>
    <p:sldLayoutId id="2147483673" r:id="rId3"/>
    <p:sldLayoutId id="2147483674" r:id="rId4"/>
    <p:sldLayoutId id="214748367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000" y="247230"/>
            <a:ext cx="7326000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/>
              <a:t>Titel der Folie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36000"/>
            <a:ext cx="6238800" cy="20723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</a:defRPr>
            </a:lvl1pPr>
          </a:lstStyle>
          <a:p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7848000" y="288000"/>
            <a:ext cx="864000" cy="748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404B7F4-0E22-7F4D-8130-C8D240173A48}" type="slidenum">
              <a:rPr lang="de-DE" sz="4000" baseline="0" smtClean="0">
                <a:solidFill>
                  <a:srgbClr val="8096AC"/>
                </a:solidFill>
                <a:latin typeface="Arial"/>
              </a:rPr>
              <a:pPr algn="r"/>
              <a:t>‹Nr.›</a:t>
            </a:fld>
            <a:endParaRPr lang="de-DE" sz="4000" baseline="0" dirty="0">
              <a:solidFill>
                <a:srgbClr val="8096AC"/>
              </a:solidFill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4448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91" r:id="rId3"/>
    <p:sldLayoutId id="2147483682" r:id="rId4"/>
    <p:sldLayoutId id="214748368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chemeClr val="bg1">
              <a:lumMod val="95000"/>
            </a:schemeClr>
          </a:solidFill>
          <a:latin typeface="Arial"/>
          <a:ea typeface="+mj-ea"/>
          <a:cs typeface="+mj-cs"/>
        </a:defRPr>
      </a:lvl1pPr>
    </p:titleStyle>
    <p:bodyStyle>
      <a:lvl1pPr marL="360000" indent="-360000" algn="l" defTabSz="457200" rtl="0" eaLnBrk="1" latinLnBrk="0" hangingPunct="1">
        <a:spcBef>
          <a:spcPts val="0"/>
        </a:spcBef>
        <a:spcAft>
          <a:spcPts val="1417"/>
        </a:spcAft>
        <a:buSzPct val="100000"/>
        <a:buFontTx/>
        <a:buBlip>
          <a:blip r:embed="rId8"/>
        </a:buBlip>
        <a:defRPr sz="2400" kern="1200" baseline="0">
          <a:solidFill>
            <a:srgbClr val="153580"/>
          </a:solidFill>
          <a:latin typeface="Arial"/>
          <a:ea typeface="+mn-ea"/>
          <a:cs typeface="+mn-cs"/>
        </a:defRPr>
      </a:lvl1pPr>
      <a:lvl2pPr marL="720000" indent="-360000" algn="l" defTabSz="457200" rtl="0" eaLnBrk="1" latinLnBrk="0" hangingPunct="1">
        <a:spcBef>
          <a:spcPts val="0"/>
        </a:spcBef>
        <a:spcAft>
          <a:spcPts val="1134"/>
        </a:spcAft>
        <a:buSzPct val="100000"/>
        <a:buFontTx/>
        <a:buBlip>
          <a:blip r:embed="rId8"/>
        </a:buBlip>
        <a:defRPr sz="2000" kern="1200" baseline="0">
          <a:solidFill>
            <a:srgbClr val="153580"/>
          </a:solidFill>
          <a:latin typeface="Arial"/>
          <a:ea typeface="+mn-ea"/>
          <a:cs typeface="+mn-cs"/>
        </a:defRPr>
      </a:lvl2pPr>
      <a:lvl3pPr marL="1080000" indent="-360000" algn="l" defTabSz="457200" rtl="0" eaLnBrk="1" latinLnBrk="0" hangingPunct="1">
        <a:spcBef>
          <a:spcPts val="0"/>
        </a:spcBef>
        <a:spcAft>
          <a:spcPts val="850"/>
        </a:spcAft>
        <a:buSzPct val="100000"/>
        <a:buFontTx/>
        <a:buBlip>
          <a:blip r:embed="rId8"/>
        </a:buBlip>
        <a:defRPr sz="1800" b="0" i="0" kern="1200" baseline="0">
          <a:solidFill>
            <a:srgbClr val="153580"/>
          </a:solidFill>
          <a:latin typeface="Arial"/>
          <a:ea typeface="+mn-ea"/>
          <a:cs typeface="+mn-cs"/>
        </a:defRPr>
      </a:lvl3pPr>
      <a:lvl4pPr marL="1440000" indent="-360000" algn="l" defTabSz="457200" rtl="0" eaLnBrk="1" latinLnBrk="0" hangingPunct="1">
        <a:spcBef>
          <a:spcPts val="0"/>
        </a:spcBef>
        <a:spcAft>
          <a:spcPts val="567"/>
        </a:spcAft>
        <a:buSzPct val="100000"/>
        <a:buFontTx/>
        <a:buBlip>
          <a:blip r:embed="rId8"/>
        </a:buBlip>
        <a:defRPr sz="1800" kern="1200" baseline="0">
          <a:solidFill>
            <a:srgbClr val="153580"/>
          </a:solidFill>
          <a:latin typeface="Arial"/>
          <a:ea typeface="+mn-ea"/>
          <a:cs typeface="+mn-cs"/>
        </a:defRPr>
      </a:lvl4pPr>
      <a:lvl5pPr marL="1800000" indent="-360000" algn="l" defTabSz="457200" rtl="0" eaLnBrk="1" latinLnBrk="0" hangingPunct="1">
        <a:spcBef>
          <a:spcPts val="0"/>
        </a:spcBef>
        <a:spcAft>
          <a:spcPts val="567"/>
        </a:spcAft>
        <a:buSzPct val="100000"/>
        <a:buFontTx/>
        <a:buBlip>
          <a:blip r:embed="rId8"/>
        </a:buBlip>
        <a:defRPr sz="1800" kern="1200" baseline="0">
          <a:solidFill>
            <a:srgbClr val="153580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.xamarin.com/gettingstarted/xamandroidsupportvectordrawable?version=23.2.1" TargetMode="External"/><Relationship Id="rId4" Type="http://schemas.openxmlformats.org/officeDocument/2006/relationships/hyperlink" Target="https://github.com/a-student/SvgToVectorDrawableConver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mannurik.github.io/AndroidAssetStud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629743" y="5677068"/>
            <a:ext cx="8245475" cy="360000"/>
          </a:xfrm>
        </p:spPr>
        <p:txBody>
          <a:bodyPr/>
          <a:lstStyle/>
          <a:p>
            <a:r>
              <a:rPr lang="de-DE" dirty="0"/>
              <a:t>26. Juni 2017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9005" y="4560629"/>
            <a:ext cx="8245475" cy="576262"/>
          </a:xfrm>
        </p:spPr>
        <p:txBody>
          <a:bodyPr/>
          <a:lstStyle/>
          <a:p>
            <a:r>
              <a:rPr lang="de-DE" dirty="0"/>
              <a:t>Schlanke und performante Android-Apps</a:t>
            </a:r>
            <a:br>
              <a:rPr lang="de-DE" dirty="0"/>
            </a:br>
            <a:r>
              <a:rPr lang="de-DE" sz="2400" dirty="0"/>
              <a:t>Thomas Künneth, MATHEMA Software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0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16E3A9-5985-4C7A-82C1-CE098AE7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App zur Laufzeit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2FDB212-F9B0-45B8-9D6C-F4B26230C6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Läuft standardmäßig in einem Linux-Prozess</a:t>
            </a:r>
          </a:p>
          <a:p>
            <a:r>
              <a:rPr lang="de-DE" dirty="0"/>
              <a:t>Hat standardmäßig einen Thread</a:t>
            </a:r>
          </a:p>
          <a:p>
            <a:r>
              <a:rPr lang="de-DE" dirty="0"/>
              <a:t>Prozess wird (erneut) gestartet, wenn eine Komponente der App angesprochen wird</a:t>
            </a:r>
          </a:p>
          <a:p>
            <a:r>
              <a:rPr lang="de-DE" dirty="0"/>
              <a:t>Prozess-Layout kann in der </a:t>
            </a:r>
            <a:r>
              <a:rPr lang="de-DE" dirty="0" err="1"/>
              <a:t>Manifestdatei</a:t>
            </a:r>
            <a:r>
              <a:rPr lang="de-DE" dirty="0"/>
              <a:t> angepasst werden 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android:process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2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09C70E-67AA-40A2-8702-34C1E371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App-Bausteine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22F4E51-4D2D-4B1E-90E8-6679EDD155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r>
              <a:rPr lang="de-DE" dirty="0"/>
              <a:t> repräsentieren die für den Anwender sichtbaren Teile einer App</a:t>
            </a:r>
          </a:p>
          <a:p>
            <a:r>
              <a:rPr lang="de-DE" dirty="0"/>
              <a:t>Services implementieren lang laufende Funktionen ohne Nutzerinteraktion</a:t>
            </a:r>
          </a:p>
          <a:p>
            <a:r>
              <a:rPr lang="de-DE" dirty="0"/>
              <a:t>Broadcast Receiver sind Empfänger von Nachrichten, die das System oder andere Apps an einen oder mehrere Empfänger geschickt haben</a:t>
            </a:r>
          </a:p>
          <a:p>
            <a:r>
              <a:rPr lang="de-DE" dirty="0"/>
              <a:t>Content Provider ermöglichen über Uniform </a:t>
            </a:r>
            <a:r>
              <a:rPr lang="de-DE" dirty="0" err="1"/>
              <a:t>Resource</a:t>
            </a:r>
            <a:r>
              <a:rPr lang="de-DE" dirty="0"/>
              <a:t> Identifier den Zugriff auf Kontakte, Termine, …</a:t>
            </a:r>
          </a:p>
          <a:p>
            <a:r>
              <a:rPr lang="de-DE" dirty="0"/>
              <a:t>Sie werden in die </a:t>
            </a:r>
            <a:r>
              <a:rPr lang="de-DE" dirty="0" err="1"/>
              <a:t>Manifestdatei</a:t>
            </a:r>
            <a:r>
              <a:rPr lang="de-DE" dirty="0"/>
              <a:t> eingetragen</a:t>
            </a:r>
          </a:p>
          <a:p>
            <a:r>
              <a:rPr lang="de-DE" dirty="0"/>
              <a:t>Prozess-Layout kann </a:t>
            </a:r>
            <a:r>
              <a:rPr lang="de-DE" dirty="0" err="1"/>
              <a:t>android:process</a:t>
            </a:r>
            <a:r>
              <a:rPr lang="de-DE" dirty="0"/>
              <a:t> angepasst werden</a:t>
            </a:r>
          </a:p>
          <a:p>
            <a:pPr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2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132D7C-F38E-49AF-A967-8F275A03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Nebenläufigkeit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883700D-EC2C-4D40-98E9-EE3E5C790F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 t = new Thread(()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0">
              <a:buNone/>
            </a:pPr>
            <a:r>
              <a:rPr lang="en-US" dirty="0" err="1"/>
              <a:t>oder</a:t>
            </a:r>
            <a:endParaRPr lang="en-US" dirty="0"/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 });</a:t>
            </a:r>
          </a:p>
        </p:txBody>
      </p:sp>
    </p:spTree>
    <p:extLst>
      <p:ext uri="{BB962C8B-B14F-4D97-AF65-F5344CB8AC3E}">
        <p14:creationId xmlns:p14="http://schemas.microsoft.com/office/powerpoint/2010/main" val="36495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92F264-3106-4A6C-9A21-A872BF50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und </a:t>
            </a:r>
            <a:r>
              <a:rPr lang="de-DE" dirty="0" err="1" smtClean="0"/>
              <a:t>TimerTask</a:t>
            </a:r>
            <a:r>
              <a:rPr lang="de-DE" dirty="0" smtClean="0"/>
              <a:t> (</a:t>
            </a:r>
            <a:r>
              <a:rPr lang="de-DE" dirty="0" err="1" smtClean="0"/>
              <a:t>TimerTaskDemo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465664F-82E4-4870-85F1-D658FBBDAA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Java.Util.Timer</a:t>
            </a:r>
            <a:r>
              <a:rPr lang="de-DE" dirty="0" smtClean="0"/>
              <a:t> erzeugen</a:t>
            </a:r>
          </a:p>
          <a:p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Java.Util.TimerTask</a:t>
            </a:r>
            <a:r>
              <a:rPr lang="de-DE" dirty="0" smtClean="0"/>
              <a:t> erzeugen</a:t>
            </a:r>
          </a:p>
          <a:p>
            <a:r>
              <a:rPr lang="de-DE" dirty="0" smtClean="0"/>
              <a:t>Starten z. B. mit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ScheduleAtFixedRate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Beenden mit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Cancel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7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7E190A-5BAC-4785-8D7E-A00CF933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des UI-Thread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1DB834-D1B6-4D5F-AA5D-FD2923047E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Muss für alle Änderungen an der Oberfläche verwendet werden</a:t>
            </a:r>
          </a:p>
          <a:p>
            <a:r>
              <a:rPr lang="de-DE" dirty="0"/>
              <a:t>Geht ganz einfach mit …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runOnUiThread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/>
              <a:t> der Klasse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Android.App.Activity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/>
              <a:t> und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postDelayed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/>
              <a:t> von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Android.View.View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234785-1ED7-4CD8-AD31-76060DA3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AsyncTaskDemo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0C0159A-2D5A-4D3B-99D4-5C989C7BDB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Eigene Klasse von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Android.OS.AsyncTask</a:t>
            </a:r>
            <a:r>
              <a:rPr lang="de-DE" dirty="0" smtClean="0"/>
              <a:t> ableiten</a:t>
            </a:r>
          </a:p>
          <a:p>
            <a:r>
              <a:rPr lang="de-DE" dirty="0" smtClean="0"/>
              <a:t>Mindestens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DoInBackground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implementieren</a:t>
            </a:r>
          </a:p>
          <a:p>
            <a:r>
              <a:rPr lang="de-DE" dirty="0" smtClean="0"/>
              <a:t>Darin regelmäßig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IsCancelled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aufrufen</a:t>
            </a:r>
          </a:p>
          <a:p>
            <a:r>
              <a:rPr lang="de-DE" dirty="0" smtClean="0"/>
              <a:t>Bei Bedarf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OnProgressUpdate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implementieren und in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DoInBackground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die Methode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PublishProgress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aufrufen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CF2B99-8491-42F1-AC60-B4723879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Gebundene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A078299-3F7D-4D7D-9F9B-B11B9CFC88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Werden für die bidirektionale Kommunikation mit einem oder mehreren Aufrufern verwendet</a:t>
            </a:r>
          </a:p>
          <a:p>
            <a:r>
              <a:rPr lang="de-DE" dirty="0"/>
              <a:t>Stellen ihre Dienste über klassische Serviceoperationen einschließlich Parametern und Rückgabewerten zur Verfügung</a:t>
            </a:r>
          </a:p>
          <a:p>
            <a:r>
              <a:rPr lang="de-DE" dirty="0"/>
              <a:t>Werden gestartet, wenn sich eine andere Anwendungskomponente durch den Aufruf von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bindService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/>
              <a:t> an sie bindet</a:t>
            </a:r>
          </a:p>
          <a:p>
            <a:r>
              <a:rPr lang="de-DE" dirty="0"/>
              <a:t>Werden beendet, wenn keine solche Bindung mehr besteht. </a:t>
            </a:r>
          </a:p>
          <a:p>
            <a:r>
              <a:rPr lang="de-DE" dirty="0"/>
              <a:t>Ähneln klassischen </a:t>
            </a:r>
            <a:r>
              <a:rPr lang="de-DE" dirty="0" err="1"/>
              <a:t>Remoting</a:t>
            </a:r>
            <a:r>
              <a:rPr lang="de-DE" dirty="0"/>
              <a:t>-Schnittstellen (u. a. weil Aufrufe auch über Prozessgrenzen hinweg möglich sind)</a:t>
            </a:r>
          </a:p>
        </p:txBody>
      </p:sp>
    </p:spTree>
    <p:extLst>
      <p:ext uri="{BB962C8B-B14F-4D97-AF65-F5344CB8AC3E}">
        <p14:creationId xmlns:p14="http://schemas.microsoft.com/office/powerpoint/2010/main" val="198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3DA215-C693-42B1-A611-50521B7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Gestartete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72DFFD4-697B-4F32-AC0A-600B7028E0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Führen üblicherweise genau eine Operation aus (z. B. Up- oder Download von Dateien)</a:t>
            </a:r>
          </a:p>
          <a:p>
            <a:r>
              <a:rPr lang="de-DE" dirty="0"/>
              <a:t>Können beliebig lange im Hintergrund laufen</a:t>
            </a:r>
          </a:p>
          <a:p>
            <a:r>
              <a:rPr lang="de-DE" dirty="0"/>
              <a:t>Bleiben auch dann aktiv, wenn die aufrufwende Komponente zerstört wird</a:t>
            </a:r>
          </a:p>
          <a:p>
            <a:r>
              <a:rPr lang="de-DE" dirty="0"/>
              <a:t>Sollten sich nach dem Abschluss der Operation selbst beenden</a:t>
            </a:r>
          </a:p>
          <a:p>
            <a:r>
              <a:rPr lang="de-DE" dirty="0"/>
              <a:t>Werden explizit von anderen Anwendungskomponenten mittels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startService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/>
              <a:t> gestartet</a:t>
            </a:r>
          </a:p>
          <a:p>
            <a:r>
              <a:rPr lang="de-DE" dirty="0"/>
              <a:t>Geben kein Ergebnis direkt an den Aufrufer zurück</a:t>
            </a:r>
          </a:p>
        </p:txBody>
      </p:sp>
    </p:spTree>
    <p:extLst>
      <p:ext uri="{BB962C8B-B14F-4D97-AF65-F5344CB8AC3E}">
        <p14:creationId xmlns:p14="http://schemas.microsoft.com/office/powerpoint/2010/main" val="9558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D1207A-FFB5-429C-BC30-3881E842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StartedServiceDemo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60374A-E820-4FBC-8DF4-C225867A3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Eigenen Service z. B. von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Android.App.IntentService</a:t>
            </a:r>
            <a:r>
              <a:rPr lang="de-DE" dirty="0" smtClean="0"/>
              <a:t> ab leiten</a:t>
            </a:r>
          </a:p>
          <a:p>
            <a:r>
              <a:rPr lang="de-DE" dirty="0" smtClean="0"/>
              <a:t>Methode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OnHandleIntent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implementieren</a:t>
            </a:r>
          </a:p>
          <a:p>
            <a:r>
              <a:rPr lang="de-DE" dirty="0" smtClean="0"/>
              <a:t>In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OnHandleIntent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Ausstiegsbedingung vorsehen</a:t>
            </a:r>
          </a:p>
          <a:p>
            <a:r>
              <a:rPr lang="de-DE" dirty="0" smtClean="0"/>
              <a:t>Ggf.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OnDestroy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implementieren und dort Austrittsbedingung setzen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F19AE8-BE90-4B95-8BCA-EF7925A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6D9716B-E669-4268-97D9-930307518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Eigene Klasse von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Android.Content.BroadcastReceiver</a:t>
            </a:r>
            <a:r>
              <a:rPr lang="de-DE" dirty="0" smtClean="0"/>
              <a:t> ableiten</a:t>
            </a:r>
          </a:p>
          <a:p>
            <a:r>
              <a:rPr lang="de-DE" dirty="0" smtClean="0"/>
              <a:t>Methode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OnReceive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implementieren</a:t>
            </a:r>
          </a:p>
          <a:p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Android.OS.PowerManager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-Instanz</a:t>
            </a:r>
            <a:r>
              <a:rPr lang="de-DE" dirty="0" smtClean="0"/>
              <a:t> holen</a:t>
            </a:r>
          </a:p>
          <a:p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WakeLock</a:t>
            </a:r>
            <a:r>
              <a:rPr lang="de-DE" dirty="0" smtClean="0"/>
              <a:t> erzeugen</a:t>
            </a:r>
          </a:p>
          <a:p>
            <a:r>
              <a:rPr lang="de-DE" dirty="0" smtClean="0"/>
              <a:t>Service starten</a:t>
            </a:r>
          </a:p>
          <a:p>
            <a:r>
              <a:rPr lang="de-DE" dirty="0" smtClean="0"/>
              <a:t>Nach Beendigung des Service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WakerLock</a:t>
            </a:r>
            <a:r>
              <a:rPr lang="de-DE" dirty="0" smtClean="0"/>
              <a:t> freigeben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Android-Entwicklung macht Spaß</a:t>
            </a:r>
          </a:p>
          <a:p>
            <a:r>
              <a:rPr lang="de-DE" dirty="0" smtClean="0"/>
              <a:t>Aber: Anwender erwarten viel </a:t>
            </a:r>
            <a:r>
              <a:rPr lang="mr-IN" dirty="0" smtClean="0"/>
              <a:t>–</a:t>
            </a:r>
            <a:r>
              <a:rPr lang="de-DE" dirty="0" smtClean="0"/>
              <a:t> auch von kostenlosen Apps</a:t>
            </a:r>
          </a:p>
          <a:p>
            <a:r>
              <a:rPr lang="de-DE" dirty="0" smtClean="0"/>
              <a:t>Gute Apps schreiben heißt: die Plattform kennen und richtig einsetzen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1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697613-A620-4D3D-99DF-DEEAA83D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Erhöhter Batterieverbrauch und Performanceengpässe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5190AA-9C9B-433B-A104-3C2B56A53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 der Vergangenheit haben Entwickler gestartete Services oft falsch verwendet </a:t>
            </a:r>
            <a:r>
              <a:rPr lang="mr-IN" dirty="0" smtClean="0"/>
              <a:t>–</a:t>
            </a:r>
            <a:r>
              <a:rPr lang="de-DE" dirty="0" smtClean="0"/>
              <a:t> zum Beispiel für wiederkehrende Wartungsarbeiten</a:t>
            </a:r>
            <a:endParaRPr lang="de-DE" dirty="0"/>
          </a:p>
          <a:p>
            <a:r>
              <a:rPr lang="de-DE" dirty="0"/>
              <a:t>Android 8 wird Hintergrundaktivitäten einschränken</a:t>
            </a:r>
          </a:p>
          <a:p>
            <a:r>
              <a:rPr lang="de-DE" dirty="0" smtClean="0"/>
              <a:t>Google </a:t>
            </a:r>
            <a:r>
              <a:rPr lang="de-DE" dirty="0"/>
              <a:t>möchte, dass Entwickler für solche Aufgaben geplante Services </a:t>
            </a:r>
            <a:r>
              <a:rPr lang="de-DE" dirty="0" smtClean="0"/>
              <a:t>verwenden</a:t>
            </a:r>
          </a:p>
          <a:p>
            <a:pPr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5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2218AF-BF92-4795-841F-CAF75B11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E9461E-08FE-4113-8BF1-A79B5B1D63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Stehen seit Android 5 zur Verfügung</a:t>
            </a:r>
          </a:p>
          <a:p>
            <a:r>
              <a:rPr lang="de-DE" dirty="0"/>
              <a:t>Werden verwendet, um beim Eintreten bestimmter Bedingungen Aufräumarbeiten oder Aktualisierungsläufe zu starten</a:t>
            </a:r>
          </a:p>
          <a:p>
            <a:r>
              <a:rPr lang="de-DE" dirty="0"/>
              <a:t>Beispiel: eine Datenbank dann optimieren, wenn der Benutzer nicht mit ihr arbeitet (das Gerät lädt und der Bildschirm ist ausgeschaltet</a:t>
            </a:r>
          </a:p>
          <a:p>
            <a:r>
              <a:rPr lang="de-DE" dirty="0"/>
              <a:t>Wann ein solcher Job gestartet wird, steuert das System auf Basis der von Service definierten Startbedingungen und dem Nutzerverhalten</a:t>
            </a:r>
          </a:p>
        </p:txBody>
      </p:sp>
    </p:spTree>
    <p:extLst>
      <p:ext uri="{BB962C8B-B14F-4D97-AF65-F5344CB8AC3E}">
        <p14:creationId xmlns:p14="http://schemas.microsoft.com/office/powerpoint/2010/main" val="7367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3286F1-F302-47DC-83FE-3503157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JobSchedulerDemo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98BA5C1-1DDF-44B1-80C7-9B1AAB8725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Eigene Klasse von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Android.App.Job.JobService</a:t>
            </a:r>
            <a:r>
              <a:rPr lang="de-DE" dirty="0" smtClean="0"/>
              <a:t> ableiten</a:t>
            </a:r>
          </a:p>
          <a:p>
            <a:r>
              <a:rPr lang="de-DE" dirty="0" smtClean="0"/>
              <a:t>Methoden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OnStartJob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und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OnEndJob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dirty="0" smtClean="0"/>
              <a:t> implementieren</a:t>
            </a:r>
          </a:p>
          <a:p>
            <a:r>
              <a:rPr lang="de-DE" dirty="0" smtClean="0"/>
              <a:t>Ausführungsszenarien mit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Android.App.Job.JobScheduler.Builder</a:t>
            </a:r>
            <a:r>
              <a:rPr lang="de-DE" dirty="0" smtClean="0"/>
              <a:t> definieren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2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999C01-40E3-482F-B019-502750C3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Unterstützung bei der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34992AE-C693-47B1-A9FC-6D24FD1020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92288"/>
            <a:ext cx="8229600" cy="1417442"/>
          </a:xfrm>
        </p:spPr>
        <p:txBody>
          <a:bodyPr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dumpsys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&lt;id&gt;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051807D-6FDC-4614-924E-B56B113907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7226" y="3077383"/>
            <a:ext cx="518954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46883" y="2955475"/>
            <a:ext cx="3650234" cy="2235201"/>
          </a:xfrm>
        </p:spPr>
        <p:txBody>
          <a:bodyPr anchor="ctr"/>
          <a:lstStyle/>
          <a:p>
            <a:pPr indent="0" algn="ctr">
              <a:buNone/>
            </a:pPr>
            <a:r>
              <a:rPr lang="de-DE" sz="4000" dirty="0"/>
              <a:t>Vielen </a:t>
            </a:r>
            <a:r>
              <a:rPr lang="de-DE" sz="4000" dirty="0" smtClean="0"/>
              <a:t>Dank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0654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Aufwärmrunde: Internationalisierung</a:t>
            </a:r>
          </a:p>
          <a:p>
            <a:r>
              <a:rPr lang="de-DE" dirty="0"/>
              <a:t>Layouts </a:t>
            </a:r>
            <a:r>
              <a:rPr lang="de-DE" dirty="0" smtClean="0"/>
              <a:t>optimieren</a:t>
            </a:r>
          </a:p>
          <a:p>
            <a:r>
              <a:rPr lang="de-DE" dirty="0" smtClean="0"/>
              <a:t>Nebenläufigkeit</a:t>
            </a:r>
          </a:p>
          <a:p>
            <a:r>
              <a:rPr lang="de-DE" dirty="0" smtClean="0"/>
              <a:t>Services</a:t>
            </a:r>
          </a:p>
          <a:p>
            <a:r>
              <a:rPr lang="de-DE" dirty="0" smtClean="0"/>
              <a:t>Hintergrundverarbeitung </a:t>
            </a:r>
            <a:r>
              <a:rPr lang="de-DE" dirty="0"/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9263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46883" y="2955475"/>
            <a:ext cx="3650234" cy="2235201"/>
          </a:xfrm>
        </p:spPr>
        <p:txBody>
          <a:bodyPr anchor="ctr"/>
          <a:lstStyle/>
          <a:p>
            <a:pPr indent="0">
              <a:buNone/>
            </a:pPr>
            <a:r>
              <a:rPr lang="de-DE" sz="2000" dirty="0" err="1"/>
              <a:t>thomas.kuenneth@mathema.de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http://</a:t>
            </a:r>
            <a:r>
              <a:rPr lang="de-DE" sz="2000" dirty="0" err="1"/>
              <a:t>kuennetht.blogspot.de</a:t>
            </a:r>
            <a:r>
              <a:rPr lang="de-DE" sz="2000" dirty="0"/>
              <a:t>/</a:t>
            </a:r>
            <a:br>
              <a:rPr lang="de-DE" sz="2000" dirty="0"/>
            </a:br>
            <a:r>
              <a:rPr lang="de-DE" sz="2000" dirty="0"/>
              <a:t>@</a:t>
            </a:r>
            <a:r>
              <a:rPr lang="de-DE" sz="2000" dirty="0" err="1"/>
              <a:t>tkuenneth</a:t>
            </a:r>
            <a:endParaRPr lang="de-DE" sz="2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956719"/>
            <a:ext cx="1574800" cy="2235200"/>
          </a:xfrm>
          <a:prstGeom prst="rect">
            <a:avLst/>
          </a:prstGeom>
        </p:spPr>
      </p:pic>
      <p:pic>
        <p:nvPicPr>
          <p:cNvPr id="1026" name="Picture 2" descr="Cover Android 7">
            <a:extLst>
              <a:ext uri="{FF2B5EF4-FFF2-40B4-BE49-F238E27FC236}">
                <a16:creationId xmlns:a16="http://schemas.microsoft.com/office/drawing/2014/main" xmlns="" id="{B0B9BA2A-78ED-42DC-9F24-F83578B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7971" y="2956718"/>
            <a:ext cx="2443392" cy="223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57D7D0-637A-4912-846B-D3D86AC1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https://github.com/tkuenneth/Xamarin_Talks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931A37AF-10E3-41AF-B6AF-4EA696B16E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301" y="1792288"/>
            <a:ext cx="6147397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Basics: Auf </a:t>
            </a:r>
            <a:r>
              <a:rPr lang="de-DE" dirty="0"/>
              <a:t>Mehrsprachigkeit achten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Strings werden in </a:t>
            </a:r>
            <a:r>
              <a:rPr lang="de-DE" b="1" dirty="0"/>
              <a:t>Resources/</a:t>
            </a:r>
            <a:r>
              <a:rPr lang="de-DE" b="1" dirty="0" err="1"/>
              <a:t>values</a:t>
            </a:r>
            <a:r>
              <a:rPr lang="de-DE" b="1" dirty="0"/>
              <a:t>/Strings.xml</a:t>
            </a:r>
            <a:r>
              <a:rPr lang="de-DE" dirty="0"/>
              <a:t> abgelegt</a:t>
            </a:r>
          </a:p>
          <a:p>
            <a:r>
              <a:rPr lang="de-DE" dirty="0"/>
              <a:t>Internationalisierung durch zusätzliche Verzeichnisse </a:t>
            </a:r>
            <a:r>
              <a:rPr lang="de-DE" b="1" dirty="0" err="1"/>
              <a:t>values</a:t>
            </a:r>
            <a:r>
              <a:rPr lang="de-DE" b="1" dirty="0"/>
              <a:t>-&lt;ISO-Ländercode&gt;</a:t>
            </a:r>
          </a:p>
          <a:p>
            <a:r>
              <a:rPr lang="de-DE" dirty="0"/>
              <a:t>Kann im Emulator mit der App </a:t>
            </a:r>
            <a:r>
              <a:rPr lang="de-DE" b="1" dirty="0"/>
              <a:t>Custom </a:t>
            </a:r>
            <a:r>
              <a:rPr lang="de-DE" b="1" dirty="0" err="1"/>
              <a:t>Locales</a:t>
            </a:r>
            <a:r>
              <a:rPr lang="de-DE" dirty="0"/>
              <a:t> getestet werden</a:t>
            </a:r>
          </a:p>
          <a:p>
            <a:r>
              <a:rPr lang="de-DE" dirty="0" smtClean="0"/>
              <a:t>Tipp: funktioniert </a:t>
            </a:r>
            <a:r>
              <a:rPr lang="de-DE" dirty="0"/>
              <a:t>auch mit Grafiken</a:t>
            </a:r>
          </a:p>
        </p:txBody>
      </p:sp>
    </p:spTree>
    <p:extLst>
      <p:ext uri="{BB962C8B-B14F-4D97-AF65-F5344CB8AC3E}">
        <p14:creationId xmlns:p14="http://schemas.microsoft.com/office/powerpoint/2010/main" val="839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D54FA7-29D8-4FA7-93DB-9C8AE80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Grafiken optimieren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3903689-D7D3-47E1-BA5F-54C302EB9F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Bitmaps in verschiedenen Auflösungen bereitstellen (</a:t>
            </a:r>
            <a:r>
              <a:rPr lang="de-DE" dirty="0">
                <a:hlinkClick r:id="rId2"/>
              </a:rPr>
              <a:t>https://romannurik.github.io/AndroidAssetStudio/</a:t>
            </a:r>
            <a:r>
              <a:rPr lang="de-DE" dirty="0"/>
              <a:t>)</a:t>
            </a:r>
          </a:p>
          <a:p>
            <a:r>
              <a:rPr lang="de-DE" dirty="0"/>
              <a:t>Launcher-Icons in </a:t>
            </a:r>
            <a:r>
              <a:rPr lang="de-DE" b="1" dirty="0" err="1"/>
              <a:t>mipmap</a:t>
            </a:r>
            <a:r>
              <a:rPr lang="de-DE" dirty="0"/>
              <a:t>-Verzeichnisse, alle anderen nach </a:t>
            </a:r>
            <a:r>
              <a:rPr lang="de-DE" b="1" dirty="0" err="1"/>
              <a:t>drawable</a:t>
            </a:r>
            <a:endParaRPr lang="de-DE" b="1" dirty="0"/>
          </a:p>
          <a:p>
            <a:r>
              <a:rPr lang="de-DE" dirty="0"/>
              <a:t>Ggf.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Drawables</a:t>
            </a:r>
            <a:r>
              <a:rPr lang="de-DE" dirty="0"/>
              <a:t> verwenden</a:t>
            </a:r>
          </a:p>
          <a:p>
            <a:pPr lvl="1"/>
            <a:r>
              <a:rPr lang="de-DE" dirty="0"/>
              <a:t>nativ ab Android 5.0 oder mit Support Library: </a:t>
            </a:r>
            <a:r>
              <a:rPr lang="de-DE" dirty="0">
                <a:hlinkClick r:id="rId3"/>
              </a:rPr>
              <a:t>https://components.xamarin.com/gettingstarted/xamandroidsupportvectordrawable?version=23.2.1</a:t>
            </a:r>
            <a:endParaRPr lang="de-DE" dirty="0"/>
          </a:p>
          <a:p>
            <a:pPr lvl="1"/>
            <a:r>
              <a:rPr lang="de-DE" dirty="0"/>
              <a:t>Konvertierungstools: z. B. Android Studio oder </a:t>
            </a:r>
            <a:r>
              <a:rPr lang="de-DE" dirty="0">
                <a:hlinkClick r:id="rId4"/>
              </a:rPr>
              <a:t>https://github.com/a-student/SvgToVectorDrawableConverter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3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gibt nicht nur </a:t>
            </a:r>
            <a:r>
              <a:rPr lang="de-DE" dirty="0" err="1" smtClean="0"/>
              <a:t>LinearLayout</a:t>
            </a:r>
            <a:r>
              <a:rPr lang="de-DE" dirty="0" smtClean="0"/>
              <a:t> (</a:t>
            </a:r>
            <a:r>
              <a:rPr lang="de-DE" dirty="0" err="1" smtClean="0"/>
              <a:t>LayoutDemo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519" y="1589977"/>
            <a:ext cx="2860962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5FF3A6-3600-411C-8FC0-2A69441A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Träge reagierende UI vermeiden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287" y="1589977"/>
            <a:ext cx="2861425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haltsfoli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Vortraege</Template>
  <TotalTime>0</TotalTime>
  <Words>669</Words>
  <Application>Microsoft Macintosh PowerPoint</Application>
  <PresentationFormat>Bildschirmpräsentation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Mangal</vt:lpstr>
      <vt:lpstr>Präsentationsvorlage</vt:lpstr>
      <vt:lpstr>Inhaltsfolien</vt:lpstr>
      <vt:lpstr>PowerPoint-Präsentation</vt:lpstr>
      <vt:lpstr>Motivation</vt:lpstr>
      <vt:lpstr>Agenda</vt:lpstr>
      <vt:lpstr>PowerPoint-Präsentation</vt:lpstr>
      <vt:lpstr>https://github.com/tkuenneth/Xamarin_Talks</vt:lpstr>
      <vt:lpstr>Basics: Auf Mehrsprachigkeit achten</vt:lpstr>
      <vt:lpstr>Grafiken optimieren</vt:lpstr>
      <vt:lpstr>Es gibt nicht nur LinearLayout (LayoutDemo)</vt:lpstr>
      <vt:lpstr>Träge reagierende UI vermeiden</vt:lpstr>
      <vt:lpstr>Die App zur Laufzeit</vt:lpstr>
      <vt:lpstr>App-Bausteine</vt:lpstr>
      <vt:lpstr>Nebenläufigkeit</vt:lpstr>
      <vt:lpstr>Timer und TimerTask (TimerTaskDemo)</vt:lpstr>
      <vt:lpstr>Nutzung des UI-Thread</vt:lpstr>
      <vt:lpstr>AsyncTaskDemo</vt:lpstr>
      <vt:lpstr>Gebundene Services</vt:lpstr>
      <vt:lpstr>Gestartete Services</vt:lpstr>
      <vt:lpstr>StartedServiceDemo</vt:lpstr>
      <vt:lpstr>AlarmDemo</vt:lpstr>
      <vt:lpstr>Erhöhter Batterieverbrauch und Performanceengpässe</vt:lpstr>
      <vt:lpstr>Geplante Services</vt:lpstr>
      <vt:lpstr>JobSchedulerDemo</vt:lpstr>
      <vt:lpstr>Unterstützung bei der Entwicklung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Künneth</dc:creator>
  <cp:lastModifiedBy>Thomas Künneth</cp:lastModifiedBy>
  <cp:revision>88</cp:revision>
  <dcterms:created xsi:type="dcterms:W3CDTF">2017-06-21T06:17:29Z</dcterms:created>
  <dcterms:modified xsi:type="dcterms:W3CDTF">2017-06-26T15:13:00Z</dcterms:modified>
</cp:coreProperties>
</file>