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56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\Documents\Custom%20Office%20Templates\Analysis%20Result%20with%20suggestions%2001.xlt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\Documents\Custom%20Office%20Templates\Analysis%20Result%20with%20suggestions%2001.xlt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\Documents\Custom%20Office%20Templates\Analysis%20Result%20with%20suggestions%2001.xlt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\Documents\Custom%20Office%20Templates\Analysis%20Result%20with%20suggestions%2001.xlt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\Documents\Custom%20Office%20Templates\Analysis%20Result%20with%20suggestions%2001.xlt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\Documents\Custom%20Office%20Templates\Analysis%20Result%20with%20suggestions%2001.xlt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[Analysis Result with suggestions 01.xltm]Month_Based!PivotTable2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b="1" baseline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Monthly Trend Of All Rides</a:t>
            </a:r>
            <a:endParaRPr lang="en-IN" b="1"/>
          </a:p>
        </c:rich>
      </c:tx>
      <c:overlay val="0"/>
      <c:spPr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Month_Based!$B$3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Month_Based!$A$4:$A$16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Month_Based!$B$4:$B$16</c:f>
              <c:numCache>
                <c:formatCode>General</c:formatCode>
                <c:ptCount val="12"/>
                <c:pt idx="0">
                  <c:v>138651</c:v>
                </c:pt>
                <c:pt idx="1">
                  <c:v>151901</c:v>
                </c:pt>
                <c:pt idx="2">
                  <c:v>298130</c:v>
                </c:pt>
                <c:pt idx="3">
                  <c:v>371376</c:v>
                </c:pt>
                <c:pt idx="4">
                  <c:v>502621</c:v>
                </c:pt>
                <c:pt idx="5">
                  <c:v>710747</c:v>
                </c:pt>
                <c:pt idx="6">
                  <c:v>749004</c:v>
                </c:pt>
                <c:pt idx="7">
                  <c:v>755804</c:v>
                </c:pt>
                <c:pt idx="8">
                  <c:v>820867</c:v>
                </c:pt>
                <c:pt idx="9">
                  <c:v>616292</c:v>
                </c:pt>
                <c:pt idx="10">
                  <c:v>335042</c:v>
                </c:pt>
                <c:pt idx="11">
                  <c:v>178412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A5-4DBD-800E-57F9E049C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5498943"/>
        <c:axId val="1825499359"/>
      </c:barChart>
      <c:catAx>
        <c:axId val="182549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499359"/>
        <c:crosses val="autoZero"/>
        <c:auto val="1"/>
        <c:lblAlgn val="ctr"/>
        <c:lblOffset val="100"/>
        <c:noMultiLvlLbl val="0"/>
      </c:catAx>
      <c:valAx>
        <c:axId val="1825499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498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1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 Result with suggestions 01.xltm]Outliers!PivotTable3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Rideable_Type Comparision of Members and Casual Riders </a:t>
            </a:r>
            <a:endParaRPr lang="en-IN" b="1"/>
          </a:p>
        </c:rich>
      </c:tx>
      <c:overlay val="0"/>
      <c:spPr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Outliers!$B$3:$B$4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Outliers!$A$5:$A$13</c:f>
              <c:multiLvlStrCache>
                <c:ptCount val="6"/>
                <c:lvl>
                  <c:pt idx="0">
                    <c:v>classic_bike</c:v>
                  </c:pt>
                  <c:pt idx="1">
                    <c:v>electric_bike</c:v>
                  </c:pt>
                  <c:pt idx="2">
                    <c:v>electric_scooter</c:v>
                  </c:pt>
                  <c:pt idx="3">
                    <c:v>classic_bike</c:v>
                  </c:pt>
                  <c:pt idx="4">
                    <c:v>electric_bike</c:v>
                  </c:pt>
                  <c:pt idx="5">
                    <c:v>electric_scooter</c:v>
                  </c:pt>
                </c:lvl>
                <c:lvl>
                  <c:pt idx="0">
                    <c:v>casual</c:v>
                  </c:pt>
                  <c:pt idx="3">
                    <c:v>member</c:v>
                  </c:pt>
                </c:lvl>
              </c:multiLvlStrCache>
            </c:multiLvlStrRef>
          </c:cat>
          <c:val>
            <c:numRef>
              <c:f>Outliers!$B$5:$B$13</c:f>
              <c:numCache>
                <c:formatCode>General</c:formatCode>
                <c:ptCount val="6"/>
                <c:pt idx="0">
                  <c:v>6620</c:v>
                </c:pt>
                <c:pt idx="1">
                  <c:v>17504</c:v>
                </c:pt>
                <c:pt idx="3">
                  <c:v>42982</c:v>
                </c:pt>
                <c:pt idx="4">
                  <c:v>71545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D2-43AA-94D1-A16E56E9901B}"/>
            </c:ext>
          </c:extLst>
        </c:ser>
        <c:ser>
          <c:idx val="1"/>
          <c:order val="1"/>
          <c:tx>
            <c:strRef>
              <c:f>Outliers!$C$3:$C$4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Outliers!$A$5:$A$13</c:f>
              <c:multiLvlStrCache>
                <c:ptCount val="6"/>
                <c:lvl>
                  <c:pt idx="0">
                    <c:v>classic_bike</c:v>
                  </c:pt>
                  <c:pt idx="1">
                    <c:v>electric_bike</c:v>
                  </c:pt>
                  <c:pt idx="2">
                    <c:v>electric_scooter</c:v>
                  </c:pt>
                  <c:pt idx="3">
                    <c:v>classic_bike</c:v>
                  </c:pt>
                  <c:pt idx="4">
                    <c:v>electric_bike</c:v>
                  </c:pt>
                  <c:pt idx="5">
                    <c:v>electric_scooter</c:v>
                  </c:pt>
                </c:lvl>
                <c:lvl>
                  <c:pt idx="0">
                    <c:v>casual</c:v>
                  </c:pt>
                  <c:pt idx="3">
                    <c:v>member</c:v>
                  </c:pt>
                </c:lvl>
              </c:multiLvlStrCache>
            </c:multiLvlStrRef>
          </c:cat>
          <c:val>
            <c:numRef>
              <c:f>Outliers!$C$5:$C$13</c:f>
              <c:numCache>
                <c:formatCode>General</c:formatCode>
                <c:ptCount val="6"/>
                <c:pt idx="0">
                  <c:v>7413</c:v>
                </c:pt>
                <c:pt idx="1">
                  <c:v>20344</c:v>
                </c:pt>
                <c:pt idx="3">
                  <c:v>45358</c:v>
                </c:pt>
                <c:pt idx="4">
                  <c:v>78786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D2-43AA-94D1-A16E56E9901B}"/>
            </c:ext>
          </c:extLst>
        </c:ser>
        <c:ser>
          <c:idx val="2"/>
          <c:order val="2"/>
          <c:tx>
            <c:strRef>
              <c:f>Outliers!$D$3:$D$4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Outliers!$A$5:$A$13</c:f>
              <c:multiLvlStrCache>
                <c:ptCount val="6"/>
                <c:lvl>
                  <c:pt idx="0">
                    <c:v>classic_bike</c:v>
                  </c:pt>
                  <c:pt idx="1">
                    <c:v>electric_bike</c:v>
                  </c:pt>
                  <c:pt idx="2">
                    <c:v>electric_scooter</c:v>
                  </c:pt>
                  <c:pt idx="3">
                    <c:v>classic_bike</c:v>
                  </c:pt>
                  <c:pt idx="4">
                    <c:v>electric_bike</c:v>
                  </c:pt>
                  <c:pt idx="5">
                    <c:v>electric_scooter</c:v>
                  </c:pt>
                </c:lvl>
                <c:lvl>
                  <c:pt idx="0">
                    <c:v>casual</c:v>
                  </c:pt>
                  <c:pt idx="3">
                    <c:v>member</c:v>
                  </c:pt>
                </c:lvl>
              </c:multiLvlStrCache>
            </c:multiLvlStrRef>
          </c:cat>
          <c:val>
            <c:numRef>
              <c:f>Outliers!$D$5:$D$13</c:f>
              <c:numCache>
                <c:formatCode>General</c:formatCode>
                <c:ptCount val="6"/>
                <c:pt idx="0">
                  <c:v>31434</c:v>
                </c:pt>
                <c:pt idx="1">
                  <c:v>54428</c:v>
                </c:pt>
                <c:pt idx="3">
                  <c:v>79564</c:v>
                </c:pt>
                <c:pt idx="4">
                  <c:v>132704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D2-43AA-94D1-A16E56E9901B}"/>
            </c:ext>
          </c:extLst>
        </c:ser>
        <c:ser>
          <c:idx val="3"/>
          <c:order val="3"/>
          <c:tx>
            <c:strRef>
              <c:f>Outliers!$E$3:$E$4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Outliers!$A$5:$A$13</c:f>
              <c:multiLvlStrCache>
                <c:ptCount val="6"/>
                <c:lvl>
                  <c:pt idx="0">
                    <c:v>classic_bike</c:v>
                  </c:pt>
                  <c:pt idx="1">
                    <c:v>electric_bike</c:v>
                  </c:pt>
                  <c:pt idx="2">
                    <c:v>electric_scooter</c:v>
                  </c:pt>
                  <c:pt idx="3">
                    <c:v>classic_bike</c:v>
                  </c:pt>
                  <c:pt idx="4">
                    <c:v>electric_bike</c:v>
                  </c:pt>
                  <c:pt idx="5">
                    <c:v>electric_scooter</c:v>
                  </c:pt>
                </c:lvl>
                <c:lvl>
                  <c:pt idx="0">
                    <c:v>casual</c:v>
                  </c:pt>
                  <c:pt idx="3">
                    <c:v>member</c:v>
                  </c:pt>
                </c:lvl>
              </c:multiLvlStrCache>
            </c:multiLvlStrRef>
          </c:cat>
          <c:val>
            <c:numRef>
              <c:f>Outliers!$E$5:$E$13</c:f>
              <c:numCache>
                <c:formatCode>General</c:formatCode>
                <c:ptCount val="6"/>
                <c:pt idx="0">
                  <c:v>39689</c:v>
                </c:pt>
                <c:pt idx="1">
                  <c:v>69550</c:v>
                </c:pt>
                <c:pt idx="3">
                  <c:v>98968</c:v>
                </c:pt>
                <c:pt idx="4">
                  <c:v>163169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D2-43AA-94D1-A16E56E9901B}"/>
            </c:ext>
          </c:extLst>
        </c:ser>
        <c:ser>
          <c:idx val="4"/>
          <c:order val="4"/>
          <c:tx>
            <c:strRef>
              <c:f>Outliers!$F$3:$F$4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Outliers!$A$5:$A$13</c:f>
              <c:multiLvlStrCache>
                <c:ptCount val="6"/>
                <c:lvl>
                  <c:pt idx="0">
                    <c:v>classic_bike</c:v>
                  </c:pt>
                  <c:pt idx="1">
                    <c:v>electric_bike</c:v>
                  </c:pt>
                  <c:pt idx="2">
                    <c:v>electric_scooter</c:v>
                  </c:pt>
                  <c:pt idx="3">
                    <c:v>classic_bike</c:v>
                  </c:pt>
                  <c:pt idx="4">
                    <c:v>electric_bike</c:v>
                  </c:pt>
                  <c:pt idx="5">
                    <c:v>electric_scooter</c:v>
                  </c:pt>
                </c:lvl>
                <c:lvl>
                  <c:pt idx="0">
                    <c:v>casual</c:v>
                  </c:pt>
                  <c:pt idx="3">
                    <c:v>member</c:v>
                  </c:pt>
                </c:lvl>
              </c:multiLvlStrCache>
            </c:multiLvlStrRef>
          </c:cat>
          <c:val>
            <c:numRef>
              <c:f>Outliers!$F$5:$F$13</c:f>
              <c:numCache>
                <c:formatCode>General</c:formatCode>
                <c:ptCount val="6"/>
                <c:pt idx="0">
                  <c:v>67401</c:v>
                </c:pt>
                <c:pt idx="1">
                  <c:v>115341</c:v>
                </c:pt>
                <c:pt idx="3">
                  <c:v>118791</c:v>
                </c:pt>
                <c:pt idx="4">
                  <c:v>201088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D2-43AA-94D1-A16E56E9901B}"/>
            </c:ext>
          </c:extLst>
        </c:ser>
        <c:ser>
          <c:idx val="5"/>
          <c:order val="5"/>
          <c:tx>
            <c:strRef>
              <c:f>Outliers!$G$3:$G$4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Outliers!$A$5:$A$13</c:f>
              <c:multiLvlStrCache>
                <c:ptCount val="6"/>
                <c:lvl>
                  <c:pt idx="0">
                    <c:v>classic_bike</c:v>
                  </c:pt>
                  <c:pt idx="1">
                    <c:v>electric_bike</c:v>
                  </c:pt>
                  <c:pt idx="2">
                    <c:v>electric_scooter</c:v>
                  </c:pt>
                  <c:pt idx="3">
                    <c:v>classic_bike</c:v>
                  </c:pt>
                  <c:pt idx="4">
                    <c:v>electric_bike</c:v>
                  </c:pt>
                  <c:pt idx="5">
                    <c:v>electric_scooter</c:v>
                  </c:pt>
                </c:lvl>
                <c:lvl>
                  <c:pt idx="0">
                    <c:v>casual</c:v>
                  </c:pt>
                  <c:pt idx="3">
                    <c:v>member</c:v>
                  </c:pt>
                </c:lvl>
              </c:multiLvlStrCache>
            </c:multiLvlStrRef>
          </c:cat>
          <c:val>
            <c:numRef>
              <c:f>Outliers!$G$5:$G$13</c:f>
              <c:numCache>
                <c:formatCode>General</c:formatCode>
                <c:ptCount val="6"/>
                <c:pt idx="0">
                  <c:v>142252</c:v>
                </c:pt>
                <c:pt idx="1">
                  <c:v>158917</c:v>
                </c:pt>
                <c:pt idx="3">
                  <c:v>195497</c:v>
                </c:pt>
                <c:pt idx="4">
                  <c:v>214081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D2-43AA-94D1-A16E56E9901B}"/>
            </c:ext>
          </c:extLst>
        </c:ser>
        <c:ser>
          <c:idx val="6"/>
          <c:order val="6"/>
          <c:tx>
            <c:strRef>
              <c:f>Outliers!$H$3:$H$4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Outliers!$A$5:$A$13</c:f>
              <c:multiLvlStrCache>
                <c:ptCount val="6"/>
                <c:lvl>
                  <c:pt idx="0">
                    <c:v>classic_bike</c:v>
                  </c:pt>
                  <c:pt idx="1">
                    <c:v>electric_bike</c:v>
                  </c:pt>
                  <c:pt idx="2">
                    <c:v>electric_scooter</c:v>
                  </c:pt>
                  <c:pt idx="3">
                    <c:v>classic_bike</c:v>
                  </c:pt>
                  <c:pt idx="4">
                    <c:v>electric_bike</c:v>
                  </c:pt>
                  <c:pt idx="5">
                    <c:v>electric_scooter</c:v>
                  </c:pt>
                </c:lvl>
                <c:lvl>
                  <c:pt idx="0">
                    <c:v>casual</c:v>
                  </c:pt>
                  <c:pt idx="3">
                    <c:v>member</c:v>
                  </c:pt>
                </c:lvl>
              </c:multiLvlStrCache>
            </c:multiLvlStrRef>
          </c:cat>
          <c:val>
            <c:numRef>
              <c:f>Outliers!$H$5:$H$13</c:f>
              <c:numCache>
                <c:formatCode>General</c:formatCode>
                <c:ptCount val="6"/>
                <c:pt idx="0">
                  <c:v>160043</c:v>
                </c:pt>
                <c:pt idx="1">
                  <c:v>160538</c:v>
                </c:pt>
                <c:pt idx="3">
                  <c:v>210518</c:v>
                </c:pt>
                <c:pt idx="4">
                  <c:v>217905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D2-43AA-94D1-A16E56E9901B}"/>
            </c:ext>
          </c:extLst>
        </c:ser>
        <c:ser>
          <c:idx val="7"/>
          <c:order val="7"/>
          <c:tx>
            <c:strRef>
              <c:f>Outliers!$I$3:$I$4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Outliers!$A$5:$A$13</c:f>
              <c:multiLvlStrCache>
                <c:ptCount val="6"/>
                <c:lvl>
                  <c:pt idx="0">
                    <c:v>classic_bike</c:v>
                  </c:pt>
                  <c:pt idx="1">
                    <c:v>electric_bike</c:v>
                  </c:pt>
                  <c:pt idx="2">
                    <c:v>electric_scooter</c:v>
                  </c:pt>
                  <c:pt idx="3">
                    <c:v>classic_bike</c:v>
                  </c:pt>
                  <c:pt idx="4">
                    <c:v>electric_bike</c:v>
                  </c:pt>
                  <c:pt idx="5">
                    <c:v>electric_scooter</c:v>
                  </c:pt>
                </c:lvl>
                <c:lvl>
                  <c:pt idx="0">
                    <c:v>casual</c:v>
                  </c:pt>
                  <c:pt idx="3">
                    <c:v>member</c:v>
                  </c:pt>
                </c:lvl>
              </c:multiLvlStrCache>
            </c:multiLvlStrRef>
          </c:cat>
          <c:val>
            <c:numRef>
              <c:f>Outliers!$I$5:$I$13</c:f>
              <c:numCache>
                <c:formatCode>General</c:formatCode>
                <c:ptCount val="6"/>
                <c:pt idx="0">
                  <c:v>148876</c:v>
                </c:pt>
                <c:pt idx="1">
                  <c:v>169459</c:v>
                </c:pt>
                <c:pt idx="2">
                  <c:v>63</c:v>
                </c:pt>
                <c:pt idx="3">
                  <c:v>204121</c:v>
                </c:pt>
                <c:pt idx="4">
                  <c:v>233266</c:v>
                </c:pt>
                <c:pt idx="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BD2-43AA-94D1-A16E56E9901B}"/>
            </c:ext>
          </c:extLst>
        </c:ser>
        <c:ser>
          <c:idx val="8"/>
          <c:order val="8"/>
          <c:tx>
            <c:strRef>
              <c:f>Outliers!$J$3:$J$4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Outliers!$A$5:$A$13</c:f>
              <c:multiLvlStrCache>
                <c:ptCount val="6"/>
                <c:lvl>
                  <c:pt idx="0">
                    <c:v>classic_bike</c:v>
                  </c:pt>
                  <c:pt idx="1">
                    <c:v>electric_bike</c:v>
                  </c:pt>
                  <c:pt idx="2">
                    <c:v>electric_scooter</c:v>
                  </c:pt>
                  <c:pt idx="3">
                    <c:v>classic_bike</c:v>
                  </c:pt>
                  <c:pt idx="4">
                    <c:v>electric_bike</c:v>
                  </c:pt>
                  <c:pt idx="5">
                    <c:v>electric_scooter</c:v>
                  </c:pt>
                </c:lvl>
                <c:lvl>
                  <c:pt idx="0">
                    <c:v>casual</c:v>
                  </c:pt>
                  <c:pt idx="3">
                    <c:v>member</c:v>
                  </c:pt>
                </c:lvl>
              </c:multiLvlStrCache>
            </c:multiLvlStrRef>
          </c:cat>
          <c:val>
            <c:numRef>
              <c:f>Outliers!$J$5:$J$13</c:f>
              <c:numCache>
                <c:formatCode>General</c:formatCode>
                <c:ptCount val="6"/>
                <c:pt idx="0">
                  <c:v>121031</c:v>
                </c:pt>
                <c:pt idx="1">
                  <c:v>140311</c:v>
                </c:pt>
                <c:pt idx="2">
                  <c:v>85152</c:v>
                </c:pt>
                <c:pt idx="3">
                  <c:v>193308</c:v>
                </c:pt>
                <c:pt idx="4">
                  <c:v>221962</c:v>
                </c:pt>
                <c:pt idx="5">
                  <c:v>59103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D2-43AA-94D1-A16E56E9901B}"/>
            </c:ext>
          </c:extLst>
        </c:ser>
        <c:ser>
          <c:idx val="9"/>
          <c:order val="9"/>
          <c:tx>
            <c:strRef>
              <c:f>Outliers!$K$3:$K$4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Outliers!$A$5:$A$13</c:f>
              <c:multiLvlStrCache>
                <c:ptCount val="6"/>
                <c:lvl>
                  <c:pt idx="0">
                    <c:v>classic_bike</c:v>
                  </c:pt>
                  <c:pt idx="1">
                    <c:v>electric_bike</c:v>
                  </c:pt>
                  <c:pt idx="2">
                    <c:v>electric_scooter</c:v>
                  </c:pt>
                  <c:pt idx="3">
                    <c:v>classic_bike</c:v>
                  </c:pt>
                  <c:pt idx="4">
                    <c:v>electric_bike</c:v>
                  </c:pt>
                  <c:pt idx="5">
                    <c:v>electric_scooter</c:v>
                  </c:pt>
                </c:lvl>
                <c:lvl>
                  <c:pt idx="0">
                    <c:v>casual</c:v>
                  </c:pt>
                  <c:pt idx="3">
                    <c:v>member</c:v>
                  </c:pt>
                </c:lvl>
              </c:multiLvlStrCache>
            </c:multiLvlStrRef>
          </c:cat>
          <c:val>
            <c:numRef>
              <c:f>Outliers!$K$5:$K$13</c:f>
              <c:numCache>
                <c:formatCode>General</c:formatCode>
                <c:ptCount val="6"/>
                <c:pt idx="0">
                  <c:v>98143</c:v>
                </c:pt>
                <c:pt idx="1">
                  <c:v>118309</c:v>
                </c:pt>
                <c:pt idx="3">
                  <c:v>182479</c:v>
                </c:pt>
                <c:pt idx="4">
                  <c:v>217361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BD2-43AA-94D1-A16E56E9901B}"/>
            </c:ext>
          </c:extLst>
        </c:ser>
        <c:ser>
          <c:idx val="10"/>
          <c:order val="10"/>
          <c:tx>
            <c:strRef>
              <c:f>Outliers!$L$3:$L$4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Outliers!$A$5:$A$13</c:f>
              <c:multiLvlStrCache>
                <c:ptCount val="6"/>
                <c:lvl>
                  <c:pt idx="0">
                    <c:v>classic_bike</c:v>
                  </c:pt>
                  <c:pt idx="1">
                    <c:v>electric_bike</c:v>
                  </c:pt>
                  <c:pt idx="2">
                    <c:v>electric_scooter</c:v>
                  </c:pt>
                  <c:pt idx="3">
                    <c:v>classic_bike</c:v>
                  </c:pt>
                  <c:pt idx="4">
                    <c:v>electric_bike</c:v>
                  </c:pt>
                  <c:pt idx="5">
                    <c:v>electric_scooter</c:v>
                  </c:pt>
                </c:lvl>
                <c:lvl>
                  <c:pt idx="0">
                    <c:v>casual</c:v>
                  </c:pt>
                  <c:pt idx="3">
                    <c:v>member</c:v>
                  </c:pt>
                </c:lvl>
              </c:multiLvlStrCache>
            </c:multiLvlStrRef>
          </c:cat>
          <c:val>
            <c:numRef>
              <c:f>Outliers!$L$5:$L$13</c:f>
              <c:numCache>
                <c:formatCode>General</c:formatCode>
                <c:ptCount val="6"/>
                <c:pt idx="0">
                  <c:v>39048</c:v>
                </c:pt>
                <c:pt idx="1">
                  <c:v>54014</c:v>
                </c:pt>
                <c:pt idx="3">
                  <c:v>109061</c:v>
                </c:pt>
                <c:pt idx="4">
                  <c:v>132919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BD2-43AA-94D1-A16E56E9901B}"/>
            </c:ext>
          </c:extLst>
        </c:ser>
        <c:ser>
          <c:idx val="11"/>
          <c:order val="11"/>
          <c:tx>
            <c:strRef>
              <c:f>Outliers!$M$3:$M$4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Outliers!$A$5:$A$13</c:f>
              <c:multiLvlStrCache>
                <c:ptCount val="6"/>
                <c:lvl>
                  <c:pt idx="0">
                    <c:v>classic_bike</c:v>
                  </c:pt>
                  <c:pt idx="1">
                    <c:v>electric_bike</c:v>
                  </c:pt>
                  <c:pt idx="2">
                    <c:v>electric_scooter</c:v>
                  </c:pt>
                  <c:pt idx="3">
                    <c:v>classic_bike</c:v>
                  </c:pt>
                  <c:pt idx="4">
                    <c:v>electric_bike</c:v>
                  </c:pt>
                  <c:pt idx="5">
                    <c:v>electric_scooter</c:v>
                  </c:pt>
                </c:lvl>
                <c:lvl>
                  <c:pt idx="0">
                    <c:v>casual</c:v>
                  </c:pt>
                  <c:pt idx="3">
                    <c:v>member</c:v>
                  </c:pt>
                </c:lvl>
              </c:multiLvlStrCache>
            </c:multiLvlStrRef>
          </c:cat>
          <c:val>
            <c:numRef>
              <c:f>Outliers!$M$5:$M$13</c:f>
              <c:numCache>
                <c:formatCode>General</c:formatCode>
                <c:ptCount val="6"/>
                <c:pt idx="0">
                  <c:v>13159</c:v>
                </c:pt>
                <c:pt idx="1">
                  <c:v>25247</c:v>
                </c:pt>
                <c:pt idx="3">
                  <c:v>57380</c:v>
                </c:pt>
                <c:pt idx="4">
                  <c:v>82626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BD2-43AA-94D1-A16E56E99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6500639"/>
        <c:axId val="1936503551"/>
      </c:barChart>
      <c:catAx>
        <c:axId val="193650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503551"/>
        <c:crosses val="autoZero"/>
        <c:auto val="1"/>
        <c:lblAlgn val="ctr"/>
        <c:lblOffset val="100"/>
        <c:noMultiLvlLbl val="0"/>
      </c:catAx>
      <c:valAx>
        <c:axId val="1936503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500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 Result with suggestions 01.xltm]Days_Based!PivotTable4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Day</a:t>
            </a:r>
            <a:r>
              <a:rPr lang="en-IN" b="1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Based Comparison of Members and Casual Riders</a:t>
            </a:r>
            <a:endParaRPr lang="en-IN" b="1" dirty="0"/>
          </a:p>
        </c:rich>
      </c:tx>
      <c:overlay val="0"/>
      <c:spPr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Days_Based!$B$3:$B$4</c:f>
              <c:strCache>
                <c:ptCount val="1"/>
                <c:pt idx="0">
                  <c:v>Monday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Days_Based!$A$5:$A$7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Days_Based!$B$5:$B$7</c:f>
              <c:numCache>
                <c:formatCode>General</c:formatCode>
                <c:ptCount val="2"/>
                <c:pt idx="0">
                  <c:v>240310</c:v>
                </c:pt>
                <c:pt idx="1">
                  <c:v>511250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0-4539-A901-015FFB9C63E3}"/>
            </c:ext>
          </c:extLst>
        </c:ser>
        <c:ser>
          <c:idx val="1"/>
          <c:order val="1"/>
          <c:tx>
            <c:strRef>
              <c:f>Days_Based!$C$3:$C$4</c:f>
              <c:strCache>
                <c:ptCount val="1"/>
                <c:pt idx="0">
                  <c:v>Tuesday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Days_Based!$A$5:$A$7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Days_Based!$C$5:$C$7</c:f>
              <c:numCache>
                <c:formatCode>General</c:formatCode>
                <c:ptCount val="2"/>
                <c:pt idx="0">
                  <c:v>222675</c:v>
                </c:pt>
                <c:pt idx="1">
                  <c:v>547804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0-4539-A901-015FFB9C63E3}"/>
            </c:ext>
          </c:extLst>
        </c:ser>
        <c:ser>
          <c:idx val="2"/>
          <c:order val="2"/>
          <c:tx>
            <c:strRef>
              <c:f>Days_Based!$D$3:$D$4</c:f>
              <c:strCache>
                <c:ptCount val="1"/>
                <c:pt idx="0">
                  <c:v>Wednesday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Days_Based!$A$5:$A$7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Days_Based!$D$5:$D$7</c:f>
              <c:numCache>
                <c:formatCode>General</c:formatCode>
                <c:ptCount val="2"/>
                <c:pt idx="0">
                  <c:v>250365</c:v>
                </c:pt>
                <c:pt idx="1">
                  <c:v>565906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0-4539-A901-015FFB9C63E3}"/>
            </c:ext>
          </c:extLst>
        </c:ser>
        <c:ser>
          <c:idx val="3"/>
          <c:order val="3"/>
          <c:tx>
            <c:strRef>
              <c:f>Days_Based!$E$3:$E$4</c:f>
              <c:strCache>
                <c:ptCount val="1"/>
                <c:pt idx="0">
                  <c:v>Thursday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Days_Based!$A$5:$A$7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Days_Based!$E$5:$E$7</c:f>
              <c:numCache>
                <c:formatCode>General</c:formatCode>
                <c:ptCount val="2"/>
                <c:pt idx="0">
                  <c:v>260314</c:v>
                </c:pt>
                <c:pt idx="1">
                  <c:v>555267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30-4539-A901-015FFB9C63E3}"/>
            </c:ext>
          </c:extLst>
        </c:ser>
        <c:ser>
          <c:idx val="4"/>
          <c:order val="4"/>
          <c:tx>
            <c:strRef>
              <c:f>Days_Based!$F$3:$F$4</c:f>
              <c:strCache>
                <c:ptCount val="1"/>
                <c:pt idx="0">
                  <c:v>Friday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Days_Based!$A$5:$A$7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Days_Based!$F$5:$F$7</c:f>
              <c:numCache>
                <c:formatCode>General</c:formatCode>
                <c:ptCount val="2"/>
                <c:pt idx="0">
                  <c:v>319711</c:v>
                </c:pt>
                <c:pt idx="1">
                  <c:v>523417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30-4539-A901-015FFB9C63E3}"/>
            </c:ext>
          </c:extLst>
        </c:ser>
        <c:ser>
          <c:idx val="5"/>
          <c:order val="5"/>
          <c:tx>
            <c:strRef>
              <c:f>Days_Based!$G$3:$G$4</c:f>
              <c:strCache>
                <c:ptCount val="1"/>
                <c:pt idx="0">
                  <c:v>Saturday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Days_Based!$A$5:$A$7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Days_Based!$G$5:$G$7</c:f>
              <c:numCache>
                <c:formatCode>General</c:formatCode>
                <c:ptCount val="2"/>
                <c:pt idx="0">
                  <c:v>425623</c:v>
                </c:pt>
                <c:pt idx="1">
                  <c:v>466721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C30-4539-A901-015FFB9C63E3}"/>
            </c:ext>
          </c:extLst>
        </c:ser>
        <c:ser>
          <c:idx val="6"/>
          <c:order val="6"/>
          <c:tx>
            <c:strRef>
              <c:f>Days_Based!$H$3:$H$4</c:f>
              <c:strCache>
                <c:ptCount val="1"/>
                <c:pt idx="0">
                  <c:v>Sunday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Days_Based!$A$5:$A$7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Days_Based!$H$5:$H$7</c:f>
              <c:numCache>
                <c:formatCode>General</c:formatCode>
                <c:ptCount val="2"/>
                <c:pt idx="0">
                  <c:v>345288</c:v>
                </c:pt>
                <c:pt idx="1">
                  <c:v>394196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C30-4539-A901-015FFB9C63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3817199"/>
        <c:axId val="2063813871"/>
      </c:barChart>
      <c:catAx>
        <c:axId val="206381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3813871"/>
        <c:crosses val="autoZero"/>
        <c:auto val="1"/>
        <c:lblAlgn val="ctr"/>
        <c:lblOffset val="100"/>
        <c:noMultiLvlLbl val="0"/>
      </c:catAx>
      <c:valAx>
        <c:axId val="206381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381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[Analysis Result with suggestions 01.xltm]Season_Based!PivotTable1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Month Bases Comparison of Members and Casual Riders</a:t>
            </a:r>
            <a:endParaRPr lang="en-US" b="1"/>
          </a:p>
        </c:rich>
      </c:tx>
      <c:overlay val="0"/>
      <c:spPr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Season_Based!$B$3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multiLvlStrRef>
              <c:f>Season_Based!$A$4:$A$30</c:f>
              <c:multiLvlStrCache>
                <c:ptCount val="2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</c:v>
                  </c:pt>
                  <c:pt idx="13">
                    <c:v>2</c:v>
                  </c:pt>
                  <c:pt idx="14">
                    <c:v>3</c:v>
                  </c:pt>
                  <c:pt idx="15">
                    <c:v>4</c:v>
                  </c:pt>
                  <c:pt idx="16">
                    <c:v>5</c:v>
                  </c:pt>
                  <c:pt idx="17">
                    <c:v>6</c:v>
                  </c:pt>
                  <c:pt idx="18">
                    <c:v>7</c:v>
                  </c:pt>
                  <c:pt idx="19">
                    <c:v>8</c:v>
                  </c:pt>
                  <c:pt idx="20">
                    <c:v>9</c:v>
                  </c:pt>
                  <c:pt idx="21">
                    <c:v>10</c:v>
                  </c:pt>
                  <c:pt idx="22">
                    <c:v>11</c:v>
                  </c:pt>
                  <c:pt idx="23">
                    <c:v>12</c:v>
                  </c:pt>
                </c:lvl>
                <c:lvl>
                  <c:pt idx="0">
                    <c:v>casual</c:v>
                  </c:pt>
                  <c:pt idx="12">
                    <c:v>member</c:v>
                  </c:pt>
                </c:lvl>
              </c:multiLvlStrCache>
            </c:multiLvlStrRef>
          </c:cat>
          <c:val>
            <c:numRef>
              <c:f>Season_Based!$B$4:$B$30</c:f>
              <c:numCache>
                <c:formatCode>General</c:formatCode>
                <c:ptCount val="24"/>
                <c:pt idx="0">
                  <c:v>24124</c:v>
                </c:pt>
                <c:pt idx="1">
                  <c:v>27757</c:v>
                </c:pt>
                <c:pt idx="2">
                  <c:v>85862</c:v>
                </c:pt>
                <c:pt idx="3">
                  <c:v>109239</c:v>
                </c:pt>
                <c:pt idx="4">
                  <c:v>182742</c:v>
                </c:pt>
                <c:pt idx="5">
                  <c:v>301169</c:v>
                </c:pt>
                <c:pt idx="6">
                  <c:v>320581</c:v>
                </c:pt>
                <c:pt idx="7">
                  <c:v>318398</c:v>
                </c:pt>
                <c:pt idx="8">
                  <c:v>346494</c:v>
                </c:pt>
                <c:pt idx="9">
                  <c:v>216452</c:v>
                </c:pt>
                <c:pt idx="10">
                  <c:v>93062</c:v>
                </c:pt>
                <c:pt idx="11">
                  <c:v>38406</c:v>
                </c:pt>
                <c:pt idx="12">
                  <c:v>114527</c:v>
                </c:pt>
                <c:pt idx="13">
                  <c:v>124144</c:v>
                </c:pt>
                <c:pt idx="14">
                  <c:v>212268</c:v>
                </c:pt>
                <c:pt idx="15">
                  <c:v>262137</c:v>
                </c:pt>
                <c:pt idx="16">
                  <c:v>319879</c:v>
                </c:pt>
                <c:pt idx="17">
                  <c:v>409578</c:v>
                </c:pt>
                <c:pt idx="18">
                  <c:v>428423</c:v>
                </c:pt>
                <c:pt idx="19">
                  <c:v>437406</c:v>
                </c:pt>
                <c:pt idx="20">
                  <c:v>474373</c:v>
                </c:pt>
                <c:pt idx="21">
                  <c:v>399840</c:v>
                </c:pt>
                <c:pt idx="22">
                  <c:v>241980</c:v>
                </c:pt>
                <c:pt idx="23">
                  <c:v>140006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BF-4D16-9324-968134148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1102991"/>
        <c:axId val="961092591"/>
      </c:barChart>
      <c:catAx>
        <c:axId val="961102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092591"/>
        <c:crosses val="autoZero"/>
        <c:auto val="1"/>
        <c:lblAlgn val="ctr"/>
        <c:lblOffset val="100"/>
        <c:noMultiLvlLbl val="0"/>
      </c:catAx>
      <c:valAx>
        <c:axId val="96109259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102991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1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 Result with suggestions 01.xltm]Time_Based!PivotTable5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en-US" b="1" baseline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Based Comparison of Members and Casual Riders</a:t>
            </a:r>
            <a:endParaRPr lang="en-US" b="1"/>
          </a:p>
        </c:rich>
      </c:tx>
      <c:overlay val="0"/>
      <c:spPr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Time_Based!$B$3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multiLvlStrRef>
              <c:f>Time_Based!$A$4:$A$54</c:f>
              <c:multiLvlStrCache>
                <c:ptCount val="48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</c:v>
                  </c:pt>
                  <c:pt idx="25">
                    <c:v>1</c:v>
                  </c:pt>
                  <c:pt idx="26">
                    <c:v>2</c:v>
                  </c:pt>
                  <c:pt idx="27">
                    <c:v>3</c:v>
                  </c:pt>
                  <c:pt idx="28">
                    <c:v>4</c:v>
                  </c:pt>
                  <c:pt idx="29">
                    <c:v>5</c:v>
                  </c:pt>
                  <c:pt idx="30">
                    <c:v>6</c:v>
                  </c:pt>
                  <c:pt idx="31">
                    <c:v>7</c:v>
                  </c:pt>
                  <c:pt idx="32">
                    <c:v>8</c:v>
                  </c:pt>
                  <c:pt idx="33">
                    <c:v>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</c:lvl>
                <c:lvl>
                  <c:pt idx="0">
                    <c:v>casual</c:v>
                  </c:pt>
                  <c:pt idx="24">
                    <c:v>member</c:v>
                  </c:pt>
                </c:lvl>
              </c:multiLvlStrCache>
            </c:multiLvlStrRef>
          </c:cat>
          <c:val>
            <c:numRef>
              <c:f>Time_Based!$B$4:$B$54</c:f>
              <c:numCache>
                <c:formatCode>General</c:formatCode>
                <c:ptCount val="48"/>
                <c:pt idx="0">
                  <c:v>35910</c:v>
                </c:pt>
                <c:pt idx="1">
                  <c:v>23784</c:v>
                </c:pt>
                <c:pt idx="2">
                  <c:v>14867</c:v>
                </c:pt>
                <c:pt idx="3">
                  <c:v>8292</c:v>
                </c:pt>
                <c:pt idx="4">
                  <c:v>6701</c:v>
                </c:pt>
                <c:pt idx="5">
                  <c:v>11924</c:v>
                </c:pt>
                <c:pt idx="6">
                  <c:v>28478</c:v>
                </c:pt>
                <c:pt idx="7">
                  <c:v>52464</c:v>
                </c:pt>
                <c:pt idx="8">
                  <c:v>73954</c:v>
                </c:pt>
                <c:pt idx="9">
                  <c:v>74158</c:v>
                </c:pt>
                <c:pt idx="10">
                  <c:v>90132</c:v>
                </c:pt>
                <c:pt idx="11">
                  <c:v>114796</c:v>
                </c:pt>
                <c:pt idx="12">
                  <c:v>134448</c:v>
                </c:pt>
                <c:pt idx="13">
                  <c:v>139992</c:v>
                </c:pt>
                <c:pt idx="14">
                  <c:v>146789</c:v>
                </c:pt>
                <c:pt idx="15">
                  <c:v>162370</c:v>
                </c:pt>
                <c:pt idx="16">
                  <c:v>182535</c:v>
                </c:pt>
                <c:pt idx="17">
                  <c:v>194810</c:v>
                </c:pt>
                <c:pt idx="18">
                  <c:v>167299</c:v>
                </c:pt>
                <c:pt idx="19">
                  <c:v>122732</c:v>
                </c:pt>
                <c:pt idx="20">
                  <c:v>89648</c:v>
                </c:pt>
                <c:pt idx="21">
                  <c:v>75521</c:v>
                </c:pt>
                <c:pt idx="22">
                  <c:v>65757</c:v>
                </c:pt>
                <c:pt idx="23">
                  <c:v>46925</c:v>
                </c:pt>
                <c:pt idx="24">
                  <c:v>31876</c:v>
                </c:pt>
                <c:pt idx="25">
                  <c:v>19714</c:v>
                </c:pt>
                <c:pt idx="26">
                  <c:v>11299</c:v>
                </c:pt>
                <c:pt idx="27">
                  <c:v>7828</c:v>
                </c:pt>
                <c:pt idx="28">
                  <c:v>8582</c:v>
                </c:pt>
                <c:pt idx="29">
                  <c:v>33719</c:v>
                </c:pt>
                <c:pt idx="30">
                  <c:v>99386</c:v>
                </c:pt>
                <c:pt idx="31">
                  <c:v>194182</c:v>
                </c:pt>
                <c:pt idx="32">
                  <c:v>249093</c:v>
                </c:pt>
                <c:pt idx="33">
                  <c:v>169109</c:v>
                </c:pt>
                <c:pt idx="34">
                  <c:v>147733</c:v>
                </c:pt>
                <c:pt idx="35">
                  <c:v>171402</c:v>
                </c:pt>
                <c:pt idx="36">
                  <c:v>195172</c:v>
                </c:pt>
                <c:pt idx="37">
                  <c:v>193114</c:v>
                </c:pt>
                <c:pt idx="38">
                  <c:v>194243</c:v>
                </c:pt>
                <c:pt idx="39">
                  <c:v>241589</c:v>
                </c:pt>
                <c:pt idx="40">
                  <c:v>332343</c:v>
                </c:pt>
                <c:pt idx="41">
                  <c:v>377807</c:v>
                </c:pt>
                <c:pt idx="42">
                  <c:v>294634</c:v>
                </c:pt>
                <c:pt idx="43">
                  <c:v>205887</c:v>
                </c:pt>
                <c:pt idx="44">
                  <c:v>143051</c:v>
                </c:pt>
                <c:pt idx="45">
                  <c:v>111118</c:v>
                </c:pt>
                <c:pt idx="46">
                  <c:v>80762</c:v>
                </c:pt>
                <c:pt idx="47">
                  <c:v>50918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5-4895-A3A6-6B47947DF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1104239"/>
        <c:axId val="961097583"/>
      </c:barChart>
      <c:catAx>
        <c:axId val="96110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097583"/>
        <c:crosses val="autoZero"/>
        <c:auto val="1"/>
        <c:lblAlgn val="ctr"/>
        <c:lblOffset val="100"/>
        <c:noMultiLvlLbl val="0"/>
      </c:catAx>
      <c:valAx>
        <c:axId val="961097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10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[Analysis Result with suggestions 01.xltm]Ride_Length_Based!PivotTable7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Ride Length</a:t>
            </a:r>
            <a:r>
              <a:rPr lang="en-IN" b="1" baseline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Based Comparison of Members and Casual Riders</a:t>
            </a:r>
            <a:endParaRPr lang="en-IN" b="1"/>
          </a:p>
        </c:rich>
      </c:tx>
      <c:overlay val="0"/>
      <c:spPr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Ride_Length_Based!$B$3:$B$4</c:f>
              <c:strCache>
                <c:ptCount val="1"/>
                <c:pt idx="0">
                  <c:v>10 to 30</c:v>
                </c:pt>
              </c:strCache>
            </c:strRef>
          </c:tx>
          <c:spPr>
            <a:solidFill>
              <a:schemeClr val="accent2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Ride_Length_Based!$A$5:$A$7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Ride_Length_Based!$B$5:$B$7</c:f>
              <c:numCache>
                <c:formatCode>General</c:formatCode>
                <c:ptCount val="2"/>
                <c:pt idx="0">
                  <c:v>843254</c:v>
                </c:pt>
                <c:pt idx="1">
                  <c:v>1307415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5C-42CD-BACF-52D2332BAC51}"/>
            </c:ext>
          </c:extLst>
        </c:ser>
        <c:ser>
          <c:idx val="1"/>
          <c:order val="1"/>
          <c:tx>
            <c:strRef>
              <c:f>Ride_Length_Based!$C$3:$C$4</c:f>
              <c:strCache>
                <c:ptCount val="1"/>
                <c:pt idx="0">
                  <c:v>30 to 60</c:v>
                </c:pt>
              </c:strCache>
            </c:strRef>
          </c:tx>
          <c:spPr>
            <a:solidFill>
              <a:schemeClr val="accent2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Ride_Length_Based!$A$5:$A$7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Ride_Length_Based!$C$5:$C$7</c:f>
              <c:numCache>
                <c:formatCode>General</c:formatCode>
                <c:ptCount val="2"/>
                <c:pt idx="0">
                  <c:v>223902</c:v>
                </c:pt>
                <c:pt idx="1">
                  <c:v>170819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5C-42CD-BACF-52D2332BAC51}"/>
            </c:ext>
          </c:extLst>
        </c:ser>
        <c:ser>
          <c:idx val="2"/>
          <c:order val="2"/>
          <c:tx>
            <c:strRef>
              <c:f>Ride_Length_Based!$D$3:$D$4</c:f>
              <c:strCache>
                <c:ptCount val="1"/>
                <c:pt idx="0">
                  <c:v>Over 60</c:v>
                </c:pt>
              </c:strCache>
            </c:strRef>
          </c:tx>
          <c:spPr>
            <a:solidFill>
              <a:schemeClr val="accent2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Ride_Length_Based!$A$5:$A$7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Ride_Length_Based!$D$5:$D$7</c:f>
              <c:numCache>
                <c:formatCode>General</c:formatCode>
                <c:ptCount val="2"/>
                <c:pt idx="0">
                  <c:v>113360</c:v>
                </c:pt>
                <c:pt idx="1">
                  <c:v>23118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5C-42CD-BACF-52D2332BAC51}"/>
            </c:ext>
          </c:extLst>
        </c:ser>
        <c:ser>
          <c:idx val="3"/>
          <c:order val="3"/>
          <c:tx>
            <c:strRef>
              <c:f>Ride_Length_Based!$E$3:$E$4</c:f>
              <c:strCache>
                <c:ptCount val="1"/>
                <c:pt idx="0">
                  <c:v>Under 10</c:v>
                </c:pt>
              </c:strCache>
            </c:strRef>
          </c:tx>
          <c:spPr>
            <a:solidFill>
              <a:schemeClr val="accent2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Ride_Length_Based!$A$5:$A$7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Ride_Length_Based!$E$5:$E$7</c:f>
              <c:numCache>
                <c:formatCode>General</c:formatCode>
                <c:ptCount val="2"/>
                <c:pt idx="0">
                  <c:v>883770</c:v>
                </c:pt>
                <c:pt idx="1">
                  <c:v>2063209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5C-42CD-BACF-52D2332BA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9986975"/>
        <c:axId val="1279987807"/>
      </c:barChart>
      <c:catAx>
        <c:axId val="127998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987807"/>
        <c:crosses val="autoZero"/>
        <c:auto val="1"/>
        <c:lblAlgn val="ctr"/>
        <c:lblOffset val="100"/>
        <c:noMultiLvlLbl val="0"/>
      </c:catAx>
      <c:valAx>
        <c:axId val="127998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98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12E0-FDA7-42BF-AB31-780E040C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639A1-C0D7-4909-A37E-95F5556A3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EF9C-C8AE-47AB-99FB-3EC2AE2E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3C32-878A-4C73-908A-78E4C4E6AD2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1690B-E5DF-4406-8F4B-7286AAA8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B10E-CBA1-46A3-9163-2B652769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A0C1-4791-4D04-AF74-57079EB01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0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931B-5B76-405B-911C-00D25C48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73BB6-7FAD-49CF-92A2-1DC614C4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7D77-3B98-46BD-8526-73275981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3C32-878A-4C73-908A-78E4C4E6AD2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A5E9-577C-4583-A31D-DBE6E338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10A99-EAC8-40C4-ABE8-2BCE4DAF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A0C1-4791-4D04-AF74-57079EB01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21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E6687-CB67-4662-B071-DE7F942DB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78B54-4D86-4635-AFF4-63DA209B5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15461-2C25-4635-908B-3C7D235B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3C32-878A-4C73-908A-78E4C4E6AD2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3B37-8C8B-4E32-B3C3-74E03745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289ED-5994-463B-BCD3-5744BD67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A0C1-4791-4D04-AF74-57079EB01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60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1056-C9EC-4A8A-BD9B-1225EA4F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B590-AF32-4B8F-8079-E875357F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A790-97EA-44DA-8DFC-0A18955A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3C32-878A-4C73-908A-78E4C4E6AD2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F7C2-582C-4DF6-89FC-80A1DBC8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3C83-804E-4692-89F5-43BF6F76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A0C1-4791-4D04-AF74-57079EB01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4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3452-9821-445C-8EE5-7E6BDF3D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652C2-FEEA-40B6-BE33-9F47AF11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2F6F1-9AE4-4535-90FD-EBA6C9EB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3C32-878A-4C73-908A-78E4C4E6AD2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85FDE-A61D-40CF-973D-2861EABA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6F7C-5774-45DA-8E1E-7A3E0708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A0C1-4791-4D04-AF74-57079EB01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70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92C6-7F75-4C57-8D02-5B517E91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32B4-0D2F-4015-BF10-D12809944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9D46B-84D8-4913-9C9D-57D11249B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B0C59-EA3F-4DC3-AFA3-0A1FBEA0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3C32-878A-4C73-908A-78E4C4E6AD2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E1983-90A7-4258-A658-6DAF2116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CA203-968D-46BA-9E0B-180268A3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A0C1-4791-4D04-AF74-57079EB01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2720-1CDF-48F1-9B31-38CBE17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FEDA1-2417-4123-9FDF-0802E4BF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C1E4D-D22F-4A63-BC54-DAE76A29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0CE94-2650-4DE0-85DB-2454FB60E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3BEEA-99E5-416C-81F6-2DF598C11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3C161-1493-426D-9083-B19D6755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3C32-878A-4C73-908A-78E4C4E6AD2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DE58E-F5FA-4EC6-9217-6BC6F970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62D14-0360-4A5E-9E69-B1F714F1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A0C1-4791-4D04-AF74-57079EB01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81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DF17-1F01-4D22-B309-08E67C79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E8508-4DF5-4BDE-9FD1-E3165584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3C32-878A-4C73-908A-78E4C4E6AD2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ADCF8-FCD4-46B7-B98B-DB9372EA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156E3-A9EA-4069-89DE-4C104439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A0C1-4791-4D04-AF74-57079EB01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0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3B92F-3542-45D3-9C90-BEEB0E7D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3C32-878A-4C73-908A-78E4C4E6AD2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6D22A-C4AC-4D29-A10E-12325D2A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87329-1672-4C39-98A9-6149BA89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A0C1-4791-4D04-AF74-57079EB01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23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3032-579E-43D5-914D-5E0C30A9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C897-5159-45B9-90FC-801402ECD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96399-F54C-4B45-92B4-CB8857185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9BE4F-E0B6-4D27-9BD2-D1FFBF97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3C32-878A-4C73-908A-78E4C4E6AD2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5E4DF-365F-4926-BD82-54C24A32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1461B-2294-4013-9513-E9AEE229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A0C1-4791-4D04-AF74-57079EB01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9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7ADB-F60E-45FA-A229-B4B33BB3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B2213-3ABD-4E29-9CF3-5394F5A32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3385A-36BD-41C6-A225-43D183812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09205-AFC9-4CC3-8A88-1789A7EF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3C32-878A-4C73-908A-78E4C4E6AD2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2FD8C-1B10-4F3C-9D86-DE2EAEE8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2D0EC-59CE-42F7-B0DD-2F4AE38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A0C1-4791-4D04-AF74-57079EB01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78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51ED5-C6A3-49BC-94C9-C7AA288A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50BB3-66BB-4D65-A7EE-E7B39E50A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DF5F-F6A4-4336-9F13-AF732814A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3C32-878A-4C73-908A-78E4C4E6AD2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EF5F-2B21-42F2-AF03-159DA8943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CC39-78E8-4B0D-A91A-FD73F5999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A0C1-4791-4D04-AF74-57079EB01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5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7799-7882-4504-92EF-8A334214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98373"/>
            <a:ext cx="10515600" cy="1133475"/>
          </a:xfrm>
        </p:spPr>
        <p:txBody>
          <a:bodyPr>
            <a:noAutofit/>
          </a:bodyPr>
          <a:lstStyle/>
          <a:p>
            <a:r>
              <a:rPr lang="en-US" sz="2400" b="1" i="0" dirty="0">
                <a:effectLst/>
                <a:latin typeface="Google Sans"/>
              </a:rPr>
              <a:t>🚨 The Challenge:</a:t>
            </a:r>
            <a:br>
              <a:rPr lang="en-US" sz="2400" b="1" i="0" dirty="0">
                <a:effectLst/>
                <a:latin typeface="Google Sans"/>
              </a:rPr>
            </a:br>
            <a:r>
              <a:rPr lang="en-US" sz="2400" b="1" i="0" dirty="0">
                <a:effectLst/>
                <a:latin typeface="Google Sans"/>
              </a:rPr>
              <a:t>How can a Chicago-based bike-share company convert more casual riders into annual members?</a:t>
            </a:r>
            <a:endParaRPr lang="en-IN" sz="2400" b="1" dirty="0">
              <a:latin typeface="Google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39FFF-5854-43E4-AD91-F6E939A6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399596"/>
            <a:ext cx="10515600" cy="2895187"/>
          </a:xfrm>
        </p:spPr>
        <p:txBody>
          <a:bodyPr>
            <a:normAutofit/>
          </a:bodyPr>
          <a:lstStyle/>
          <a:p>
            <a:pPr algn="just"/>
            <a:r>
              <a:rPr lang="en-IN" b="1" i="0" u="none" strike="noStrike" baseline="0" dirty="0">
                <a:solidFill>
                  <a:schemeClr val="tx1"/>
                </a:solidFill>
                <a:latin typeface="Google Sans"/>
              </a:rPr>
              <a:t>Case Study Description:</a:t>
            </a:r>
          </a:p>
          <a:p>
            <a:pPr algn="just"/>
            <a:endParaRPr lang="en-IN" sz="1800" b="1" dirty="0">
              <a:solidFill>
                <a:schemeClr val="tx1"/>
              </a:solidFill>
              <a:latin typeface="Google Sans"/>
            </a:endParaRPr>
          </a:p>
          <a:p>
            <a:pPr algn="just"/>
            <a:endParaRPr lang="en-IN" sz="1800" b="1" i="0" u="none" strike="noStrike" baseline="0" dirty="0">
              <a:solidFill>
                <a:schemeClr val="tx1"/>
              </a:solidFill>
              <a:latin typeface="Google Sans"/>
            </a:endParaRPr>
          </a:p>
          <a:p>
            <a:pPr algn="just"/>
            <a:r>
              <a:rPr lang="en-US" sz="1800" b="1" i="0" u="none" strike="noStrike" baseline="0" dirty="0">
                <a:solidFill>
                  <a:schemeClr val="tx1"/>
                </a:solidFill>
                <a:latin typeface="Google Sans"/>
              </a:rPr>
              <a:t>The director of marketing believes the company’s future success depends on maximizing the number of annual memberships. Therefore, your team wants to understand how casual riders and annual members use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Google Sans"/>
              </a:rPr>
              <a:t>Cyclistic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Google Sans"/>
              </a:rPr>
              <a:t> bikes differently. From these insights, you will design a new marketing strategy to convert casual riders into annual members. But first,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Google Sans"/>
              </a:rPr>
              <a:t>Cyclistic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Google Sans"/>
              </a:rPr>
              <a:t> executives must approve your recommendations, so they must be backed up with compelling data insights and professional data visualizations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F9B4C-E0DF-4A6B-9821-1120B6E8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326" y="248721"/>
            <a:ext cx="1830648" cy="16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5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9B6D5-214A-4A49-A8B3-E9DB81667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76210"/>
            <a:ext cx="10515600" cy="166556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IN" sz="19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Observations and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Maximum rides are in the Sept month.</a:t>
            </a:r>
            <a:r>
              <a:rPr lang="en-US" dirty="0"/>
              <a:t> </a:t>
            </a: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Give offers in Sept month to retain members in the winter season.</a:t>
            </a:r>
            <a:r>
              <a:rPr lang="en-US" dirty="0"/>
              <a:t> </a:t>
            </a: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Focus on maximizing marketing through social media ads in Sept-Oct month among casual riders for memberships</a:t>
            </a: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FEF263-3969-47AC-A6B1-7BC6932A7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365775"/>
              </p:ext>
            </p:extLst>
          </p:nvPr>
        </p:nvGraphicFramePr>
        <p:xfrm>
          <a:off x="1800777" y="246700"/>
          <a:ext cx="8590446" cy="4043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032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E9915-AAF3-46EF-B0BD-81D95552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40626"/>
            <a:ext cx="10515600" cy="749024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Observations and Recommendations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Electric scooter is only used in Aug end and Sept Month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EE458C-1FF3-4022-BF77-B572CDD8C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93863"/>
              </p:ext>
            </p:extLst>
          </p:nvPr>
        </p:nvGraphicFramePr>
        <p:xfrm>
          <a:off x="831850" y="222802"/>
          <a:ext cx="10515600" cy="4945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876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E9915-AAF3-46EF-B0BD-81D95552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87617"/>
            <a:ext cx="10515600" cy="1272209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Observations and Recommendations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Casual riders ride on weekends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Members ride on week days indicating that they go to work using bikes.</a:t>
            </a: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7EA7B0-F676-491C-B613-4AACD3814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698088"/>
              </p:ext>
            </p:extLst>
          </p:nvPr>
        </p:nvGraphicFramePr>
        <p:xfrm>
          <a:off x="831850" y="440738"/>
          <a:ext cx="10528300" cy="4846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341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E21035-F5F6-4260-AAC7-7B4C12646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360" y="5340626"/>
            <a:ext cx="10631280" cy="1167538"/>
          </a:xfrm>
          <a:ln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Observations and Recommendations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can suggest the marketing team to do promotional events in the beginning of summer seasons i.e. May June so that the riders are aware of it.</a:t>
            </a: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96B9C0C-76C1-4623-92BA-85A3BA3321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672014"/>
              </p:ext>
            </p:extLst>
          </p:nvPr>
        </p:nvGraphicFramePr>
        <p:xfrm>
          <a:off x="1152940" y="349836"/>
          <a:ext cx="9833112" cy="4858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59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E9915-AAF3-46EF-B0BD-81D95552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175" y="5075583"/>
            <a:ext cx="10670275" cy="1630017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Observations and Recommendations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 traffic for both casual and members is between 4 to 6 pm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More members use bikes to return from work as compared to going to work.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Casual riders use it for leisure purpose</a:t>
            </a: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1C59E1C-AF89-4B02-977E-5CC0C3D51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978383"/>
              </p:ext>
            </p:extLst>
          </p:nvPr>
        </p:nvGraphicFramePr>
        <p:xfrm>
          <a:off x="970517" y="251516"/>
          <a:ext cx="10083590" cy="4638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441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E9915-AAF3-46EF-B0BD-81D95552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473147"/>
            <a:ext cx="10515600" cy="947499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Observations and Recommendations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Casual riders take longer rides than members</a:t>
            </a: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068DEE5-A3A9-4846-9F55-EEC01E5C9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737116"/>
              </p:ext>
            </p:extLst>
          </p:nvPr>
        </p:nvGraphicFramePr>
        <p:xfrm>
          <a:off x="963682" y="437353"/>
          <a:ext cx="10141640" cy="4850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107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2EB8-12E8-4009-83CD-67AB9EF5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322"/>
            <a:ext cx="10515600" cy="997640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🎯 Recommendations: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E9915-AAF3-46EF-B0BD-81D95552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96279"/>
            <a:ext cx="10515600" cy="4393372"/>
          </a:xfrm>
        </p:spPr>
        <p:txBody>
          <a:bodyPr/>
          <a:lstStyle/>
          <a:p>
            <a:endParaRPr lang="en-US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Monthly or weekly packages can be introduced in the off seasons.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For trials,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free day passes can be given or awareness campaigns can be used to encourage people about health benefits of cycling.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Targeted digital campaigns can be used on weekends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Time-based discounts can be offered during weekday hours to shift patterns</a:t>
            </a:r>
            <a:r>
              <a:rPr lang="en-US" sz="2400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Marketing should be done in beginning of summer season i.e. May, June so that riders are aware if it and month of Sept, Oct to retain members in winter season.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3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Google Sans</vt:lpstr>
      <vt:lpstr>Office Theme</vt:lpstr>
      <vt:lpstr>🚨 The Challenge: How can a Chicago-based bike-share company convert more casual riders into annual members?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🎯 Recommendations: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Kumar</dc:creator>
  <cp:lastModifiedBy>Tushar Kumar</cp:lastModifiedBy>
  <cp:revision>13</cp:revision>
  <dcterms:created xsi:type="dcterms:W3CDTF">2025-06-15T05:33:53Z</dcterms:created>
  <dcterms:modified xsi:type="dcterms:W3CDTF">2025-06-15T06:07:08Z</dcterms:modified>
</cp:coreProperties>
</file>