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3333" autoAdjust="0"/>
  </p:normalViewPr>
  <p:slideViewPr>
    <p:cSldViewPr>
      <p:cViewPr varScale="1">
        <p:scale>
          <a:sx n="77" d="100"/>
          <a:sy n="77" d="100"/>
        </p:scale>
        <p:origin x="1878" y="84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2/20/2020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10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FE73023D-25CB-4F46-BD27-E94AD8CA7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662"/>
                  </p:ext>
                </p:extLst>
              </p:nvPr>
            </p:nvGraphicFramePr>
            <p:xfrm>
              <a:off x="576301" y="924486"/>
              <a:ext cx="10923474" cy="53128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579">
                      <a:extLst>
                        <a:ext uri="{9D8B030D-6E8A-4147-A177-3AD203B41FA5}">
                          <a16:colId xmlns:a16="http://schemas.microsoft.com/office/drawing/2014/main" val="3708421829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2556131381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690111774"/>
                        </a:ext>
                      </a:extLst>
                    </a:gridCol>
                    <a:gridCol w="1285273">
                      <a:extLst>
                        <a:ext uri="{9D8B030D-6E8A-4147-A177-3AD203B41FA5}">
                          <a16:colId xmlns:a16="http://schemas.microsoft.com/office/drawing/2014/main" val="883800226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155487461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2787016804"/>
                        </a:ext>
                      </a:extLst>
                    </a:gridCol>
                  </a:tblGrid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簡潔に言うと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28091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𝑑𝑄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  <a:endParaRPr kumimoji="1" lang="en-US" altLang="ja-JP" sz="16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lm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ルーメン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ある領域における微小時間あたりの光エネルギー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029684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放射強度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  <a:endParaRPr kumimoji="1" lang="en-US" altLang="ja-JP" sz="1600" i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6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676399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放射発散度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radiant emittance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(radiant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光束発散度</a:t>
                          </a: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radiance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(luminous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rlx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ラドルクス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微小面積あたりの放射束（放射する側）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028605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irradiance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illuminance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微小面積あたりの放射束（放射される側）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86920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𝑑𝐴𝑑</m:t>
                                  </m:r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cd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 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カンデラ毎</a:t>
                          </a:r>
                          <a:endParaRPr kumimoji="1" lang="en-US" altLang="ja-JP" sz="1600" i="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平方メートル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微小立体角・微小面積あたりの放射束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033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FE73023D-25CB-4F46-BD27-E94AD8CA7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662"/>
                  </p:ext>
                </p:extLst>
              </p:nvPr>
            </p:nvGraphicFramePr>
            <p:xfrm>
              <a:off x="576301" y="924486"/>
              <a:ext cx="10923474" cy="53128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579">
                      <a:extLst>
                        <a:ext uri="{9D8B030D-6E8A-4147-A177-3AD203B41FA5}">
                          <a16:colId xmlns:a16="http://schemas.microsoft.com/office/drawing/2014/main" val="3708421829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2556131381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690111774"/>
                        </a:ext>
                      </a:extLst>
                    </a:gridCol>
                    <a:gridCol w="1285273">
                      <a:extLst>
                        <a:ext uri="{9D8B030D-6E8A-4147-A177-3AD203B41FA5}">
                          <a16:colId xmlns:a16="http://schemas.microsoft.com/office/drawing/2014/main" val="883800226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155487461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2787016804"/>
                        </a:ext>
                      </a:extLst>
                    </a:gridCol>
                  </a:tblGrid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簡潔に言うと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28091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101379" r="-300334" b="-40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101379" r="-327619" b="-40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lm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ルーメン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ある領域における微小時間あたりの光エネルギー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029684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放射強度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200000" r="-300334" b="-3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200000" r="-327619" b="-3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676399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放射発散度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radiant emittance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(radiant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光束発散度</a:t>
                          </a: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radiance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(luminous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302069" r="-300334" b="-20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302069" r="-327619" b="-20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rlx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ラドルクス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微小面積あたりの放射束（放射する側）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028605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irradiance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illuminance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399315" r="-300334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399315" r="-327619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微小面積あたりの放射束（放射される側）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86920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502759" r="-300334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502759" r="-327619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4980" t="-502759" r="-176305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微小立体角・微小面積あたりの放射束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033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FA3B-E0B4-4003-A0E7-C036E9E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放射量と測光量</a:t>
            </a:r>
          </a:p>
        </p:txBody>
      </p:sp>
    </p:spTree>
    <p:extLst>
      <p:ext uri="{BB962C8B-B14F-4D97-AF65-F5344CB8AC3E}">
        <p14:creationId xmlns:p14="http://schemas.microsoft.com/office/powerpoint/2010/main" val="343991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144</Words>
  <Application>Microsoft Office PowerPoint</Application>
  <PresentationFormat>ユーザー設定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游ゴシック</vt:lpstr>
      <vt:lpstr>Arial</vt:lpstr>
      <vt:lpstr>Cambria Math</vt:lpstr>
      <vt:lpstr>Tahoma</vt:lpstr>
      <vt:lpstr>Template_wide_F</vt:lpstr>
      <vt:lpstr>放射量と測光量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2020-02-20T21:04:26Z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