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09" r:id="rId1"/>
  </p:sldMasterIdLst>
  <p:notesMasterIdLst>
    <p:notesMasterId r:id="rId3"/>
  </p:notesMasterIdLst>
  <p:handoutMasterIdLst>
    <p:handoutMasterId r:id="rId4"/>
  </p:handoutMasterIdLst>
  <p:sldIdLst>
    <p:sldId id="438" r:id="rId2"/>
  </p:sldIdLst>
  <p:sldSz cx="12198350" cy="6858000"/>
  <p:notesSz cx="6883400" cy="100076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  <p15:guide id="3" pos="440">
          <p15:clr>
            <a:srgbClr val="A4A3A4"/>
          </p15:clr>
        </p15:guide>
        <p15:guide id="4" pos="724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EEA"/>
    <a:srgbClr val="3B4453"/>
    <a:srgbClr val="5FA326"/>
    <a:srgbClr val="B2E389"/>
    <a:srgbClr val="E5F6D8"/>
    <a:srgbClr val="B2B2B2"/>
    <a:srgbClr val="E74C3C"/>
    <a:srgbClr val="0094C8"/>
    <a:srgbClr val="FFFFFF"/>
    <a:srgbClr val="E35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68700" autoAdjust="0"/>
  </p:normalViewPr>
  <p:slideViewPr>
    <p:cSldViewPr>
      <p:cViewPr>
        <p:scale>
          <a:sx n="66" d="100"/>
          <a:sy n="66" d="100"/>
        </p:scale>
        <p:origin x="2280" y="138"/>
      </p:cViewPr>
      <p:guideLst>
        <p:guide orient="horz" pos="2160"/>
        <p:guide pos="3842"/>
        <p:guide pos="440"/>
        <p:guide pos="724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>
            <a:lvl1pPr defTabSz="922338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 bwMode="auto">
          <a:xfrm>
            <a:off x="3898900" y="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>
            <a:lvl1pPr algn="r" defTabSz="922338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fld id="{850F278F-4CA1-4352-8BA2-CE05FE786054}" type="datetime1">
              <a:rPr lang="en-US" altLang="ja-JP"/>
              <a:pPr>
                <a:defRPr/>
              </a:pPr>
              <a:t>4/15/2020</a:t>
            </a:fld>
            <a:endParaRPr lang="en-US" altLang="ja-JP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 bwMode="auto">
          <a:xfrm>
            <a:off x="0" y="950595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b" anchorCtr="0" compatLnSpc="1">
            <a:prstTxWarp prst="textNoShape">
              <a:avLst/>
            </a:prstTxWarp>
          </a:bodyPr>
          <a:lstStyle>
            <a:lvl1pPr defTabSz="922338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 bwMode="auto">
          <a:xfrm>
            <a:off x="3898900" y="950595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b" anchorCtr="0" compatLnSpc="1">
            <a:prstTxWarp prst="textNoShape">
              <a:avLst/>
            </a:prstTxWarp>
          </a:bodyPr>
          <a:lstStyle>
            <a:lvl1pPr algn="r" defTabSz="922338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fld id="{09283D34-F0AF-46D1-95BC-588DE547DCBF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625923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>
            <a:lvl1pPr defTabSz="922338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8900" y="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>
            <a:lvl1pPr algn="r" defTabSz="922338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363" y="750888"/>
            <a:ext cx="6672262" cy="37512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752975"/>
            <a:ext cx="5505450" cy="450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0595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b" anchorCtr="0" compatLnSpc="1">
            <a:prstTxWarp prst="textNoShape">
              <a:avLst/>
            </a:prstTxWarp>
          </a:bodyPr>
          <a:lstStyle>
            <a:lvl1pPr defTabSz="922338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900" y="950595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b" anchorCtr="0" compatLnSpc="1">
            <a:prstTxWarp prst="textNoShape">
              <a:avLst/>
            </a:prstTxWarp>
          </a:bodyPr>
          <a:lstStyle>
            <a:lvl1pPr algn="r" defTabSz="922338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fld id="{893BFAF7-D32B-44E0-81A0-A48052D96982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08614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	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3BFAF7-D32B-44E0-81A0-A48052D96982}" type="slidenum">
              <a:rPr lang="en-US" altLang="ja-JP" smtClean="0"/>
              <a:pPr>
                <a:defRPr/>
              </a:pPr>
              <a:t>1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31079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stPag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63B277-4267-4DA9-A7CF-29A0DA721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260" y="0"/>
            <a:ext cx="4298739" cy="504056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sz="2400" baseline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24366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030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kumimoji="1" sz="28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FDFA3B-E0B4-4003-A0E7-C036E9E1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光のモデル</a:t>
            </a:r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1035EAA9-4249-44B0-BE81-23C7B0523C87}"/>
              </a:ext>
            </a:extLst>
          </p:cNvPr>
          <p:cNvGrpSpPr/>
          <p:nvPr/>
        </p:nvGrpSpPr>
        <p:grpSpPr>
          <a:xfrm>
            <a:off x="1251244" y="800708"/>
            <a:ext cx="9695862" cy="5256584"/>
            <a:chOff x="1562671" y="1196752"/>
            <a:chExt cx="9695862" cy="5256584"/>
          </a:xfrm>
        </p:grpSpPr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3179C58C-8F15-4766-8429-454F678E5EA6}"/>
                </a:ext>
              </a:extLst>
            </p:cNvPr>
            <p:cNvSpPr/>
            <p:nvPr/>
          </p:nvSpPr>
          <p:spPr>
            <a:xfrm>
              <a:off x="1562671" y="1196752"/>
              <a:ext cx="9195519" cy="5256584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83CBDBBD-0052-46E9-8F84-0D697905E90B}"/>
                </a:ext>
              </a:extLst>
            </p:cNvPr>
            <p:cNvGrpSpPr/>
            <p:nvPr/>
          </p:nvGrpSpPr>
          <p:grpSpPr>
            <a:xfrm>
              <a:off x="1973214" y="2132856"/>
              <a:ext cx="3600000" cy="3600400"/>
              <a:chOff x="410543" y="1124744"/>
              <a:chExt cx="3600000" cy="3600400"/>
            </a:xfrm>
          </p:grpSpPr>
          <p:sp>
            <p:nvSpPr>
              <p:cNvPr id="3" name="楕円 2">
                <a:extLst>
                  <a:ext uri="{FF2B5EF4-FFF2-40B4-BE49-F238E27FC236}">
                    <a16:creationId xmlns:a16="http://schemas.microsoft.com/office/drawing/2014/main" id="{A8165C08-32FA-4EE3-8758-DAB94D2E9E53}"/>
                  </a:ext>
                </a:extLst>
              </p:cNvPr>
              <p:cNvSpPr/>
              <p:nvPr/>
            </p:nvSpPr>
            <p:spPr>
              <a:xfrm>
                <a:off x="410543" y="1124744"/>
                <a:ext cx="3600000" cy="360040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7" name="楕円 6">
                <a:extLst>
                  <a:ext uri="{FF2B5EF4-FFF2-40B4-BE49-F238E27FC236}">
                    <a16:creationId xmlns:a16="http://schemas.microsoft.com/office/drawing/2014/main" id="{E68560D4-999C-4F82-A2FB-5FA529A2E717}"/>
                  </a:ext>
                </a:extLst>
              </p:cNvPr>
              <p:cNvSpPr/>
              <p:nvPr/>
            </p:nvSpPr>
            <p:spPr>
              <a:xfrm>
                <a:off x="770383" y="1773136"/>
                <a:ext cx="2880320" cy="288000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8" name="楕円 7">
                <a:extLst>
                  <a:ext uri="{FF2B5EF4-FFF2-40B4-BE49-F238E27FC236}">
                    <a16:creationId xmlns:a16="http://schemas.microsoft.com/office/drawing/2014/main" id="{54CB8B28-9E86-4AD7-A81E-D0D6C6CA4478}"/>
                  </a:ext>
                </a:extLst>
              </p:cNvPr>
              <p:cNvSpPr/>
              <p:nvPr/>
            </p:nvSpPr>
            <p:spPr>
              <a:xfrm>
                <a:off x="1220543" y="2601128"/>
                <a:ext cx="1980000" cy="198000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9" name="楕円 8">
                <a:extLst>
                  <a:ext uri="{FF2B5EF4-FFF2-40B4-BE49-F238E27FC236}">
                    <a16:creationId xmlns:a16="http://schemas.microsoft.com/office/drawing/2014/main" id="{23895E84-562C-4B3B-84AE-ADD2426878FF}"/>
                  </a:ext>
                </a:extLst>
              </p:cNvPr>
              <p:cNvSpPr/>
              <p:nvPr/>
            </p:nvSpPr>
            <p:spPr>
              <a:xfrm>
                <a:off x="1580543" y="3249120"/>
                <a:ext cx="1260000" cy="126000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2CA8560E-2C0A-47B8-A131-A6201CDE2721}"/>
                  </a:ext>
                </a:extLst>
              </p:cNvPr>
              <p:cNvSpPr txBox="1"/>
              <p:nvPr/>
            </p:nvSpPr>
            <p:spPr>
              <a:xfrm>
                <a:off x="1656543" y="3328592"/>
                <a:ext cx="11079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Arial" panose="020B0604020202020204" pitchFamily="34" charset="0"/>
                    <a:ea typeface="Meiryo UI" panose="020B0604030504040204" pitchFamily="50" charset="-128"/>
                    <a:cs typeface="Arial" panose="020B0604020202020204" pitchFamily="34" charset="0"/>
                  </a:rPr>
                  <a:t>Ray Optics</a:t>
                </a:r>
              </a:p>
              <a:p>
                <a:pPr algn="ctr"/>
                <a:r>
                  <a:rPr lang="ja-JP" altLang="en-US" sz="1200" dirty="0">
                    <a:latin typeface="Arial" panose="020B0604020202020204" pitchFamily="34" charset="0"/>
                    <a:ea typeface="Meiryo UI" panose="020B0604030504040204" pitchFamily="50" charset="-128"/>
                    <a:cs typeface="Arial" panose="020B0604020202020204" pitchFamily="34" charset="0"/>
                  </a:rPr>
                  <a:t>（幾何光学）</a:t>
                </a:r>
                <a:endParaRPr kumimoji="1" lang="ja-JP" altLang="en-US" sz="1200" dirty="0">
                  <a:latin typeface="Arial" panose="020B0604020202020204" pitchFamily="34" charset="0"/>
                  <a:ea typeface="Meiryo UI" panose="020B0604030504040204" pitchFamily="50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DF951270-0E8D-491D-A6F2-EFF49C91532B}"/>
                  </a:ext>
                </a:extLst>
              </p:cNvPr>
              <p:cNvSpPr txBox="1"/>
              <p:nvPr/>
            </p:nvSpPr>
            <p:spPr>
              <a:xfrm>
                <a:off x="1654543" y="2683764"/>
                <a:ext cx="11079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dirty="0">
                    <a:latin typeface="Arial" panose="020B0604020202020204" pitchFamily="34" charset="0"/>
                    <a:ea typeface="Meiryo UI" panose="020B0604030504040204" pitchFamily="50" charset="-128"/>
                    <a:cs typeface="Arial" panose="020B0604020202020204" pitchFamily="34" charset="0"/>
                  </a:rPr>
                  <a:t>Wave Optics</a:t>
                </a:r>
              </a:p>
              <a:p>
                <a:r>
                  <a:rPr kumimoji="1" lang="ja-JP" altLang="en-US" sz="1200" dirty="0">
                    <a:latin typeface="Arial" panose="020B0604020202020204" pitchFamily="34" charset="0"/>
                    <a:ea typeface="Meiryo UI" panose="020B0604030504040204" pitchFamily="50" charset="-128"/>
                    <a:cs typeface="Arial" panose="020B0604020202020204" pitchFamily="34" charset="0"/>
                  </a:rPr>
                  <a:t>（波動光学）</a:t>
                </a:r>
              </a:p>
            </p:txBody>
          </p:sp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4EA17025-2DA4-46F3-ADC9-CBBEA0B168B3}"/>
                  </a:ext>
                </a:extLst>
              </p:cNvPr>
              <p:cNvSpPr txBox="1"/>
              <p:nvPr/>
            </p:nvSpPr>
            <p:spPr>
              <a:xfrm>
                <a:off x="1326729" y="1962691"/>
                <a:ext cx="17636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Arial" panose="020B0604020202020204" pitchFamily="34" charset="0"/>
                    <a:ea typeface="Meiryo UI" panose="020B0604030504040204" pitchFamily="50" charset="-128"/>
                    <a:cs typeface="Arial" panose="020B0604020202020204" pitchFamily="34" charset="0"/>
                  </a:rPr>
                  <a:t>Electromagnetic Optics</a:t>
                </a:r>
              </a:p>
              <a:p>
                <a:pPr algn="ctr"/>
                <a:r>
                  <a:rPr kumimoji="1" lang="ja-JP" altLang="en-US" sz="1200" dirty="0">
                    <a:latin typeface="Arial" panose="020B0604020202020204" pitchFamily="34" charset="0"/>
                    <a:ea typeface="Meiryo UI" panose="020B0604030504040204" pitchFamily="50" charset="-128"/>
                    <a:cs typeface="Arial" panose="020B0604020202020204" pitchFamily="34" charset="0"/>
                  </a:rPr>
                  <a:t>（電磁光学）</a:t>
                </a:r>
              </a:p>
            </p:txBody>
          </p:sp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2C5F4C69-252A-4221-92BD-01CC297D54D2}"/>
                  </a:ext>
                </a:extLst>
              </p:cNvPr>
              <p:cNvSpPr txBox="1"/>
              <p:nvPr/>
            </p:nvSpPr>
            <p:spPr>
              <a:xfrm>
                <a:off x="1544996" y="1135247"/>
                <a:ext cx="129554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200" dirty="0">
                    <a:latin typeface="Arial" panose="020B0604020202020204" pitchFamily="34" charset="0"/>
                    <a:ea typeface="Meiryo UI" panose="020B0604030504040204" pitchFamily="50" charset="-128"/>
                    <a:cs typeface="Arial" panose="020B0604020202020204" pitchFamily="34" charset="0"/>
                  </a:rPr>
                  <a:t>Quantum</a:t>
                </a:r>
                <a:r>
                  <a:rPr kumimoji="1" lang="en-US" altLang="ja-JP" sz="1200" dirty="0">
                    <a:latin typeface="Arial" panose="020B0604020202020204" pitchFamily="34" charset="0"/>
                    <a:ea typeface="Meiryo UI" panose="020B0604030504040204" pitchFamily="50" charset="-128"/>
                    <a:cs typeface="Arial" panose="020B0604020202020204" pitchFamily="34" charset="0"/>
                  </a:rPr>
                  <a:t> Optics</a:t>
                </a:r>
              </a:p>
              <a:p>
                <a:pPr algn="ctr"/>
                <a:r>
                  <a:rPr kumimoji="1" lang="ja-JP" altLang="en-US" sz="1200" dirty="0">
                    <a:latin typeface="Arial" panose="020B0604020202020204" pitchFamily="34" charset="0"/>
                    <a:ea typeface="Meiryo UI" panose="020B0604030504040204" pitchFamily="50" charset="-128"/>
                    <a:cs typeface="Arial" panose="020B0604020202020204" pitchFamily="34" charset="0"/>
                  </a:rPr>
                  <a:t>（量子光学）</a:t>
                </a:r>
              </a:p>
            </p:txBody>
          </p:sp>
        </p:grp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6EEA6BDB-3F7D-4D3D-9E02-8EAF5750111D}"/>
                </a:ext>
              </a:extLst>
            </p:cNvPr>
            <p:cNvSpPr txBox="1"/>
            <p:nvPr/>
          </p:nvSpPr>
          <p:spPr>
            <a:xfrm>
              <a:off x="5787477" y="1372137"/>
              <a:ext cx="5471056" cy="47705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dirty="0">
                  <a:latin typeface="游ゴシック" panose="020B0400000000000000" pitchFamily="50" charset="-128"/>
                  <a:ea typeface="游ゴシック" panose="020B0400000000000000" pitchFamily="50" charset="-128"/>
                  <a:cs typeface="Meiryo UI" panose="020B0604030504040204" pitchFamily="50" charset="-128"/>
                </a:rPr>
                <a:t>Quantum Optics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ja-JP" altLang="en-US" sz="1600" dirty="0">
                  <a:latin typeface="游ゴシック" panose="020B0400000000000000" pitchFamily="50" charset="-128"/>
                  <a:ea typeface="游ゴシック" panose="020B0400000000000000" pitchFamily="50" charset="-128"/>
                  <a:cs typeface="Meiryo UI" panose="020B0604030504040204" pitchFamily="50" charset="-128"/>
                </a:rPr>
                <a:t>原子レベルの現象を再現する</a:t>
              </a:r>
              <a:endParaRPr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  <a:cs typeface="Meiryo UI" panose="020B0604030504040204" pitchFamily="50" charset="-12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ja-JP" altLang="en-US" sz="1600" dirty="0">
                  <a:latin typeface="游ゴシック" panose="020B0400000000000000" pitchFamily="50" charset="-128"/>
                  <a:ea typeface="游ゴシック" panose="020B0400000000000000" pitchFamily="50" charset="-128"/>
                  <a:cs typeface="Meiryo UI" panose="020B0604030504040204" pitchFamily="50" charset="-128"/>
                </a:rPr>
                <a:t>光は光子（波と粒子の性質を同時に持つ）</a:t>
              </a:r>
              <a:endParaRPr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  <a:cs typeface="Meiryo UI" panose="020B0604030504040204" pitchFamily="50" charset="-12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ja-JP" altLang="en-US" sz="1600" dirty="0">
                  <a:latin typeface="游ゴシック" panose="020B0400000000000000" pitchFamily="50" charset="-128"/>
                  <a:ea typeface="游ゴシック" panose="020B0400000000000000" pitchFamily="50" charset="-128"/>
                  <a:cs typeface="Meiryo UI" panose="020B0604030504040204" pitchFamily="50" charset="-128"/>
                </a:rPr>
                <a:t>蛍光・燐光を説明できる</a:t>
              </a:r>
              <a:endParaRPr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  <a:cs typeface="Meiryo UI" panose="020B0604030504040204" pitchFamily="50" charset="-128"/>
              </a:endParaRPr>
            </a:p>
            <a:p>
              <a:endParaRPr lang="en-US" altLang="ja-JP" sz="1600" b="1" dirty="0">
                <a:latin typeface="游ゴシック" panose="020B0400000000000000" pitchFamily="50" charset="-128"/>
                <a:ea typeface="游ゴシック" panose="020B0400000000000000" pitchFamily="50" charset="-128"/>
                <a:cs typeface="Meiryo UI" panose="020B0604030504040204" pitchFamily="50" charset="-128"/>
              </a:endParaRPr>
            </a:p>
            <a:p>
              <a:r>
                <a:rPr lang="en-US" altLang="ja-JP" sz="1600" b="1" dirty="0">
                  <a:latin typeface="游ゴシック" panose="020B0400000000000000" pitchFamily="50" charset="-128"/>
                  <a:ea typeface="游ゴシック" panose="020B0400000000000000" pitchFamily="50" charset="-128"/>
                  <a:cs typeface="Meiryo UI" panose="020B0604030504040204" pitchFamily="50" charset="-128"/>
                </a:rPr>
                <a:t>Electromagnetic Optics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ja-JP" altLang="en-US" sz="1600" dirty="0">
                  <a:latin typeface="游ゴシック" panose="020B0400000000000000" pitchFamily="50" charset="-128"/>
                  <a:ea typeface="游ゴシック" panose="020B0400000000000000" pitchFamily="50" charset="-128"/>
                  <a:cs typeface="Meiryo UI" panose="020B0604030504040204" pitchFamily="50" charset="-128"/>
                </a:rPr>
                <a:t>マクスウェル方程式で導かれる現象を再現する</a:t>
              </a:r>
              <a:endParaRPr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  <a:cs typeface="Meiryo UI" panose="020B0604030504040204" pitchFamily="50" charset="-12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ja-JP" altLang="en-US" sz="1600" dirty="0">
                  <a:latin typeface="游ゴシック" panose="020B0400000000000000" pitchFamily="50" charset="-128"/>
                  <a:ea typeface="游ゴシック" panose="020B0400000000000000" pitchFamily="50" charset="-128"/>
                  <a:cs typeface="Meiryo UI" panose="020B0604030504040204" pitchFamily="50" charset="-128"/>
                </a:rPr>
                <a:t>光は電磁波</a:t>
              </a:r>
              <a:endParaRPr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  <a:cs typeface="Meiryo UI" panose="020B0604030504040204" pitchFamily="50" charset="-12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ja-JP" altLang="en-US" sz="1600" dirty="0">
                  <a:latin typeface="游ゴシック" panose="020B0400000000000000" pitchFamily="50" charset="-128"/>
                  <a:ea typeface="游ゴシック" panose="020B0400000000000000" pitchFamily="50" charset="-128"/>
                  <a:cs typeface="Meiryo UI" panose="020B0604030504040204" pitchFamily="50" charset="-128"/>
                </a:rPr>
                <a:t>偏光・散乱を説明できる</a:t>
              </a:r>
              <a:endParaRPr kumimoji="1" lang="en-US" altLang="ja-JP" sz="1600" b="1" dirty="0">
                <a:latin typeface="游ゴシック" panose="020B0400000000000000" pitchFamily="50" charset="-128"/>
                <a:ea typeface="游ゴシック" panose="020B0400000000000000" pitchFamily="50" charset="-128"/>
                <a:cs typeface="Meiryo UI" panose="020B0604030504040204" pitchFamily="50" charset="-128"/>
              </a:endParaRPr>
            </a:p>
            <a:p>
              <a:endParaRPr lang="en-US" altLang="ja-JP" sz="1600" b="1" dirty="0">
                <a:latin typeface="游ゴシック" panose="020B0400000000000000" pitchFamily="50" charset="-128"/>
                <a:ea typeface="游ゴシック" panose="020B0400000000000000" pitchFamily="50" charset="-128"/>
                <a:cs typeface="Meiryo UI" panose="020B0604030504040204" pitchFamily="50" charset="-128"/>
              </a:endParaRPr>
            </a:p>
            <a:p>
              <a:r>
                <a:rPr kumimoji="1" lang="en-US" altLang="ja-JP" sz="1600" b="1" dirty="0">
                  <a:latin typeface="游ゴシック" panose="020B0400000000000000" pitchFamily="50" charset="-128"/>
                  <a:ea typeface="游ゴシック" panose="020B0400000000000000" pitchFamily="50" charset="-128"/>
                  <a:cs typeface="Meiryo UI" panose="020B0604030504040204" pitchFamily="50" charset="-128"/>
                </a:rPr>
                <a:t>Wave Optics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ja-JP" altLang="en-US" sz="1600" dirty="0">
                  <a:latin typeface="游ゴシック" panose="020B0400000000000000" pitchFamily="50" charset="-128"/>
                  <a:ea typeface="游ゴシック" panose="020B0400000000000000" pitchFamily="50" charset="-128"/>
                  <a:cs typeface="Meiryo UI" panose="020B0604030504040204" pitchFamily="50" charset="-128"/>
                </a:rPr>
                <a:t>肉眼で見えないミクロな現象を再現する</a:t>
              </a:r>
              <a:endParaRPr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  <a:cs typeface="Meiryo UI" panose="020B0604030504040204" pitchFamily="50" charset="-12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ja-JP" altLang="en-US" sz="1600" dirty="0">
                  <a:latin typeface="游ゴシック" panose="020B0400000000000000" pitchFamily="50" charset="-128"/>
                  <a:ea typeface="游ゴシック" panose="020B0400000000000000" pitchFamily="50" charset="-128"/>
                  <a:cs typeface="Meiryo UI" panose="020B0604030504040204" pitchFamily="50" charset="-128"/>
                </a:rPr>
                <a:t>光は波</a:t>
              </a:r>
              <a:endParaRPr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  <a:cs typeface="Meiryo UI" panose="020B0604030504040204" pitchFamily="50" charset="-12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ja-JP" altLang="en-US" sz="1600" dirty="0">
                  <a:latin typeface="游ゴシック" panose="020B0400000000000000" pitchFamily="50" charset="-128"/>
                  <a:ea typeface="游ゴシック" panose="020B0400000000000000" pitchFamily="50" charset="-128"/>
                  <a:cs typeface="Meiryo UI" panose="020B0604030504040204" pitchFamily="50" charset="-128"/>
                </a:rPr>
                <a:t>干渉・回折を説明できる</a:t>
              </a:r>
              <a:endParaRPr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  <a:cs typeface="Meiryo UI" panose="020B0604030504040204" pitchFamily="50" charset="-128"/>
              </a:endParaRPr>
            </a:p>
            <a:p>
              <a:endParaRPr kumimoji="1" lang="en-US" altLang="ja-JP" sz="1600" b="1" dirty="0">
                <a:latin typeface="游ゴシック" panose="020B0400000000000000" pitchFamily="50" charset="-128"/>
                <a:ea typeface="游ゴシック" panose="020B0400000000000000" pitchFamily="50" charset="-128"/>
                <a:cs typeface="Meiryo UI" panose="020B0604030504040204" pitchFamily="50" charset="-128"/>
              </a:endParaRPr>
            </a:p>
            <a:p>
              <a:r>
                <a:rPr kumimoji="1" lang="en-US" altLang="ja-JP" sz="1600" b="1" dirty="0">
                  <a:latin typeface="游ゴシック" panose="020B0400000000000000" pitchFamily="50" charset="-128"/>
                  <a:ea typeface="游ゴシック" panose="020B0400000000000000" pitchFamily="50" charset="-128"/>
                  <a:cs typeface="Meiryo UI" panose="020B0604030504040204" pitchFamily="50" charset="-128"/>
                </a:rPr>
                <a:t>Ray Optics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ja-JP" altLang="en-US" sz="1600" dirty="0">
                  <a:latin typeface="游ゴシック" panose="020B0400000000000000" pitchFamily="50" charset="-128"/>
                  <a:ea typeface="游ゴシック" panose="020B0400000000000000" pitchFamily="50" charset="-128"/>
                  <a:cs typeface="Meiryo UI" panose="020B0604030504040204" pitchFamily="50" charset="-128"/>
                </a:rPr>
                <a:t>肉眼で見える現象を再現する</a:t>
              </a:r>
              <a:endParaRPr kumimoji="1"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  <a:cs typeface="Meiryo UI" panose="020B0604030504040204" pitchFamily="50" charset="-12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ja-JP" altLang="en-US" sz="1600" dirty="0">
                  <a:latin typeface="游ゴシック" panose="020B0400000000000000" pitchFamily="50" charset="-128"/>
                  <a:ea typeface="游ゴシック" panose="020B0400000000000000" pitchFamily="50" charset="-128"/>
                  <a:cs typeface="Meiryo UI" panose="020B0604030504040204" pitchFamily="50" charset="-128"/>
                </a:rPr>
                <a:t>光は粒子（色として波長の概念はある）</a:t>
              </a:r>
              <a:endParaRPr kumimoji="1"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  <a:cs typeface="Meiryo UI" panose="020B0604030504040204" pitchFamily="50" charset="-12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ja-JP" altLang="en-US" sz="1600" dirty="0">
                  <a:latin typeface="游ゴシック" panose="020B0400000000000000" pitchFamily="50" charset="-128"/>
                  <a:ea typeface="游ゴシック" panose="020B0400000000000000" pitchFamily="50" charset="-128"/>
                  <a:cs typeface="Meiryo UI" panose="020B0604030504040204" pitchFamily="50" charset="-128"/>
                </a:rPr>
                <a:t>放射・反射</a:t>
              </a:r>
              <a:r>
                <a:rPr lang="ja-JP" altLang="en-US" sz="1600" dirty="0">
                  <a:latin typeface="游ゴシック" panose="020B0400000000000000" pitchFamily="50" charset="-128"/>
                  <a:ea typeface="游ゴシック" panose="020B0400000000000000" pitchFamily="50" charset="-128"/>
                  <a:cs typeface="Meiryo UI" panose="020B0604030504040204" pitchFamily="50" charset="-128"/>
                </a:rPr>
                <a:t>・</a:t>
              </a:r>
              <a:r>
                <a:rPr kumimoji="1" lang="ja-JP" altLang="en-US" sz="1600" dirty="0">
                  <a:latin typeface="游ゴシック" panose="020B0400000000000000" pitchFamily="50" charset="-128"/>
                  <a:ea typeface="游ゴシック" panose="020B0400000000000000" pitchFamily="50" charset="-128"/>
                  <a:cs typeface="Meiryo UI" panose="020B0604030504040204" pitchFamily="50" charset="-128"/>
                </a:rPr>
                <a:t>屈折・透過を説明できる</a:t>
              </a:r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1647B2F9-2F66-44BE-8CB5-EFF68937F67D}"/>
                </a:ext>
              </a:extLst>
            </p:cNvPr>
            <p:cNvSpPr txBox="1"/>
            <p:nvPr/>
          </p:nvSpPr>
          <p:spPr>
            <a:xfrm>
              <a:off x="1654795" y="1265530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800" b="1" dirty="0">
                  <a:latin typeface="游ゴシック" panose="020B0400000000000000" pitchFamily="50" charset="-128"/>
                  <a:ea typeface="游ゴシック" panose="020B0400000000000000" pitchFamily="50" charset="-128"/>
                  <a:cs typeface="Meiryo UI" panose="020B0604030504040204" pitchFamily="50" charset="-128"/>
                </a:rPr>
                <a:t>光のモデル</a:t>
              </a: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A04A1502-9D6A-4E95-84DA-B29E5CBACDEB}"/>
                </a:ext>
              </a:extLst>
            </p:cNvPr>
            <p:cNvSpPr txBox="1"/>
            <p:nvPr/>
          </p:nvSpPr>
          <p:spPr>
            <a:xfrm>
              <a:off x="2642791" y="5983423"/>
              <a:ext cx="23535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普通のレンダラーはほぼここだけ</a:t>
              </a:r>
            </a:p>
          </p:txBody>
        </p: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EEF835FC-4344-43B1-9352-54AD9AE21699}"/>
                </a:ext>
              </a:extLst>
            </p:cNvPr>
            <p:cNvCxnSpPr>
              <a:cxnSpLocks/>
              <a:stCxn id="32" idx="0"/>
            </p:cNvCxnSpPr>
            <p:nvPr/>
          </p:nvCxnSpPr>
          <p:spPr>
            <a:xfrm flipV="1">
              <a:off x="3819556" y="5283379"/>
              <a:ext cx="0" cy="7000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B551C4DC-402F-44D0-827A-8B3DB80FEC67}"/>
              </a:ext>
            </a:extLst>
          </p:cNvPr>
          <p:cNvSpPr txBox="1"/>
          <p:nvPr/>
        </p:nvSpPr>
        <p:spPr>
          <a:xfrm>
            <a:off x="4245588" y="6201490"/>
            <a:ext cx="7931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※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波動光学と電磁光学は、波動光学としてまとめられたり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Physical Optics(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物理光学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と呼ばれることも多い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39913029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wide_F">
  <a:themeElements>
    <a:clrScheme name="メトロ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font_a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7BDBD">
            <a:alpha val="76863"/>
          </a:srgbClr>
        </a:solidFill>
        <a:ln w="28575">
          <a:solidFill>
            <a:schemeClr val="tx1">
              <a:lumMod val="50000"/>
              <a:lumOff val="50000"/>
            </a:schemeClr>
          </a:solidFill>
        </a:ln>
        <a:effectLst/>
      </a:spPr>
      <a:bodyPr rtlCol="0" anchor="ctr"/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kumimoji="1" sz="1800" dirty="0" smtClean="0">
            <a:latin typeface="Meiryo UI" panose="020B0604030504040204" pitchFamily="50" charset="-128"/>
            <a:ea typeface="Meiryo UI" panose="020B0604030504040204" pitchFamily="50" charset="-128"/>
            <a:cs typeface="Meiryo UI" panose="020B0604030504040204" pitchFamily="50" charset="-128"/>
          </a:defRPr>
        </a:defPPr>
      </a:lstStyle>
    </a:tx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Template_wide_F</Template>
  <TotalTime>0</TotalTime>
  <Words>162</Words>
  <Application>Microsoft Office PowerPoint</Application>
  <PresentationFormat>ユーザー設定</PresentationFormat>
  <Paragraphs>33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HGP創英角ｺﾞｼｯｸUB</vt:lpstr>
      <vt:lpstr>Meiryo UI</vt:lpstr>
      <vt:lpstr>游ゴシック</vt:lpstr>
      <vt:lpstr>Arial</vt:lpstr>
      <vt:lpstr>Tahoma</vt:lpstr>
      <vt:lpstr>Template_wide_F</vt:lpstr>
      <vt:lpstr>光のモデル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2014-04-07T12:14:37Z</dcterms:created>
  <dcterms:modified xsi:type="dcterms:W3CDTF">2020-04-16T18:49:29Z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0x0101020010AEFE09DCD06140A9660BDD0E512771</vt:lpwstr>
  </property>
  <property fmtid="{D5CDD505-2E9C-101B-9397-08002B2CF9AE}" pid="3" name="NXPowerLiteLastOptimized">
    <vt:lpwstr>1169750</vt:lpwstr>
  </property>
  <property fmtid="{D5CDD505-2E9C-101B-9397-08002B2CF9AE}" pid="4" name="NXPowerLiteSettings">
    <vt:lpwstr>F900050004A000</vt:lpwstr>
  </property>
  <property fmtid="{D5CDD505-2E9C-101B-9397-08002B2CF9AE}" pid="5" name="NXPowerLiteVersion">
    <vt:lpwstr>D5.0.3</vt:lpwstr>
  </property>
</Properties>
</file>