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09" r:id="rId1"/>
  </p:sldMasterIdLst>
  <p:notesMasterIdLst>
    <p:notesMasterId r:id="rId6"/>
  </p:notesMasterIdLst>
  <p:handoutMasterIdLst>
    <p:handoutMasterId r:id="rId7"/>
  </p:handoutMasterIdLst>
  <p:sldIdLst>
    <p:sldId id="438" r:id="rId2"/>
    <p:sldId id="257" r:id="rId3"/>
    <p:sldId id="437" r:id="rId4"/>
    <p:sldId id="258" r:id="rId5"/>
  </p:sldIdLst>
  <p:sldSz cx="12198350" cy="6858000"/>
  <p:notesSz cx="6883400" cy="100076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  <p15:guide id="3" pos="440">
          <p15:clr>
            <a:srgbClr val="A4A3A4"/>
          </p15:clr>
        </p15:guide>
        <p15:guide id="4" pos="724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EA"/>
    <a:srgbClr val="3B4453"/>
    <a:srgbClr val="5FA326"/>
    <a:srgbClr val="B2E389"/>
    <a:srgbClr val="E5F6D8"/>
    <a:srgbClr val="B2B2B2"/>
    <a:srgbClr val="E74C3C"/>
    <a:srgbClr val="0094C8"/>
    <a:srgbClr val="FFFFFF"/>
    <a:srgbClr val="E35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73333" autoAdjust="0"/>
  </p:normalViewPr>
  <p:slideViewPr>
    <p:cSldViewPr>
      <p:cViewPr varScale="1">
        <p:scale>
          <a:sx n="77" d="100"/>
          <a:sy n="77" d="100"/>
        </p:scale>
        <p:origin x="1878" y="84"/>
      </p:cViewPr>
      <p:guideLst>
        <p:guide orient="horz" pos="2160"/>
        <p:guide pos="3842"/>
        <p:guide pos="440"/>
        <p:guide pos="724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 bwMode="auto">
          <a:xfrm>
            <a:off x="389890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850F278F-4CA1-4352-8BA2-CE05FE786054}" type="datetime1">
              <a:rPr lang="en-US" altLang="ja-JP"/>
              <a:pPr>
                <a:defRPr/>
              </a:pPr>
              <a:t>2/20/2020</a:t>
            </a:fld>
            <a:endParaRPr lang="en-US" altLang="ja-JP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 bwMode="auto">
          <a:xfrm>
            <a:off x="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 bwMode="auto">
          <a:xfrm>
            <a:off x="389890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09283D34-F0AF-46D1-95BC-588DE547DCB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625923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50888"/>
            <a:ext cx="6672262" cy="3751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2975"/>
            <a:ext cx="5505450" cy="45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893BFAF7-D32B-44E0-81A0-A48052D96982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08614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	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31079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45255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72947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17581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st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63B277-4267-4DA9-A7CF-29A0DA721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260" y="0"/>
            <a:ext cx="4298739" cy="504056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sz="2400" baseline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2436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30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kumimoji="1" sz="2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10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11.png"/><Relationship Id="rId5" Type="http://schemas.openxmlformats.org/officeDocument/2006/relationships/image" Target="../media/image54.png"/><Relationship Id="rId10" Type="http://schemas.openxmlformats.org/officeDocument/2006/relationships/image" Target="../media/image100.png"/><Relationship Id="rId4" Type="http://schemas.openxmlformats.org/officeDocument/2006/relationships/image" Target="../media/image410.png"/><Relationship Id="rId9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110.png"/><Relationship Id="rId7" Type="http://schemas.openxmlformats.org/officeDocument/2006/relationships/image" Target="../media/image5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1.png"/><Relationship Id="rId11" Type="http://schemas.openxmlformats.org/officeDocument/2006/relationships/image" Target="../media/image9.png"/><Relationship Id="rId5" Type="http://schemas.openxmlformats.org/officeDocument/2006/relationships/image" Target="../media/image311.png"/><Relationship Id="rId10" Type="http://schemas.openxmlformats.org/officeDocument/2006/relationships/image" Target="../media/image81.png"/><Relationship Id="rId4" Type="http://schemas.openxmlformats.org/officeDocument/2006/relationships/image" Target="../media/image210.png"/><Relationship Id="rId9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FE73023D-25CB-4F46-BD27-E94AD8CA79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0782662"/>
                  </p:ext>
                </p:extLst>
              </p:nvPr>
            </p:nvGraphicFramePr>
            <p:xfrm>
              <a:off x="576301" y="924486"/>
              <a:ext cx="10923474" cy="53128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20579">
                      <a:extLst>
                        <a:ext uri="{9D8B030D-6E8A-4147-A177-3AD203B41FA5}">
                          <a16:colId xmlns:a16="http://schemas.microsoft.com/office/drawing/2014/main" val="3708421829"/>
                        </a:ext>
                      </a:extLst>
                    </a:gridCol>
                    <a:gridCol w="1820579">
                      <a:extLst>
                        <a:ext uri="{9D8B030D-6E8A-4147-A177-3AD203B41FA5}">
                          <a16:colId xmlns:a16="http://schemas.microsoft.com/office/drawing/2014/main" val="2556131381"/>
                        </a:ext>
                      </a:extLst>
                    </a:gridCol>
                    <a:gridCol w="1820579">
                      <a:extLst>
                        <a:ext uri="{9D8B030D-6E8A-4147-A177-3AD203B41FA5}">
                          <a16:colId xmlns:a16="http://schemas.microsoft.com/office/drawing/2014/main" val="690111774"/>
                        </a:ext>
                      </a:extLst>
                    </a:gridCol>
                    <a:gridCol w="1285273">
                      <a:extLst>
                        <a:ext uri="{9D8B030D-6E8A-4147-A177-3AD203B41FA5}">
                          <a16:colId xmlns:a16="http://schemas.microsoft.com/office/drawing/2014/main" val="883800226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3155487461"/>
                        </a:ext>
                      </a:extLst>
                    </a:gridCol>
                    <a:gridCol w="2664296">
                      <a:extLst>
                        <a:ext uri="{9D8B030D-6E8A-4147-A177-3AD203B41FA5}">
                          <a16:colId xmlns:a16="http://schemas.microsoft.com/office/drawing/2014/main" val="2787016804"/>
                        </a:ext>
                      </a:extLst>
                    </a:gridCol>
                  </a:tblGrid>
                  <a:tr h="885471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b="1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放射量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b="1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測光量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b="1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式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b="1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放射量単位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b="1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測光量単位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b="1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簡潔に言うと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428091"/>
                      </a:ext>
                    </a:extLst>
                  </a:tr>
                  <a:tr h="885471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放射束</a:t>
                          </a:r>
                          <a:endParaRPr kumimoji="1" lang="en-US" altLang="ja-JP" sz="1600" dirty="0">
                            <a:latin typeface="游ゴシック" panose="020B0400000000000000" pitchFamily="50" charset="-128"/>
                            <a:ea typeface="游ゴシック" panose="020B0400000000000000" pitchFamily="50" charset="-128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radiant flux</a:t>
                          </a:r>
                          <a:endParaRPr kumimoji="1" lang="ja-JP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光束</a:t>
                          </a:r>
                          <a:endParaRPr kumimoji="1" lang="en-US" altLang="ja-JP" sz="1600" dirty="0">
                            <a:latin typeface="游ゴシック" panose="020B0400000000000000" pitchFamily="50" charset="-128"/>
                            <a:ea typeface="游ゴシック" panose="020B0400000000000000" pitchFamily="50" charset="-128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luminous flux</a:t>
                          </a:r>
                          <a:endParaRPr kumimoji="1" lang="ja-JP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l-GR" altLang="ja-JP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𝑑𝑄</m:t>
                                  </m:r>
                                </m:num>
                                <m:den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oMath>
                          </a14:m>
                          <a:r>
                            <a:rPr kumimoji="1" lang="ja-JP" altLang="en-US" sz="1600" dirty="0"/>
                            <a:t> </a:t>
                          </a:r>
                          <a:endParaRPr kumimoji="1" lang="en-US" altLang="ja-JP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oMath>
                          </a14:m>
                          <a:r>
                            <a:rPr kumimoji="1" lang="ja-JP" altLang="en-US" sz="1600" i="0" dirty="0"/>
                            <a:t> </a:t>
                          </a:r>
                          <a:endParaRPr kumimoji="1" lang="en-US" altLang="ja-JP" sz="1600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i="0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lm</a:t>
                          </a:r>
                          <a:endParaRPr kumimoji="1" lang="en-US" altLang="ja-JP" sz="16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i="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ルーメン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ある領域における微小時間あたりの光エネルギー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6029684"/>
                      </a:ext>
                    </a:extLst>
                  </a:tr>
                  <a:tr h="885471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放射強度</a:t>
                          </a:r>
                          <a:endParaRPr kumimoji="1" lang="en-US" altLang="ja-JP" sz="1600" dirty="0">
                            <a:latin typeface="游ゴシック" panose="020B0400000000000000" pitchFamily="50" charset="-128"/>
                            <a:ea typeface="游ゴシック" panose="020B0400000000000000" pitchFamily="50" charset="-128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radiant intensity</a:t>
                          </a:r>
                          <a:endParaRPr kumimoji="1" lang="ja-JP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光度</a:t>
                          </a:r>
                          <a:endParaRPr kumimoji="1" lang="en-US" altLang="ja-JP" sz="1600" dirty="0">
                            <a:latin typeface="游ゴシック" panose="020B0400000000000000" pitchFamily="50" charset="-128"/>
                            <a:ea typeface="游ゴシック" panose="020B0400000000000000" pitchFamily="50" charset="-128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luminous intensity</a:t>
                          </a:r>
                          <a:endParaRPr kumimoji="1" lang="ja-JP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1" lang="el-GR" altLang="ja-JP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num>
                                <m:den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kumimoji="1" lang="ja-JP" altLang="en-US" sz="16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</m:oMath>
                          </a14:m>
                          <a:r>
                            <a:rPr kumimoji="1" lang="ja-JP" altLang="en-US" sz="1600" dirty="0"/>
                            <a:t> 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sr</m:t>
                              </m:r>
                            </m:oMath>
                          </a14:m>
                          <a:r>
                            <a:rPr kumimoji="1" lang="ja-JP" altLang="en-US" sz="1600" i="0" dirty="0"/>
                            <a:t> </a:t>
                          </a:r>
                          <a:endParaRPr kumimoji="1" lang="en-US" altLang="ja-JP" sz="1600" i="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600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cd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i="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カンデラ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微小立体角あたりの放射束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3676399"/>
                      </a:ext>
                    </a:extLst>
                  </a:tr>
                  <a:tr h="885471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放射発散度</a:t>
                          </a:r>
                          <a:endParaRPr kumimoji="1" lang="en-US" altLang="ja-JP" sz="1600" dirty="0">
                            <a:latin typeface="游ゴシック" panose="020B0400000000000000" pitchFamily="50" charset="-128"/>
                            <a:ea typeface="游ゴシック" panose="020B0400000000000000" pitchFamily="50" charset="-128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radiant emittance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(radiant exitance)</a:t>
                          </a:r>
                          <a:endParaRPr kumimoji="1" lang="ja-JP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光束発散度</a:t>
                          </a:r>
                          <a:r>
                            <a:rPr kumimoji="1" lang="en-US" altLang="ja-JP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luminous radiance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(luminous exitance)</a:t>
                          </a:r>
                          <a:endParaRPr kumimoji="1" lang="ja-JP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1" lang="el-GR" altLang="ja-JP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num>
                                <m:den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𝑑𝐴</m:t>
                                  </m:r>
                                </m:den>
                              </m:f>
                            </m:oMath>
                          </a14:m>
                          <a:r>
                            <a:rPr kumimoji="1" lang="ja-JP" altLang="en-US" sz="1600" dirty="0"/>
                            <a:t> </a:t>
                          </a:r>
                          <a:endParaRPr kumimoji="1" lang="en-US" altLang="ja-JP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kumimoji="1" lang="en-US" altLang="ja-JP" sz="16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ja-JP" altLang="en-US" sz="1600" i="0" dirty="0"/>
                            <a:t> 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i="0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rlx</a:t>
                          </a:r>
                          <a:endParaRPr kumimoji="1" lang="en-US" altLang="ja-JP" sz="16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i="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ラドルクス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微小面積あたりの放射束（放射する側）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3028605"/>
                      </a:ext>
                    </a:extLst>
                  </a:tr>
                  <a:tr h="885471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放射照度</a:t>
                          </a:r>
                          <a:endParaRPr kumimoji="1" lang="en-US" altLang="ja-JP" sz="1600" dirty="0">
                            <a:latin typeface="游ゴシック" panose="020B0400000000000000" pitchFamily="50" charset="-128"/>
                            <a:ea typeface="游ゴシック" panose="020B0400000000000000" pitchFamily="50" charset="-128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irradiance</a:t>
                          </a:r>
                          <a:endParaRPr kumimoji="1" lang="ja-JP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照度</a:t>
                          </a:r>
                          <a:endParaRPr kumimoji="1" lang="en-US" altLang="ja-JP" sz="1600" dirty="0">
                            <a:latin typeface="游ゴシック" panose="020B0400000000000000" pitchFamily="50" charset="-128"/>
                            <a:ea typeface="游ゴシック" panose="020B0400000000000000" pitchFamily="50" charset="-128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illuminance</a:t>
                          </a:r>
                          <a:endParaRPr kumimoji="1" lang="ja-JP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1" lang="el-GR" altLang="ja-JP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num>
                                <m:den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𝑑𝐴</m:t>
                                  </m:r>
                                </m:den>
                              </m:f>
                            </m:oMath>
                          </a14:m>
                          <a:r>
                            <a:rPr kumimoji="1" lang="ja-JP" altLang="en-US" sz="1600" dirty="0"/>
                            <a:t> </a:t>
                          </a:r>
                          <a:endParaRPr kumimoji="1" lang="en-US" altLang="ja-JP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kumimoji="1" lang="en-US" altLang="ja-JP" sz="16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ja-JP" altLang="en-US" sz="1600" i="0" dirty="0"/>
                            <a:t> 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lx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i="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ルクス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微小面積あたりの放射束（放射される側）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3886920"/>
                      </a:ext>
                    </a:extLst>
                  </a:tr>
                  <a:tr h="885471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放射輝度</a:t>
                          </a:r>
                          <a:endParaRPr kumimoji="1" lang="en-US" altLang="ja-JP" sz="1600" dirty="0">
                            <a:latin typeface="游ゴシック" panose="020B0400000000000000" pitchFamily="50" charset="-128"/>
                            <a:ea typeface="游ゴシック" panose="020B0400000000000000" pitchFamily="50" charset="-128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radiance</a:t>
                          </a:r>
                          <a:endParaRPr kumimoji="1" lang="ja-JP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輝度</a:t>
                          </a:r>
                          <a:endParaRPr kumimoji="1" lang="en-US" altLang="ja-JP" sz="1600" dirty="0">
                            <a:latin typeface="游ゴシック" panose="020B0400000000000000" pitchFamily="50" charset="-128"/>
                            <a:ea typeface="游ゴシック" panose="020B0400000000000000" pitchFamily="50" charset="-128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luminance</a:t>
                          </a:r>
                          <a:endParaRPr kumimoji="1" lang="ja-JP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kumimoji="1" lang="el-GR" altLang="ja-JP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16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kumimoji="1" lang="ja-JP" alt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𝑑𝐴𝑑</m:t>
                                  </m:r>
                                  <m:r>
                                    <a:rPr kumimoji="1" lang="ja-JP" altLang="en-US" sz="16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</m:oMath>
                          </a14:m>
                          <a:r>
                            <a:rPr kumimoji="1" lang="ja-JP" altLang="en-US" sz="1600" dirty="0"/>
                            <a:t> 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kumimoji="1" lang="en-US" altLang="ja-JP" sz="16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sr</m:t>
                              </m:r>
                            </m:oMath>
                          </a14:m>
                          <a:r>
                            <a:rPr kumimoji="1" lang="ja-JP" altLang="en-US" sz="1600" dirty="0"/>
                            <a:t> 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cd</m:t>
                              </m:r>
                              <m: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kumimoji="1" lang="en-US" altLang="ja-JP" sz="16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 </a:t>
                          </a:r>
                          <a:endParaRPr kumimoji="1" lang="en-US" altLang="ja-JP" sz="1600" dirty="0">
                            <a:latin typeface="游ゴシック" panose="020B0400000000000000" pitchFamily="50" charset="-128"/>
                            <a:ea typeface="游ゴシック" panose="020B0400000000000000" pitchFamily="50" charset="-128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i="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カンデラ毎</a:t>
                          </a:r>
                          <a:endParaRPr kumimoji="1" lang="en-US" altLang="ja-JP" sz="1600" i="0" dirty="0">
                            <a:latin typeface="游ゴシック" panose="020B0400000000000000" pitchFamily="50" charset="-128"/>
                            <a:ea typeface="游ゴシック" panose="020B0400000000000000" pitchFamily="50" charset="-128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i="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平方メートル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微小立体角・微小面積あたりの放射束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0338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FE73023D-25CB-4F46-BD27-E94AD8CA79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0782662"/>
                  </p:ext>
                </p:extLst>
              </p:nvPr>
            </p:nvGraphicFramePr>
            <p:xfrm>
              <a:off x="576301" y="924486"/>
              <a:ext cx="10923474" cy="53128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20579">
                      <a:extLst>
                        <a:ext uri="{9D8B030D-6E8A-4147-A177-3AD203B41FA5}">
                          <a16:colId xmlns:a16="http://schemas.microsoft.com/office/drawing/2014/main" val="3708421829"/>
                        </a:ext>
                      </a:extLst>
                    </a:gridCol>
                    <a:gridCol w="1820579">
                      <a:extLst>
                        <a:ext uri="{9D8B030D-6E8A-4147-A177-3AD203B41FA5}">
                          <a16:colId xmlns:a16="http://schemas.microsoft.com/office/drawing/2014/main" val="2556131381"/>
                        </a:ext>
                      </a:extLst>
                    </a:gridCol>
                    <a:gridCol w="1820579">
                      <a:extLst>
                        <a:ext uri="{9D8B030D-6E8A-4147-A177-3AD203B41FA5}">
                          <a16:colId xmlns:a16="http://schemas.microsoft.com/office/drawing/2014/main" val="690111774"/>
                        </a:ext>
                      </a:extLst>
                    </a:gridCol>
                    <a:gridCol w="1285273">
                      <a:extLst>
                        <a:ext uri="{9D8B030D-6E8A-4147-A177-3AD203B41FA5}">
                          <a16:colId xmlns:a16="http://schemas.microsoft.com/office/drawing/2014/main" val="883800226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3155487461"/>
                        </a:ext>
                      </a:extLst>
                    </a:gridCol>
                    <a:gridCol w="2664296">
                      <a:extLst>
                        <a:ext uri="{9D8B030D-6E8A-4147-A177-3AD203B41FA5}">
                          <a16:colId xmlns:a16="http://schemas.microsoft.com/office/drawing/2014/main" val="2787016804"/>
                        </a:ext>
                      </a:extLst>
                    </a:gridCol>
                  </a:tblGrid>
                  <a:tr h="885471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b="1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放射量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b="1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測光量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b="1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式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b="1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放射量単位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b="1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測光量単位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b="1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簡潔に言うと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428091"/>
                      </a:ext>
                    </a:extLst>
                  </a:tr>
                  <a:tr h="885471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放射束</a:t>
                          </a:r>
                          <a:endParaRPr kumimoji="1" lang="en-US" altLang="ja-JP" sz="1600" dirty="0">
                            <a:latin typeface="游ゴシック" panose="020B0400000000000000" pitchFamily="50" charset="-128"/>
                            <a:ea typeface="游ゴシック" panose="020B0400000000000000" pitchFamily="50" charset="-128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radiant flux</a:t>
                          </a:r>
                          <a:endParaRPr kumimoji="1" lang="ja-JP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光束</a:t>
                          </a:r>
                          <a:endParaRPr kumimoji="1" lang="en-US" altLang="ja-JP" sz="1600" dirty="0">
                            <a:latin typeface="游ゴシック" panose="020B0400000000000000" pitchFamily="50" charset="-128"/>
                            <a:ea typeface="游ゴシック" panose="020B0400000000000000" pitchFamily="50" charset="-128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luminous flux</a:t>
                          </a:r>
                          <a:endParaRPr kumimoji="1" lang="ja-JP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334" t="-101379" r="-300334" b="-40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7619" t="-101379" r="-327619" b="-40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i="0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lm</a:t>
                          </a:r>
                          <a:endParaRPr kumimoji="1" lang="en-US" altLang="ja-JP" sz="16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i="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ルーメン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ある領域における微小時間あたりの光エネルギー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6029684"/>
                      </a:ext>
                    </a:extLst>
                  </a:tr>
                  <a:tr h="885471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放射強度</a:t>
                          </a:r>
                          <a:endParaRPr kumimoji="1" lang="en-US" altLang="ja-JP" sz="1600" dirty="0">
                            <a:latin typeface="游ゴシック" panose="020B0400000000000000" pitchFamily="50" charset="-128"/>
                            <a:ea typeface="游ゴシック" panose="020B0400000000000000" pitchFamily="50" charset="-128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radiant intensity</a:t>
                          </a:r>
                          <a:endParaRPr kumimoji="1" lang="ja-JP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光度</a:t>
                          </a:r>
                          <a:endParaRPr kumimoji="1" lang="en-US" altLang="ja-JP" sz="1600" dirty="0">
                            <a:latin typeface="游ゴシック" panose="020B0400000000000000" pitchFamily="50" charset="-128"/>
                            <a:ea typeface="游ゴシック" panose="020B0400000000000000" pitchFamily="50" charset="-128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luminous intensity</a:t>
                          </a:r>
                          <a:endParaRPr kumimoji="1" lang="ja-JP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334" t="-200000" r="-300334" b="-3034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7619" t="-200000" r="-327619" b="-3034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cd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i="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カンデラ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微小立体角あたりの放射束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3676399"/>
                      </a:ext>
                    </a:extLst>
                  </a:tr>
                  <a:tr h="885471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放射発散度</a:t>
                          </a:r>
                          <a:endParaRPr kumimoji="1" lang="en-US" altLang="ja-JP" sz="1600" dirty="0">
                            <a:latin typeface="游ゴシック" panose="020B0400000000000000" pitchFamily="50" charset="-128"/>
                            <a:ea typeface="游ゴシック" panose="020B0400000000000000" pitchFamily="50" charset="-128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radiant emittance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(radiant exitance)</a:t>
                          </a:r>
                          <a:endParaRPr kumimoji="1" lang="ja-JP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光束発散度</a:t>
                          </a:r>
                          <a:r>
                            <a:rPr kumimoji="1" lang="en-US" altLang="ja-JP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luminous radiance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(luminous exitance)</a:t>
                          </a:r>
                          <a:endParaRPr kumimoji="1" lang="ja-JP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334" t="-302069" r="-300334" b="-20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7619" t="-302069" r="-327619" b="-20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i="0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rlx</a:t>
                          </a:r>
                          <a:endParaRPr kumimoji="1" lang="en-US" altLang="ja-JP" sz="16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i="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ラドルクス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微小面積あたりの放射束（放射する側）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3028605"/>
                      </a:ext>
                    </a:extLst>
                  </a:tr>
                  <a:tr h="885471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放射照度</a:t>
                          </a:r>
                          <a:endParaRPr kumimoji="1" lang="en-US" altLang="ja-JP" sz="1600" dirty="0">
                            <a:latin typeface="游ゴシック" panose="020B0400000000000000" pitchFamily="50" charset="-128"/>
                            <a:ea typeface="游ゴシック" panose="020B0400000000000000" pitchFamily="50" charset="-128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irradiance</a:t>
                          </a:r>
                          <a:endParaRPr kumimoji="1" lang="ja-JP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照度</a:t>
                          </a:r>
                          <a:endParaRPr kumimoji="1" lang="en-US" altLang="ja-JP" sz="1600" dirty="0">
                            <a:latin typeface="游ゴシック" panose="020B0400000000000000" pitchFamily="50" charset="-128"/>
                            <a:ea typeface="游ゴシック" panose="020B0400000000000000" pitchFamily="50" charset="-128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illuminance</a:t>
                          </a:r>
                          <a:endParaRPr kumimoji="1" lang="ja-JP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334" t="-399315" r="-300334" b="-10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7619" t="-399315" r="-327619" b="-10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lx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i="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ルクス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微小面積あたりの放射束（放射される側）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3886920"/>
                      </a:ext>
                    </a:extLst>
                  </a:tr>
                  <a:tr h="885471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放射輝度</a:t>
                          </a:r>
                          <a:endParaRPr kumimoji="1" lang="en-US" altLang="ja-JP" sz="1600" dirty="0">
                            <a:latin typeface="游ゴシック" panose="020B0400000000000000" pitchFamily="50" charset="-128"/>
                            <a:ea typeface="游ゴシック" panose="020B0400000000000000" pitchFamily="50" charset="-128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radiance</a:t>
                          </a:r>
                          <a:endParaRPr kumimoji="1" lang="ja-JP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輝度</a:t>
                          </a:r>
                          <a:endParaRPr kumimoji="1" lang="en-US" altLang="ja-JP" sz="1600" dirty="0">
                            <a:latin typeface="游ゴシック" panose="020B0400000000000000" pitchFamily="50" charset="-128"/>
                            <a:ea typeface="游ゴシック" panose="020B0400000000000000" pitchFamily="50" charset="-128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luminance</a:t>
                          </a:r>
                          <a:endParaRPr kumimoji="1" lang="ja-JP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334" t="-502759" r="-300334" b="-4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7619" t="-502759" r="-327619" b="-4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44980" t="-502759" r="-176305" b="-4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>
                              <a:latin typeface="游ゴシック" panose="020B0400000000000000" pitchFamily="50" charset="-128"/>
                              <a:ea typeface="游ゴシック" panose="020B0400000000000000" pitchFamily="50" charset="-128"/>
                            </a:rPr>
                            <a:t>微小立体角・微小面積あたりの放射束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0338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38FDFA3B-E0B4-4003-A0E7-C036E9E1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放射量と測光量</a:t>
            </a:r>
          </a:p>
        </p:txBody>
      </p:sp>
    </p:spTree>
    <p:extLst>
      <p:ext uri="{BB962C8B-B14F-4D97-AF65-F5344CB8AC3E}">
        <p14:creationId xmlns:p14="http://schemas.microsoft.com/office/powerpoint/2010/main" val="343991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F17488B-E9E4-439C-8B65-60D4D33469BE}"/>
              </a:ext>
            </a:extLst>
          </p:cNvPr>
          <p:cNvSpPr/>
          <p:nvPr/>
        </p:nvSpPr>
        <p:spPr>
          <a:xfrm>
            <a:off x="1610827" y="2220058"/>
            <a:ext cx="1150689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Phenomenological models</a:t>
            </a:r>
            <a:endParaRPr kumimoji="1" lang="ja-JP" altLang="en-US" sz="10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ED16EA2-815D-4BB3-9F35-3DC08CC659AB}"/>
              </a:ext>
            </a:extLst>
          </p:cNvPr>
          <p:cNvSpPr/>
          <p:nvPr/>
        </p:nvSpPr>
        <p:spPr>
          <a:xfrm>
            <a:off x="1610827" y="3264218"/>
            <a:ext cx="1150689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Physically based models</a:t>
            </a:r>
            <a:endParaRPr kumimoji="1" lang="ja-JP" altLang="en-US" sz="10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BE3B828-6033-4326-9A98-9EA4CC8B070D}"/>
              </a:ext>
            </a:extLst>
          </p:cNvPr>
          <p:cNvSpPr/>
          <p:nvPr/>
        </p:nvSpPr>
        <p:spPr>
          <a:xfrm>
            <a:off x="1610827" y="4236282"/>
            <a:ext cx="1150689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Data-driven models</a:t>
            </a:r>
            <a:endParaRPr kumimoji="1" lang="ja-JP" altLang="en-US" sz="10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C88481E-A800-437B-AEE6-171B5EEADC43}"/>
              </a:ext>
            </a:extLst>
          </p:cNvPr>
          <p:cNvSpPr/>
          <p:nvPr/>
        </p:nvSpPr>
        <p:spPr>
          <a:xfrm>
            <a:off x="98659" y="3264218"/>
            <a:ext cx="996468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BRDF Models</a:t>
            </a:r>
            <a:endParaRPr kumimoji="1" lang="ja-JP" altLang="en-US" sz="10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9E4D788-7A96-469F-805B-75B21F35C43E}"/>
              </a:ext>
            </a:extLst>
          </p:cNvPr>
          <p:cNvCxnSpPr>
            <a:stCxn id="8" idx="3"/>
            <a:endCxn id="5" idx="1"/>
          </p:cNvCxnSpPr>
          <p:nvPr/>
        </p:nvCxnSpPr>
        <p:spPr>
          <a:xfrm flipV="1">
            <a:off x="1095127" y="2508090"/>
            <a:ext cx="515700" cy="1044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B81F69B-C433-4B3A-B9FA-F7EA763F0AF6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1095127" y="3552250"/>
            <a:ext cx="515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15D65DD-A55A-4C80-A470-EA149DCAB087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1095127" y="3552250"/>
            <a:ext cx="515700" cy="972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D72050C-1C8B-40E0-887B-D86AD8D441AF}"/>
              </a:ext>
            </a:extLst>
          </p:cNvPr>
          <p:cNvSpPr/>
          <p:nvPr/>
        </p:nvSpPr>
        <p:spPr>
          <a:xfrm>
            <a:off x="3820530" y="1628339"/>
            <a:ext cx="703221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Phong</a:t>
            </a:r>
            <a:endParaRPr lang="en-US" altLang="ja-JP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[1975]</a:t>
            </a:r>
            <a:endParaRPr kumimoji="1"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01698CA-18C8-4426-865C-DD0B8BC7D081}"/>
              </a:ext>
            </a:extLst>
          </p:cNvPr>
          <p:cNvSpPr/>
          <p:nvPr/>
        </p:nvSpPr>
        <p:spPr>
          <a:xfrm>
            <a:off x="4575304" y="1628339"/>
            <a:ext cx="803791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Blinn-Phong</a:t>
            </a:r>
            <a:endParaRPr lang="en-US" altLang="ja-JP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[1977]</a:t>
            </a:r>
            <a:endParaRPr kumimoji="1"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F1CC198-AFFC-4A18-B74C-1017DC41999C}"/>
              </a:ext>
            </a:extLst>
          </p:cNvPr>
          <p:cNvSpPr/>
          <p:nvPr/>
        </p:nvSpPr>
        <p:spPr>
          <a:xfrm>
            <a:off x="5397595" y="2215247"/>
            <a:ext cx="773588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Ward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[1992]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C8F3ACD-9D7A-4B17-9DB2-64F078DD89A5}"/>
              </a:ext>
            </a:extLst>
          </p:cNvPr>
          <p:cNvSpPr/>
          <p:nvPr/>
        </p:nvSpPr>
        <p:spPr>
          <a:xfrm>
            <a:off x="6286008" y="2215247"/>
            <a:ext cx="779074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Lafortune</a:t>
            </a:r>
            <a:endParaRPr lang="en-US" altLang="ja-JP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[1997]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751E856-E3F0-478E-BAFA-2730EF59C529}"/>
              </a:ext>
            </a:extLst>
          </p:cNvPr>
          <p:cNvSpPr/>
          <p:nvPr/>
        </p:nvSpPr>
        <p:spPr>
          <a:xfrm>
            <a:off x="7162430" y="2215247"/>
            <a:ext cx="1008000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Ashikhmin</a:t>
            </a:r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-Shirley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[2000]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F53A1A4-DB68-45D0-89D0-09983FDE8CFA}"/>
              </a:ext>
            </a:extLst>
          </p:cNvPr>
          <p:cNvSpPr/>
          <p:nvPr/>
        </p:nvSpPr>
        <p:spPr>
          <a:xfrm>
            <a:off x="8234463" y="2215247"/>
            <a:ext cx="1116000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Ashikhmin-Premoze</a:t>
            </a:r>
            <a:endParaRPr lang="en-US" altLang="ja-JP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[2007]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77AA720-EE30-4C70-AA9F-75438FFA48D1}"/>
              </a:ext>
            </a:extLst>
          </p:cNvPr>
          <p:cNvSpPr/>
          <p:nvPr/>
        </p:nvSpPr>
        <p:spPr>
          <a:xfrm>
            <a:off x="9603715" y="1628339"/>
            <a:ext cx="1296144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Nishino and Lombardi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[2011]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A90032A-DD6B-4E13-AF9A-97D45087F816}"/>
              </a:ext>
            </a:extLst>
          </p:cNvPr>
          <p:cNvSpPr/>
          <p:nvPr/>
        </p:nvSpPr>
        <p:spPr>
          <a:xfrm>
            <a:off x="11115883" y="1628339"/>
            <a:ext cx="576064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Brady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[2014]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083C720-6C7A-423B-BA52-7F8E90EE2DF4}"/>
              </a:ext>
            </a:extLst>
          </p:cNvPr>
          <p:cNvSpPr/>
          <p:nvPr/>
        </p:nvSpPr>
        <p:spPr>
          <a:xfrm>
            <a:off x="4581674" y="2934136"/>
            <a:ext cx="926616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Cook-Torrance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[1982]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99172F5-56AF-4CD3-889F-4A0E4DC22994}"/>
              </a:ext>
            </a:extLst>
          </p:cNvPr>
          <p:cNvSpPr/>
          <p:nvPr/>
        </p:nvSpPr>
        <p:spPr>
          <a:xfrm>
            <a:off x="8354796" y="2934136"/>
            <a:ext cx="750981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Walter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[2007]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8553431-B35B-4462-B511-C523FA1AA510}"/>
              </a:ext>
            </a:extLst>
          </p:cNvPr>
          <p:cNvSpPr/>
          <p:nvPr/>
        </p:nvSpPr>
        <p:spPr>
          <a:xfrm>
            <a:off x="5602734" y="2934136"/>
            <a:ext cx="579202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He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[1991]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A705B2F-C174-4454-B77F-0D9A58FE8A03}"/>
              </a:ext>
            </a:extLst>
          </p:cNvPr>
          <p:cNvSpPr/>
          <p:nvPr/>
        </p:nvSpPr>
        <p:spPr>
          <a:xfrm>
            <a:off x="6275981" y="2934136"/>
            <a:ext cx="857925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Oren-</a:t>
            </a:r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Nayar</a:t>
            </a:r>
            <a:endParaRPr lang="en-US" altLang="ja-JP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[1994]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BDDF9A7-6CCA-41AC-A3EE-E46B5CF8DE9E}"/>
              </a:ext>
            </a:extLst>
          </p:cNvPr>
          <p:cNvSpPr/>
          <p:nvPr/>
        </p:nvSpPr>
        <p:spPr>
          <a:xfrm>
            <a:off x="7511762" y="2934136"/>
            <a:ext cx="774575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Ershov</a:t>
            </a:r>
            <a:endParaRPr lang="en-US" altLang="ja-JP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[2001]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38A6A67-7346-42B1-B854-950F573994A5}"/>
              </a:ext>
            </a:extLst>
          </p:cNvPr>
          <p:cNvSpPr/>
          <p:nvPr/>
        </p:nvSpPr>
        <p:spPr>
          <a:xfrm>
            <a:off x="8237780" y="3529842"/>
            <a:ext cx="1148811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Weidlich</a:t>
            </a:r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 and</a:t>
            </a:r>
            <a:r>
              <a:rPr lang="ja-JP" altLang="en-US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Wilkie</a:t>
            </a:r>
            <a:endParaRPr lang="en-US" altLang="ja-JP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[2007]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F144C66-74ED-4331-A3A4-D28E17F47445}"/>
              </a:ext>
            </a:extLst>
          </p:cNvPr>
          <p:cNvSpPr/>
          <p:nvPr/>
        </p:nvSpPr>
        <p:spPr>
          <a:xfrm>
            <a:off x="9158240" y="2934136"/>
            <a:ext cx="561390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Rump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[2008]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47B99EA-F98E-49B1-906B-2133A1B06448}"/>
              </a:ext>
            </a:extLst>
          </p:cNvPr>
          <p:cNvSpPr/>
          <p:nvPr/>
        </p:nvSpPr>
        <p:spPr>
          <a:xfrm>
            <a:off x="9764487" y="2934136"/>
            <a:ext cx="561390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Kurt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[2010]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D059161-8179-44EA-8798-461D76B62A9C}"/>
              </a:ext>
            </a:extLst>
          </p:cNvPr>
          <p:cNvSpPr/>
          <p:nvPr/>
        </p:nvSpPr>
        <p:spPr>
          <a:xfrm>
            <a:off x="10374746" y="2934136"/>
            <a:ext cx="561390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Low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[2012]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BBF77C5-8973-4017-9566-8BA134ECD050}"/>
              </a:ext>
            </a:extLst>
          </p:cNvPr>
          <p:cNvSpPr/>
          <p:nvPr/>
        </p:nvSpPr>
        <p:spPr>
          <a:xfrm>
            <a:off x="10962651" y="2934136"/>
            <a:ext cx="561390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Jakob</a:t>
            </a:r>
            <a:endParaRPr lang="en-US" altLang="ja-JP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[2014]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2BC413F-6B0A-4952-8D76-803251C24815}"/>
              </a:ext>
            </a:extLst>
          </p:cNvPr>
          <p:cNvSpPr/>
          <p:nvPr/>
        </p:nvSpPr>
        <p:spPr>
          <a:xfrm>
            <a:off x="6291347" y="4869116"/>
            <a:ext cx="1069734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Kautz</a:t>
            </a:r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 and McCool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[1999]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98B3265-E21E-4573-9F99-0969A15B7007}"/>
              </a:ext>
            </a:extLst>
          </p:cNvPr>
          <p:cNvSpPr/>
          <p:nvPr/>
        </p:nvSpPr>
        <p:spPr>
          <a:xfrm>
            <a:off x="7426384" y="4869116"/>
            <a:ext cx="1172990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McCool and Ahmad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[2001]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E15FDB2-8EB2-454F-AFAF-B4BE4FF7F68E}"/>
              </a:ext>
            </a:extLst>
          </p:cNvPr>
          <p:cNvSpPr/>
          <p:nvPr/>
        </p:nvSpPr>
        <p:spPr>
          <a:xfrm>
            <a:off x="8661813" y="4869116"/>
            <a:ext cx="798795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Lawrence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[2004,6]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5931135-F196-418A-9B4D-14142E214C15}"/>
              </a:ext>
            </a:extLst>
          </p:cNvPr>
          <p:cNvSpPr/>
          <p:nvPr/>
        </p:nvSpPr>
        <p:spPr>
          <a:xfrm>
            <a:off x="9504825" y="4869116"/>
            <a:ext cx="561390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Ozturk</a:t>
            </a:r>
            <a:endParaRPr lang="en-US" altLang="ja-JP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[2008]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4BF03DF-A4A6-435A-AEB8-7192545D0DA6}"/>
              </a:ext>
            </a:extLst>
          </p:cNvPr>
          <p:cNvSpPr/>
          <p:nvPr/>
        </p:nvSpPr>
        <p:spPr>
          <a:xfrm>
            <a:off x="10111021" y="4869116"/>
            <a:ext cx="756000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Pacanowski</a:t>
            </a:r>
            <a:endParaRPr lang="en-US" altLang="ja-JP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[2012]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5917CF3-AEA2-47AD-A557-B67E71299C62}"/>
              </a:ext>
            </a:extLst>
          </p:cNvPr>
          <p:cNvSpPr/>
          <p:nvPr/>
        </p:nvSpPr>
        <p:spPr>
          <a:xfrm>
            <a:off x="10917004" y="4869116"/>
            <a:ext cx="582771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Ward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[2014]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1AEE218-0591-40DE-B512-66F0A3391CD7}"/>
              </a:ext>
            </a:extLst>
          </p:cNvPr>
          <p:cNvSpPr/>
          <p:nvPr/>
        </p:nvSpPr>
        <p:spPr>
          <a:xfrm>
            <a:off x="8108170" y="4326116"/>
            <a:ext cx="847473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Matusik</a:t>
            </a:r>
            <a:endParaRPr lang="en-US" altLang="ja-JP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[2003]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BE3FD7F-B42A-4752-831D-E335D5ABE80C}"/>
              </a:ext>
            </a:extLst>
          </p:cNvPr>
          <p:cNvSpPr/>
          <p:nvPr/>
        </p:nvSpPr>
        <p:spPr>
          <a:xfrm>
            <a:off x="9171667" y="4318118"/>
            <a:ext cx="847473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Romeiro</a:t>
            </a:r>
            <a:endParaRPr lang="en-US" altLang="ja-JP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[2008]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7ABC36B7-02D4-4AE0-B151-6664364CF16C}"/>
              </a:ext>
            </a:extLst>
          </p:cNvPr>
          <p:cNvCxnSpPr>
            <a:stCxn id="5" idx="3"/>
            <a:endCxn id="70" idx="1"/>
          </p:cNvCxnSpPr>
          <p:nvPr/>
        </p:nvCxnSpPr>
        <p:spPr>
          <a:xfrm flipV="1">
            <a:off x="2761516" y="1848464"/>
            <a:ext cx="300661" cy="659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02879273-D573-42B8-BDBB-635677296E95}"/>
              </a:ext>
            </a:extLst>
          </p:cNvPr>
          <p:cNvCxnSpPr>
            <a:stCxn id="5" idx="3"/>
            <a:endCxn id="14" idx="1"/>
          </p:cNvCxnSpPr>
          <p:nvPr/>
        </p:nvCxnSpPr>
        <p:spPr>
          <a:xfrm flipV="1">
            <a:off x="2761516" y="2431293"/>
            <a:ext cx="2636079" cy="767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A6AA9838-ADCE-4BE4-8FEE-D7CC88742024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5379095" y="1844385"/>
            <a:ext cx="42246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F855A55-6AC1-48E5-9FDE-406D5B2AA331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10899859" y="1844385"/>
            <a:ext cx="21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777630DF-9283-4A54-8089-70DF874EA079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6171183" y="2431293"/>
            <a:ext cx="1148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01C83017-0791-4AF2-8B1F-BA935A988719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7065082" y="2431293"/>
            <a:ext cx="973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8630150B-C431-4332-A90A-5BA219140D30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4523751" y="1844385"/>
            <a:ext cx="515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007EF918-25F3-4CA0-8AE8-C9E75C89DD2F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8170430" y="2431293"/>
            <a:ext cx="640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6E9B0B1-B5C0-4757-AFDD-8019C8F098FA}"/>
              </a:ext>
            </a:extLst>
          </p:cNvPr>
          <p:cNvCxnSpPr>
            <a:stCxn id="6" idx="3"/>
            <a:endCxn id="20" idx="1"/>
          </p:cNvCxnSpPr>
          <p:nvPr/>
        </p:nvCxnSpPr>
        <p:spPr>
          <a:xfrm flipV="1">
            <a:off x="2761516" y="3150182"/>
            <a:ext cx="1820158" cy="4020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99C88D8-7996-4F73-9CBB-940BB1BFA190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>
            <a:off x="5508290" y="3150182"/>
            <a:ext cx="944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169EABE-EF16-4DCB-B6A9-F0753634DF1F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6181936" y="3150182"/>
            <a:ext cx="940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EB3D94D8-DBBA-4392-A5D0-A60C8807B680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7133906" y="3150182"/>
            <a:ext cx="3778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434A915C-75C8-4F2F-8A03-D2B00AD9AEED}"/>
              </a:ext>
            </a:extLst>
          </p:cNvPr>
          <p:cNvCxnSpPr>
            <a:stCxn id="24" idx="3"/>
            <a:endCxn id="21" idx="1"/>
          </p:cNvCxnSpPr>
          <p:nvPr/>
        </p:nvCxnSpPr>
        <p:spPr>
          <a:xfrm>
            <a:off x="8286337" y="3150182"/>
            <a:ext cx="684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D7C0485-CF44-4B0A-809C-67DB2E3971F1}"/>
              </a:ext>
            </a:extLst>
          </p:cNvPr>
          <p:cNvCxnSpPr>
            <a:stCxn id="21" idx="3"/>
            <a:endCxn id="26" idx="1"/>
          </p:cNvCxnSpPr>
          <p:nvPr/>
        </p:nvCxnSpPr>
        <p:spPr>
          <a:xfrm>
            <a:off x="9105777" y="3150182"/>
            <a:ext cx="524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55E2DB2D-250B-4BCB-B726-CB49F42C9B24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9719630" y="3150182"/>
            <a:ext cx="448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D5256A25-9E38-45E3-8E57-654C00011127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10325877" y="3150182"/>
            <a:ext cx="488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ADB5D431-B9F5-4B07-A93C-8FBF43A5FD8F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10936136" y="3150182"/>
            <a:ext cx="265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ABE1CA1-7D04-462B-B3E0-D42FCC152F31}"/>
              </a:ext>
            </a:extLst>
          </p:cNvPr>
          <p:cNvCxnSpPr>
            <a:stCxn id="6" idx="3"/>
            <a:endCxn id="25" idx="1"/>
          </p:cNvCxnSpPr>
          <p:nvPr/>
        </p:nvCxnSpPr>
        <p:spPr>
          <a:xfrm>
            <a:off x="2761516" y="3552250"/>
            <a:ext cx="5476264" cy="193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508289E9-97E2-43EE-B37E-F907240CD077}"/>
              </a:ext>
            </a:extLst>
          </p:cNvPr>
          <p:cNvCxnSpPr>
            <a:stCxn id="7" idx="3"/>
            <a:endCxn id="36" idx="1"/>
          </p:cNvCxnSpPr>
          <p:nvPr/>
        </p:nvCxnSpPr>
        <p:spPr>
          <a:xfrm>
            <a:off x="2761516" y="4524314"/>
            <a:ext cx="5346654" cy="17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BA92B156-ADA3-430C-8EF4-FB60013E98F4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 flipV="1">
            <a:off x="8955643" y="4534164"/>
            <a:ext cx="216024" cy="7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8995C0D1-5991-479D-B515-0FA9098EDC4C}"/>
              </a:ext>
            </a:extLst>
          </p:cNvPr>
          <p:cNvCxnSpPr>
            <a:stCxn id="7" idx="3"/>
            <a:endCxn id="30" idx="1"/>
          </p:cNvCxnSpPr>
          <p:nvPr/>
        </p:nvCxnSpPr>
        <p:spPr>
          <a:xfrm>
            <a:off x="2761516" y="4524314"/>
            <a:ext cx="3529831" cy="560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51F94CF5-6EEC-4498-95D4-5EA95068B3D4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7361081" y="5085162"/>
            <a:ext cx="653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0ECB9273-3891-47C4-96CA-FB8BB72C5744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8599374" y="5085162"/>
            <a:ext cx="624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7DEA6605-495A-4692-BF72-00B633AF49F3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9460608" y="5085162"/>
            <a:ext cx="442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00DD492D-5569-43CC-9297-CC45CBEF4DA3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10066215" y="5085162"/>
            <a:ext cx="448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83ADB51A-49C8-41CF-B38A-894E1E6A094F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10867021" y="5085162"/>
            <a:ext cx="49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E3693135-BEC7-45D8-8522-3F8DE870FAAD}"/>
              </a:ext>
            </a:extLst>
          </p:cNvPr>
          <p:cNvSpPr txBox="1"/>
          <p:nvPr/>
        </p:nvSpPr>
        <p:spPr>
          <a:xfrm>
            <a:off x="2354759" y="1886787"/>
            <a:ext cx="614271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900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isotropic</a:t>
            </a:r>
            <a:endParaRPr kumimoji="1" lang="ja-JP" altLang="en-US" sz="900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4344ED9B-EFA2-4F2B-9C24-333775F56AA6}"/>
              </a:ext>
            </a:extLst>
          </p:cNvPr>
          <p:cNvSpPr txBox="1"/>
          <p:nvPr/>
        </p:nvSpPr>
        <p:spPr>
          <a:xfrm>
            <a:off x="2886112" y="2204403"/>
            <a:ext cx="742511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900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anisotropic</a:t>
            </a:r>
            <a:endParaRPr kumimoji="1" lang="ja-JP" altLang="en-US" sz="900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AFE2A88C-FC37-4BB5-83CE-B0BB14893ACC}"/>
              </a:ext>
            </a:extLst>
          </p:cNvPr>
          <p:cNvSpPr txBox="1"/>
          <p:nvPr/>
        </p:nvSpPr>
        <p:spPr>
          <a:xfrm>
            <a:off x="2863210" y="3068499"/>
            <a:ext cx="614271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900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isotropic</a:t>
            </a:r>
            <a:endParaRPr kumimoji="1" lang="ja-JP" altLang="en-US" sz="900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D2BF3AC-95E7-4B4B-AA60-664059945A43}"/>
              </a:ext>
            </a:extLst>
          </p:cNvPr>
          <p:cNvSpPr txBox="1"/>
          <p:nvPr/>
        </p:nvSpPr>
        <p:spPr>
          <a:xfrm>
            <a:off x="3506887" y="4220627"/>
            <a:ext cx="614271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900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isotropic</a:t>
            </a:r>
            <a:endParaRPr kumimoji="1" lang="ja-JP" altLang="en-US" sz="900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774DEFA-E933-4E12-B58E-FF1BBAAC61D4}"/>
              </a:ext>
            </a:extLst>
          </p:cNvPr>
          <p:cNvSpPr txBox="1"/>
          <p:nvPr/>
        </p:nvSpPr>
        <p:spPr>
          <a:xfrm>
            <a:off x="3434636" y="3356531"/>
            <a:ext cx="742511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900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anisotropic</a:t>
            </a:r>
            <a:endParaRPr kumimoji="1" lang="ja-JP" altLang="en-US" sz="900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3FF12C7D-2105-4B34-BD59-C27DC5973DE8}"/>
              </a:ext>
            </a:extLst>
          </p:cNvPr>
          <p:cNvSpPr txBox="1"/>
          <p:nvPr/>
        </p:nvSpPr>
        <p:spPr>
          <a:xfrm>
            <a:off x="4154716" y="4565859"/>
            <a:ext cx="742511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900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anisotropic</a:t>
            </a:r>
            <a:endParaRPr kumimoji="1" lang="ja-JP" altLang="en-US" sz="900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86A1CB44-DC27-4B32-A262-130A711B3B0B}"/>
              </a:ext>
            </a:extLst>
          </p:cNvPr>
          <p:cNvSpPr/>
          <p:nvPr/>
        </p:nvSpPr>
        <p:spPr>
          <a:xfrm>
            <a:off x="3062177" y="1632418"/>
            <a:ext cx="703221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Lambert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[1760]</a:t>
            </a:r>
            <a:endParaRPr kumimoji="1"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A58E850-9684-49CD-94A6-178C209973BA}"/>
              </a:ext>
            </a:extLst>
          </p:cNvPr>
          <p:cNvCxnSpPr>
            <a:stCxn id="70" idx="3"/>
            <a:endCxn id="12" idx="1"/>
          </p:cNvCxnSpPr>
          <p:nvPr/>
        </p:nvCxnSpPr>
        <p:spPr>
          <a:xfrm flipV="1">
            <a:off x="3765398" y="1844385"/>
            <a:ext cx="55132" cy="40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D7D994CF-05B0-4E89-A587-EE6CE308F11A}"/>
              </a:ext>
            </a:extLst>
          </p:cNvPr>
          <p:cNvGrpSpPr/>
          <p:nvPr/>
        </p:nvGrpSpPr>
        <p:grpSpPr>
          <a:xfrm>
            <a:off x="1217985" y="2557720"/>
            <a:ext cx="252000" cy="252000"/>
            <a:chOff x="4927600" y="3455988"/>
            <a:chExt cx="633413" cy="633412"/>
          </a:xfrm>
          <a:solidFill>
            <a:schemeClr val="tx1"/>
          </a:solidFill>
        </p:grpSpPr>
        <p:sp>
          <p:nvSpPr>
            <p:cNvPr id="73" name="Freeform 81">
              <a:extLst>
                <a:ext uri="{FF2B5EF4-FFF2-40B4-BE49-F238E27FC236}">
                  <a16:creationId xmlns:a16="http://schemas.microsoft.com/office/drawing/2014/main" id="{DFA55B68-F9C4-4C0E-968D-D4CD7FF895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7600" y="3702050"/>
              <a:ext cx="388938" cy="387350"/>
            </a:xfrm>
            <a:custGeom>
              <a:avLst/>
              <a:gdLst>
                <a:gd name="T0" fmla="*/ 187 w 263"/>
                <a:gd name="T1" fmla="*/ 0 h 262"/>
                <a:gd name="T2" fmla="*/ 10 w 263"/>
                <a:gd name="T3" fmla="*/ 177 h 262"/>
                <a:gd name="T4" fmla="*/ 0 w 263"/>
                <a:gd name="T5" fmla="*/ 201 h 262"/>
                <a:gd name="T6" fmla="*/ 10 w 263"/>
                <a:gd name="T7" fmla="*/ 225 h 262"/>
                <a:gd name="T8" fmla="*/ 38 w 263"/>
                <a:gd name="T9" fmla="*/ 253 h 262"/>
                <a:gd name="T10" fmla="*/ 61 w 263"/>
                <a:gd name="T11" fmla="*/ 262 h 262"/>
                <a:gd name="T12" fmla="*/ 85 w 263"/>
                <a:gd name="T13" fmla="*/ 253 h 262"/>
                <a:gd name="T14" fmla="*/ 263 w 263"/>
                <a:gd name="T15" fmla="*/ 75 h 262"/>
                <a:gd name="T16" fmla="*/ 217 w 263"/>
                <a:gd name="T17" fmla="*/ 45 h 262"/>
                <a:gd name="T18" fmla="*/ 187 w 263"/>
                <a:gd name="T19" fmla="*/ 0 h 262"/>
                <a:gd name="T20" fmla="*/ 90 w 263"/>
                <a:gd name="T21" fmla="*/ 196 h 262"/>
                <a:gd name="T22" fmla="*/ 78 w 263"/>
                <a:gd name="T23" fmla="*/ 201 h 262"/>
                <a:gd name="T24" fmla="*/ 66 w 263"/>
                <a:gd name="T25" fmla="*/ 196 h 262"/>
                <a:gd name="T26" fmla="*/ 61 w 263"/>
                <a:gd name="T27" fmla="*/ 184 h 262"/>
                <a:gd name="T28" fmla="*/ 66 w 263"/>
                <a:gd name="T29" fmla="*/ 173 h 262"/>
                <a:gd name="T30" fmla="*/ 78 w 263"/>
                <a:gd name="T31" fmla="*/ 168 h 262"/>
                <a:gd name="T32" fmla="*/ 90 w 263"/>
                <a:gd name="T33" fmla="*/ 173 h 262"/>
                <a:gd name="T34" fmla="*/ 95 w 263"/>
                <a:gd name="T35" fmla="*/ 184 h 262"/>
                <a:gd name="T36" fmla="*/ 90 w 263"/>
                <a:gd name="T37" fmla="*/ 196 h 262"/>
                <a:gd name="T38" fmla="*/ 90 w 263"/>
                <a:gd name="T39" fmla="*/ 196 h 262"/>
                <a:gd name="T40" fmla="*/ 90 w 263"/>
                <a:gd name="T41" fmla="*/ 19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" h="262">
                  <a:moveTo>
                    <a:pt x="187" y="0"/>
                  </a:moveTo>
                  <a:cubicBezTo>
                    <a:pt x="10" y="177"/>
                    <a:pt x="10" y="177"/>
                    <a:pt x="10" y="177"/>
                  </a:cubicBezTo>
                  <a:cubicBezTo>
                    <a:pt x="3" y="184"/>
                    <a:pt x="0" y="192"/>
                    <a:pt x="0" y="201"/>
                  </a:cubicBezTo>
                  <a:cubicBezTo>
                    <a:pt x="0" y="210"/>
                    <a:pt x="3" y="218"/>
                    <a:pt x="10" y="225"/>
                  </a:cubicBezTo>
                  <a:cubicBezTo>
                    <a:pt x="38" y="253"/>
                    <a:pt x="38" y="253"/>
                    <a:pt x="38" y="253"/>
                  </a:cubicBezTo>
                  <a:cubicBezTo>
                    <a:pt x="44" y="259"/>
                    <a:pt x="52" y="262"/>
                    <a:pt x="61" y="262"/>
                  </a:cubicBezTo>
                  <a:cubicBezTo>
                    <a:pt x="70" y="262"/>
                    <a:pt x="78" y="259"/>
                    <a:pt x="85" y="253"/>
                  </a:cubicBezTo>
                  <a:cubicBezTo>
                    <a:pt x="263" y="75"/>
                    <a:pt x="263" y="75"/>
                    <a:pt x="263" y="75"/>
                  </a:cubicBezTo>
                  <a:cubicBezTo>
                    <a:pt x="246" y="68"/>
                    <a:pt x="230" y="58"/>
                    <a:pt x="217" y="45"/>
                  </a:cubicBezTo>
                  <a:cubicBezTo>
                    <a:pt x="204" y="32"/>
                    <a:pt x="194" y="17"/>
                    <a:pt x="187" y="0"/>
                  </a:cubicBezTo>
                  <a:close/>
                  <a:moveTo>
                    <a:pt x="90" y="196"/>
                  </a:moveTo>
                  <a:cubicBezTo>
                    <a:pt x="86" y="199"/>
                    <a:pt x="82" y="201"/>
                    <a:pt x="78" y="201"/>
                  </a:cubicBezTo>
                  <a:cubicBezTo>
                    <a:pt x="73" y="201"/>
                    <a:pt x="70" y="199"/>
                    <a:pt x="66" y="196"/>
                  </a:cubicBezTo>
                  <a:cubicBezTo>
                    <a:pt x="63" y="193"/>
                    <a:pt x="61" y="189"/>
                    <a:pt x="61" y="184"/>
                  </a:cubicBezTo>
                  <a:cubicBezTo>
                    <a:pt x="61" y="180"/>
                    <a:pt x="63" y="176"/>
                    <a:pt x="66" y="173"/>
                  </a:cubicBezTo>
                  <a:cubicBezTo>
                    <a:pt x="70" y="169"/>
                    <a:pt x="73" y="168"/>
                    <a:pt x="78" y="168"/>
                  </a:cubicBezTo>
                  <a:cubicBezTo>
                    <a:pt x="82" y="168"/>
                    <a:pt x="86" y="169"/>
                    <a:pt x="90" y="173"/>
                  </a:cubicBezTo>
                  <a:cubicBezTo>
                    <a:pt x="93" y="176"/>
                    <a:pt x="95" y="180"/>
                    <a:pt x="95" y="184"/>
                  </a:cubicBezTo>
                  <a:cubicBezTo>
                    <a:pt x="95" y="189"/>
                    <a:pt x="93" y="193"/>
                    <a:pt x="90" y="196"/>
                  </a:cubicBezTo>
                  <a:close/>
                  <a:moveTo>
                    <a:pt x="90" y="196"/>
                  </a:moveTo>
                  <a:cubicBezTo>
                    <a:pt x="90" y="196"/>
                    <a:pt x="90" y="196"/>
                    <a:pt x="90" y="196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182852" tIns="91426" rIns="182852" bIns="91426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309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617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926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234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543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851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16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4468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719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 82">
              <a:extLst>
                <a:ext uri="{FF2B5EF4-FFF2-40B4-BE49-F238E27FC236}">
                  <a16:creationId xmlns:a16="http://schemas.microsoft.com/office/drawing/2014/main" id="{5D408B35-EC98-4032-8448-6F007FD3C7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6525" y="3455988"/>
              <a:ext cx="344488" cy="346075"/>
            </a:xfrm>
            <a:custGeom>
              <a:avLst/>
              <a:gdLst>
                <a:gd name="T0" fmla="*/ 231 w 233"/>
                <a:gd name="T1" fmla="*/ 121 h 234"/>
                <a:gd name="T2" fmla="*/ 224 w 233"/>
                <a:gd name="T3" fmla="*/ 118 h 234"/>
                <a:gd name="T4" fmla="*/ 206 w 233"/>
                <a:gd name="T5" fmla="*/ 128 h 234"/>
                <a:gd name="T6" fmla="*/ 171 w 233"/>
                <a:gd name="T7" fmla="*/ 149 h 234"/>
                <a:gd name="T8" fmla="*/ 150 w 233"/>
                <a:gd name="T9" fmla="*/ 161 h 234"/>
                <a:gd name="T10" fmla="*/ 100 w 233"/>
                <a:gd name="T11" fmla="*/ 133 h 234"/>
                <a:gd name="T12" fmla="*/ 100 w 233"/>
                <a:gd name="T13" fmla="*/ 75 h 234"/>
                <a:gd name="T14" fmla="*/ 176 w 233"/>
                <a:gd name="T15" fmla="*/ 31 h 234"/>
                <a:gd name="T16" fmla="*/ 180 w 233"/>
                <a:gd name="T17" fmla="*/ 24 h 234"/>
                <a:gd name="T18" fmla="*/ 176 w 233"/>
                <a:gd name="T19" fmla="*/ 16 h 234"/>
                <a:gd name="T20" fmla="*/ 148 w 233"/>
                <a:gd name="T21" fmla="*/ 4 h 234"/>
                <a:gd name="T22" fmla="*/ 117 w 233"/>
                <a:gd name="T23" fmla="*/ 0 h 234"/>
                <a:gd name="T24" fmla="*/ 34 w 233"/>
                <a:gd name="T25" fmla="*/ 34 h 234"/>
                <a:gd name="T26" fmla="*/ 0 w 233"/>
                <a:gd name="T27" fmla="*/ 117 h 234"/>
                <a:gd name="T28" fmla="*/ 34 w 233"/>
                <a:gd name="T29" fmla="*/ 199 h 234"/>
                <a:gd name="T30" fmla="*/ 117 w 233"/>
                <a:gd name="T31" fmla="*/ 234 h 234"/>
                <a:gd name="T32" fmla="*/ 184 w 233"/>
                <a:gd name="T33" fmla="*/ 212 h 234"/>
                <a:gd name="T34" fmla="*/ 227 w 233"/>
                <a:gd name="T35" fmla="*/ 155 h 234"/>
                <a:gd name="T36" fmla="*/ 233 w 233"/>
                <a:gd name="T37" fmla="*/ 127 h 234"/>
                <a:gd name="T38" fmla="*/ 231 w 233"/>
                <a:gd name="T39" fmla="*/ 121 h 234"/>
                <a:gd name="T40" fmla="*/ 231 w 233"/>
                <a:gd name="T41" fmla="*/ 121 h 234"/>
                <a:gd name="T42" fmla="*/ 231 w 233"/>
                <a:gd name="T43" fmla="*/ 12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3" h="234">
                  <a:moveTo>
                    <a:pt x="231" y="121"/>
                  </a:moveTo>
                  <a:cubicBezTo>
                    <a:pt x="229" y="119"/>
                    <a:pt x="227" y="118"/>
                    <a:pt x="224" y="118"/>
                  </a:cubicBezTo>
                  <a:cubicBezTo>
                    <a:pt x="223" y="118"/>
                    <a:pt x="217" y="121"/>
                    <a:pt x="206" y="128"/>
                  </a:cubicBezTo>
                  <a:cubicBezTo>
                    <a:pt x="195" y="134"/>
                    <a:pt x="184" y="141"/>
                    <a:pt x="171" y="149"/>
                  </a:cubicBezTo>
                  <a:cubicBezTo>
                    <a:pt x="158" y="157"/>
                    <a:pt x="151" y="161"/>
                    <a:pt x="150" y="161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75"/>
                    <a:pt x="100" y="75"/>
                    <a:pt x="100" y="7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9"/>
                    <a:pt x="180" y="27"/>
                    <a:pt x="180" y="24"/>
                  </a:cubicBezTo>
                  <a:cubicBezTo>
                    <a:pt x="180" y="21"/>
                    <a:pt x="179" y="18"/>
                    <a:pt x="176" y="16"/>
                  </a:cubicBezTo>
                  <a:cubicBezTo>
                    <a:pt x="169" y="11"/>
                    <a:pt x="159" y="7"/>
                    <a:pt x="148" y="4"/>
                  </a:cubicBezTo>
                  <a:cubicBezTo>
                    <a:pt x="137" y="1"/>
                    <a:pt x="127" y="0"/>
                    <a:pt x="117" y="0"/>
                  </a:cubicBezTo>
                  <a:cubicBezTo>
                    <a:pt x="84" y="0"/>
                    <a:pt x="57" y="11"/>
                    <a:pt x="34" y="34"/>
                  </a:cubicBezTo>
                  <a:cubicBezTo>
                    <a:pt x="11" y="57"/>
                    <a:pt x="0" y="85"/>
                    <a:pt x="0" y="117"/>
                  </a:cubicBezTo>
                  <a:cubicBezTo>
                    <a:pt x="0" y="149"/>
                    <a:pt x="11" y="176"/>
                    <a:pt x="34" y="199"/>
                  </a:cubicBezTo>
                  <a:cubicBezTo>
                    <a:pt x="57" y="222"/>
                    <a:pt x="84" y="234"/>
                    <a:pt x="117" y="234"/>
                  </a:cubicBezTo>
                  <a:cubicBezTo>
                    <a:pt x="141" y="234"/>
                    <a:pt x="164" y="226"/>
                    <a:pt x="184" y="212"/>
                  </a:cubicBezTo>
                  <a:cubicBezTo>
                    <a:pt x="204" y="197"/>
                    <a:pt x="219" y="178"/>
                    <a:pt x="227" y="155"/>
                  </a:cubicBezTo>
                  <a:cubicBezTo>
                    <a:pt x="231" y="143"/>
                    <a:pt x="233" y="134"/>
                    <a:pt x="233" y="127"/>
                  </a:cubicBezTo>
                  <a:cubicBezTo>
                    <a:pt x="233" y="125"/>
                    <a:pt x="232" y="123"/>
                    <a:pt x="231" y="121"/>
                  </a:cubicBezTo>
                  <a:close/>
                  <a:moveTo>
                    <a:pt x="231" y="121"/>
                  </a:moveTo>
                  <a:cubicBezTo>
                    <a:pt x="231" y="121"/>
                    <a:pt x="231" y="121"/>
                    <a:pt x="231" y="121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182852" tIns="91426" rIns="182852" bIns="91426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309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617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926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234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543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851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16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4468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719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5" name="Freeform 21">
            <a:extLst>
              <a:ext uri="{FF2B5EF4-FFF2-40B4-BE49-F238E27FC236}">
                <a16:creationId xmlns:a16="http://schemas.microsoft.com/office/drawing/2014/main" id="{9E84EED2-E4CC-444B-8EB2-604D4F14A6DD}"/>
              </a:ext>
            </a:extLst>
          </p:cNvPr>
          <p:cNvSpPr>
            <a:spLocks noEditPoints="1"/>
          </p:cNvSpPr>
          <p:nvPr/>
        </p:nvSpPr>
        <p:spPr bwMode="auto">
          <a:xfrm>
            <a:off x="1293135" y="3274998"/>
            <a:ext cx="216000" cy="216000"/>
          </a:xfrm>
          <a:custGeom>
            <a:avLst/>
            <a:gdLst>
              <a:gd name="T0" fmla="*/ 424 w 434"/>
              <a:gd name="T1" fmla="*/ 377 h 434"/>
              <a:gd name="T2" fmla="*/ 335 w 434"/>
              <a:gd name="T3" fmla="*/ 288 h 434"/>
              <a:gd name="T4" fmla="*/ 367 w 434"/>
              <a:gd name="T5" fmla="*/ 184 h 434"/>
              <a:gd name="T6" fmla="*/ 353 w 434"/>
              <a:gd name="T7" fmla="*/ 112 h 434"/>
              <a:gd name="T8" fmla="*/ 314 w 434"/>
              <a:gd name="T9" fmla="*/ 54 h 434"/>
              <a:gd name="T10" fmla="*/ 255 w 434"/>
              <a:gd name="T11" fmla="*/ 14 h 434"/>
              <a:gd name="T12" fmla="*/ 184 w 434"/>
              <a:gd name="T13" fmla="*/ 0 h 434"/>
              <a:gd name="T14" fmla="*/ 112 w 434"/>
              <a:gd name="T15" fmla="*/ 14 h 434"/>
              <a:gd name="T16" fmla="*/ 54 w 434"/>
              <a:gd name="T17" fmla="*/ 54 h 434"/>
              <a:gd name="T18" fmla="*/ 14 w 434"/>
              <a:gd name="T19" fmla="*/ 112 h 434"/>
              <a:gd name="T20" fmla="*/ 0 w 434"/>
              <a:gd name="T21" fmla="*/ 184 h 434"/>
              <a:gd name="T22" fmla="*/ 14 w 434"/>
              <a:gd name="T23" fmla="*/ 255 h 434"/>
              <a:gd name="T24" fmla="*/ 54 w 434"/>
              <a:gd name="T25" fmla="*/ 313 h 434"/>
              <a:gd name="T26" fmla="*/ 112 w 434"/>
              <a:gd name="T27" fmla="*/ 353 h 434"/>
              <a:gd name="T28" fmla="*/ 184 w 434"/>
              <a:gd name="T29" fmla="*/ 367 h 434"/>
              <a:gd name="T30" fmla="*/ 288 w 434"/>
              <a:gd name="T31" fmla="*/ 335 h 434"/>
              <a:gd name="T32" fmla="*/ 377 w 434"/>
              <a:gd name="T33" fmla="*/ 424 h 434"/>
              <a:gd name="T34" fmla="*/ 400 w 434"/>
              <a:gd name="T35" fmla="*/ 434 h 434"/>
              <a:gd name="T36" fmla="*/ 424 w 434"/>
              <a:gd name="T37" fmla="*/ 424 h 434"/>
              <a:gd name="T38" fmla="*/ 434 w 434"/>
              <a:gd name="T39" fmla="*/ 400 h 434"/>
              <a:gd name="T40" fmla="*/ 424 w 434"/>
              <a:gd name="T41" fmla="*/ 377 h 434"/>
              <a:gd name="T42" fmla="*/ 266 w 434"/>
              <a:gd name="T43" fmla="*/ 266 h 434"/>
              <a:gd name="T44" fmla="*/ 184 w 434"/>
              <a:gd name="T45" fmla="*/ 300 h 434"/>
              <a:gd name="T46" fmla="*/ 101 w 434"/>
              <a:gd name="T47" fmla="*/ 266 h 434"/>
              <a:gd name="T48" fmla="*/ 67 w 434"/>
              <a:gd name="T49" fmla="*/ 184 h 434"/>
              <a:gd name="T50" fmla="*/ 101 w 434"/>
              <a:gd name="T51" fmla="*/ 101 h 434"/>
              <a:gd name="T52" fmla="*/ 184 w 434"/>
              <a:gd name="T53" fmla="*/ 67 h 434"/>
              <a:gd name="T54" fmla="*/ 266 w 434"/>
              <a:gd name="T55" fmla="*/ 101 h 434"/>
              <a:gd name="T56" fmla="*/ 300 w 434"/>
              <a:gd name="T57" fmla="*/ 184 h 434"/>
              <a:gd name="T58" fmla="*/ 266 w 434"/>
              <a:gd name="T59" fmla="*/ 266 h 434"/>
              <a:gd name="T60" fmla="*/ 266 w 434"/>
              <a:gd name="T61" fmla="*/ 266 h 434"/>
              <a:gd name="T62" fmla="*/ 266 w 434"/>
              <a:gd name="T63" fmla="*/ 266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4" h="434">
                <a:moveTo>
                  <a:pt x="424" y="377"/>
                </a:moveTo>
                <a:cubicBezTo>
                  <a:pt x="335" y="288"/>
                  <a:pt x="335" y="288"/>
                  <a:pt x="335" y="288"/>
                </a:cubicBezTo>
                <a:cubicBezTo>
                  <a:pt x="356" y="256"/>
                  <a:pt x="367" y="222"/>
                  <a:pt x="367" y="184"/>
                </a:cubicBezTo>
                <a:cubicBezTo>
                  <a:pt x="367" y="159"/>
                  <a:pt x="362" y="135"/>
                  <a:pt x="353" y="112"/>
                </a:cubicBezTo>
                <a:cubicBezTo>
                  <a:pt x="343" y="90"/>
                  <a:pt x="330" y="70"/>
                  <a:pt x="314" y="54"/>
                </a:cubicBezTo>
                <a:cubicBezTo>
                  <a:pt x="297" y="37"/>
                  <a:pt x="278" y="24"/>
                  <a:pt x="255" y="14"/>
                </a:cubicBezTo>
                <a:cubicBezTo>
                  <a:pt x="232" y="5"/>
                  <a:pt x="208" y="0"/>
                  <a:pt x="184" y="0"/>
                </a:cubicBezTo>
                <a:cubicBezTo>
                  <a:pt x="159" y="0"/>
                  <a:pt x="135" y="5"/>
                  <a:pt x="112" y="14"/>
                </a:cubicBezTo>
                <a:cubicBezTo>
                  <a:pt x="90" y="24"/>
                  <a:pt x="70" y="37"/>
                  <a:pt x="54" y="54"/>
                </a:cubicBezTo>
                <a:cubicBezTo>
                  <a:pt x="37" y="70"/>
                  <a:pt x="24" y="90"/>
                  <a:pt x="14" y="112"/>
                </a:cubicBezTo>
                <a:cubicBezTo>
                  <a:pt x="5" y="135"/>
                  <a:pt x="0" y="159"/>
                  <a:pt x="0" y="184"/>
                </a:cubicBezTo>
                <a:cubicBezTo>
                  <a:pt x="0" y="208"/>
                  <a:pt x="5" y="232"/>
                  <a:pt x="14" y="255"/>
                </a:cubicBezTo>
                <a:cubicBezTo>
                  <a:pt x="24" y="278"/>
                  <a:pt x="37" y="297"/>
                  <a:pt x="54" y="313"/>
                </a:cubicBezTo>
                <a:cubicBezTo>
                  <a:pt x="70" y="330"/>
                  <a:pt x="90" y="343"/>
                  <a:pt x="112" y="353"/>
                </a:cubicBezTo>
                <a:cubicBezTo>
                  <a:pt x="135" y="362"/>
                  <a:pt x="159" y="367"/>
                  <a:pt x="184" y="367"/>
                </a:cubicBezTo>
                <a:cubicBezTo>
                  <a:pt x="222" y="367"/>
                  <a:pt x="256" y="356"/>
                  <a:pt x="288" y="335"/>
                </a:cubicBezTo>
                <a:cubicBezTo>
                  <a:pt x="377" y="424"/>
                  <a:pt x="377" y="424"/>
                  <a:pt x="377" y="424"/>
                </a:cubicBezTo>
                <a:cubicBezTo>
                  <a:pt x="383" y="431"/>
                  <a:pt x="391" y="434"/>
                  <a:pt x="400" y="434"/>
                </a:cubicBezTo>
                <a:cubicBezTo>
                  <a:pt x="410" y="434"/>
                  <a:pt x="417" y="431"/>
                  <a:pt x="424" y="424"/>
                </a:cubicBezTo>
                <a:cubicBezTo>
                  <a:pt x="431" y="417"/>
                  <a:pt x="434" y="409"/>
                  <a:pt x="434" y="400"/>
                </a:cubicBezTo>
                <a:cubicBezTo>
                  <a:pt x="434" y="391"/>
                  <a:pt x="431" y="383"/>
                  <a:pt x="424" y="377"/>
                </a:cubicBezTo>
                <a:close/>
                <a:moveTo>
                  <a:pt x="266" y="266"/>
                </a:moveTo>
                <a:cubicBezTo>
                  <a:pt x="243" y="289"/>
                  <a:pt x="216" y="300"/>
                  <a:pt x="184" y="300"/>
                </a:cubicBezTo>
                <a:cubicBezTo>
                  <a:pt x="151" y="300"/>
                  <a:pt x="124" y="289"/>
                  <a:pt x="101" y="266"/>
                </a:cubicBezTo>
                <a:cubicBezTo>
                  <a:pt x="78" y="243"/>
                  <a:pt x="67" y="216"/>
                  <a:pt x="67" y="184"/>
                </a:cubicBezTo>
                <a:cubicBezTo>
                  <a:pt x="67" y="151"/>
                  <a:pt x="78" y="124"/>
                  <a:pt x="101" y="101"/>
                </a:cubicBezTo>
                <a:cubicBezTo>
                  <a:pt x="124" y="78"/>
                  <a:pt x="151" y="67"/>
                  <a:pt x="184" y="67"/>
                </a:cubicBezTo>
                <a:cubicBezTo>
                  <a:pt x="216" y="67"/>
                  <a:pt x="243" y="78"/>
                  <a:pt x="266" y="101"/>
                </a:cubicBezTo>
                <a:cubicBezTo>
                  <a:pt x="289" y="124"/>
                  <a:pt x="300" y="151"/>
                  <a:pt x="300" y="184"/>
                </a:cubicBezTo>
                <a:cubicBezTo>
                  <a:pt x="300" y="216"/>
                  <a:pt x="289" y="243"/>
                  <a:pt x="266" y="266"/>
                </a:cubicBezTo>
                <a:close/>
                <a:moveTo>
                  <a:pt x="266" y="266"/>
                </a:moveTo>
                <a:cubicBezTo>
                  <a:pt x="266" y="266"/>
                  <a:pt x="266" y="266"/>
                  <a:pt x="266" y="266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182852" tIns="91426" rIns="182852" bIns="91426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l" defTabSz="1828617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6" algn="l" defTabSz="1828617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8" algn="l" defTabSz="1828617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71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04A4FDF9-0790-42BC-92F0-DEAF4F552993}"/>
              </a:ext>
            </a:extLst>
          </p:cNvPr>
          <p:cNvGrpSpPr/>
          <p:nvPr/>
        </p:nvGrpSpPr>
        <p:grpSpPr>
          <a:xfrm>
            <a:off x="1077665" y="4095661"/>
            <a:ext cx="288000" cy="216000"/>
            <a:chOff x="1981200" y="3455988"/>
            <a:chExt cx="635000" cy="423862"/>
          </a:xfrm>
          <a:solidFill>
            <a:schemeClr val="tx1"/>
          </a:solidFill>
        </p:grpSpPr>
        <p:sp>
          <p:nvSpPr>
            <p:cNvPr id="77" name="Freeform 72">
              <a:extLst>
                <a:ext uri="{FF2B5EF4-FFF2-40B4-BE49-F238E27FC236}">
                  <a16:creationId xmlns:a16="http://schemas.microsoft.com/office/drawing/2014/main" id="{7C913FA9-AB0F-45C5-84E9-C026496094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66925" y="3455988"/>
              <a:ext cx="465138" cy="339725"/>
            </a:xfrm>
            <a:custGeom>
              <a:avLst/>
              <a:gdLst>
                <a:gd name="T0" fmla="*/ 41 w 367"/>
                <a:gd name="T1" fmla="*/ 267 h 267"/>
                <a:gd name="T2" fmla="*/ 325 w 367"/>
                <a:gd name="T3" fmla="*/ 267 h 267"/>
                <a:gd name="T4" fmla="*/ 355 w 367"/>
                <a:gd name="T5" fmla="*/ 255 h 267"/>
                <a:gd name="T6" fmla="*/ 367 w 367"/>
                <a:gd name="T7" fmla="*/ 225 h 267"/>
                <a:gd name="T8" fmla="*/ 367 w 367"/>
                <a:gd name="T9" fmla="*/ 42 h 267"/>
                <a:gd name="T10" fmla="*/ 355 w 367"/>
                <a:gd name="T11" fmla="*/ 12 h 267"/>
                <a:gd name="T12" fmla="*/ 325 w 367"/>
                <a:gd name="T13" fmla="*/ 0 h 267"/>
                <a:gd name="T14" fmla="*/ 41 w 367"/>
                <a:gd name="T15" fmla="*/ 0 h 267"/>
                <a:gd name="T16" fmla="*/ 12 w 367"/>
                <a:gd name="T17" fmla="*/ 12 h 267"/>
                <a:gd name="T18" fmla="*/ 0 w 367"/>
                <a:gd name="T19" fmla="*/ 42 h 267"/>
                <a:gd name="T20" fmla="*/ 0 w 367"/>
                <a:gd name="T21" fmla="*/ 225 h 267"/>
                <a:gd name="T22" fmla="*/ 12 w 367"/>
                <a:gd name="T23" fmla="*/ 255 h 267"/>
                <a:gd name="T24" fmla="*/ 41 w 367"/>
                <a:gd name="T25" fmla="*/ 267 h 267"/>
                <a:gd name="T26" fmla="*/ 33 w 367"/>
                <a:gd name="T27" fmla="*/ 42 h 267"/>
                <a:gd name="T28" fmla="*/ 36 w 367"/>
                <a:gd name="T29" fmla="*/ 36 h 267"/>
                <a:gd name="T30" fmla="*/ 41 w 367"/>
                <a:gd name="T31" fmla="*/ 33 h 267"/>
                <a:gd name="T32" fmla="*/ 325 w 367"/>
                <a:gd name="T33" fmla="*/ 33 h 267"/>
                <a:gd name="T34" fmla="*/ 331 w 367"/>
                <a:gd name="T35" fmla="*/ 36 h 267"/>
                <a:gd name="T36" fmla="*/ 333 w 367"/>
                <a:gd name="T37" fmla="*/ 42 h 267"/>
                <a:gd name="T38" fmla="*/ 333 w 367"/>
                <a:gd name="T39" fmla="*/ 225 h 267"/>
                <a:gd name="T40" fmla="*/ 331 w 367"/>
                <a:gd name="T41" fmla="*/ 231 h 267"/>
                <a:gd name="T42" fmla="*/ 325 w 367"/>
                <a:gd name="T43" fmla="*/ 234 h 267"/>
                <a:gd name="T44" fmla="*/ 41 w 367"/>
                <a:gd name="T45" fmla="*/ 234 h 267"/>
                <a:gd name="T46" fmla="*/ 36 w 367"/>
                <a:gd name="T47" fmla="*/ 231 h 267"/>
                <a:gd name="T48" fmla="*/ 33 w 367"/>
                <a:gd name="T49" fmla="*/ 225 h 267"/>
                <a:gd name="T50" fmla="*/ 33 w 367"/>
                <a:gd name="T51" fmla="*/ 42 h 267"/>
                <a:gd name="T52" fmla="*/ 33 w 367"/>
                <a:gd name="T53" fmla="*/ 42 h 267"/>
                <a:gd name="T54" fmla="*/ 33 w 367"/>
                <a:gd name="T55" fmla="*/ 4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67" h="267">
                  <a:moveTo>
                    <a:pt x="41" y="267"/>
                  </a:moveTo>
                  <a:cubicBezTo>
                    <a:pt x="325" y="267"/>
                    <a:pt x="325" y="267"/>
                    <a:pt x="325" y="267"/>
                  </a:cubicBezTo>
                  <a:cubicBezTo>
                    <a:pt x="337" y="267"/>
                    <a:pt x="346" y="263"/>
                    <a:pt x="355" y="255"/>
                  </a:cubicBezTo>
                  <a:cubicBezTo>
                    <a:pt x="363" y="247"/>
                    <a:pt x="367" y="237"/>
                    <a:pt x="367" y="225"/>
                  </a:cubicBezTo>
                  <a:cubicBezTo>
                    <a:pt x="367" y="42"/>
                    <a:pt x="367" y="42"/>
                    <a:pt x="367" y="42"/>
                  </a:cubicBezTo>
                  <a:cubicBezTo>
                    <a:pt x="367" y="30"/>
                    <a:pt x="363" y="20"/>
                    <a:pt x="355" y="12"/>
                  </a:cubicBezTo>
                  <a:cubicBezTo>
                    <a:pt x="346" y="4"/>
                    <a:pt x="337" y="0"/>
                    <a:pt x="325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0" y="0"/>
                    <a:pt x="20" y="4"/>
                    <a:pt x="12" y="12"/>
                  </a:cubicBezTo>
                  <a:cubicBezTo>
                    <a:pt x="4" y="20"/>
                    <a:pt x="0" y="30"/>
                    <a:pt x="0" y="42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37"/>
                    <a:pt x="4" y="247"/>
                    <a:pt x="12" y="255"/>
                  </a:cubicBezTo>
                  <a:cubicBezTo>
                    <a:pt x="20" y="263"/>
                    <a:pt x="30" y="267"/>
                    <a:pt x="41" y="267"/>
                  </a:cubicBezTo>
                  <a:close/>
                  <a:moveTo>
                    <a:pt x="33" y="42"/>
                  </a:moveTo>
                  <a:cubicBezTo>
                    <a:pt x="33" y="39"/>
                    <a:pt x="34" y="37"/>
                    <a:pt x="36" y="36"/>
                  </a:cubicBezTo>
                  <a:cubicBezTo>
                    <a:pt x="37" y="34"/>
                    <a:pt x="39" y="33"/>
                    <a:pt x="41" y="33"/>
                  </a:cubicBezTo>
                  <a:cubicBezTo>
                    <a:pt x="325" y="33"/>
                    <a:pt x="325" y="33"/>
                    <a:pt x="325" y="33"/>
                  </a:cubicBezTo>
                  <a:cubicBezTo>
                    <a:pt x="327" y="33"/>
                    <a:pt x="329" y="34"/>
                    <a:pt x="331" y="36"/>
                  </a:cubicBezTo>
                  <a:cubicBezTo>
                    <a:pt x="333" y="37"/>
                    <a:pt x="333" y="39"/>
                    <a:pt x="333" y="42"/>
                  </a:cubicBezTo>
                  <a:cubicBezTo>
                    <a:pt x="333" y="225"/>
                    <a:pt x="333" y="225"/>
                    <a:pt x="333" y="225"/>
                  </a:cubicBezTo>
                  <a:cubicBezTo>
                    <a:pt x="333" y="228"/>
                    <a:pt x="333" y="229"/>
                    <a:pt x="331" y="231"/>
                  </a:cubicBezTo>
                  <a:cubicBezTo>
                    <a:pt x="329" y="233"/>
                    <a:pt x="327" y="234"/>
                    <a:pt x="325" y="234"/>
                  </a:cubicBezTo>
                  <a:cubicBezTo>
                    <a:pt x="41" y="234"/>
                    <a:pt x="41" y="234"/>
                    <a:pt x="41" y="234"/>
                  </a:cubicBezTo>
                  <a:cubicBezTo>
                    <a:pt x="39" y="234"/>
                    <a:pt x="37" y="233"/>
                    <a:pt x="36" y="231"/>
                  </a:cubicBezTo>
                  <a:cubicBezTo>
                    <a:pt x="34" y="229"/>
                    <a:pt x="33" y="228"/>
                    <a:pt x="33" y="225"/>
                  </a:cubicBezTo>
                  <a:lnTo>
                    <a:pt x="33" y="42"/>
                  </a:lnTo>
                  <a:close/>
                  <a:moveTo>
                    <a:pt x="33" y="42"/>
                  </a:moveTo>
                  <a:cubicBezTo>
                    <a:pt x="33" y="42"/>
                    <a:pt x="33" y="42"/>
                    <a:pt x="33" y="42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182852" tIns="91426" rIns="182852" bIns="91426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309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617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926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234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543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851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16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4468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719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73">
              <a:extLst>
                <a:ext uri="{FF2B5EF4-FFF2-40B4-BE49-F238E27FC236}">
                  <a16:creationId xmlns:a16="http://schemas.microsoft.com/office/drawing/2014/main" id="{36A41541-F1C8-44AF-9FC7-99A3BA2339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1200" y="3816350"/>
              <a:ext cx="635000" cy="63500"/>
            </a:xfrm>
            <a:custGeom>
              <a:avLst/>
              <a:gdLst>
                <a:gd name="T0" fmla="*/ 459 w 501"/>
                <a:gd name="T1" fmla="*/ 0 h 50"/>
                <a:gd name="T2" fmla="*/ 0 w 501"/>
                <a:gd name="T3" fmla="*/ 0 h 50"/>
                <a:gd name="T4" fmla="*/ 0 w 501"/>
                <a:gd name="T5" fmla="*/ 25 h 50"/>
                <a:gd name="T6" fmla="*/ 12 w 501"/>
                <a:gd name="T7" fmla="*/ 42 h 50"/>
                <a:gd name="T8" fmla="*/ 42 w 501"/>
                <a:gd name="T9" fmla="*/ 50 h 50"/>
                <a:gd name="T10" fmla="*/ 459 w 501"/>
                <a:gd name="T11" fmla="*/ 50 h 50"/>
                <a:gd name="T12" fmla="*/ 488 w 501"/>
                <a:gd name="T13" fmla="*/ 42 h 50"/>
                <a:gd name="T14" fmla="*/ 501 w 501"/>
                <a:gd name="T15" fmla="*/ 25 h 50"/>
                <a:gd name="T16" fmla="*/ 501 w 501"/>
                <a:gd name="T17" fmla="*/ 0 h 50"/>
                <a:gd name="T18" fmla="*/ 459 w 501"/>
                <a:gd name="T19" fmla="*/ 0 h 50"/>
                <a:gd name="T20" fmla="*/ 271 w 501"/>
                <a:gd name="T21" fmla="*/ 25 h 50"/>
                <a:gd name="T22" fmla="*/ 229 w 501"/>
                <a:gd name="T23" fmla="*/ 25 h 50"/>
                <a:gd name="T24" fmla="*/ 225 w 501"/>
                <a:gd name="T25" fmla="*/ 21 h 50"/>
                <a:gd name="T26" fmla="*/ 229 w 501"/>
                <a:gd name="T27" fmla="*/ 16 h 50"/>
                <a:gd name="T28" fmla="*/ 271 w 501"/>
                <a:gd name="T29" fmla="*/ 16 h 50"/>
                <a:gd name="T30" fmla="*/ 275 w 501"/>
                <a:gd name="T31" fmla="*/ 21 h 50"/>
                <a:gd name="T32" fmla="*/ 271 w 501"/>
                <a:gd name="T33" fmla="*/ 25 h 50"/>
                <a:gd name="T34" fmla="*/ 271 w 501"/>
                <a:gd name="T35" fmla="*/ 25 h 50"/>
                <a:gd name="T36" fmla="*/ 271 w 501"/>
                <a:gd name="T37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1" h="50">
                  <a:moveTo>
                    <a:pt x="45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2"/>
                    <a:pt x="4" y="38"/>
                    <a:pt x="12" y="42"/>
                  </a:cubicBezTo>
                  <a:cubicBezTo>
                    <a:pt x="20" y="47"/>
                    <a:pt x="30" y="50"/>
                    <a:pt x="42" y="50"/>
                  </a:cubicBezTo>
                  <a:cubicBezTo>
                    <a:pt x="459" y="50"/>
                    <a:pt x="459" y="50"/>
                    <a:pt x="459" y="50"/>
                  </a:cubicBezTo>
                  <a:cubicBezTo>
                    <a:pt x="470" y="50"/>
                    <a:pt x="480" y="47"/>
                    <a:pt x="488" y="42"/>
                  </a:cubicBezTo>
                  <a:cubicBezTo>
                    <a:pt x="496" y="38"/>
                    <a:pt x="501" y="32"/>
                    <a:pt x="501" y="25"/>
                  </a:cubicBezTo>
                  <a:cubicBezTo>
                    <a:pt x="501" y="0"/>
                    <a:pt x="501" y="0"/>
                    <a:pt x="501" y="0"/>
                  </a:cubicBezTo>
                  <a:lnTo>
                    <a:pt x="459" y="0"/>
                  </a:lnTo>
                  <a:close/>
                  <a:moveTo>
                    <a:pt x="271" y="25"/>
                  </a:moveTo>
                  <a:cubicBezTo>
                    <a:pt x="229" y="25"/>
                    <a:pt x="229" y="25"/>
                    <a:pt x="229" y="25"/>
                  </a:cubicBezTo>
                  <a:cubicBezTo>
                    <a:pt x="227" y="25"/>
                    <a:pt x="225" y="23"/>
                    <a:pt x="225" y="21"/>
                  </a:cubicBezTo>
                  <a:cubicBezTo>
                    <a:pt x="225" y="18"/>
                    <a:pt x="227" y="16"/>
                    <a:pt x="229" y="16"/>
                  </a:cubicBezTo>
                  <a:cubicBezTo>
                    <a:pt x="271" y="16"/>
                    <a:pt x="271" y="16"/>
                    <a:pt x="271" y="16"/>
                  </a:cubicBezTo>
                  <a:cubicBezTo>
                    <a:pt x="274" y="16"/>
                    <a:pt x="275" y="18"/>
                    <a:pt x="275" y="21"/>
                  </a:cubicBezTo>
                  <a:cubicBezTo>
                    <a:pt x="275" y="23"/>
                    <a:pt x="274" y="25"/>
                    <a:pt x="271" y="25"/>
                  </a:cubicBezTo>
                  <a:close/>
                  <a:moveTo>
                    <a:pt x="271" y="25"/>
                  </a:moveTo>
                  <a:cubicBezTo>
                    <a:pt x="271" y="25"/>
                    <a:pt x="271" y="25"/>
                    <a:pt x="271" y="25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182852" tIns="91426" rIns="182852" bIns="91426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309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617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926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234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543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851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16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4468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719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DA4974F7-C5F7-4817-B5BB-07841534D267}"/>
              </a:ext>
            </a:extLst>
          </p:cNvPr>
          <p:cNvSpPr/>
          <p:nvPr/>
        </p:nvSpPr>
        <p:spPr>
          <a:xfrm>
            <a:off x="11331907" y="3529842"/>
            <a:ext cx="527908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err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Depuy</a:t>
            </a:r>
            <a:endParaRPr lang="en-US" altLang="ja-JP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[2015]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AF30CF88-52D5-467A-B5D1-C74A07D87B17}"/>
              </a:ext>
            </a:extLst>
          </p:cNvPr>
          <p:cNvCxnSpPr>
            <a:endCxn id="81" idx="1"/>
          </p:cNvCxnSpPr>
          <p:nvPr/>
        </p:nvCxnSpPr>
        <p:spPr>
          <a:xfrm>
            <a:off x="9386591" y="3745888"/>
            <a:ext cx="987639" cy="1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021222F0-3294-40DF-BB3C-5EC213390D5B}"/>
              </a:ext>
            </a:extLst>
          </p:cNvPr>
          <p:cNvSpPr/>
          <p:nvPr/>
        </p:nvSpPr>
        <p:spPr>
          <a:xfrm>
            <a:off x="10374230" y="3531027"/>
            <a:ext cx="561390" cy="432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Burley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[2012]</a:t>
            </a:r>
            <a:endParaRPr lang="ja-JP" altLang="en-US" sz="8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0F56AE85-ED2B-4C60-A4F0-979EB1223BD0}"/>
              </a:ext>
            </a:extLst>
          </p:cNvPr>
          <p:cNvCxnSpPr>
            <a:stCxn id="81" idx="3"/>
            <a:endCxn id="79" idx="1"/>
          </p:cNvCxnSpPr>
          <p:nvPr/>
        </p:nvCxnSpPr>
        <p:spPr>
          <a:xfrm flipV="1">
            <a:off x="10935620" y="3745888"/>
            <a:ext cx="396287" cy="1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タイトル 2">
            <a:extLst>
              <a:ext uri="{FF2B5EF4-FFF2-40B4-BE49-F238E27FC236}">
                <a16:creationId xmlns:a16="http://schemas.microsoft.com/office/drawing/2014/main" id="{6FE4ADD7-B324-4CEF-B8A9-79C720F6C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BRDF</a:t>
            </a:r>
            <a:r>
              <a:rPr kumimoji="1" lang="ja-JP" altLang="en-US" dirty="0"/>
              <a:t>モデル一覧</a:t>
            </a:r>
          </a:p>
        </p:txBody>
      </p:sp>
    </p:spTree>
    <p:extLst>
      <p:ext uri="{BB962C8B-B14F-4D97-AF65-F5344CB8AC3E}">
        <p14:creationId xmlns:p14="http://schemas.microsoft.com/office/powerpoint/2010/main" val="318146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B7E3224-E2FC-466C-B909-49A96B00BFAF}"/>
              </a:ext>
            </a:extLst>
          </p:cNvPr>
          <p:cNvGrpSpPr/>
          <p:nvPr/>
        </p:nvGrpSpPr>
        <p:grpSpPr>
          <a:xfrm>
            <a:off x="733726" y="1911938"/>
            <a:ext cx="10859361" cy="4934478"/>
            <a:chOff x="733726" y="1911938"/>
            <a:chExt cx="10859361" cy="4934478"/>
          </a:xfrm>
        </p:grpSpPr>
        <p:sp>
          <p:nvSpPr>
            <p:cNvPr id="27" name="弦 26">
              <a:extLst>
                <a:ext uri="{FF2B5EF4-FFF2-40B4-BE49-F238E27FC236}">
                  <a16:creationId xmlns:a16="http://schemas.microsoft.com/office/drawing/2014/main" id="{914B189D-0437-4C9F-BBB8-E3C6A1CE67C3}"/>
                </a:ext>
              </a:extLst>
            </p:cNvPr>
            <p:cNvSpPr/>
            <p:nvPr/>
          </p:nvSpPr>
          <p:spPr>
            <a:xfrm rot="5400000">
              <a:off x="1665872" y="3048416"/>
              <a:ext cx="3816000" cy="3780000"/>
            </a:xfrm>
            <a:prstGeom prst="chord">
              <a:avLst>
                <a:gd name="adj1" fmla="val 5360326"/>
                <a:gd name="adj2" fmla="val 16200000"/>
              </a:avLst>
            </a:prstGeom>
            <a:solidFill>
              <a:schemeClr val="bg1">
                <a:alpha val="76863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C967BE3C-61FA-42DF-9102-510A6A529665}"/>
                </a:ext>
              </a:extLst>
            </p:cNvPr>
            <p:cNvSpPr txBox="1"/>
            <p:nvPr/>
          </p:nvSpPr>
          <p:spPr>
            <a:xfrm>
              <a:off x="3617835" y="1911938"/>
              <a:ext cx="28886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dirty="0">
                  <a:latin typeface="Cambria Math" panose="02040503050406030204" pitchFamily="18" charset="0"/>
                  <a:ea typeface="Cambria Math" panose="02040503050406030204" pitchFamily="18" charset="0"/>
                  <a:cs typeface="Meiryo UI" panose="020B0604030504040204" pitchFamily="50" charset="-128"/>
                </a:rPr>
                <a:t>z</a:t>
              </a:r>
              <a:endParaRPr kumimoji="1" lang="ja-JP" altLang="en-US" sz="1800" dirty="0">
                <a:latin typeface="Cambria Math" panose="02040503050406030204" pitchFamily="18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DD6B454E-8C21-4D8C-8F21-BCD8BC9E95A1}"/>
                </a:ext>
              </a:extLst>
            </p:cNvPr>
            <p:cNvSpPr/>
            <p:nvPr/>
          </p:nvSpPr>
          <p:spPr>
            <a:xfrm>
              <a:off x="1674449" y="4213645"/>
              <a:ext cx="3789424" cy="136767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3D33AB56-0D51-4E49-A0F1-193FA18BD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9657" y="2018757"/>
              <a:ext cx="0" cy="33120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C919090A-132D-4389-BA1C-7FF54B806D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369" y="4813035"/>
              <a:ext cx="4923544" cy="1480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E138D0C3-C542-4A55-8B5C-5769104D4075}"/>
                </a:ext>
              </a:extLst>
            </p:cNvPr>
            <p:cNvCxnSpPr>
              <a:cxnSpLocks/>
            </p:cNvCxnSpPr>
            <p:nvPr/>
          </p:nvCxnSpPr>
          <p:spPr>
            <a:xfrm>
              <a:off x="3217064" y="3890288"/>
              <a:ext cx="653603" cy="210298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CDA14333-6C1E-4531-8EC0-5F94232A78FC}"/>
                </a:ext>
              </a:extLst>
            </p:cNvPr>
            <p:cNvSpPr txBox="1"/>
            <p:nvPr/>
          </p:nvSpPr>
          <p:spPr>
            <a:xfrm>
              <a:off x="929495" y="4827843"/>
              <a:ext cx="31290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dirty="0">
                  <a:latin typeface="Cambria Math" panose="02040503050406030204" pitchFamily="18" charset="0"/>
                  <a:ea typeface="Cambria Math" panose="02040503050406030204" pitchFamily="18" charset="0"/>
                  <a:cs typeface="Meiryo UI" panose="020B0604030504040204" pitchFamily="50" charset="-128"/>
                </a:rPr>
                <a:t>x</a:t>
              </a:r>
              <a:endParaRPr kumimoji="1" lang="ja-JP" altLang="en-US" sz="1800" dirty="0">
                <a:latin typeface="Cambria Math" panose="02040503050406030204" pitchFamily="18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A7771DD7-26F9-467A-8D57-F3D3A7D821C3}"/>
                </a:ext>
              </a:extLst>
            </p:cNvPr>
            <p:cNvSpPr txBox="1"/>
            <p:nvPr/>
          </p:nvSpPr>
          <p:spPr>
            <a:xfrm>
              <a:off x="3941915" y="5623936"/>
              <a:ext cx="31290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dirty="0">
                  <a:latin typeface="Cambria Math" panose="02040503050406030204" pitchFamily="18" charset="0"/>
                  <a:ea typeface="Cambria Math" panose="02040503050406030204" pitchFamily="18" charset="0"/>
                  <a:cs typeface="Meiryo UI" panose="020B0604030504040204" pitchFamily="50" charset="-128"/>
                </a:rPr>
                <a:t>y</a:t>
              </a:r>
              <a:endParaRPr kumimoji="1" lang="ja-JP" altLang="en-US" sz="1800" dirty="0">
                <a:latin typeface="Cambria Math" panose="02040503050406030204" pitchFamily="18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BB1DF83E-87C4-4F48-98E8-55A55D0E7631}"/>
                </a:ext>
              </a:extLst>
            </p:cNvPr>
            <p:cNvSpPr txBox="1"/>
            <p:nvPr/>
          </p:nvSpPr>
          <p:spPr>
            <a:xfrm>
              <a:off x="3118870" y="3094465"/>
              <a:ext cx="34176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b="1" i="1" dirty="0">
                  <a:latin typeface="Cambria Math" panose="02040503050406030204" pitchFamily="18" charset="0"/>
                  <a:ea typeface="Cambria Math" panose="02040503050406030204" pitchFamily="18" charset="0"/>
                  <a:cs typeface="Meiryo UI" panose="020B0604030504040204" pitchFamily="50" charset="-128"/>
                </a:rPr>
                <a:t>N</a:t>
              </a:r>
              <a:endParaRPr kumimoji="1" lang="ja-JP" altLang="en-US" sz="1800" b="1" i="1" dirty="0">
                <a:latin typeface="Cambria Math" panose="02040503050406030204" pitchFamily="18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3" name="円弧 62">
              <a:extLst>
                <a:ext uri="{FF2B5EF4-FFF2-40B4-BE49-F238E27FC236}">
                  <a16:creationId xmlns:a16="http://schemas.microsoft.com/office/drawing/2014/main" id="{1E74E23A-A777-4EF9-B343-15220136E841}"/>
                </a:ext>
              </a:extLst>
            </p:cNvPr>
            <p:cNvSpPr/>
            <p:nvPr/>
          </p:nvSpPr>
          <p:spPr>
            <a:xfrm rot="17123587">
              <a:off x="2689948" y="3734261"/>
              <a:ext cx="1332000" cy="1332000"/>
            </a:xfrm>
            <a:prstGeom prst="arc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円弧 63">
              <a:extLst>
                <a:ext uri="{FF2B5EF4-FFF2-40B4-BE49-F238E27FC236}">
                  <a16:creationId xmlns:a16="http://schemas.microsoft.com/office/drawing/2014/main" id="{53FBC23A-8804-4D51-890E-B3A97CCD9952}"/>
                </a:ext>
              </a:extLst>
            </p:cNvPr>
            <p:cNvSpPr/>
            <p:nvPr/>
          </p:nvSpPr>
          <p:spPr>
            <a:xfrm rot="18356506">
              <a:off x="2471188" y="4394570"/>
              <a:ext cx="2088000" cy="2088000"/>
            </a:xfrm>
            <a:prstGeom prst="arc">
              <a:avLst>
                <a:gd name="adj1" fmla="val 16200000"/>
                <a:gd name="adj2" fmla="val 61377"/>
              </a:avLst>
            </a:prstGeom>
            <a:ln w="28575">
              <a:solidFill>
                <a:schemeClr val="accent2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円弧 64">
              <a:extLst>
                <a:ext uri="{FF2B5EF4-FFF2-40B4-BE49-F238E27FC236}">
                  <a16:creationId xmlns:a16="http://schemas.microsoft.com/office/drawing/2014/main" id="{8278C057-D729-47A9-B8EC-CEC294E61834}"/>
                </a:ext>
              </a:extLst>
            </p:cNvPr>
            <p:cNvSpPr/>
            <p:nvPr/>
          </p:nvSpPr>
          <p:spPr>
            <a:xfrm rot="19914866">
              <a:off x="3258730" y="3400454"/>
              <a:ext cx="1080000" cy="1080000"/>
            </a:xfrm>
            <a:prstGeom prst="arc">
              <a:avLst/>
            </a:prstGeom>
            <a:ln w="28575">
              <a:solidFill>
                <a:schemeClr val="accent2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2E51A58E-E485-4A61-BE1B-3A5D79D06069}"/>
                </a:ext>
              </a:extLst>
            </p:cNvPr>
            <p:cNvCxnSpPr>
              <a:cxnSpLocks/>
            </p:cNvCxnSpPr>
            <p:nvPr/>
          </p:nvCxnSpPr>
          <p:spPr>
            <a:xfrm>
              <a:off x="2088449" y="3775205"/>
              <a:ext cx="1411600" cy="1037604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15343063-9A3E-478D-AFC5-428FC3D4B45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33726" y="2675079"/>
              <a:ext cx="687273" cy="720000"/>
            </a:xfrm>
            <a:custGeom>
              <a:avLst/>
              <a:gdLst>
                <a:gd name="T0" fmla="*/ 444 w 446"/>
                <a:gd name="T1" fmla="*/ 298 h 467"/>
                <a:gd name="T2" fmla="*/ 397 w 446"/>
                <a:gd name="T3" fmla="*/ 233 h 467"/>
                <a:gd name="T4" fmla="*/ 444 w 446"/>
                <a:gd name="T5" fmla="*/ 169 h 467"/>
                <a:gd name="T6" fmla="*/ 445 w 446"/>
                <a:gd name="T7" fmla="*/ 161 h 467"/>
                <a:gd name="T8" fmla="*/ 440 w 446"/>
                <a:gd name="T9" fmla="*/ 156 h 467"/>
                <a:gd name="T10" fmla="*/ 363 w 446"/>
                <a:gd name="T11" fmla="*/ 131 h 467"/>
                <a:gd name="T12" fmla="*/ 363 w 446"/>
                <a:gd name="T13" fmla="*/ 51 h 467"/>
                <a:gd name="T14" fmla="*/ 360 w 446"/>
                <a:gd name="T15" fmla="*/ 44 h 467"/>
                <a:gd name="T16" fmla="*/ 352 w 446"/>
                <a:gd name="T17" fmla="*/ 43 h 467"/>
                <a:gd name="T18" fmla="*/ 276 w 446"/>
                <a:gd name="T19" fmla="*/ 68 h 467"/>
                <a:gd name="T20" fmla="*/ 229 w 446"/>
                <a:gd name="T21" fmla="*/ 3 h 467"/>
                <a:gd name="T22" fmla="*/ 223 w 446"/>
                <a:gd name="T23" fmla="*/ 0 h 467"/>
                <a:gd name="T24" fmla="*/ 216 w 446"/>
                <a:gd name="T25" fmla="*/ 3 h 467"/>
                <a:gd name="T26" fmla="*/ 169 w 446"/>
                <a:gd name="T27" fmla="*/ 68 h 467"/>
                <a:gd name="T28" fmla="*/ 93 w 446"/>
                <a:gd name="T29" fmla="*/ 43 h 467"/>
                <a:gd name="T30" fmla="*/ 85 w 446"/>
                <a:gd name="T31" fmla="*/ 44 h 467"/>
                <a:gd name="T32" fmla="*/ 82 w 446"/>
                <a:gd name="T33" fmla="*/ 51 h 467"/>
                <a:gd name="T34" fmla="*/ 82 w 446"/>
                <a:gd name="T35" fmla="*/ 131 h 467"/>
                <a:gd name="T36" fmla="*/ 6 w 446"/>
                <a:gd name="T37" fmla="*/ 156 h 467"/>
                <a:gd name="T38" fmla="*/ 0 w 446"/>
                <a:gd name="T39" fmla="*/ 161 h 467"/>
                <a:gd name="T40" fmla="*/ 2 w 446"/>
                <a:gd name="T41" fmla="*/ 169 h 467"/>
                <a:gd name="T42" fmla="*/ 48 w 446"/>
                <a:gd name="T43" fmla="*/ 233 h 467"/>
                <a:gd name="T44" fmla="*/ 2 w 446"/>
                <a:gd name="T45" fmla="*/ 298 h 467"/>
                <a:gd name="T46" fmla="*/ 0 w 446"/>
                <a:gd name="T47" fmla="*/ 306 h 467"/>
                <a:gd name="T48" fmla="*/ 6 w 446"/>
                <a:gd name="T49" fmla="*/ 311 h 467"/>
                <a:gd name="T50" fmla="*/ 82 w 446"/>
                <a:gd name="T51" fmla="*/ 336 h 467"/>
                <a:gd name="T52" fmla="*/ 82 w 446"/>
                <a:gd name="T53" fmla="*/ 416 h 467"/>
                <a:gd name="T54" fmla="*/ 85 w 446"/>
                <a:gd name="T55" fmla="*/ 422 h 467"/>
                <a:gd name="T56" fmla="*/ 93 w 446"/>
                <a:gd name="T57" fmla="*/ 423 h 467"/>
                <a:gd name="T58" fmla="*/ 169 w 446"/>
                <a:gd name="T59" fmla="*/ 399 h 467"/>
                <a:gd name="T60" fmla="*/ 216 w 446"/>
                <a:gd name="T61" fmla="*/ 464 h 467"/>
                <a:gd name="T62" fmla="*/ 223 w 446"/>
                <a:gd name="T63" fmla="*/ 467 h 467"/>
                <a:gd name="T64" fmla="*/ 229 w 446"/>
                <a:gd name="T65" fmla="*/ 464 h 467"/>
                <a:gd name="T66" fmla="*/ 276 w 446"/>
                <a:gd name="T67" fmla="*/ 399 h 467"/>
                <a:gd name="T68" fmla="*/ 352 w 446"/>
                <a:gd name="T69" fmla="*/ 423 h 467"/>
                <a:gd name="T70" fmla="*/ 360 w 446"/>
                <a:gd name="T71" fmla="*/ 422 h 467"/>
                <a:gd name="T72" fmla="*/ 363 w 446"/>
                <a:gd name="T73" fmla="*/ 416 h 467"/>
                <a:gd name="T74" fmla="*/ 363 w 446"/>
                <a:gd name="T75" fmla="*/ 336 h 467"/>
                <a:gd name="T76" fmla="*/ 440 w 446"/>
                <a:gd name="T77" fmla="*/ 311 h 467"/>
                <a:gd name="T78" fmla="*/ 445 w 446"/>
                <a:gd name="T79" fmla="*/ 306 h 467"/>
                <a:gd name="T80" fmla="*/ 444 w 446"/>
                <a:gd name="T81" fmla="*/ 298 h 467"/>
                <a:gd name="T82" fmla="*/ 361 w 446"/>
                <a:gd name="T83" fmla="*/ 292 h 467"/>
                <a:gd name="T84" fmla="*/ 329 w 446"/>
                <a:gd name="T85" fmla="*/ 340 h 467"/>
                <a:gd name="T86" fmla="*/ 281 w 446"/>
                <a:gd name="T87" fmla="*/ 372 h 467"/>
                <a:gd name="T88" fmla="*/ 223 w 446"/>
                <a:gd name="T89" fmla="*/ 384 h 467"/>
                <a:gd name="T90" fmla="*/ 164 w 446"/>
                <a:gd name="T91" fmla="*/ 372 h 467"/>
                <a:gd name="T92" fmla="*/ 116 w 446"/>
                <a:gd name="T93" fmla="*/ 340 h 467"/>
                <a:gd name="T94" fmla="*/ 84 w 446"/>
                <a:gd name="T95" fmla="*/ 292 h 467"/>
                <a:gd name="T96" fmla="*/ 72 w 446"/>
                <a:gd name="T97" fmla="*/ 233 h 467"/>
                <a:gd name="T98" fmla="*/ 84 w 446"/>
                <a:gd name="T99" fmla="*/ 175 h 467"/>
                <a:gd name="T100" fmla="*/ 116 w 446"/>
                <a:gd name="T101" fmla="*/ 127 h 467"/>
                <a:gd name="T102" fmla="*/ 164 w 446"/>
                <a:gd name="T103" fmla="*/ 95 h 467"/>
                <a:gd name="T104" fmla="*/ 223 w 446"/>
                <a:gd name="T105" fmla="*/ 83 h 467"/>
                <a:gd name="T106" fmla="*/ 281 w 446"/>
                <a:gd name="T107" fmla="*/ 95 h 467"/>
                <a:gd name="T108" fmla="*/ 329 w 446"/>
                <a:gd name="T109" fmla="*/ 127 h 467"/>
                <a:gd name="T110" fmla="*/ 361 w 446"/>
                <a:gd name="T111" fmla="*/ 175 h 467"/>
                <a:gd name="T112" fmla="*/ 373 w 446"/>
                <a:gd name="T113" fmla="*/ 233 h 467"/>
                <a:gd name="T114" fmla="*/ 361 w 446"/>
                <a:gd name="T115" fmla="*/ 292 h 467"/>
                <a:gd name="T116" fmla="*/ 361 w 446"/>
                <a:gd name="T117" fmla="*/ 292 h 467"/>
                <a:gd name="T118" fmla="*/ 361 w 446"/>
                <a:gd name="T119" fmla="*/ 292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46" h="467">
                  <a:moveTo>
                    <a:pt x="444" y="298"/>
                  </a:moveTo>
                  <a:cubicBezTo>
                    <a:pt x="397" y="233"/>
                    <a:pt x="397" y="233"/>
                    <a:pt x="397" y="233"/>
                  </a:cubicBezTo>
                  <a:cubicBezTo>
                    <a:pt x="444" y="169"/>
                    <a:pt x="444" y="169"/>
                    <a:pt x="444" y="169"/>
                  </a:cubicBezTo>
                  <a:cubicBezTo>
                    <a:pt x="445" y="166"/>
                    <a:pt x="446" y="164"/>
                    <a:pt x="445" y="161"/>
                  </a:cubicBezTo>
                  <a:cubicBezTo>
                    <a:pt x="444" y="159"/>
                    <a:pt x="442" y="157"/>
                    <a:pt x="440" y="156"/>
                  </a:cubicBezTo>
                  <a:cubicBezTo>
                    <a:pt x="363" y="131"/>
                    <a:pt x="363" y="131"/>
                    <a:pt x="363" y="131"/>
                  </a:cubicBezTo>
                  <a:cubicBezTo>
                    <a:pt x="363" y="51"/>
                    <a:pt x="363" y="51"/>
                    <a:pt x="363" y="51"/>
                  </a:cubicBezTo>
                  <a:cubicBezTo>
                    <a:pt x="363" y="48"/>
                    <a:pt x="362" y="46"/>
                    <a:pt x="360" y="44"/>
                  </a:cubicBezTo>
                  <a:cubicBezTo>
                    <a:pt x="357" y="43"/>
                    <a:pt x="355" y="42"/>
                    <a:pt x="352" y="43"/>
                  </a:cubicBezTo>
                  <a:cubicBezTo>
                    <a:pt x="276" y="68"/>
                    <a:pt x="276" y="68"/>
                    <a:pt x="276" y="68"/>
                  </a:cubicBezTo>
                  <a:cubicBezTo>
                    <a:pt x="229" y="3"/>
                    <a:pt x="229" y="3"/>
                    <a:pt x="229" y="3"/>
                  </a:cubicBezTo>
                  <a:cubicBezTo>
                    <a:pt x="228" y="1"/>
                    <a:pt x="226" y="0"/>
                    <a:pt x="223" y="0"/>
                  </a:cubicBezTo>
                  <a:cubicBezTo>
                    <a:pt x="220" y="0"/>
                    <a:pt x="217" y="1"/>
                    <a:pt x="216" y="3"/>
                  </a:cubicBezTo>
                  <a:cubicBezTo>
                    <a:pt x="169" y="68"/>
                    <a:pt x="169" y="68"/>
                    <a:pt x="169" y="68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0" y="42"/>
                    <a:pt x="88" y="43"/>
                    <a:pt x="85" y="44"/>
                  </a:cubicBezTo>
                  <a:cubicBezTo>
                    <a:pt x="83" y="46"/>
                    <a:pt x="82" y="48"/>
                    <a:pt x="82" y="51"/>
                  </a:cubicBezTo>
                  <a:cubicBezTo>
                    <a:pt x="82" y="131"/>
                    <a:pt x="82" y="131"/>
                    <a:pt x="82" y="131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3" y="157"/>
                    <a:pt x="1" y="159"/>
                    <a:pt x="0" y="161"/>
                  </a:cubicBezTo>
                  <a:cubicBezTo>
                    <a:pt x="0" y="164"/>
                    <a:pt x="0" y="166"/>
                    <a:pt x="2" y="169"/>
                  </a:cubicBezTo>
                  <a:cubicBezTo>
                    <a:pt x="48" y="233"/>
                    <a:pt x="48" y="233"/>
                    <a:pt x="48" y="233"/>
                  </a:cubicBezTo>
                  <a:cubicBezTo>
                    <a:pt x="2" y="298"/>
                    <a:pt x="2" y="298"/>
                    <a:pt x="2" y="298"/>
                  </a:cubicBezTo>
                  <a:cubicBezTo>
                    <a:pt x="0" y="300"/>
                    <a:pt x="0" y="303"/>
                    <a:pt x="0" y="306"/>
                  </a:cubicBezTo>
                  <a:cubicBezTo>
                    <a:pt x="1" y="308"/>
                    <a:pt x="3" y="310"/>
                    <a:pt x="6" y="311"/>
                  </a:cubicBezTo>
                  <a:cubicBezTo>
                    <a:pt x="82" y="336"/>
                    <a:pt x="82" y="336"/>
                    <a:pt x="82" y="336"/>
                  </a:cubicBezTo>
                  <a:cubicBezTo>
                    <a:pt x="82" y="416"/>
                    <a:pt x="82" y="416"/>
                    <a:pt x="82" y="416"/>
                  </a:cubicBezTo>
                  <a:cubicBezTo>
                    <a:pt x="82" y="418"/>
                    <a:pt x="83" y="421"/>
                    <a:pt x="85" y="422"/>
                  </a:cubicBezTo>
                  <a:cubicBezTo>
                    <a:pt x="88" y="424"/>
                    <a:pt x="90" y="424"/>
                    <a:pt x="93" y="423"/>
                  </a:cubicBezTo>
                  <a:cubicBezTo>
                    <a:pt x="169" y="399"/>
                    <a:pt x="169" y="399"/>
                    <a:pt x="169" y="399"/>
                  </a:cubicBezTo>
                  <a:cubicBezTo>
                    <a:pt x="216" y="464"/>
                    <a:pt x="216" y="464"/>
                    <a:pt x="216" y="464"/>
                  </a:cubicBezTo>
                  <a:cubicBezTo>
                    <a:pt x="218" y="466"/>
                    <a:pt x="220" y="467"/>
                    <a:pt x="223" y="467"/>
                  </a:cubicBezTo>
                  <a:cubicBezTo>
                    <a:pt x="225" y="467"/>
                    <a:pt x="228" y="466"/>
                    <a:pt x="229" y="464"/>
                  </a:cubicBezTo>
                  <a:cubicBezTo>
                    <a:pt x="276" y="399"/>
                    <a:pt x="276" y="399"/>
                    <a:pt x="276" y="399"/>
                  </a:cubicBezTo>
                  <a:cubicBezTo>
                    <a:pt x="352" y="423"/>
                    <a:pt x="352" y="423"/>
                    <a:pt x="352" y="423"/>
                  </a:cubicBezTo>
                  <a:cubicBezTo>
                    <a:pt x="355" y="424"/>
                    <a:pt x="357" y="424"/>
                    <a:pt x="360" y="422"/>
                  </a:cubicBezTo>
                  <a:cubicBezTo>
                    <a:pt x="362" y="421"/>
                    <a:pt x="363" y="418"/>
                    <a:pt x="363" y="416"/>
                  </a:cubicBezTo>
                  <a:cubicBezTo>
                    <a:pt x="363" y="336"/>
                    <a:pt x="363" y="336"/>
                    <a:pt x="363" y="336"/>
                  </a:cubicBezTo>
                  <a:cubicBezTo>
                    <a:pt x="440" y="311"/>
                    <a:pt x="440" y="311"/>
                    <a:pt x="440" y="311"/>
                  </a:cubicBezTo>
                  <a:cubicBezTo>
                    <a:pt x="442" y="310"/>
                    <a:pt x="444" y="308"/>
                    <a:pt x="445" y="306"/>
                  </a:cubicBezTo>
                  <a:cubicBezTo>
                    <a:pt x="446" y="303"/>
                    <a:pt x="445" y="300"/>
                    <a:pt x="444" y="298"/>
                  </a:cubicBezTo>
                  <a:close/>
                  <a:moveTo>
                    <a:pt x="361" y="292"/>
                  </a:moveTo>
                  <a:cubicBezTo>
                    <a:pt x="353" y="310"/>
                    <a:pt x="342" y="326"/>
                    <a:pt x="329" y="340"/>
                  </a:cubicBezTo>
                  <a:cubicBezTo>
                    <a:pt x="315" y="353"/>
                    <a:pt x="299" y="364"/>
                    <a:pt x="281" y="372"/>
                  </a:cubicBezTo>
                  <a:cubicBezTo>
                    <a:pt x="262" y="380"/>
                    <a:pt x="243" y="384"/>
                    <a:pt x="223" y="384"/>
                  </a:cubicBezTo>
                  <a:cubicBezTo>
                    <a:pt x="202" y="384"/>
                    <a:pt x="183" y="380"/>
                    <a:pt x="164" y="372"/>
                  </a:cubicBezTo>
                  <a:cubicBezTo>
                    <a:pt x="146" y="364"/>
                    <a:pt x="130" y="353"/>
                    <a:pt x="116" y="340"/>
                  </a:cubicBezTo>
                  <a:cubicBezTo>
                    <a:pt x="103" y="326"/>
                    <a:pt x="92" y="310"/>
                    <a:pt x="84" y="292"/>
                  </a:cubicBezTo>
                  <a:cubicBezTo>
                    <a:pt x="76" y="273"/>
                    <a:pt x="72" y="254"/>
                    <a:pt x="72" y="233"/>
                  </a:cubicBezTo>
                  <a:cubicBezTo>
                    <a:pt x="72" y="213"/>
                    <a:pt x="76" y="194"/>
                    <a:pt x="84" y="175"/>
                  </a:cubicBezTo>
                  <a:cubicBezTo>
                    <a:pt x="92" y="157"/>
                    <a:pt x="103" y="141"/>
                    <a:pt x="116" y="127"/>
                  </a:cubicBezTo>
                  <a:cubicBezTo>
                    <a:pt x="130" y="114"/>
                    <a:pt x="146" y="103"/>
                    <a:pt x="164" y="95"/>
                  </a:cubicBezTo>
                  <a:cubicBezTo>
                    <a:pt x="183" y="87"/>
                    <a:pt x="202" y="83"/>
                    <a:pt x="223" y="83"/>
                  </a:cubicBezTo>
                  <a:cubicBezTo>
                    <a:pt x="243" y="83"/>
                    <a:pt x="262" y="87"/>
                    <a:pt x="281" y="95"/>
                  </a:cubicBezTo>
                  <a:cubicBezTo>
                    <a:pt x="299" y="103"/>
                    <a:pt x="315" y="114"/>
                    <a:pt x="329" y="127"/>
                  </a:cubicBezTo>
                  <a:cubicBezTo>
                    <a:pt x="342" y="141"/>
                    <a:pt x="353" y="157"/>
                    <a:pt x="361" y="175"/>
                  </a:cubicBezTo>
                  <a:cubicBezTo>
                    <a:pt x="369" y="194"/>
                    <a:pt x="373" y="213"/>
                    <a:pt x="373" y="233"/>
                  </a:cubicBezTo>
                  <a:cubicBezTo>
                    <a:pt x="373" y="254"/>
                    <a:pt x="369" y="273"/>
                    <a:pt x="361" y="292"/>
                  </a:cubicBezTo>
                  <a:close/>
                  <a:moveTo>
                    <a:pt x="361" y="292"/>
                  </a:moveTo>
                  <a:cubicBezTo>
                    <a:pt x="361" y="292"/>
                    <a:pt x="361" y="292"/>
                    <a:pt x="361" y="292"/>
                  </a:cubicBezTo>
                </a:path>
              </a:pathLst>
            </a:custGeom>
            <a:solidFill>
              <a:srgbClr val="0070C0"/>
            </a:solidFill>
            <a:ln>
              <a:noFill/>
            </a:ln>
            <a:effectLst/>
          </p:spPr>
          <p:txBody>
            <a:bodyPr vert="horz" wrap="square" lIns="182852" tIns="91426" rIns="182852" bIns="91426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309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617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926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234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543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851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16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4468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7199"/>
            </a:p>
          </p:txBody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B69E31F5-BD11-413A-8AB1-17E2E8ADD69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770382" y="2220525"/>
              <a:ext cx="633317" cy="396000"/>
            </a:xfrm>
            <a:custGeom>
              <a:avLst/>
              <a:gdLst>
                <a:gd name="T0" fmla="*/ 462 w 467"/>
                <a:gd name="T1" fmla="*/ 132 h 300"/>
                <a:gd name="T2" fmla="*/ 364 w 467"/>
                <a:gd name="T3" fmla="*/ 36 h 300"/>
                <a:gd name="T4" fmla="*/ 234 w 467"/>
                <a:gd name="T5" fmla="*/ 0 h 300"/>
                <a:gd name="T6" fmla="*/ 103 w 467"/>
                <a:gd name="T7" fmla="*/ 36 h 300"/>
                <a:gd name="T8" fmla="*/ 5 w 467"/>
                <a:gd name="T9" fmla="*/ 132 h 300"/>
                <a:gd name="T10" fmla="*/ 0 w 467"/>
                <a:gd name="T11" fmla="*/ 150 h 300"/>
                <a:gd name="T12" fmla="*/ 5 w 467"/>
                <a:gd name="T13" fmla="*/ 168 h 300"/>
                <a:gd name="T14" fmla="*/ 103 w 467"/>
                <a:gd name="T15" fmla="*/ 264 h 300"/>
                <a:gd name="T16" fmla="*/ 234 w 467"/>
                <a:gd name="T17" fmla="*/ 300 h 300"/>
                <a:gd name="T18" fmla="*/ 364 w 467"/>
                <a:gd name="T19" fmla="*/ 264 h 300"/>
                <a:gd name="T20" fmla="*/ 462 w 467"/>
                <a:gd name="T21" fmla="*/ 168 h 300"/>
                <a:gd name="T22" fmla="*/ 467 w 467"/>
                <a:gd name="T23" fmla="*/ 150 h 300"/>
                <a:gd name="T24" fmla="*/ 462 w 467"/>
                <a:gd name="T25" fmla="*/ 132 h 300"/>
                <a:gd name="T26" fmla="*/ 178 w 467"/>
                <a:gd name="T27" fmla="*/ 61 h 300"/>
                <a:gd name="T28" fmla="*/ 234 w 467"/>
                <a:gd name="T29" fmla="*/ 38 h 300"/>
                <a:gd name="T30" fmla="*/ 242 w 467"/>
                <a:gd name="T31" fmla="*/ 41 h 300"/>
                <a:gd name="T32" fmla="*/ 246 w 467"/>
                <a:gd name="T33" fmla="*/ 50 h 300"/>
                <a:gd name="T34" fmla="*/ 242 w 467"/>
                <a:gd name="T35" fmla="*/ 59 h 300"/>
                <a:gd name="T36" fmla="*/ 234 w 467"/>
                <a:gd name="T37" fmla="*/ 63 h 300"/>
                <a:gd name="T38" fmla="*/ 195 w 467"/>
                <a:gd name="T39" fmla="*/ 78 h 300"/>
                <a:gd name="T40" fmla="*/ 179 w 467"/>
                <a:gd name="T41" fmla="*/ 117 h 300"/>
                <a:gd name="T42" fmla="*/ 176 w 467"/>
                <a:gd name="T43" fmla="*/ 126 h 300"/>
                <a:gd name="T44" fmla="*/ 167 w 467"/>
                <a:gd name="T45" fmla="*/ 129 h 300"/>
                <a:gd name="T46" fmla="*/ 158 w 467"/>
                <a:gd name="T47" fmla="*/ 126 h 300"/>
                <a:gd name="T48" fmla="*/ 154 w 467"/>
                <a:gd name="T49" fmla="*/ 117 h 300"/>
                <a:gd name="T50" fmla="*/ 178 w 467"/>
                <a:gd name="T51" fmla="*/ 61 h 300"/>
                <a:gd name="T52" fmla="*/ 347 w 467"/>
                <a:gd name="T53" fmla="*/ 235 h 300"/>
                <a:gd name="T54" fmla="*/ 234 w 467"/>
                <a:gd name="T55" fmla="*/ 267 h 300"/>
                <a:gd name="T56" fmla="*/ 120 w 467"/>
                <a:gd name="T57" fmla="*/ 235 h 300"/>
                <a:gd name="T58" fmla="*/ 33 w 467"/>
                <a:gd name="T59" fmla="*/ 150 h 300"/>
                <a:gd name="T60" fmla="*/ 133 w 467"/>
                <a:gd name="T61" fmla="*/ 58 h 300"/>
                <a:gd name="T62" fmla="*/ 117 w 467"/>
                <a:gd name="T63" fmla="*/ 117 h 300"/>
                <a:gd name="T64" fmla="*/ 151 w 467"/>
                <a:gd name="T65" fmla="*/ 199 h 300"/>
                <a:gd name="T66" fmla="*/ 234 w 467"/>
                <a:gd name="T67" fmla="*/ 234 h 300"/>
                <a:gd name="T68" fmla="*/ 316 w 467"/>
                <a:gd name="T69" fmla="*/ 199 h 300"/>
                <a:gd name="T70" fmla="*/ 350 w 467"/>
                <a:gd name="T71" fmla="*/ 117 h 300"/>
                <a:gd name="T72" fmla="*/ 335 w 467"/>
                <a:gd name="T73" fmla="*/ 58 h 300"/>
                <a:gd name="T74" fmla="*/ 434 w 467"/>
                <a:gd name="T75" fmla="*/ 150 h 300"/>
                <a:gd name="T76" fmla="*/ 347 w 467"/>
                <a:gd name="T77" fmla="*/ 235 h 300"/>
                <a:gd name="T78" fmla="*/ 347 w 467"/>
                <a:gd name="T79" fmla="*/ 235 h 300"/>
                <a:gd name="T80" fmla="*/ 347 w 467"/>
                <a:gd name="T81" fmla="*/ 23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7" h="300">
                  <a:moveTo>
                    <a:pt x="462" y="132"/>
                  </a:moveTo>
                  <a:cubicBezTo>
                    <a:pt x="438" y="92"/>
                    <a:pt x="405" y="60"/>
                    <a:pt x="364" y="36"/>
                  </a:cubicBezTo>
                  <a:cubicBezTo>
                    <a:pt x="323" y="12"/>
                    <a:pt x="279" y="0"/>
                    <a:pt x="234" y="0"/>
                  </a:cubicBezTo>
                  <a:cubicBezTo>
                    <a:pt x="188" y="0"/>
                    <a:pt x="144" y="12"/>
                    <a:pt x="103" y="36"/>
                  </a:cubicBezTo>
                  <a:cubicBezTo>
                    <a:pt x="62" y="60"/>
                    <a:pt x="30" y="92"/>
                    <a:pt x="5" y="132"/>
                  </a:cubicBezTo>
                  <a:cubicBezTo>
                    <a:pt x="2" y="138"/>
                    <a:pt x="0" y="144"/>
                    <a:pt x="0" y="150"/>
                  </a:cubicBezTo>
                  <a:cubicBezTo>
                    <a:pt x="0" y="156"/>
                    <a:pt x="2" y="162"/>
                    <a:pt x="5" y="168"/>
                  </a:cubicBezTo>
                  <a:cubicBezTo>
                    <a:pt x="30" y="208"/>
                    <a:pt x="62" y="240"/>
                    <a:pt x="103" y="264"/>
                  </a:cubicBezTo>
                  <a:cubicBezTo>
                    <a:pt x="144" y="288"/>
                    <a:pt x="188" y="300"/>
                    <a:pt x="234" y="300"/>
                  </a:cubicBezTo>
                  <a:cubicBezTo>
                    <a:pt x="279" y="300"/>
                    <a:pt x="323" y="288"/>
                    <a:pt x="364" y="264"/>
                  </a:cubicBezTo>
                  <a:cubicBezTo>
                    <a:pt x="405" y="240"/>
                    <a:pt x="438" y="208"/>
                    <a:pt x="462" y="168"/>
                  </a:cubicBezTo>
                  <a:cubicBezTo>
                    <a:pt x="465" y="162"/>
                    <a:pt x="467" y="156"/>
                    <a:pt x="467" y="150"/>
                  </a:cubicBezTo>
                  <a:cubicBezTo>
                    <a:pt x="467" y="144"/>
                    <a:pt x="465" y="138"/>
                    <a:pt x="462" y="132"/>
                  </a:cubicBezTo>
                  <a:close/>
                  <a:moveTo>
                    <a:pt x="178" y="61"/>
                  </a:moveTo>
                  <a:cubicBezTo>
                    <a:pt x="193" y="45"/>
                    <a:pt x="212" y="38"/>
                    <a:pt x="234" y="38"/>
                  </a:cubicBezTo>
                  <a:cubicBezTo>
                    <a:pt x="237" y="38"/>
                    <a:pt x="240" y="39"/>
                    <a:pt x="242" y="41"/>
                  </a:cubicBezTo>
                  <a:cubicBezTo>
                    <a:pt x="245" y="44"/>
                    <a:pt x="246" y="47"/>
                    <a:pt x="246" y="50"/>
                  </a:cubicBezTo>
                  <a:cubicBezTo>
                    <a:pt x="246" y="54"/>
                    <a:pt x="245" y="56"/>
                    <a:pt x="242" y="59"/>
                  </a:cubicBezTo>
                  <a:cubicBezTo>
                    <a:pt x="240" y="61"/>
                    <a:pt x="237" y="63"/>
                    <a:pt x="234" y="63"/>
                  </a:cubicBezTo>
                  <a:cubicBezTo>
                    <a:pt x="219" y="63"/>
                    <a:pt x="206" y="68"/>
                    <a:pt x="195" y="78"/>
                  </a:cubicBezTo>
                  <a:cubicBezTo>
                    <a:pt x="185" y="89"/>
                    <a:pt x="179" y="102"/>
                    <a:pt x="179" y="117"/>
                  </a:cubicBezTo>
                  <a:cubicBezTo>
                    <a:pt x="179" y="120"/>
                    <a:pt x="178" y="123"/>
                    <a:pt x="176" y="126"/>
                  </a:cubicBezTo>
                  <a:cubicBezTo>
                    <a:pt x="173" y="128"/>
                    <a:pt x="170" y="129"/>
                    <a:pt x="167" y="129"/>
                  </a:cubicBezTo>
                  <a:cubicBezTo>
                    <a:pt x="163" y="129"/>
                    <a:pt x="160" y="128"/>
                    <a:pt x="158" y="126"/>
                  </a:cubicBezTo>
                  <a:cubicBezTo>
                    <a:pt x="156" y="123"/>
                    <a:pt x="154" y="120"/>
                    <a:pt x="154" y="117"/>
                  </a:cubicBezTo>
                  <a:cubicBezTo>
                    <a:pt x="154" y="95"/>
                    <a:pt x="162" y="76"/>
                    <a:pt x="178" y="61"/>
                  </a:cubicBezTo>
                  <a:close/>
                  <a:moveTo>
                    <a:pt x="347" y="235"/>
                  </a:moveTo>
                  <a:cubicBezTo>
                    <a:pt x="312" y="256"/>
                    <a:pt x="274" y="267"/>
                    <a:pt x="234" y="267"/>
                  </a:cubicBezTo>
                  <a:cubicBezTo>
                    <a:pt x="193" y="267"/>
                    <a:pt x="155" y="256"/>
                    <a:pt x="120" y="235"/>
                  </a:cubicBezTo>
                  <a:cubicBezTo>
                    <a:pt x="85" y="214"/>
                    <a:pt x="56" y="186"/>
                    <a:pt x="33" y="150"/>
                  </a:cubicBezTo>
                  <a:cubicBezTo>
                    <a:pt x="60" y="109"/>
                    <a:pt x="93" y="78"/>
                    <a:pt x="133" y="58"/>
                  </a:cubicBezTo>
                  <a:cubicBezTo>
                    <a:pt x="122" y="76"/>
                    <a:pt x="117" y="96"/>
                    <a:pt x="117" y="117"/>
                  </a:cubicBezTo>
                  <a:cubicBezTo>
                    <a:pt x="117" y="149"/>
                    <a:pt x="128" y="176"/>
                    <a:pt x="151" y="199"/>
                  </a:cubicBezTo>
                  <a:cubicBezTo>
                    <a:pt x="174" y="222"/>
                    <a:pt x="201" y="234"/>
                    <a:pt x="234" y="234"/>
                  </a:cubicBezTo>
                  <a:cubicBezTo>
                    <a:pt x="266" y="234"/>
                    <a:pt x="293" y="222"/>
                    <a:pt x="316" y="199"/>
                  </a:cubicBezTo>
                  <a:cubicBezTo>
                    <a:pt x="339" y="176"/>
                    <a:pt x="350" y="149"/>
                    <a:pt x="350" y="117"/>
                  </a:cubicBezTo>
                  <a:cubicBezTo>
                    <a:pt x="350" y="96"/>
                    <a:pt x="345" y="76"/>
                    <a:pt x="335" y="58"/>
                  </a:cubicBezTo>
                  <a:cubicBezTo>
                    <a:pt x="374" y="78"/>
                    <a:pt x="407" y="109"/>
                    <a:pt x="434" y="150"/>
                  </a:cubicBezTo>
                  <a:cubicBezTo>
                    <a:pt x="411" y="186"/>
                    <a:pt x="382" y="214"/>
                    <a:pt x="347" y="235"/>
                  </a:cubicBezTo>
                  <a:close/>
                  <a:moveTo>
                    <a:pt x="347" y="235"/>
                  </a:moveTo>
                  <a:cubicBezTo>
                    <a:pt x="347" y="235"/>
                    <a:pt x="347" y="235"/>
                    <a:pt x="347" y="23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vert="horz" wrap="square" lIns="182852" tIns="91426" rIns="182852" bIns="91426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309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617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926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234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543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851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16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4468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7199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F69F9583-4949-4A43-A4A1-D0528D6E60F8}"/>
                    </a:ext>
                  </a:extLst>
                </p:cNvPr>
                <p:cNvSpPr txBox="1"/>
                <p:nvPr/>
              </p:nvSpPr>
              <p:spPr>
                <a:xfrm>
                  <a:off x="4574307" y="3022352"/>
                  <a:ext cx="345033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  <a:cs typeface="Meiryo UI" panose="020B0604030504040204" pitchFamily="50" charset="-128"/>
                          </a:rPr>
                          <m:t>𝑽</m:t>
                        </m:r>
                      </m:oMath>
                    </m:oMathPara>
                  </a14:m>
                  <a:endParaRPr kumimoji="1" lang="ja-JP" altLang="en-US" sz="18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F69F9583-4949-4A43-A4A1-D0528D6E60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4307" y="3022352"/>
                  <a:ext cx="34503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テキスト ボックス 76">
                  <a:extLst>
                    <a:ext uri="{FF2B5EF4-FFF2-40B4-BE49-F238E27FC236}">
                      <a16:creationId xmlns:a16="http://schemas.microsoft.com/office/drawing/2014/main" id="{71EB1495-685C-4C21-BBD5-6528F19996BA}"/>
                    </a:ext>
                  </a:extLst>
                </p:cNvPr>
                <p:cNvSpPr txBox="1"/>
                <p:nvPr/>
              </p:nvSpPr>
              <p:spPr>
                <a:xfrm>
                  <a:off x="1609279" y="3573016"/>
                  <a:ext cx="393056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  <a:cs typeface="Meiryo UI" panose="020B0604030504040204" pitchFamily="50" charset="-128"/>
                          </a:rPr>
                          <m:t>𝑳</m:t>
                        </m:r>
                      </m:oMath>
                    </m:oMathPara>
                  </a14:m>
                  <a:endParaRPr kumimoji="1" lang="ja-JP" altLang="en-US" sz="18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77" name="テキスト ボックス 76">
                  <a:extLst>
                    <a:ext uri="{FF2B5EF4-FFF2-40B4-BE49-F238E27FC236}">
                      <a16:creationId xmlns:a16="http://schemas.microsoft.com/office/drawing/2014/main" id="{71EB1495-685C-4C21-BBD5-6528F19996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279" y="3573016"/>
                  <a:ext cx="39305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正方形/長方形 77">
                  <a:extLst>
                    <a:ext uri="{FF2B5EF4-FFF2-40B4-BE49-F238E27FC236}">
                      <a16:creationId xmlns:a16="http://schemas.microsoft.com/office/drawing/2014/main" id="{A991EDC4-198C-4AB7-808A-01A098410944}"/>
                    </a:ext>
                  </a:extLst>
                </p:cNvPr>
                <p:cNvSpPr/>
                <p:nvPr/>
              </p:nvSpPr>
              <p:spPr>
                <a:xfrm>
                  <a:off x="3690673" y="3019271"/>
                  <a:ext cx="717953" cy="369332"/>
                </a:xfrm>
                <a:prstGeom prst="rect">
                  <a:avLst/>
                </a:prstGeom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ja-JP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𝑜𝑢𝑡</m:t>
                            </m:r>
                          </m:sub>
                        </m:sSub>
                        <m: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  <a:cs typeface="Meiryo UI" panose="020B0604030504040204" pitchFamily="50" charset="-128"/>
                          </a:rPr>
                          <m:t> </m:t>
                        </m:r>
                      </m:oMath>
                    </m:oMathPara>
                  </a14:m>
                  <a:endParaRPr lang="ja-JP" altLang="en-US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正方形/長方形 77">
                  <a:extLst>
                    <a:ext uri="{FF2B5EF4-FFF2-40B4-BE49-F238E27FC236}">
                      <a16:creationId xmlns:a16="http://schemas.microsoft.com/office/drawing/2014/main" id="{A991EDC4-198C-4AB7-808A-01A0984109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0673" y="3019271"/>
                  <a:ext cx="71795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正方形/長方形 78">
                  <a:extLst>
                    <a:ext uri="{FF2B5EF4-FFF2-40B4-BE49-F238E27FC236}">
                      <a16:creationId xmlns:a16="http://schemas.microsoft.com/office/drawing/2014/main" id="{D63DBFFE-5FB2-40F5-AAEF-01C0CC1A8E0C}"/>
                    </a:ext>
                  </a:extLst>
                </p:cNvPr>
                <p:cNvSpPr/>
                <p:nvPr/>
              </p:nvSpPr>
              <p:spPr>
                <a:xfrm>
                  <a:off x="3821989" y="4178953"/>
                  <a:ext cx="548675" cy="369332"/>
                </a:xfrm>
                <a:prstGeom prst="rect">
                  <a:avLst/>
                </a:prstGeom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eiryo UI" panose="020B0604030504040204" pitchFamily="50" charset="-128"/>
                          </a:rPr>
                          <m:t>∆</m:t>
                        </m:r>
                        <m:r>
                          <a:rPr lang="ja-JP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eiryo UI" panose="020B0604030504040204" pitchFamily="50" charset="-128"/>
                          </a:rPr>
                          <m:t>𝜙</m:t>
                        </m:r>
                      </m:oMath>
                    </m:oMathPara>
                  </a14:m>
                  <a:endParaRPr lang="ja-JP" altLang="en-US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正方形/長方形 78">
                  <a:extLst>
                    <a:ext uri="{FF2B5EF4-FFF2-40B4-BE49-F238E27FC236}">
                      <a16:creationId xmlns:a16="http://schemas.microsoft.com/office/drawing/2014/main" id="{D63DBFFE-5FB2-40F5-AAEF-01C0CC1A8E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989" y="4178953"/>
                  <a:ext cx="54867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5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A13D6057-1E03-43D7-98BA-C2980D7CD76B}"/>
                    </a:ext>
                  </a:extLst>
                </p:cNvPr>
                <p:cNvSpPr/>
                <p:nvPr/>
              </p:nvSpPr>
              <p:spPr>
                <a:xfrm>
                  <a:off x="2548432" y="3469765"/>
                  <a:ext cx="551240" cy="369332"/>
                </a:xfrm>
                <a:prstGeom prst="rect">
                  <a:avLst/>
                </a:prstGeom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ja-JP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ja-JP" altLang="en-US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A13D6057-1E03-43D7-98BA-C2980D7CD7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8432" y="3469765"/>
                  <a:ext cx="55124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39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65256EBD-29F4-4175-A78D-132028F6F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4729" y="3292929"/>
              <a:ext cx="980392" cy="1519802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1D91C74F-3A02-48A5-9FCA-C4E8A1CBB6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79829" y="3019271"/>
              <a:ext cx="5526" cy="1793461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95B6EA0B-2780-4EC1-A4A4-0785A3352102}"/>
                    </a:ext>
                  </a:extLst>
                </p:cNvPr>
                <p:cNvSpPr txBox="1"/>
                <p:nvPr/>
              </p:nvSpPr>
              <p:spPr>
                <a:xfrm>
                  <a:off x="6619673" y="2586595"/>
                  <a:ext cx="30783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800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Meiryo UI" panose="020B0604030504040204" pitchFamily="50" charset="-128"/>
                    </a:rPr>
                    <a:t>Angle(</a:t>
                  </a:r>
                  <a14:m>
                    <m:oMath xmlns:m="http://schemas.openxmlformats.org/officeDocument/2006/math">
                      <m:r>
                        <a:rPr kumimoji="1" lang="ja-JP" alt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𝜃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, </m:t>
                      </m:r>
                      <m:r>
                        <a:rPr kumimoji="1" lang="ja-JP" alt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𝜙</m:t>
                      </m:r>
                    </m:oMath>
                  </a14:m>
                  <a:r>
                    <a:rPr kumimoji="1" lang="en-US" altLang="ja-JP" sz="1800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Meiryo UI" panose="020B0604030504040204" pitchFamily="50" charset="-128"/>
                    </a:rPr>
                    <a:t>) </a:t>
                  </a:r>
                  <a:r>
                    <a:rPr kumimoji="1" lang="ja-JP" altLang="en-US" sz="1800" dirty="0">
                      <a:latin typeface="Cambria Math" panose="02040503050406030204" pitchFamily="18" charset="0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→ </a:t>
                  </a:r>
                  <a:r>
                    <a:rPr kumimoji="1" lang="en-US" altLang="ja-JP" sz="1800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Meiryo UI" panose="020B0604030504040204" pitchFamily="50" charset="-128"/>
                    </a:rPr>
                    <a:t>Vector(</a:t>
                  </a:r>
                  <a:r>
                    <a:rPr kumimoji="1" lang="en-US" altLang="ja-JP" sz="1800" i="1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Meiryo UI" panose="020B0604030504040204" pitchFamily="50" charset="-128"/>
                    </a:rPr>
                    <a:t>X</a:t>
                  </a:r>
                  <a:r>
                    <a:rPr kumimoji="1" lang="en-US" altLang="ja-JP" sz="1800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Meiryo UI" panose="020B0604030504040204" pitchFamily="50" charset="-128"/>
                    </a:rPr>
                    <a:t>, </a:t>
                  </a:r>
                  <a:r>
                    <a:rPr kumimoji="1" lang="en-US" altLang="ja-JP" sz="1800" i="1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Meiryo UI" panose="020B0604030504040204" pitchFamily="50" charset="-128"/>
                    </a:rPr>
                    <a:t>Y</a:t>
                  </a:r>
                  <a:r>
                    <a:rPr kumimoji="1" lang="en-US" altLang="ja-JP" sz="1800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Meiryo UI" panose="020B0604030504040204" pitchFamily="50" charset="-128"/>
                    </a:rPr>
                    <a:t>, </a:t>
                  </a:r>
                  <a:r>
                    <a:rPr kumimoji="1" lang="en-US" altLang="ja-JP" sz="1800" i="1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Meiryo UI" panose="020B0604030504040204" pitchFamily="50" charset="-128"/>
                    </a:rPr>
                    <a:t>Z </a:t>
                  </a:r>
                  <a:r>
                    <a:rPr kumimoji="1" lang="en-US" altLang="ja-JP" sz="1800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Meiryo UI" panose="020B0604030504040204" pitchFamily="50" charset="-128"/>
                    </a:rPr>
                    <a:t>)</a:t>
                  </a:r>
                  <a:endParaRPr kumimoji="1" lang="ja-JP" altLang="en-US" sz="1800" dirty="0">
                    <a:latin typeface="Cambria Math" panose="02040503050406030204" pitchFamily="18" charset="0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95B6EA0B-2780-4EC1-A4A4-0785A3352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673" y="2586595"/>
                  <a:ext cx="3078343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782" t="-9836" r="-792" b="-2295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9B5C0873-BFF3-4685-AF11-32D04DBBA4C6}"/>
                    </a:ext>
                  </a:extLst>
                </p:cNvPr>
                <p:cNvSpPr txBox="1"/>
                <p:nvPr/>
              </p:nvSpPr>
              <p:spPr>
                <a:xfrm>
                  <a:off x="6619673" y="3996556"/>
                  <a:ext cx="4828886" cy="12852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altLang="ja-JP" sz="1800" b="1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m:t>𝑵</m:t>
                      </m:r>
                      <m:r>
                        <a:rPr lang="en-US" altLang="ja-JP" sz="1800" b="1" i="1">
                          <a:latin typeface="Cambria Math" panose="02040503050406030204" pitchFamily="18" charset="0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m:t>=</m:t>
                      </m:r>
                      <m:d>
                        <m:dPr>
                          <m:ctrlPr>
                            <a:rPr lang="en-US" altLang="ja-JP" sz="1800" i="1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eiryo UI" panose="020B0604030504040204" pitchFamily="50" charset="-128"/>
                            </a:rPr>
                            <m:t>0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  <m:t>, 0,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lang="en-US" altLang="ja-JP" sz="1800" dirty="0">
                      <a:latin typeface="Meiryo UI" panose="020B0604030504040204" pitchFamily="50" charset="-128"/>
                      <a:ea typeface="Cambria Math" panose="02040503050406030204" pitchFamily="18" charset="0"/>
                      <a:cs typeface="Meiryo UI" panose="020B0604030504040204" pitchFamily="50" charset="-128"/>
                    </a:rPr>
                    <a:t> </a:t>
                  </a:r>
                  <a:endParaRPr lang="en-US" altLang="ja-JP" sz="1800" b="1" i="1" dirty="0">
                    <a:latin typeface="Cambria Math" panose="02040503050406030204" pitchFamily="18" charset="0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kumimoji="1" lang="en-US" altLang="ja-JP" sz="1800" b="1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m:t>𝑳</m:t>
                      </m:r>
                      <m:r>
                        <a:rPr kumimoji="1" lang="en-US" altLang="ja-JP" sz="1800" b="1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ja-JP" sz="1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eiryo UI" panose="020B0604030504040204" pitchFamily="50" charset="-128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8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eiryo UI" panose="020B0604030504040204" pitchFamily="50" charset="-128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1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Meiryo UI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1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Meiryo UI" panose="020B0604030504040204" pitchFamily="50" charset="-128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1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Meiryo UI" panose="020B0604030504040204" pitchFamily="50" charset="-128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func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  <m:t>, 0,</m:t>
                          </m:r>
                          <m:func>
                            <m:func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Meiryo UI" panose="020B0604030504040204" pitchFamily="50" charset="-128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1800" b="0" i="0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Meiryo UI" panose="020B0604030504040204" pitchFamily="50" charset="-128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ja-JP" sz="1800" b="0" i="1" smtClean="0"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Meiryo UI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1800" b="0" i="1" smtClean="0"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Meiryo UI" panose="020B0604030504040204" pitchFamily="50" charset="-128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ja-JP" sz="1800" b="0" i="1" smtClean="0"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Meiryo UI" panose="020B0604030504040204" pitchFamily="50" charset="-128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a14:m>
                  <a:r>
                    <a:rPr kumimoji="1" lang="en-US" altLang="ja-JP" sz="1800" b="0" dirty="0">
                      <a:latin typeface="Meiryo UI" panose="020B0604030504040204" pitchFamily="50" charset="-128"/>
                      <a:ea typeface="Cambria Math" panose="02040503050406030204" pitchFamily="18" charset="0"/>
                      <a:cs typeface="Meiryo UI" panose="020B0604030504040204" pitchFamily="50" charset="-128"/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kumimoji="1" lang="en-US" altLang="ja-JP" sz="1800" b="1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m:t>𝑽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m:t>=(</m:t>
                      </m:r>
                      <m:func>
                        <m:func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1800" b="0" i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kumimoji="1" lang="el-GR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eiryo UI" panose="020B0604030504040204" pitchFamily="50" charset="-128"/>
                            </a:rPr>
                            <m:t>Δ</m:t>
                          </m:r>
                          <m:r>
                            <a:rPr kumimoji="1" lang="ja-JP" altLang="el-G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eiryo UI" panose="020B0604030504040204" pitchFamily="50" charset="-128"/>
                            </a:rPr>
                            <m:t>𝜙</m:t>
                          </m:r>
                        </m:e>
                      </m:func>
                      <m:func>
                        <m:func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1800" b="0" i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Meiryo UI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18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Meiryo UI" panose="020B0604030504040204" pitchFamily="50" charset="-128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Meiryo UI" panose="020B0604030504040204" pitchFamily="50" charset="-128"/>
                                </a:rPr>
                                <m:t>𝑜𝑢𝑡</m:t>
                              </m:r>
                            </m:sub>
                          </m:sSub>
                        </m:e>
                      </m:func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m:t>,</m:t>
                      </m:r>
                      <m:func>
                        <m:func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1800" b="0" i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kumimoji="1" lang="el-GR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eiryo UI" panose="020B0604030504040204" pitchFamily="50" charset="-128"/>
                            </a:rPr>
                            <m:t>Δ</m:t>
                          </m:r>
                          <m:r>
                            <a:rPr kumimoji="1" lang="ja-JP" altLang="el-G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eiryo UI" panose="020B0604030504040204" pitchFamily="50" charset="-128"/>
                            </a:rPr>
                            <m:t>𝜙</m:t>
                          </m:r>
                        </m:e>
                      </m:func>
                      <m:func>
                        <m:func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1800" b="0" i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Meiryo UI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18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Meiryo UI" panose="020B0604030504040204" pitchFamily="50" charset="-128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Meiryo UI" panose="020B0604030504040204" pitchFamily="50" charset="-128"/>
                                </a:rPr>
                                <m:t>𝑜𝑢𝑡</m:t>
                              </m:r>
                            </m:sub>
                          </m:sSub>
                        </m:e>
                      </m:func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m:t>,</m:t>
                      </m:r>
                      <m:func>
                        <m:func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1800" b="0" i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Meiryo UI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18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Meiryo UI" panose="020B0604030504040204" pitchFamily="50" charset="-128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Meiryo UI" panose="020B0604030504040204" pitchFamily="50" charset="-128"/>
                                </a:rPr>
                                <m:t>𝑜𝑢𝑡</m:t>
                              </m:r>
                            </m:sub>
                          </m:sSub>
                        </m:e>
                      </m:func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m:t>)</m:t>
                      </m:r>
                    </m:oMath>
                  </a14:m>
                  <a:r>
                    <a:rPr kumimoji="1" lang="en-US" altLang="ja-JP" sz="1800" dirty="0"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9B5C0873-BFF3-4685-AF11-32D04DBBA4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673" y="3996556"/>
                  <a:ext cx="4828886" cy="1285224"/>
                </a:xfrm>
                <a:prstGeom prst="rect">
                  <a:avLst/>
                </a:prstGeom>
                <a:blipFill>
                  <a:blip r:embed="rId9"/>
                  <a:stretch>
                    <a:fillRect b="-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6E632922-A3C3-4EA0-BC76-9FFCE5B2553B}"/>
                    </a:ext>
                  </a:extLst>
                </p:cNvPr>
                <p:cNvSpPr/>
                <p:nvPr/>
              </p:nvSpPr>
              <p:spPr>
                <a:xfrm>
                  <a:off x="6619673" y="3064644"/>
                  <a:ext cx="1774653" cy="9233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m:t>𝑋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m:t>=</m:t>
                      </m:r>
                      <m:func>
                        <m:func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800" b="0" i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  <m:t>cos</m:t>
                          </m:r>
                        </m:fName>
                        <m:e>
                          <m:r>
                            <a:rPr lang="ja-JP" altLang="en-US" sz="18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  <m:t>𝜙</m:t>
                          </m:r>
                        </m:e>
                      </m:func>
                      <m:func>
                        <m:func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800" b="0" i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  <m:t>sin</m:t>
                          </m:r>
                        </m:fName>
                        <m:e>
                          <m:r>
                            <a:rPr lang="ja-JP" altLang="en-US" sz="18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cs typeface="Meiryo UI" panose="020B0604030504040204" pitchFamily="50" charset="-128"/>
                            </a:rPr>
                            <m:t>𝜃</m:t>
                          </m:r>
                        </m:e>
                      </m:func>
                    </m:oMath>
                  </a14:m>
                  <a:r>
                    <a:rPr lang="en-US" altLang="ja-JP" sz="1800" b="0" dirty="0"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𝑌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=</m:t>
                      </m:r>
                      <m:func>
                        <m:func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eiryo UI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eiryo UI" panose="020B0604030504040204" pitchFamily="50" charset="-128"/>
                            </a:rPr>
                            <m:t>sin</m:t>
                          </m:r>
                        </m:fName>
                        <m:e>
                          <m:r>
                            <a:rPr lang="ja-JP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eiryo UI" panose="020B0604030504040204" pitchFamily="50" charset="-128"/>
                            </a:rPr>
                            <m:t>𝜙</m:t>
                          </m:r>
                        </m:e>
                      </m:func>
                      <m:func>
                        <m:func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eiryo UI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eiryo UI" panose="020B0604030504040204" pitchFamily="50" charset="-128"/>
                            </a:rPr>
                            <m:t>sin</m:t>
                          </m:r>
                        </m:fName>
                        <m:e>
                          <m:r>
                            <a:rPr lang="ja-JP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eiryo UI" panose="020B0604030504040204" pitchFamily="50" charset="-128"/>
                            </a:rPr>
                            <m:t>𝜃</m:t>
                          </m:r>
                        </m:e>
                      </m:func>
                    </m:oMath>
                  </a14:m>
                  <a:r>
                    <a:rPr lang="en-US" altLang="ja-JP" sz="1800" dirty="0">
                      <a:latin typeface="Meiryo UI" panose="020B0604030504040204" pitchFamily="50" charset="-128"/>
                      <a:ea typeface="Cambria Math" panose="02040503050406030204" pitchFamily="18" charset="0"/>
                      <a:cs typeface="Meiryo UI" panose="020B0604030504040204" pitchFamily="50" charset="-128"/>
                    </a:rPr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𝑍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=</m:t>
                      </m:r>
                      <m:func>
                        <m:func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eiryo UI" panose="020B0604030504040204" pitchFamily="50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eiryo UI" panose="020B0604030504040204" pitchFamily="50" charset="-128"/>
                            </a:rPr>
                            <m:t>cos</m:t>
                          </m:r>
                        </m:fName>
                        <m:e>
                          <m:r>
                            <a:rPr lang="ja-JP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eiryo UI" panose="020B0604030504040204" pitchFamily="50" charset="-128"/>
                            </a:rPr>
                            <m:t>𝜃</m:t>
                          </m:r>
                        </m:e>
                      </m:func>
                    </m:oMath>
                  </a14:m>
                  <a:r>
                    <a:rPr lang="en-US" altLang="ja-JP" sz="1800" dirty="0">
                      <a:latin typeface="Meiryo UI" panose="020B0604030504040204" pitchFamily="50" charset="-128"/>
                      <a:ea typeface="Cambria Math" panose="02040503050406030204" pitchFamily="18" charset="0"/>
                      <a:cs typeface="Meiryo UI" panose="020B0604030504040204" pitchFamily="50" charset="-128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6E632922-A3C3-4EA0-BC76-9FFCE5B255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673" y="3064644"/>
                  <a:ext cx="1774653" cy="92333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8B172160-09D7-46E9-85D5-FB62BCF6EAD2}"/>
                </a:ext>
              </a:extLst>
            </p:cNvPr>
            <p:cNvSpPr/>
            <p:nvPr/>
          </p:nvSpPr>
          <p:spPr>
            <a:xfrm>
              <a:off x="6459215" y="2420888"/>
              <a:ext cx="5133872" cy="303552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02" name="直線矢印コネクタ 101">
              <a:extLst>
                <a:ext uri="{FF2B5EF4-FFF2-40B4-BE49-F238E27FC236}">
                  <a16:creationId xmlns:a16="http://schemas.microsoft.com/office/drawing/2014/main" id="{42449089-6C66-4ACD-BA66-5455B7DB1CFD}"/>
                </a:ext>
              </a:extLst>
            </p:cNvPr>
            <p:cNvCxnSpPr>
              <a:cxnSpLocks/>
            </p:cNvCxnSpPr>
            <p:nvPr/>
          </p:nvCxnSpPr>
          <p:spPr>
            <a:xfrm>
              <a:off x="1419566" y="3266653"/>
              <a:ext cx="647755" cy="498392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矢印コネクタ 111">
              <a:extLst>
                <a:ext uri="{FF2B5EF4-FFF2-40B4-BE49-F238E27FC236}">
                  <a16:creationId xmlns:a16="http://schemas.microsoft.com/office/drawing/2014/main" id="{C0578953-A9A1-43F1-B2DE-D99A1F969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5223" y="2695906"/>
              <a:ext cx="384303" cy="597354"/>
            </a:xfrm>
            <a:prstGeom prst="straightConnector1">
              <a:avLst/>
            </a:prstGeom>
            <a:ln w="38100">
              <a:solidFill>
                <a:schemeClr val="accent2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9A4DC6F1-90CD-44BB-A1A2-FE74ADA1B1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5121" y="3340096"/>
              <a:ext cx="1757" cy="1116000"/>
            </a:xfrm>
            <a:prstGeom prst="straightConnector1">
              <a:avLst/>
            </a:prstGeom>
            <a:ln w="38100"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CD1BCA75-3830-4322-AE4A-1954511A4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4728" y="4382576"/>
              <a:ext cx="1196662" cy="419629"/>
            </a:xfrm>
            <a:prstGeom prst="straightConnector1">
              <a:avLst/>
            </a:prstGeom>
            <a:ln w="38100">
              <a:solidFill>
                <a:schemeClr val="accent2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B3AB78D5-4F0A-469E-8833-442C7676EBD7}"/>
                    </a:ext>
                  </a:extLst>
                </p:cNvPr>
                <p:cNvSpPr txBox="1"/>
                <p:nvPr/>
              </p:nvSpPr>
              <p:spPr>
                <a:xfrm>
                  <a:off x="8475439" y="3064644"/>
                  <a:ext cx="171002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0≤</m:t>
                      </m:r>
                      <m:r>
                        <a:rPr lang="ja-JP" alt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𝜃</m:t>
                      </m:r>
                      <m:r>
                        <a:rPr lang="ja-JP" alt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≤</m:t>
                      </m:r>
                      <m:r>
                        <a:rPr lang="ja-JP" alt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𝜋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/2</m:t>
                      </m:r>
                    </m:oMath>
                  </a14:m>
                  <a:r>
                    <a:rPr kumimoji="1" lang="ja-JP" altLang="en-US" sz="1800" dirty="0">
                      <a:latin typeface="Cambria Math" panose="02040503050406030204" pitchFamily="18" charset="0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 </a:t>
                  </a:r>
                  <a:endParaRPr kumimoji="1" lang="en-US" altLang="ja-JP" sz="1800" dirty="0">
                    <a:latin typeface="Cambria Math" panose="02040503050406030204" pitchFamily="18" charset="0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0≤</m:t>
                      </m:r>
                      <m:r>
                        <a:rPr lang="ja-JP" alt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𝜙</m:t>
                      </m:r>
                      <m:r>
                        <a:rPr lang="ja-JP" alt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≤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2</m:t>
                      </m:r>
                      <m:r>
                        <a:rPr lang="ja-JP" alt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𝜋</m:t>
                      </m:r>
                    </m:oMath>
                  </a14:m>
                  <a:r>
                    <a:rPr lang="en-US" altLang="ja-JP" sz="1800" dirty="0">
                      <a:latin typeface="Cambria Math" panose="02040503050406030204" pitchFamily="18" charset="0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0≤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𝑋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,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𝑌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,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𝑍</m:t>
                      </m:r>
                      <m:r>
                        <a:rPr lang="ja-JP" alt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≤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eiryo UI" panose="020B0604030504040204" pitchFamily="50" charset="-128"/>
                        </a:rPr>
                        <m:t>1</m:t>
                      </m:r>
                    </m:oMath>
                  </a14:m>
                  <a:r>
                    <a:rPr lang="en-US" altLang="ja-JP" sz="1800" dirty="0">
                      <a:latin typeface="Cambria Math" panose="02040503050406030204" pitchFamily="18" charset="0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B3AB78D5-4F0A-469E-8833-442C7676EB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439" y="3064644"/>
                  <a:ext cx="1710020" cy="92333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153F5F90-6D29-4B06-8D9C-0A3E4D377B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9427" y="3744653"/>
              <a:ext cx="1757" cy="1080000"/>
            </a:xfrm>
            <a:prstGeom prst="straightConnector1">
              <a:avLst/>
            </a:prstGeom>
            <a:ln w="38100">
              <a:solidFill>
                <a:srgbClr val="007EEA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8B3C629B-E42B-49C3-9A30-2FB16E7684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28566" y="4780324"/>
              <a:ext cx="1744914" cy="2372"/>
            </a:xfrm>
            <a:prstGeom prst="straightConnector1">
              <a:avLst/>
            </a:prstGeom>
            <a:ln w="38100">
              <a:solidFill>
                <a:srgbClr val="007EEA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タイトル 5">
            <a:extLst>
              <a:ext uri="{FF2B5EF4-FFF2-40B4-BE49-F238E27FC236}">
                <a16:creationId xmlns:a16="http://schemas.microsoft.com/office/drawing/2014/main" id="{084A6A52-070D-42AA-9AE2-A90FCA26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Isotropic BRDF / Coordinate axis &amp; Ray vector</a:t>
            </a:r>
          </a:p>
        </p:txBody>
      </p:sp>
    </p:spTree>
    <p:extLst>
      <p:ext uri="{BB962C8B-B14F-4D97-AF65-F5344CB8AC3E}">
        <p14:creationId xmlns:p14="http://schemas.microsoft.com/office/powerpoint/2010/main" val="94442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27AC70E8-CCC5-4E38-B3B5-429292A5142C}"/>
              </a:ext>
            </a:extLst>
          </p:cNvPr>
          <p:cNvGrpSpPr/>
          <p:nvPr/>
        </p:nvGrpSpPr>
        <p:grpSpPr>
          <a:xfrm>
            <a:off x="900806" y="1911938"/>
            <a:ext cx="4950107" cy="4934478"/>
            <a:chOff x="900806" y="1911938"/>
            <a:chExt cx="4950107" cy="4934478"/>
          </a:xfrm>
        </p:grpSpPr>
        <p:sp>
          <p:nvSpPr>
            <p:cNvPr id="6" name="弦 5">
              <a:extLst>
                <a:ext uri="{FF2B5EF4-FFF2-40B4-BE49-F238E27FC236}">
                  <a16:creationId xmlns:a16="http://schemas.microsoft.com/office/drawing/2014/main" id="{FF7E36B6-A5AE-4BC3-9B8C-3F0887B64CE4}"/>
                </a:ext>
              </a:extLst>
            </p:cNvPr>
            <p:cNvSpPr/>
            <p:nvPr/>
          </p:nvSpPr>
          <p:spPr>
            <a:xfrm rot="5400000">
              <a:off x="1665872" y="3048416"/>
              <a:ext cx="3816000" cy="3780000"/>
            </a:xfrm>
            <a:prstGeom prst="chord">
              <a:avLst>
                <a:gd name="adj1" fmla="val 5360326"/>
                <a:gd name="adj2" fmla="val 16200000"/>
              </a:avLst>
            </a:prstGeom>
            <a:solidFill>
              <a:schemeClr val="bg1">
                <a:alpha val="76863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2BBE7B60-3384-4295-9B0B-6CA4F47E9B94}"/>
                </a:ext>
              </a:extLst>
            </p:cNvPr>
            <p:cNvSpPr txBox="1"/>
            <p:nvPr/>
          </p:nvSpPr>
          <p:spPr>
            <a:xfrm>
              <a:off x="3617835" y="1911938"/>
              <a:ext cx="28886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dirty="0">
                  <a:latin typeface="Cambria Math" panose="02040503050406030204" pitchFamily="18" charset="0"/>
                  <a:ea typeface="Cambria Math" panose="02040503050406030204" pitchFamily="18" charset="0"/>
                  <a:cs typeface="Meiryo UI" panose="020B0604030504040204" pitchFamily="50" charset="-128"/>
                </a:rPr>
                <a:t>z</a:t>
              </a:r>
              <a:endParaRPr kumimoji="1" lang="ja-JP" altLang="en-US" sz="1800" dirty="0">
                <a:latin typeface="Cambria Math" panose="02040503050406030204" pitchFamily="18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FD249984-694D-495E-A5E3-D1B2232847AE}"/>
                </a:ext>
              </a:extLst>
            </p:cNvPr>
            <p:cNvSpPr/>
            <p:nvPr/>
          </p:nvSpPr>
          <p:spPr>
            <a:xfrm>
              <a:off x="1674449" y="4213645"/>
              <a:ext cx="3789424" cy="136767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0D000337-9EC9-4A91-B911-E7EEA55011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9657" y="2018757"/>
              <a:ext cx="0" cy="33120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ECB2CE4F-A97C-44CB-BADF-0F067FCC4B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369" y="4813035"/>
              <a:ext cx="4923544" cy="1480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19CE2867-51C3-4EB1-B308-441467393C0A}"/>
                </a:ext>
              </a:extLst>
            </p:cNvPr>
            <p:cNvCxnSpPr>
              <a:cxnSpLocks/>
            </p:cNvCxnSpPr>
            <p:nvPr/>
          </p:nvCxnSpPr>
          <p:spPr>
            <a:xfrm>
              <a:off x="3217064" y="3890288"/>
              <a:ext cx="653603" cy="210298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AB111FBE-1F98-478B-BA23-4DFD9F3537D5}"/>
                </a:ext>
              </a:extLst>
            </p:cNvPr>
            <p:cNvSpPr txBox="1"/>
            <p:nvPr/>
          </p:nvSpPr>
          <p:spPr>
            <a:xfrm>
              <a:off x="929495" y="4827843"/>
              <a:ext cx="31290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dirty="0">
                  <a:latin typeface="Cambria Math" panose="02040503050406030204" pitchFamily="18" charset="0"/>
                  <a:ea typeface="Cambria Math" panose="02040503050406030204" pitchFamily="18" charset="0"/>
                  <a:cs typeface="Meiryo UI" panose="020B0604030504040204" pitchFamily="50" charset="-128"/>
                </a:rPr>
                <a:t>x</a:t>
              </a:r>
              <a:endParaRPr kumimoji="1" lang="ja-JP" altLang="en-US" sz="1800" dirty="0">
                <a:latin typeface="Cambria Math" panose="02040503050406030204" pitchFamily="18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7B8FA2F-3617-4F34-96EB-7167B5A7D73E}"/>
                </a:ext>
              </a:extLst>
            </p:cNvPr>
            <p:cNvSpPr txBox="1"/>
            <p:nvPr/>
          </p:nvSpPr>
          <p:spPr>
            <a:xfrm>
              <a:off x="3941915" y="5623936"/>
              <a:ext cx="31290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dirty="0">
                  <a:latin typeface="Cambria Math" panose="02040503050406030204" pitchFamily="18" charset="0"/>
                  <a:ea typeface="Cambria Math" panose="02040503050406030204" pitchFamily="18" charset="0"/>
                  <a:cs typeface="Meiryo UI" panose="020B0604030504040204" pitchFamily="50" charset="-128"/>
                </a:rPr>
                <a:t>y</a:t>
              </a:r>
              <a:endParaRPr kumimoji="1" lang="ja-JP" altLang="en-US" sz="1800" dirty="0">
                <a:latin typeface="Cambria Math" panose="02040503050406030204" pitchFamily="18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D0F26773-1322-45C6-928E-655A3887F7EA}"/>
                </a:ext>
              </a:extLst>
            </p:cNvPr>
            <p:cNvSpPr txBox="1"/>
            <p:nvPr/>
          </p:nvSpPr>
          <p:spPr>
            <a:xfrm>
              <a:off x="3217471" y="3094465"/>
              <a:ext cx="34176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b="1" dirty="0">
                  <a:latin typeface="Cambria Math" panose="02040503050406030204" pitchFamily="18" charset="0"/>
                  <a:ea typeface="Cambria Math" panose="02040503050406030204" pitchFamily="18" charset="0"/>
                  <a:cs typeface="Meiryo UI" panose="020B0604030504040204" pitchFamily="50" charset="-128"/>
                </a:rPr>
                <a:t>N</a:t>
              </a:r>
              <a:endParaRPr kumimoji="1" lang="ja-JP" altLang="en-US" sz="1800" b="1" dirty="0">
                <a:latin typeface="Cambria Math" panose="02040503050406030204" pitchFamily="18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E850F755-0CE9-448B-8E0B-9533DE1E5125}"/>
                </a:ext>
              </a:extLst>
            </p:cNvPr>
            <p:cNvSpPr/>
            <p:nvPr/>
          </p:nvSpPr>
          <p:spPr>
            <a:xfrm rot="17123587">
              <a:off x="2689948" y="3734261"/>
              <a:ext cx="1332000" cy="1332000"/>
            </a:xfrm>
            <a:prstGeom prst="arc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373EDEE3-2262-416E-8D3A-704057E59A7D}"/>
                </a:ext>
              </a:extLst>
            </p:cNvPr>
            <p:cNvSpPr/>
            <p:nvPr/>
          </p:nvSpPr>
          <p:spPr>
            <a:xfrm rot="18356506">
              <a:off x="2471188" y="4394570"/>
              <a:ext cx="2088000" cy="2088000"/>
            </a:xfrm>
            <a:prstGeom prst="arc">
              <a:avLst>
                <a:gd name="adj1" fmla="val 16200000"/>
                <a:gd name="adj2" fmla="val 61377"/>
              </a:avLst>
            </a:prstGeom>
            <a:ln w="285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EFF2EF2D-D7F7-4462-B89D-DFBAA9FABBFD}"/>
                </a:ext>
              </a:extLst>
            </p:cNvPr>
            <p:cNvSpPr/>
            <p:nvPr/>
          </p:nvSpPr>
          <p:spPr>
            <a:xfrm rot="19914866">
              <a:off x="3258730" y="3400454"/>
              <a:ext cx="1080000" cy="1080000"/>
            </a:xfrm>
            <a:prstGeom prst="arc">
              <a:avLst/>
            </a:prstGeom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BCAA7FAD-22D6-46E6-94C9-0A8DF1FE7FAF}"/>
                </a:ext>
              </a:extLst>
            </p:cNvPr>
            <p:cNvCxnSpPr>
              <a:cxnSpLocks/>
            </p:cNvCxnSpPr>
            <p:nvPr/>
          </p:nvCxnSpPr>
          <p:spPr>
            <a:xfrm>
              <a:off x="2088449" y="3775205"/>
              <a:ext cx="1411600" cy="103760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42CEE6AA-3D41-4AC8-B761-108C46B47F5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00806" y="2814892"/>
              <a:ext cx="506654" cy="530781"/>
            </a:xfrm>
            <a:custGeom>
              <a:avLst/>
              <a:gdLst>
                <a:gd name="T0" fmla="*/ 444 w 446"/>
                <a:gd name="T1" fmla="*/ 298 h 467"/>
                <a:gd name="T2" fmla="*/ 397 w 446"/>
                <a:gd name="T3" fmla="*/ 233 h 467"/>
                <a:gd name="T4" fmla="*/ 444 w 446"/>
                <a:gd name="T5" fmla="*/ 169 h 467"/>
                <a:gd name="T6" fmla="*/ 445 w 446"/>
                <a:gd name="T7" fmla="*/ 161 h 467"/>
                <a:gd name="T8" fmla="*/ 440 w 446"/>
                <a:gd name="T9" fmla="*/ 156 h 467"/>
                <a:gd name="T10" fmla="*/ 363 w 446"/>
                <a:gd name="T11" fmla="*/ 131 h 467"/>
                <a:gd name="T12" fmla="*/ 363 w 446"/>
                <a:gd name="T13" fmla="*/ 51 h 467"/>
                <a:gd name="T14" fmla="*/ 360 w 446"/>
                <a:gd name="T15" fmla="*/ 44 h 467"/>
                <a:gd name="T16" fmla="*/ 352 w 446"/>
                <a:gd name="T17" fmla="*/ 43 h 467"/>
                <a:gd name="T18" fmla="*/ 276 w 446"/>
                <a:gd name="T19" fmla="*/ 68 h 467"/>
                <a:gd name="T20" fmla="*/ 229 w 446"/>
                <a:gd name="T21" fmla="*/ 3 h 467"/>
                <a:gd name="T22" fmla="*/ 223 w 446"/>
                <a:gd name="T23" fmla="*/ 0 h 467"/>
                <a:gd name="T24" fmla="*/ 216 w 446"/>
                <a:gd name="T25" fmla="*/ 3 h 467"/>
                <a:gd name="T26" fmla="*/ 169 w 446"/>
                <a:gd name="T27" fmla="*/ 68 h 467"/>
                <a:gd name="T28" fmla="*/ 93 w 446"/>
                <a:gd name="T29" fmla="*/ 43 h 467"/>
                <a:gd name="T30" fmla="*/ 85 w 446"/>
                <a:gd name="T31" fmla="*/ 44 h 467"/>
                <a:gd name="T32" fmla="*/ 82 w 446"/>
                <a:gd name="T33" fmla="*/ 51 h 467"/>
                <a:gd name="T34" fmla="*/ 82 w 446"/>
                <a:gd name="T35" fmla="*/ 131 h 467"/>
                <a:gd name="T36" fmla="*/ 6 w 446"/>
                <a:gd name="T37" fmla="*/ 156 h 467"/>
                <a:gd name="T38" fmla="*/ 0 w 446"/>
                <a:gd name="T39" fmla="*/ 161 h 467"/>
                <a:gd name="T40" fmla="*/ 2 w 446"/>
                <a:gd name="T41" fmla="*/ 169 h 467"/>
                <a:gd name="T42" fmla="*/ 48 w 446"/>
                <a:gd name="T43" fmla="*/ 233 h 467"/>
                <a:gd name="T44" fmla="*/ 2 w 446"/>
                <a:gd name="T45" fmla="*/ 298 h 467"/>
                <a:gd name="T46" fmla="*/ 0 w 446"/>
                <a:gd name="T47" fmla="*/ 306 h 467"/>
                <a:gd name="T48" fmla="*/ 6 w 446"/>
                <a:gd name="T49" fmla="*/ 311 h 467"/>
                <a:gd name="T50" fmla="*/ 82 w 446"/>
                <a:gd name="T51" fmla="*/ 336 h 467"/>
                <a:gd name="T52" fmla="*/ 82 w 446"/>
                <a:gd name="T53" fmla="*/ 416 h 467"/>
                <a:gd name="T54" fmla="*/ 85 w 446"/>
                <a:gd name="T55" fmla="*/ 422 h 467"/>
                <a:gd name="T56" fmla="*/ 93 w 446"/>
                <a:gd name="T57" fmla="*/ 423 h 467"/>
                <a:gd name="T58" fmla="*/ 169 w 446"/>
                <a:gd name="T59" fmla="*/ 399 h 467"/>
                <a:gd name="T60" fmla="*/ 216 w 446"/>
                <a:gd name="T61" fmla="*/ 464 h 467"/>
                <a:gd name="T62" fmla="*/ 223 w 446"/>
                <a:gd name="T63" fmla="*/ 467 h 467"/>
                <a:gd name="T64" fmla="*/ 229 w 446"/>
                <a:gd name="T65" fmla="*/ 464 h 467"/>
                <a:gd name="T66" fmla="*/ 276 w 446"/>
                <a:gd name="T67" fmla="*/ 399 h 467"/>
                <a:gd name="T68" fmla="*/ 352 w 446"/>
                <a:gd name="T69" fmla="*/ 423 h 467"/>
                <a:gd name="T70" fmla="*/ 360 w 446"/>
                <a:gd name="T71" fmla="*/ 422 h 467"/>
                <a:gd name="T72" fmla="*/ 363 w 446"/>
                <a:gd name="T73" fmla="*/ 416 h 467"/>
                <a:gd name="T74" fmla="*/ 363 w 446"/>
                <a:gd name="T75" fmla="*/ 336 h 467"/>
                <a:gd name="T76" fmla="*/ 440 w 446"/>
                <a:gd name="T77" fmla="*/ 311 h 467"/>
                <a:gd name="T78" fmla="*/ 445 w 446"/>
                <a:gd name="T79" fmla="*/ 306 h 467"/>
                <a:gd name="T80" fmla="*/ 444 w 446"/>
                <a:gd name="T81" fmla="*/ 298 h 467"/>
                <a:gd name="T82" fmla="*/ 361 w 446"/>
                <a:gd name="T83" fmla="*/ 292 h 467"/>
                <a:gd name="T84" fmla="*/ 329 w 446"/>
                <a:gd name="T85" fmla="*/ 340 h 467"/>
                <a:gd name="T86" fmla="*/ 281 w 446"/>
                <a:gd name="T87" fmla="*/ 372 h 467"/>
                <a:gd name="T88" fmla="*/ 223 w 446"/>
                <a:gd name="T89" fmla="*/ 384 h 467"/>
                <a:gd name="T90" fmla="*/ 164 w 446"/>
                <a:gd name="T91" fmla="*/ 372 h 467"/>
                <a:gd name="T92" fmla="*/ 116 w 446"/>
                <a:gd name="T93" fmla="*/ 340 h 467"/>
                <a:gd name="T94" fmla="*/ 84 w 446"/>
                <a:gd name="T95" fmla="*/ 292 h 467"/>
                <a:gd name="T96" fmla="*/ 72 w 446"/>
                <a:gd name="T97" fmla="*/ 233 h 467"/>
                <a:gd name="T98" fmla="*/ 84 w 446"/>
                <a:gd name="T99" fmla="*/ 175 h 467"/>
                <a:gd name="T100" fmla="*/ 116 w 446"/>
                <a:gd name="T101" fmla="*/ 127 h 467"/>
                <a:gd name="T102" fmla="*/ 164 w 446"/>
                <a:gd name="T103" fmla="*/ 95 h 467"/>
                <a:gd name="T104" fmla="*/ 223 w 446"/>
                <a:gd name="T105" fmla="*/ 83 h 467"/>
                <a:gd name="T106" fmla="*/ 281 w 446"/>
                <a:gd name="T107" fmla="*/ 95 h 467"/>
                <a:gd name="T108" fmla="*/ 329 w 446"/>
                <a:gd name="T109" fmla="*/ 127 h 467"/>
                <a:gd name="T110" fmla="*/ 361 w 446"/>
                <a:gd name="T111" fmla="*/ 175 h 467"/>
                <a:gd name="T112" fmla="*/ 373 w 446"/>
                <a:gd name="T113" fmla="*/ 233 h 467"/>
                <a:gd name="T114" fmla="*/ 361 w 446"/>
                <a:gd name="T115" fmla="*/ 292 h 467"/>
                <a:gd name="T116" fmla="*/ 361 w 446"/>
                <a:gd name="T117" fmla="*/ 292 h 467"/>
                <a:gd name="T118" fmla="*/ 361 w 446"/>
                <a:gd name="T119" fmla="*/ 292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46" h="467">
                  <a:moveTo>
                    <a:pt x="444" y="298"/>
                  </a:moveTo>
                  <a:cubicBezTo>
                    <a:pt x="397" y="233"/>
                    <a:pt x="397" y="233"/>
                    <a:pt x="397" y="233"/>
                  </a:cubicBezTo>
                  <a:cubicBezTo>
                    <a:pt x="444" y="169"/>
                    <a:pt x="444" y="169"/>
                    <a:pt x="444" y="169"/>
                  </a:cubicBezTo>
                  <a:cubicBezTo>
                    <a:pt x="445" y="166"/>
                    <a:pt x="446" y="164"/>
                    <a:pt x="445" y="161"/>
                  </a:cubicBezTo>
                  <a:cubicBezTo>
                    <a:pt x="444" y="159"/>
                    <a:pt x="442" y="157"/>
                    <a:pt x="440" y="156"/>
                  </a:cubicBezTo>
                  <a:cubicBezTo>
                    <a:pt x="363" y="131"/>
                    <a:pt x="363" y="131"/>
                    <a:pt x="363" y="131"/>
                  </a:cubicBezTo>
                  <a:cubicBezTo>
                    <a:pt x="363" y="51"/>
                    <a:pt x="363" y="51"/>
                    <a:pt x="363" y="51"/>
                  </a:cubicBezTo>
                  <a:cubicBezTo>
                    <a:pt x="363" y="48"/>
                    <a:pt x="362" y="46"/>
                    <a:pt x="360" y="44"/>
                  </a:cubicBezTo>
                  <a:cubicBezTo>
                    <a:pt x="357" y="43"/>
                    <a:pt x="355" y="42"/>
                    <a:pt x="352" y="43"/>
                  </a:cubicBezTo>
                  <a:cubicBezTo>
                    <a:pt x="276" y="68"/>
                    <a:pt x="276" y="68"/>
                    <a:pt x="276" y="68"/>
                  </a:cubicBezTo>
                  <a:cubicBezTo>
                    <a:pt x="229" y="3"/>
                    <a:pt x="229" y="3"/>
                    <a:pt x="229" y="3"/>
                  </a:cubicBezTo>
                  <a:cubicBezTo>
                    <a:pt x="228" y="1"/>
                    <a:pt x="226" y="0"/>
                    <a:pt x="223" y="0"/>
                  </a:cubicBezTo>
                  <a:cubicBezTo>
                    <a:pt x="220" y="0"/>
                    <a:pt x="217" y="1"/>
                    <a:pt x="216" y="3"/>
                  </a:cubicBezTo>
                  <a:cubicBezTo>
                    <a:pt x="169" y="68"/>
                    <a:pt x="169" y="68"/>
                    <a:pt x="169" y="68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0" y="42"/>
                    <a:pt x="88" y="43"/>
                    <a:pt x="85" y="44"/>
                  </a:cubicBezTo>
                  <a:cubicBezTo>
                    <a:pt x="83" y="46"/>
                    <a:pt x="82" y="48"/>
                    <a:pt x="82" y="51"/>
                  </a:cubicBezTo>
                  <a:cubicBezTo>
                    <a:pt x="82" y="131"/>
                    <a:pt x="82" y="131"/>
                    <a:pt x="82" y="131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3" y="157"/>
                    <a:pt x="1" y="159"/>
                    <a:pt x="0" y="161"/>
                  </a:cubicBezTo>
                  <a:cubicBezTo>
                    <a:pt x="0" y="164"/>
                    <a:pt x="0" y="166"/>
                    <a:pt x="2" y="169"/>
                  </a:cubicBezTo>
                  <a:cubicBezTo>
                    <a:pt x="48" y="233"/>
                    <a:pt x="48" y="233"/>
                    <a:pt x="48" y="233"/>
                  </a:cubicBezTo>
                  <a:cubicBezTo>
                    <a:pt x="2" y="298"/>
                    <a:pt x="2" y="298"/>
                    <a:pt x="2" y="298"/>
                  </a:cubicBezTo>
                  <a:cubicBezTo>
                    <a:pt x="0" y="300"/>
                    <a:pt x="0" y="303"/>
                    <a:pt x="0" y="306"/>
                  </a:cubicBezTo>
                  <a:cubicBezTo>
                    <a:pt x="1" y="308"/>
                    <a:pt x="3" y="310"/>
                    <a:pt x="6" y="311"/>
                  </a:cubicBezTo>
                  <a:cubicBezTo>
                    <a:pt x="82" y="336"/>
                    <a:pt x="82" y="336"/>
                    <a:pt x="82" y="336"/>
                  </a:cubicBezTo>
                  <a:cubicBezTo>
                    <a:pt x="82" y="416"/>
                    <a:pt x="82" y="416"/>
                    <a:pt x="82" y="416"/>
                  </a:cubicBezTo>
                  <a:cubicBezTo>
                    <a:pt x="82" y="418"/>
                    <a:pt x="83" y="421"/>
                    <a:pt x="85" y="422"/>
                  </a:cubicBezTo>
                  <a:cubicBezTo>
                    <a:pt x="88" y="424"/>
                    <a:pt x="90" y="424"/>
                    <a:pt x="93" y="423"/>
                  </a:cubicBezTo>
                  <a:cubicBezTo>
                    <a:pt x="169" y="399"/>
                    <a:pt x="169" y="399"/>
                    <a:pt x="169" y="399"/>
                  </a:cubicBezTo>
                  <a:cubicBezTo>
                    <a:pt x="216" y="464"/>
                    <a:pt x="216" y="464"/>
                    <a:pt x="216" y="464"/>
                  </a:cubicBezTo>
                  <a:cubicBezTo>
                    <a:pt x="218" y="466"/>
                    <a:pt x="220" y="467"/>
                    <a:pt x="223" y="467"/>
                  </a:cubicBezTo>
                  <a:cubicBezTo>
                    <a:pt x="225" y="467"/>
                    <a:pt x="228" y="466"/>
                    <a:pt x="229" y="464"/>
                  </a:cubicBezTo>
                  <a:cubicBezTo>
                    <a:pt x="276" y="399"/>
                    <a:pt x="276" y="399"/>
                    <a:pt x="276" y="399"/>
                  </a:cubicBezTo>
                  <a:cubicBezTo>
                    <a:pt x="352" y="423"/>
                    <a:pt x="352" y="423"/>
                    <a:pt x="352" y="423"/>
                  </a:cubicBezTo>
                  <a:cubicBezTo>
                    <a:pt x="355" y="424"/>
                    <a:pt x="357" y="424"/>
                    <a:pt x="360" y="422"/>
                  </a:cubicBezTo>
                  <a:cubicBezTo>
                    <a:pt x="362" y="421"/>
                    <a:pt x="363" y="418"/>
                    <a:pt x="363" y="416"/>
                  </a:cubicBezTo>
                  <a:cubicBezTo>
                    <a:pt x="363" y="336"/>
                    <a:pt x="363" y="336"/>
                    <a:pt x="363" y="336"/>
                  </a:cubicBezTo>
                  <a:cubicBezTo>
                    <a:pt x="440" y="311"/>
                    <a:pt x="440" y="311"/>
                    <a:pt x="440" y="311"/>
                  </a:cubicBezTo>
                  <a:cubicBezTo>
                    <a:pt x="442" y="310"/>
                    <a:pt x="444" y="308"/>
                    <a:pt x="445" y="306"/>
                  </a:cubicBezTo>
                  <a:cubicBezTo>
                    <a:pt x="446" y="303"/>
                    <a:pt x="445" y="300"/>
                    <a:pt x="444" y="298"/>
                  </a:cubicBezTo>
                  <a:close/>
                  <a:moveTo>
                    <a:pt x="361" y="292"/>
                  </a:moveTo>
                  <a:cubicBezTo>
                    <a:pt x="353" y="310"/>
                    <a:pt x="342" y="326"/>
                    <a:pt x="329" y="340"/>
                  </a:cubicBezTo>
                  <a:cubicBezTo>
                    <a:pt x="315" y="353"/>
                    <a:pt x="299" y="364"/>
                    <a:pt x="281" y="372"/>
                  </a:cubicBezTo>
                  <a:cubicBezTo>
                    <a:pt x="262" y="380"/>
                    <a:pt x="243" y="384"/>
                    <a:pt x="223" y="384"/>
                  </a:cubicBezTo>
                  <a:cubicBezTo>
                    <a:pt x="202" y="384"/>
                    <a:pt x="183" y="380"/>
                    <a:pt x="164" y="372"/>
                  </a:cubicBezTo>
                  <a:cubicBezTo>
                    <a:pt x="146" y="364"/>
                    <a:pt x="130" y="353"/>
                    <a:pt x="116" y="340"/>
                  </a:cubicBezTo>
                  <a:cubicBezTo>
                    <a:pt x="103" y="326"/>
                    <a:pt x="92" y="310"/>
                    <a:pt x="84" y="292"/>
                  </a:cubicBezTo>
                  <a:cubicBezTo>
                    <a:pt x="76" y="273"/>
                    <a:pt x="72" y="254"/>
                    <a:pt x="72" y="233"/>
                  </a:cubicBezTo>
                  <a:cubicBezTo>
                    <a:pt x="72" y="213"/>
                    <a:pt x="76" y="194"/>
                    <a:pt x="84" y="175"/>
                  </a:cubicBezTo>
                  <a:cubicBezTo>
                    <a:pt x="92" y="157"/>
                    <a:pt x="103" y="141"/>
                    <a:pt x="116" y="127"/>
                  </a:cubicBezTo>
                  <a:cubicBezTo>
                    <a:pt x="130" y="114"/>
                    <a:pt x="146" y="103"/>
                    <a:pt x="164" y="95"/>
                  </a:cubicBezTo>
                  <a:cubicBezTo>
                    <a:pt x="183" y="87"/>
                    <a:pt x="202" y="83"/>
                    <a:pt x="223" y="83"/>
                  </a:cubicBezTo>
                  <a:cubicBezTo>
                    <a:pt x="243" y="83"/>
                    <a:pt x="262" y="87"/>
                    <a:pt x="281" y="95"/>
                  </a:cubicBezTo>
                  <a:cubicBezTo>
                    <a:pt x="299" y="103"/>
                    <a:pt x="315" y="114"/>
                    <a:pt x="329" y="127"/>
                  </a:cubicBezTo>
                  <a:cubicBezTo>
                    <a:pt x="342" y="141"/>
                    <a:pt x="353" y="157"/>
                    <a:pt x="361" y="175"/>
                  </a:cubicBezTo>
                  <a:cubicBezTo>
                    <a:pt x="369" y="194"/>
                    <a:pt x="373" y="213"/>
                    <a:pt x="373" y="233"/>
                  </a:cubicBezTo>
                  <a:cubicBezTo>
                    <a:pt x="373" y="254"/>
                    <a:pt x="369" y="273"/>
                    <a:pt x="361" y="292"/>
                  </a:cubicBezTo>
                  <a:close/>
                  <a:moveTo>
                    <a:pt x="361" y="292"/>
                  </a:moveTo>
                  <a:cubicBezTo>
                    <a:pt x="361" y="292"/>
                    <a:pt x="361" y="292"/>
                    <a:pt x="361" y="292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vert="horz" wrap="square" lIns="182852" tIns="91426" rIns="182852" bIns="91426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309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617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926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234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543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851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16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4468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7199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A635D666-AE6A-4016-A547-0491C042CC2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30260" y="2328925"/>
              <a:ext cx="506654" cy="316800"/>
            </a:xfrm>
            <a:custGeom>
              <a:avLst/>
              <a:gdLst>
                <a:gd name="T0" fmla="*/ 462 w 467"/>
                <a:gd name="T1" fmla="*/ 132 h 300"/>
                <a:gd name="T2" fmla="*/ 364 w 467"/>
                <a:gd name="T3" fmla="*/ 36 h 300"/>
                <a:gd name="T4" fmla="*/ 234 w 467"/>
                <a:gd name="T5" fmla="*/ 0 h 300"/>
                <a:gd name="T6" fmla="*/ 103 w 467"/>
                <a:gd name="T7" fmla="*/ 36 h 300"/>
                <a:gd name="T8" fmla="*/ 5 w 467"/>
                <a:gd name="T9" fmla="*/ 132 h 300"/>
                <a:gd name="T10" fmla="*/ 0 w 467"/>
                <a:gd name="T11" fmla="*/ 150 h 300"/>
                <a:gd name="T12" fmla="*/ 5 w 467"/>
                <a:gd name="T13" fmla="*/ 168 h 300"/>
                <a:gd name="T14" fmla="*/ 103 w 467"/>
                <a:gd name="T15" fmla="*/ 264 h 300"/>
                <a:gd name="T16" fmla="*/ 234 w 467"/>
                <a:gd name="T17" fmla="*/ 300 h 300"/>
                <a:gd name="T18" fmla="*/ 364 w 467"/>
                <a:gd name="T19" fmla="*/ 264 h 300"/>
                <a:gd name="T20" fmla="*/ 462 w 467"/>
                <a:gd name="T21" fmla="*/ 168 h 300"/>
                <a:gd name="T22" fmla="*/ 467 w 467"/>
                <a:gd name="T23" fmla="*/ 150 h 300"/>
                <a:gd name="T24" fmla="*/ 462 w 467"/>
                <a:gd name="T25" fmla="*/ 132 h 300"/>
                <a:gd name="T26" fmla="*/ 178 w 467"/>
                <a:gd name="T27" fmla="*/ 61 h 300"/>
                <a:gd name="T28" fmla="*/ 234 w 467"/>
                <a:gd name="T29" fmla="*/ 38 h 300"/>
                <a:gd name="T30" fmla="*/ 242 w 467"/>
                <a:gd name="T31" fmla="*/ 41 h 300"/>
                <a:gd name="T32" fmla="*/ 246 w 467"/>
                <a:gd name="T33" fmla="*/ 50 h 300"/>
                <a:gd name="T34" fmla="*/ 242 w 467"/>
                <a:gd name="T35" fmla="*/ 59 h 300"/>
                <a:gd name="T36" fmla="*/ 234 w 467"/>
                <a:gd name="T37" fmla="*/ 63 h 300"/>
                <a:gd name="T38" fmla="*/ 195 w 467"/>
                <a:gd name="T39" fmla="*/ 78 h 300"/>
                <a:gd name="T40" fmla="*/ 179 w 467"/>
                <a:gd name="T41" fmla="*/ 117 h 300"/>
                <a:gd name="T42" fmla="*/ 176 w 467"/>
                <a:gd name="T43" fmla="*/ 126 h 300"/>
                <a:gd name="T44" fmla="*/ 167 w 467"/>
                <a:gd name="T45" fmla="*/ 129 h 300"/>
                <a:gd name="T46" fmla="*/ 158 w 467"/>
                <a:gd name="T47" fmla="*/ 126 h 300"/>
                <a:gd name="T48" fmla="*/ 154 w 467"/>
                <a:gd name="T49" fmla="*/ 117 h 300"/>
                <a:gd name="T50" fmla="*/ 178 w 467"/>
                <a:gd name="T51" fmla="*/ 61 h 300"/>
                <a:gd name="T52" fmla="*/ 347 w 467"/>
                <a:gd name="T53" fmla="*/ 235 h 300"/>
                <a:gd name="T54" fmla="*/ 234 w 467"/>
                <a:gd name="T55" fmla="*/ 267 h 300"/>
                <a:gd name="T56" fmla="*/ 120 w 467"/>
                <a:gd name="T57" fmla="*/ 235 h 300"/>
                <a:gd name="T58" fmla="*/ 33 w 467"/>
                <a:gd name="T59" fmla="*/ 150 h 300"/>
                <a:gd name="T60" fmla="*/ 133 w 467"/>
                <a:gd name="T61" fmla="*/ 58 h 300"/>
                <a:gd name="T62" fmla="*/ 117 w 467"/>
                <a:gd name="T63" fmla="*/ 117 h 300"/>
                <a:gd name="T64" fmla="*/ 151 w 467"/>
                <a:gd name="T65" fmla="*/ 199 h 300"/>
                <a:gd name="T66" fmla="*/ 234 w 467"/>
                <a:gd name="T67" fmla="*/ 234 h 300"/>
                <a:gd name="T68" fmla="*/ 316 w 467"/>
                <a:gd name="T69" fmla="*/ 199 h 300"/>
                <a:gd name="T70" fmla="*/ 350 w 467"/>
                <a:gd name="T71" fmla="*/ 117 h 300"/>
                <a:gd name="T72" fmla="*/ 335 w 467"/>
                <a:gd name="T73" fmla="*/ 58 h 300"/>
                <a:gd name="T74" fmla="*/ 434 w 467"/>
                <a:gd name="T75" fmla="*/ 150 h 300"/>
                <a:gd name="T76" fmla="*/ 347 w 467"/>
                <a:gd name="T77" fmla="*/ 235 h 300"/>
                <a:gd name="T78" fmla="*/ 347 w 467"/>
                <a:gd name="T79" fmla="*/ 235 h 300"/>
                <a:gd name="T80" fmla="*/ 347 w 467"/>
                <a:gd name="T81" fmla="*/ 23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7" h="300">
                  <a:moveTo>
                    <a:pt x="462" y="132"/>
                  </a:moveTo>
                  <a:cubicBezTo>
                    <a:pt x="438" y="92"/>
                    <a:pt x="405" y="60"/>
                    <a:pt x="364" y="36"/>
                  </a:cubicBezTo>
                  <a:cubicBezTo>
                    <a:pt x="323" y="12"/>
                    <a:pt x="279" y="0"/>
                    <a:pt x="234" y="0"/>
                  </a:cubicBezTo>
                  <a:cubicBezTo>
                    <a:pt x="188" y="0"/>
                    <a:pt x="144" y="12"/>
                    <a:pt x="103" y="36"/>
                  </a:cubicBezTo>
                  <a:cubicBezTo>
                    <a:pt x="62" y="60"/>
                    <a:pt x="30" y="92"/>
                    <a:pt x="5" y="132"/>
                  </a:cubicBezTo>
                  <a:cubicBezTo>
                    <a:pt x="2" y="138"/>
                    <a:pt x="0" y="144"/>
                    <a:pt x="0" y="150"/>
                  </a:cubicBezTo>
                  <a:cubicBezTo>
                    <a:pt x="0" y="156"/>
                    <a:pt x="2" y="162"/>
                    <a:pt x="5" y="168"/>
                  </a:cubicBezTo>
                  <a:cubicBezTo>
                    <a:pt x="30" y="208"/>
                    <a:pt x="62" y="240"/>
                    <a:pt x="103" y="264"/>
                  </a:cubicBezTo>
                  <a:cubicBezTo>
                    <a:pt x="144" y="288"/>
                    <a:pt x="188" y="300"/>
                    <a:pt x="234" y="300"/>
                  </a:cubicBezTo>
                  <a:cubicBezTo>
                    <a:pt x="279" y="300"/>
                    <a:pt x="323" y="288"/>
                    <a:pt x="364" y="264"/>
                  </a:cubicBezTo>
                  <a:cubicBezTo>
                    <a:pt x="405" y="240"/>
                    <a:pt x="438" y="208"/>
                    <a:pt x="462" y="168"/>
                  </a:cubicBezTo>
                  <a:cubicBezTo>
                    <a:pt x="465" y="162"/>
                    <a:pt x="467" y="156"/>
                    <a:pt x="467" y="150"/>
                  </a:cubicBezTo>
                  <a:cubicBezTo>
                    <a:pt x="467" y="144"/>
                    <a:pt x="465" y="138"/>
                    <a:pt x="462" y="132"/>
                  </a:cubicBezTo>
                  <a:close/>
                  <a:moveTo>
                    <a:pt x="178" y="61"/>
                  </a:moveTo>
                  <a:cubicBezTo>
                    <a:pt x="193" y="45"/>
                    <a:pt x="212" y="38"/>
                    <a:pt x="234" y="38"/>
                  </a:cubicBezTo>
                  <a:cubicBezTo>
                    <a:pt x="237" y="38"/>
                    <a:pt x="240" y="39"/>
                    <a:pt x="242" y="41"/>
                  </a:cubicBezTo>
                  <a:cubicBezTo>
                    <a:pt x="245" y="44"/>
                    <a:pt x="246" y="47"/>
                    <a:pt x="246" y="50"/>
                  </a:cubicBezTo>
                  <a:cubicBezTo>
                    <a:pt x="246" y="54"/>
                    <a:pt x="245" y="56"/>
                    <a:pt x="242" y="59"/>
                  </a:cubicBezTo>
                  <a:cubicBezTo>
                    <a:pt x="240" y="61"/>
                    <a:pt x="237" y="63"/>
                    <a:pt x="234" y="63"/>
                  </a:cubicBezTo>
                  <a:cubicBezTo>
                    <a:pt x="219" y="63"/>
                    <a:pt x="206" y="68"/>
                    <a:pt x="195" y="78"/>
                  </a:cubicBezTo>
                  <a:cubicBezTo>
                    <a:pt x="185" y="89"/>
                    <a:pt x="179" y="102"/>
                    <a:pt x="179" y="117"/>
                  </a:cubicBezTo>
                  <a:cubicBezTo>
                    <a:pt x="179" y="120"/>
                    <a:pt x="178" y="123"/>
                    <a:pt x="176" y="126"/>
                  </a:cubicBezTo>
                  <a:cubicBezTo>
                    <a:pt x="173" y="128"/>
                    <a:pt x="170" y="129"/>
                    <a:pt x="167" y="129"/>
                  </a:cubicBezTo>
                  <a:cubicBezTo>
                    <a:pt x="163" y="129"/>
                    <a:pt x="160" y="128"/>
                    <a:pt x="158" y="126"/>
                  </a:cubicBezTo>
                  <a:cubicBezTo>
                    <a:pt x="156" y="123"/>
                    <a:pt x="154" y="120"/>
                    <a:pt x="154" y="117"/>
                  </a:cubicBezTo>
                  <a:cubicBezTo>
                    <a:pt x="154" y="95"/>
                    <a:pt x="162" y="76"/>
                    <a:pt x="178" y="61"/>
                  </a:cubicBezTo>
                  <a:close/>
                  <a:moveTo>
                    <a:pt x="347" y="235"/>
                  </a:moveTo>
                  <a:cubicBezTo>
                    <a:pt x="312" y="256"/>
                    <a:pt x="274" y="267"/>
                    <a:pt x="234" y="267"/>
                  </a:cubicBezTo>
                  <a:cubicBezTo>
                    <a:pt x="193" y="267"/>
                    <a:pt x="155" y="256"/>
                    <a:pt x="120" y="235"/>
                  </a:cubicBezTo>
                  <a:cubicBezTo>
                    <a:pt x="85" y="214"/>
                    <a:pt x="56" y="186"/>
                    <a:pt x="33" y="150"/>
                  </a:cubicBezTo>
                  <a:cubicBezTo>
                    <a:pt x="60" y="109"/>
                    <a:pt x="93" y="78"/>
                    <a:pt x="133" y="58"/>
                  </a:cubicBezTo>
                  <a:cubicBezTo>
                    <a:pt x="122" y="76"/>
                    <a:pt x="117" y="96"/>
                    <a:pt x="117" y="117"/>
                  </a:cubicBezTo>
                  <a:cubicBezTo>
                    <a:pt x="117" y="149"/>
                    <a:pt x="128" y="176"/>
                    <a:pt x="151" y="199"/>
                  </a:cubicBezTo>
                  <a:cubicBezTo>
                    <a:pt x="174" y="222"/>
                    <a:pt x="201" y="234"/>
                    <a:pt x="234" y="234"/>
                  </a:cubicBezTo>
                  <a:cubicBezTo>
                    <a:pt x="266" y="234"/>
                    <a:pt x="293" y="222"/>
                    <a:pt x="316" y="199"/>
                  </a:cubicBezTo>
                  <a:cubicBezTo>
                    <a:pt x="339" y="176"/>
                    <a:pt x="350" y="149"/>
                    <a:pt x="350" y="117"/>
                  </a:cubicBezTo>
                  <a:cubicBezTo>
                    <a:pt x="350" y="96"/>
                    <a:pt x="345" y="76"/>
                    <a:pt x="335" y="58"/>
                  </a:cubicBezTo>
                  <a:cubicBezTo>
                    <a:pt x="374" y="78"/>
                    <a:pt x="407" y="109"/>
                    <a:pt x="434" y="150"/>
                  </a:cubicBezTo>
                  <a:cubicBezTo>
                    <a:pt x="411" y="186"/>
                    <a:pt x="382" y="214"/>
                    <a:pt x="347" y="235"/>
                  </a:cubicBezTo>
                  <a:close/>
                  <a:moveTo>
                    <a:pt x="347" y="235"/>
                  </a:moveTo>
                  <a:cubicBezTo>
                    <a:pt x="347" y="235"/>
                    <a:pt x="347" y="235"/>
                    <a:pt x="347" y="23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vert="horz" wrap="square" lIns="182852" tIns="91426" rIns="182852" bIns="91426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309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617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926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234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543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851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16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4468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7199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3C1F15D9-0AA1-4AAB-AD01-C37A5698F43B}"/>
                    </a:ext>
                  </a:extLst>
                </p:cNvPr>
                <p:cNvSpPr txBox="1"/>
                <p:nvPr/>
              </p:nvSpPr>
              <p:spPr>
                <a:xfrm>
                  <a:off x="4661006" y="2905755"/>
                  <a:ext cx="345033" cy="369397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18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𝐯</m:t>
                            </m:r>
                          </m:e>
                          <m:sub>
                            <m:r>
                              <a:rPr kumimoji="1" lang="en-US" altLang="ja-JP" sz="18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𝐫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8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3C1F15D9-0AA1-4AAB-AD01-C37A5698F4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1006" y="2905755"/>
                  <a:ext cx="345033" cy="3693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92942586-53D8-41A7-BB03-81E761221207}"/>
                    </a:ext>
                  </a:extLst>
                </p:cNvPr>
                <p:cNvSpPr txBox="1"/>
                <p:nvPr/>
              </p:nvSpPr>
              <p:spPr>
                <a:xfrm>
                  <a:off x="1520159" y="3478160"/>
                  <a:ext cx="393056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18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𝐯</m:t>
                            </m:r>
                          </m:e>
                          <m:sub>
                            <m:r>
                              <a:rPr kumimoji="1" lang="en-US" altLang="ja-JP" sz="18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𝐢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8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92942586-53D8-41A7-BB03-81E7612212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0159" y="3478160"/>
                  <a:ext cx="39305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147895D7-1A17-46FA-AE21-065645E21E04}"/>
                    </a:ext>
                  </a:extLst>
                </p:cNvPr>
                <p:cNvSpPr/>
                <p:nvPr/>
              </p:nvSpPr>
              <p:spPr>
                <a:xfrm>
                  <a:off x="3690673" y="3059668"/>
                  <a:ext cx="717953" cy="369332"/>
                </a:xfrm>
                <a:prstGeom prst="rect">
                  <a:avLst/>
                </a:prstGeom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ja-JP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𝑟</m:t>
                            </m:r>
                          </m:sub>
                        </m:sSub>
                        <m: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  <a:cs typeface="Meiryo UI" panose="020B0604030504040204" pitchFamily="50" charset="-128"/>
                          </a:rPr>
                          <m:t> </m:t>
                        </m:r>
                      </m:oMath>
                    </m:oMathPara>
                  </a14:m>
                  <a:endParaRPr lang="ja-JP" altLang="en-US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147895D7-1A17-46FA-AE21-065645E21E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0673" y="3059668"/>
                  <a:ext cx="71795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748275D7-3DE2-4F3A-A2A0-B040F624A8FF}"/>
                    </a:ext>
                  </a:extLst>
                </p:cNvPr>
                <p:cNvSpPr/>
                <p:nvPr/>
              </p:nvSpPr>
              <p:spPr>
                <a:xfrm>
                  <a:off x="3821989" y="4178953"/>
                  <a:ext cx="548675" cy="369332"/>
                </a:xfrm>
                <a:prstGeom prst="rect">
                  <a:avLst/>
                </a:prstGeom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eiryo UI" panose="020B0604030504040204" pitchFamily="50" charset="-128"/>
                          </a:rPr>
                          <m:t>∆</m:t>
                        </m:r>
                        <m:r>
                          <a:rPr lang="ja-JP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eiryo UI" panose="020B0604030504040204" pitchFamily="50" charset="-128"/>
                          </a:rPr>
                          <m:t>𝜙</m:t>
                        </m:r>
                      </m:oMath>
                    </m:oMathPara>
                  </a14:m>
                  <a:endParaRPr lang="ja-JP" altLang="en-US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748275D7-3DE2-4F3A-A2A0-B040F624A8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989" y="4178953"/>
                  <a:ext cx="54867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5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F9A87C82-36EA-447F-AB7F-6E3583050340}"/>
                    </a:ext>
                  </a:extLst>
                </p:cNvPr>
                <p:cNvSpPr/>
                <p:nvPr/>
              </p:nvSpPr>
              <p:spPr>
                <a:xfrm>
                  <a:off x="2595607" y="3429000"/>
                  <a:ext cx="551240" cy="369332"/>
                </a:xfrm>
                <a:prstGeom prst="rect">
                  <a:avLst/>
                </a:prstGeom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ja-JP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ja-JP" altLang="en-US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F9A87C82-36EA-447F-AB7F-6E358305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5607" y="3429000"/>
                  <a:ext cx="55124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D9C100DF-B243-4C78-A95B-B54A97D95E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4729" y="3292929"/>
              <a:ext cx="980392" cy="151980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1E9DD2B8-DAB2-4370-9064-FA503953F7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24209" y="3019271"/>
              <a:ext cx="5526" cy="179346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5F240005-C45E-46CF-BBEC-027A510D3B11}"/>
                </a:ext>
              </a:extLst>
            </p:cNvPr>
            <p:cNvCxnSpPr>
              <a:cxnSpLocks/>
            </p:cNvCxnSpPr>
            <p:nvPr/>
          </p:nvCxnSpPr>
          <p:spPr>
            <a:xfrm>
              <a:off x="1419566" y="3266653"/>
              <a:ext cx="647755" cy="49839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8E747763-0C6D-4B76-AA78-B84FBDD32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5223" y="2695906"/>
              <a:ext cx="384303" cy="59735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0B26040A-A223-4B60-8EBB-FF12F6D882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5121" y="3340096"/>
              <a:ext cx="1757" cy="11160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E80F9B02-BF7D-443F-A398-7215BF7145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4728" y="4382576"/>
              <a:ext cx="1196662" cy="41962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20EB5A1A-8F85-433A-B005-DCB7EC832D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9427" y="3744653"/>
              <a:ext cx="1757" cy="10800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10FD3B2-997E-48AB-85A6-DBC0940541DD}"/>
              </a:ext>
            </a:extLst>
          </p:cNvPr>
          <p:cNvGrpSpPr/>
          <p:nvPr/>
        </p:nvGrpSpPr>
        <p:grpSpPr>
          <a:xfrm>
            <a:off x="6423050" y="1962119"/>
            <a:ext cx="4950107" cy="4934478"/>
            <a:chOff x="6423050" y="1962119"/>
            <a:chExt cx="4950107" cy="4934478"/>
          </a:xfrm>
        </p:grpSpPr>
        <p:sp>
          <p:nvSpPr>
            <p:cNvPr id="70" name="弦 69">
              <a:extLst>
                <a:ext uri="{FF2B5EF4-FFF2-40B4-BE49-F238E27FC236}">
                  <a16:creationId xmlns:a16="http://schemas.microsoft.com/office/drawing/2014/main" id="{C7916796-18E1-4F18-A78F-7C775066C9BB}"/>
                </a:ext>
              </a:extLst>
            </p:cNvPr>
            <p:cNvSpPr/>
            <p:nvPr/>
          </p:nvSpPr>
          <p:spPr>
            <a:xfrm rot="5400000">
              <a:off x="7188116" y="3098597"/>
              <a:ext cx="3816000" cy="3780000"/>
            </a:xfrm>
            <a:prstGeom prst="chord">
              <a:avLst>
                <a:gd name="adj1" fmla="val 5360326"/>
                <a:gd name="adj2" fmla="val 16200000"/>
              </a:avLst>
            </a:prstGeom>
            <a:solidFill>
              <a:schemeClr val="bg1">
                <a:alpha val="76863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95F96EE5-9C16-425B-AC8F-27479E7AF74D}"/>
                </a:ext>
              </a:extLst>
            </p:cNvPr>
            <p:cNvSpPr txBox="1"/>
            <p:nvPr/>
          </p:nvSpPr>
          <p:spPr>
            <a:xfrm>
              <a:off x="9140079" y="1962119"/>
              <a:ext cx="28886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dirty="0">
                  <a:latin typeface="Cambria Math" panose="02040503050406030204" pitchFamily="18" charset="0"/>
                  <a:ea typeface="Cambria Math" panose="02040503050406030204" pitchFamily="18" charset="0"/>
                  <a:cs typeface="Meiryo UI" panose="020B0604030504040204" pitchFamily="50" charset="-128"/>
                </a:rPr>
                <a:t>z</a:t>
              </a:r>
              <a:endParaRPr kumimoji="1" lang="ja-JP" altLang="en-US" sz="1800" dirty="0">
                <a:latin typeface="Cambria Math" panose="02040503050406030204" pitchFamily="18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A6BEEB75-54E7-4D22-A2D2-8A7308C45072}"/>
                </a:ext>
              </a:extLst>
            </p:cNvPr>
            <p:cNvSpPr/>
            <p:nvPr/>
          </p:nvSpPr>
          <p:spPr>
            <a:xfrm>
              <a:off x="7196693" y="4263826"/>
              <a:ext cx="3789424" cy="136767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CFC307D2-6D73-4DEA-BC0B-1730F73CD2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1901" y="2068938"/>
              <a:ext cx="0" cy="33120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D62B0840-3ACC-419E-A0E9-66B8604321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9613" y="4863216"/>
              <a:ext cx="4923544" cy="1480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024A7876-C3AA-42E0-AEE4-5FDDD1E0A55D}"/>
                </a:ext>
              </a:extLst>
            </p:cNvPr>
            <p:cNvCxnSpPr>
              <a:cxnSpLocks/>
            </p:cNvCxnSpPr>
            <p:nvPr/>
          </p:nvCxnSpPr>
          <p:spPr>
            <a:xfrm>
              <a:off x="8739308" y="3940469"/>
              <a:ext cx="653603" cy="210298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0EA0FB7C-6984-4C11-AD6A-7EC50360A838}"/>
                </a:ext>
              </a:extLst>
            </p:cNvPr>
            <p:cNvSpPr txBox="1"/>
            <p:nvPr/>
          </p:nvSpPr>
          <p:spPr>
            <a:xfrm>
              <a:off x="6451739" y="4878024"/>
              <a:ext cx="31290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dirty="0">
                  <a:latin typeface="Cambria Math" panose="02040503050406030204" pitchFamily="18" charset="0"/>
                  <a:ea typeface="Cambria Math" panose="02040503050406030204" pitchFamily="18" charset="0"/>
                  <a:cs typeface="Meiryo UI" panose="020B0604030504040204" pitchFamily="50" charset="-128"/>
                </a:rPr>
                <a:t>x</a:t>
              </a:r>
              <a:endParaRPr kumimoji="1" lang="ja-JP" altLang="en-US" sz="1800" dirty="0">
                <a:latin typeface="Cambria Math" panose="02040503050406030204" pitchFamily="18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D0B3A107-6736-4D30-987C-B1D0810105C1}"/>
                </a:ext>
              </a:extLst>
            </p:cNvPr>
            <p:cNvSpPr txBox="1"/>
            <p:nvPr/>
          </p:nvSpPr>
          <p:spPr>
            <a:xfrm>
              <a:off x="9464159" y="5674117"/>
              <a:ext cx="31290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dirty="0">
                  <a:latin typeface="Cambria Math" panose="02040503050406030204" pitchFamily="18" charset="0"/>
                  <a:ea typeface="Cambria Math" panose="02040503050406030204" pitchFamily="18" charset="0"/>
                  <a:cs typeface="Meiryo UI" panose="020B0604030504040204" pitchFamily="50" charset="-128"/>
                </a:rPr>
                <a:t>y</a:t>
              </a:r>
              <a:endParaRPr kumimoji="1" lang="ja-JP" altLang="en-US" sz="1800" dirty="0">
                <a:latin typeface="Cambria Math" panose="02040503050406030204" pitchFamily="18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409B169C-FA0D-4DAF-8D0F-E87D94D6D238}"/>
                </a:ext>
              </a:extLst>
            </p:cNvPr>
            <p:cNvSpPr txBox="1"/>
            <p:nvPr/>
          </p:nvSpPr>
          <p:spPr>
            <a:xfrm>
              <a:off x="8720665" y="3144646"/>
              <a:ext cx="34176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b="1" i="1" dirty="0">
                  <a:latin typeface="Cambria Math" panose="02040503050406030204" pitchFamily="18" charset="0"/>
                  <a:ea typeface="Cambria Math" panose="02040503050406030204" pitchFamily="18" charset="0"/>
                  <a:cs typeface="Meiryo UI" panose="020B0604030504040204" pitchFamily="50" charset="-128"/>
                </a:rPr>
                <a:t>N</a:t>
              </a:r>
              <a:endParaRPr kumimoji="1" lang="ja-JP" altLang="en-US" sz="1800" b="1" i="1" dirty="0">
                <a:latin typeface="Cambria Math" panose="02040503050406030204" pitchFamily="18" charset="0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9" name="円弧 78">
              <a:extLst>
                <a:ext uri="{FF2B5EF4-FFF2-40B4-BE49-F238E27FC236}">
                  <a16:creationId xmlns:a16="http://schemas.microsoft.com/office/drawing/2014/main" id="{39666228-1D71-4F22-BC99-3B7D05551072}"/>
                </a:ext>
              </a:extLst>
            </p:cNvPr>
            <p:cNvSpPr/>
            <p:nvPr/>
          </p:nvSpPr>
          <p:spPr>
            <a:xfrm rot="17123587">
              <a:off x="8212192" y="3784442"/>
              <a:ext cx="1332000" cy="1332000"/>
            </a:xfrm>
            <a:prstGeom prst="arc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円弧 79">
              <a:extLst>
                <a:ext uri="{FF2B5EF4-FFF2-40B4-BE49-F238E27FC236}">
                  <a16:creationId xmlns:a16="http://schemas.microsoft.com/office/drawing/2014/main" id="{0B6A46ED-65F9-4E4A-87DD-6DDA6C67EAA4}"/>
                </a:ext>
              </a:extLst>
            </p:cNvPr>
            <p:cNvSpPr/>
            <p:nvPr/>
          </p:nvSpPr>
          <p:spPr>
            <a:xfrm rot="18356506">
              <a:off x="7993432" y="4444751"/>
              <a:ext cx="2088000" cy="2088000"/>
            </a:xfrm>
            <a:prstGeom prst="arc">
              <a:avLst>
                <a:gd name="adj1" fmla="val 16200000"/>
                <a:gd name="adj2" fmla="val 61377"/>
              </a:avLst>
            </a:prstGeom>
            <a:ln w="285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円弧 80">
              <a:extLst>
                <a:ext uri="{FF2B5EF4-FFF2-40B4-BE49-F238E27FC236}">
                  <a16:creationId xmlns:a16="http://schemas.microsoft.com/office/drawing/2014/main" id="{091905E5-9E00-42F0-955A-3F6D93032FB0}"/>
                </a:ext>
              </a:extLst>
            </p:cNvPr>
            <p:cNvSpPr/>
            <p:nvPr/>
          </p:nvSpPr>
          <p:spPr>
            <a:xfrm rot="19914866">
              <a:off x="8780974" y="3450635"/>
              <a:ext cx="1080000" cy="1080000"/>
            </a:xfrm>
            <a:prstGeom prst="arc">
              <a:avLst/>
            </a:prstGeom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93C327B6-9743-48A5-BBD0-460700D3E129}"/>
                </a:ext>
              </a:extLst>
            </p:cNvPr>
            <p:cNvCxnSpPr>
              <a:cxnSpLocks/>
            </p:cNvCxnSpPr>
            <p:nvPr/>
          </p:nvCxnSpPr>
          <p:spPr>
            <a:xfrm>
              <a:off x="7610693" y="3825386"/>
              <a:ext cx="1411600" cy="103760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4F483A32-7151-47E9-A514-6E30B2D6F01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423050" y="2865073"/>
              <a:ext cx="506654" cy="530781"/>
            </a:xfrm>
            <a:custGeom>
              <a:avLst/>
              <a:gdLst>
                <a:gd name="T0" fmla="*/ 444 w 446"/>
                <a:gd name="T1" fmla="*/ 298 h 467"/>
                <a:gd name="T2" fmla="*/ 397 w 446"/>
                <a:gd name="T3" fmla="*/ 233 h 467"/>
                <a:gd name="T4" fmla="*/ 444 w 446"/>
                <a:gd name="T5" fmla="*/ 169 h 467"/>
                <a:gd name="T6" fmla="*/ 445 w 446"/>
                <a:gd name="T7" fmla="*/ 161 h 467"/>
                <a:gd name="T8" fmla="*/ 440 w 446"/>
                <a:gd name="T9" fmla="*/ 156 h 467"/>
                <a:gd name="T10" fmla="*/ 363 w 446"/>
                <a:gd name="T11" fmla="*/ 131 h 467"/>
                <a:gd name="T12" fmla="*/ 363 w 446"/>
                <a:gd name="T13" fmla="*/ 51 h 467"/>
                <a:gd name="T14" fmla="*/ 360 w 446"/>
                <a:gd name="T15" fmla="*/ 44 h 467"/>
                <a:gd name="T16" fmla="*/ 352 w 446"/>
                <a:gd name="T17" fmla="*/ 43 h 467"/>
                <a:gd name="T18" fmla="*/ 276 w 446"/>
                <a:gd name="T19" fmla="*/ 68 h 467"/>
                <a:gd name="T20" fmla="*/ 229 w 446"/>
                <a:gd name="T21" fmla="*/ 3 h 467"/>
                <a:gd name="T22" fmla="*/ 223 w 446"/>
                <a:gd name="T23" fmla="*/ 0 h 467"/>
                <a:gd name="T24" fmla="*/ 216 w 446"/>
                <a:gd name="T25" fmla="*/ 3 h 467"/>
                <a:gd name="T26" fmla="*/ 169 w 446"/>
                <a:gd name="T27" fmla="*/ 68 h 467"/>
                <a:gd name="T28" fmla="*/ 93 w 446"/>
                <a:gd name="T29" fmla="*/ 43 h 467"/>
                <a:gd name="T30" fmla="*/ 85 w 446"/>
                <a:gd name="T31" fmla="*/ 44 h 467"/>
                <a:gd name="T32" fmla="*/ 82 w 446"/>
                <a:gd name="T33" fmla="*/ 51 h 467"/>
                <a:gd name="T34" fmla="*/ 82 w 446"/>
                <a:gd name="T35" fmla="*/ 131 h 467"/>
                <a:gd name="T36" fmla="*/ 6 w 446"/>
                <a:gd name="T37" fmla="*/ 156 h 467"/>
                <a:gd name="T38" fmla="*/ 0 w 446"/>
                <a:gd name="T39" fmla="*/ 161 h 467"/>
                <a:gd name="T40" fmla="*/ 2 w 446"/>
                <a:gd name="T41" fmla="*/ 169 h 467"/>
                <a:gd name="T42" fmla="*/ 48 w 446"/>
                <a:gd name="T43" fmla="*/ 233 h 467"/>
                <a:gd name="T44" fmla="*/ 2 w 446"/>
                <a:gd name="T45" fmla="*/ 298 h 467"/>
                <a:gd name="T46" fmla="*/ 0 w 446"/>
                <a:gd name="T47" fmla="*/ 306 h 467"/>
                <a:gd name="T48" fmla="*/ 6 w 446"/>
                <a:gd name="T49" fmla="*/ 311 h 467"/>
                <a:gd name="T50" fmla="*/ 82 w 446"/>
                <a:gd name="T51" fmla="*/ 336 h 467"/>
                <a:gd name="T52" fmla="*/ 82 w 446"/>
                <a:gd name="T53" fmla="*/ 416 h 467"/>
                <a:gd name="T54" fmla="*/ 85 w 446"/>
                <a:gd name="T55" fmla="*/ 422 h 467"/>
                <a:gd name="T56" fmla="*/ 93 w 446"/>
                <a:gd name="T57" fmla="*/ 423 h 467"/>
                <a:gd name="T58" fmla="*/ 169 w 446"/>
                <a:gd name="T59" fmla="*/ 399 h 467"/>
                <a:gd name="T60" fmla="*/ 216 w 446"/>
                <a:gd name="T61" fmla="*/ 464 h 467"/>
                <a:gd name="T62" fmla="*/ 223 w 446"/>
                <a:gd name="T63" fmla="*/ 467 h 467"/>
                <a:gd name="T64" fmla="*/ 229 w 446"/>
                <a:gd name="T65" fmla="*/ 464 h 467"/>
                <a:gd name="T66" fmla="*/ 276 w 446"/>
                <a:gd name="T67" fmla="*/ 399 h 467"/>
                <a:gd name="T68" fmla="*/ 352 w 446"/>
                <a:gd name="T69" fmla="*/ 423 h 467"/>
                <a:gd name="T70" fmla="*/ 360 w 446"/>
                <a:gd name="T71" fmla="*/ 422 h 467"/>
                <a:gd name="T72" fmla="*/ 363 w 446"/>
                <a:gd name="T73" fmla="*/ 416 h 467"/>
                <a:gd name="T74" fmla="*/ 363 w 446"/>
                <a:gd name="T75" fmla="*/ 336 h 467"/>
                <a:gd name="T76" fmla="*/ 440 w 446"/>
                <a:gd name="T77" fmla="*/ 311 h 467"/>
                <a:gd name="T78" fmla="*/ 445 w 446"/>
                <a:gd name="T79" fmla="*/ 306 h 467"/>
                <a:gd name="T80" fmla="*/ 444 w 446"/>
                <a:gd name="T81" fmla="*/ 298 h 467"/>
                <a:gd name="T82" fmla="*/ 361 w 446"/>
                <a:gd name="T83" fmla="*/ 292 h 467"/>
                <a:gd name="T84" fmla="*/ 329 w 446"/>
                <a:gd name="T85" fmla="*/ 340 h 467"/>
                <a:gd name="T86" fmla="*/ 281 w 446"/>
                <a:gd name="T87" fmla="*/ 372 h 467"/>
                <a:gd name="T88" fmla="*/ 223 w 446"/>
                <a:gd name="T89" fmla="*/ 384 h 467"/>
                <a:gd name="T90" fmla="*/ 164 w 446"/>
                <a:gd name="T91" fmla="*/ 372 h 467"/>
                <a:gd name="T92" fmla="*/ 116 w 446"/>
                <a:gd name="T93" fmla="*/ 340 h 467"/>
                <a:gd name="T94" fmla="*/ 84 w 446"/>
                <a:gd name="T95" fmla="*/ 292 h 467"/>
                <a:gd name="T96" fmla="*/ 72 w 446"/>
                <a:gd name="T97" fmla="*/ 233 h 467"/>
                <a:gd name="T98" fmla="*/ 84 w 446"/>
                <a:gd name="T99" fmla="*/ 175 h 467"/>
                <a:gd name="T100" fmla="*/ 116 w 446"/>
                <a:gd name="T101" fmla="*/ 127 h 467"/>
                <a:gd name="T102" fmla="*/ 164 w 446"/>
                <a:gd name="T103" fmla="*/ 95 h 467"/>
                <a:gd name="T104" fmla="*/ 223 w 446"/>
                <a:gd name="T105" fmla="*/ 83 h 467"/>
                <a:gd name="T106" fmla="*/ 281 w 446"/>
                <a:gd name="T107" fmla="*/ 95 h 467"/>
                <a:gd name="T108" fmla="*/ 329 w 446"/>
                <a:gd name="T109" fmla="*/ 127 h 467"/>
                <a:gd name="T110" fmla="*/ 361 w 446"/>
                <a:gd name="T111" fmla="*/ 175 h 467"/>
                <a:gd name="T112" fmla="*/ 373 w 446"/>
                <a:gd name="T113" fmla="*/ 233 h 467"/>
                <a:gd name="T114" fmla="*/ 361 w 446"/>
                <a:gd name="T115" fmla="*/ 292 h 467"/>
                <a:gd name="T116" fmla="*/ 361 w 446"/>
                <a:gd name="T117" fmla="*/ 292 h 467"/>
                <a:gd name="T118" fmla="*/ 361 w 446"/>
                <a:gd name="T119" fmla="*/ 292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46" h="467">
                  <a:moveTo>
                    <a:pt x="444" y="298"/>
                  </a:moveTo>
                  <a:cubicBezTo>
                    <a:pt x="397" y="233"/>
                    <a:pt x="397" y="233"/>
                    <a:pt x="397" y="233"/>
                  </a:cubicBezTo>
                  <a:cubicBezTo>
                    <a:pt x="444" y="169"/>
                    <a:pt x="444" y="169"/>
                    <a:pt x="444" y="169"/>
                  </a:cubicBezTo>
                  <a:cubicBezTo>
                    <a:pt x="445" y="166"/>
                    <a:pt x="446" y="164"/>
                    <a:pt x="445" y="161"/>
                  </a:cubicBezTo>
                  <a:cubicBezTo>
                    <a:pt x="444" y="159"/>
                    <a:pt x="442" y="157"/>
                    <a:pt x="440" y="156"/>
                  </a:cubicBezTo>
                  <a:cubicBezTo>
                    <a:pt x="363" y="131"/>
                    <a:pt x="363" y="131"/>
                    <a:pt x="363" y="131"/>
                  </a:cubicBezTo>
                  <a:cubicBezTo>
                    <a:pt x="363" y="51"/>
                    <a:pt x="363" y="51"/>
                    <a:pt x="363" y="51"/>
                  </a:cubicBezTo>
                  <a:cubicBezTo>
                    <a:pt x="363" y="48"/>
                    <a:pt x="362" y="46"/>
                    <a:pt x="360" y="44"/>
                  </a:cubicBezTo>
                  <a:cubicBezTo>
                    <a:pt x="357" y="43"/>
                    <a:pt x="355" y="42"/>
                    <a:pt x="352" y="43"/>
                  </a:cubicBezTo>
                  <a:cubicBezTo>
                    <a:pt x="276" y="68"/>
                    <a:pt x="276" y="68"/>
                    <a:pt x="276" y="68"/>
                  </a:cubicBezTo>
                  <a:cubicBezTo>
                    <a:pt x="229" y="3"/>
                    <a:pt x="229" y="3"/>
                    <a:pt x="229" y="3"/>
                  </a:cubicBezTo>
                  <a:cubicBezTo>
                    <a:pt x="228" y="1"/>
                    <a:pt x="226" y="0"/>
                    <a:pt x="223" y="0"/>
                  </a:cubicBezTo>
                  <a:cubicBezTo>
                    <a:pt x="220" y="0"/>
                    <a:pt x="217" y="1"/>
                    <a:pt x="216" y="3"/>
                  </a:cubicBezTo>
                  <a:cubicBezTo>
                    <a:pt x="169" y="68"/>
                    <a:pt x="169" y="68"/>
                    <a:pt x="169" y="68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0" y="42"/>
                    <a:pt x="88" y="43"/>
                    <a:pt x="85" y="44"/>
                  </a:cubicBezTo>
                  <a:cubicBezTo>
                    <a:pt x="83" y="46"/>
                    <a:pt x="82" y="48"/>
                    <a:pt x="82" y="51"/>
                  </a:cubicBezTo>
                  <a:cubicBezTo>
                    <a:pt x="82" y="131"/>
                    <a:pt x="82" y="131"/>
                    <a:pt x="82" y="131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3" y="157"/>
                    <a:pt x="1" y="159"/>
                    <a:pt x="0" y="161"/>
                  </a:cubicBezTo>
                  <a:cubicBezTo>
                    <a:pt x="0" y="164"/>
                    <a:pt x="0" y="166"/>
                    <a:pt x="2" y="169"/>
                  </a:cubicBezTo>
                  <a:cubicBezTo>
                    <a:pt x="48" y="233"/>
                    <a:pt x="48" y="233"/>
                    <a:pt x="48" y="233"/>
                  </a:cubicBezTo>
                  <a:cubicBezTo>
                    <a:pt x="2" y="298"/>
                    <a:pt x="2" y="298"/>
                    <a:pt x="2" y="298"/>
                  </a:cubicBezTo>
                  <a:cubicBezTo>
                    <a:pt x="0" y="300"/>
                    <a:pt x="0" y="303"/>
                    <a:pt x="0" y="306"/>
                  </a:cubicBezTo>
                  <a:cubicBezTo>
                    <a:pt x="1" y="308"/>
                    <a:pt x="3" y="310"/>
                    <a:pt x="6" y="311"/>
                  </a:cubicBezTo>
                  <a:cubicBezTo>
                    <a:pt x="82" y="336"/>
                    <a:pt x="82" y="336"/>
                    <a:pt x="82" y="336"/>
                  </a:cubicBezTo>
                  <a:cubicBezTo>
                    <a:pt x="82" y="416"/>
                    <a:pt x="82" y="416"/>
                    <a:pt x="82" y="416"/>
                  </a:cubicBezTo>
                  <a:cubicBezTo>
                    <a:pt x="82" y="418"/>
                    <a:pt x="83" y="421"/>
                    <a:pt x="85" y="422"/>
                  </a:cubicBezTo>
                  <a:cubicBezTo>
                    <a:pt x="88" y="424"/>
                    <a:pt x="90" y="424"/>
                    <a:pt x="93" y="423"/>
                  </a:cubicBezTo>
                  <a:cubicBezTo>
                    <a:pt x="169" y="399"/>
                    <a:pt x="169" y="399"/>
                    <a:pt x="169" y="399"/>
                  </a:cubicBezTo>
                  <a:cubicBezTo>
                    <a:pt x="216" y="464"/>
                    <a:pt x="216" y="464"/>
                    <a:pt x="216" y="464"/>
                  </a:cubicBezTo>
                  <a:cubicBezTo>
                    <a:pt x="218" y="466"/>
                    <a:pt x="220" y="467"/>
                    <a:pt x="223" y="467"/>
                  </a:cubicBezTo>
                  <a:cubicBezTo>
                    <a:pt x="225" y="467"/>
                    <a:pt x="228" y="466"/>
                    <a:pt x="229" y="464"/>
                  </a:cubicBezTo>
                  <a:cubicBezTo>
                    <a:pt x="276" y="399"/>
                    <a:pt x="276" y="399"/>
                    <a:pt x="276" y="399"/>
                  </a:cubicBezTo>
                  <a:cubicBezTo>
                    <a:pt x="352" y="423"/>
                    <a:pt x="352" y="423"/>
                    <a:pt x="352" y="423"/>
                  </a:cubicBezTo>
                  <a:cubicBezTo>
                    <a:pt x="355" y="424"/>
                    <a:pt x="357" y="424"/>
                    <a:pt x="360" y="422"/>
                  </a:cubicBezTo>
                  <a:cubicBezTo>
                    <a:pt x="362" y="421"/>
                    <a:pt x="363" y="418"/>
                    <a:pt x="363" y="416"/>
                  </a:cubicBezTo>
                  <a:cubicBezTo>
                    <a:pt x="363" y="336"/>
                    <a:pt x="363" y="336"/>
                    <a:pt x="363" y="336"/>
                  </a:cubicBezTo>
                  <a:cubicBezTo>
                    <a:pt x="440" y="311"/>
                    <a:pt x="440" y="311"/>
                    <a:pt x="440" y="311"/>
                  </a:cubicBezTo>
                  <a:cubicBezTo>
                    <a:pt x="442" y="310"/>
                    <a:pt x="444" y="308"/>
                    <a:pt x="445" y="306"/>
                  </a:cubicBezTo>
                  <a:cubicBezTo>
                    <a:pt x="446" y="303"/>
                    <a:pt x="445" y="300"/>
                    <a:pt x="444" y="298"/>
                  </a:cubicBezTo>
                  <a:close/>
                  <a:moveTo>
                    <a:pt x="361" y="292"/>
                  </a:moveTo>
                  <a:cubicBezTo>
                    <a:pt x="353" y="310"/>
                    <a:pt x="342" y="326"/>
                    <a:pt x="329" y="340"/>
                  </a:cubicBezTo>
                  <a:cubicBezTo>
                    <a:pt x="315" y="353"/>
                    <a:pt x="299" y="364"/>
                    <a:pt x="281" y="372"/>
                  </a:cubicBezTo>
                  <a:cubicBezTo>
                    <a:pt x="262" y="380"/>
                    <a:pt x="243" y="384"/>
                    <a:pt x="223" y="384"/>
                  </a:cubicBezTo>
                  <a:cubicBezTo>
                    <a:pt x="202" y="384"/>
                    <a:pt x="183" y="380"/>
                    <a:pt x="164" y="372"/>
                  </a:cubicBezTo>
                  <a:cubicBezTo>
                    <a:pt x="146" y="364"/>
                    <a:pt x="130" y="353"/>
                    <a:pt x="116" y="340"/>
                  </a:cubicBezTo>
                  <a:cubicBezTo>
                    <a:pt x="103" y="326"/>
                    <a:pt x="92" y="310"/>
                    <a:pt x="84" y="292"/>
                  </a:cubicBezTo>
                  <a:cubicBezTo>
                    <a:pt x="76" y="273"/>
                    <a:pt x="72" y="254"/>
                    <a:pt x="72" y="233"/>
                  </a:cubicBezTo>
                  <a:cubicBezTo>
                    <a:pt x="72" y="213"/>
                    <a:pt x="76" y="194"/>
                    <a:pt x="84" y="175"/>
                  </a:cubicBezTo>
                  <a:cubicBezTo>
                    <a:pt x="92" y="157"/>
                    <a:pt x="103" y="141"/>
                    <a:pt x="116" y="127"/>
                  </a:cubicBezTo>
                  <a:cubicBezTo>
                    <a:pt x="130" y="114"/>
                    <a:pt x="146" y="103"/>
                    <a:pt x="164" y="95"/>
                  </a:cubicBezTo>
                  <a:cubicBezTo>
                    <a:pt x="183" y="87"/>
                    <a:pt x="202" y="83"/>
                    <a:pt x="223" y="83"/>
                  </a:cubicBezTo>
                  <a:cubicBezTo>
                    <a:pt x="243" y="83"/>
                    <a:pt x="262" y="87"/>
                    <a:pt x="281" y="95"/>
                  </a:cubicBezTo>
                  <a:cubicBezTo>
                    <a:pt x="299" y="103"/>
                    <a:pt x="315" y="114"/>
                    <a:pt x="329" y="127"/>
                  </a:cubicBezTo>
                  <a:cubicBezTo>
                    <a:pt x="342" y="141"/>
                    <a:pt x="353" y="157"/>
                    <a:pt x="361" y="175"/>
                  </a:cubicBezTo>
                  <a:cubicBezTo>
                    <a:pt x="369" y="194"/>
                    <a:pt x="373" y="213"/>
                    <a:pt x="373" y="233"/>
                  </a:cubicBezTo>
                  <a:cubicBezTo>
                    <a:pt x="373" y="254"/>
                    <a:pt x="369" y="273"/>
                    <a:pt x="361" y="292"/>
                  </a:cubicBezTo>
                  <a:close/>
                  <a:moveTo>
                    <a:pt x="361" y="292"/>
                  </a:moveTo>
                  <a:cubicBezTo>
                    <a:pt x="361" y="292"/>
                    <a:pt x="361" y="292"/>
                    <a:pt x="361" y="292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vert="horz" wrap="square" lIns="182852" tIns="91426" rIns="182852" bIns="91426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309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617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926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234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543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851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16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4468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7199"/>
            </a:p>
          </p:txBody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498EDB5E-6E0A-43E7-A16B-097902826DE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352504" y="2379106"/>
              <a:ext cx="506654" cy="316800"/>
            </a:xfrm>
            <a:custGeom>
              <a:avLst/>
              <a:gdLst>
                <a:gd name="T0" fmla="*/ 462 w 467"/>
                <a:gd name="T1" fmla="*/ 132 h 300"/>
                <a:gd name="T2" fmla="*/ 364 w 467"/>
                <a:gd name="T3" fmla="*/ 36 h 300"/>
                <a:gd name="T4" fmla="*/ 234 w 467"/>
                <a:gd name="T5" fmla="*/ 0 h 300"/>
                <a:gd name="T6" fmla="*/ 103 w 467"/>
                <a:gd name="T7" fmla="*/ 36 h 300"/>
                <a:gd name="T8" fmla="*/ 5 w 467"/>
                <a:gd name="T9" fmla="*/ 132 h 300"/>
                <a:gd name="T10" fmla="*/ 0 w 467"/>
                <a:gd name="T11" fmla="*/ 150 h 300"/>
                <a:gd name="T12" fmla="*/ 5 w 467"/>
                <a:gd name="T13" fmla="*/ 168 h 300"/>
                <a:gd name="T14" fmla="*/ 103 w 467"/>
                <a:gd name="T15" fmla="*/ 264 h 300"/>
                <a:gd name="T16" fmla="*/ 234 w 467"/>
                <a:gd name="T17" fmla="*/ 300 h 300"/>
                <a:gd name="T18" fmla="*/ 364 w 467"/>
                <a:gd name="T19" fmla="*/ 264 h 300"/>
                <a:gd name="T20" fmla="*/ 462 w 467"/>
                <a:gd name="T21" fmla="*/ 168 h 300"/>
                <a:gd name="T22" fmla="*/ 467 w 467"/>
                <a:gd name="T23" fmla="*/ 150 h 300"/>
                <a:gd name="T24" fmla="*/ 462 w 467"/>
                <a:gd name="T25" fmla="*/ 132 h 300"/>
                <a:gd name="T26" fmla="*/ 178 w 467"/>
                <a:gd name="T27" fmla="*/ 61 h 300"/>
                <a:gd name="T28" fmla="*/ 234 w 467"/>
                <a:gd name="T29" fmla="*/ 38 h 300"/>
                <a:gd name="T30" fmla="*/ 242 w 467"/>
                <a:gd name="T31" fmla="*/ 41 h 300"/>
                <a:gd name="T32" fmla="*/ 246 w 467"/>
                <a:gd name="T33" fmla="*/ 50 h 300"/>
                <a:gd name="T34" fmla="*/ 242 w 467"/>
                <a:gd name="T35" fmla="*/ 59 h 300"/>
                <a:gd name="T36" fmla="*/ 234 w 467"/>
                <a:gd name="T37" fmla="*/ 63 h 300"/>
                <a:gd name="T38" fmla="*/ 195 w 467"/>
                <a:gd name="T39" fmla="*/ 78 h 300"/>
                <a:gd name="T40" fmla="*/ 179 w 467"/>
                <a:gd name="T41" fmla="*/ 117 h 300"/>
                <a:gd name="T42" fmla="*/ 176 w 467"/>
                <a:gd name="T43" fmla="*/ 126 h 300"/>
                <a:gd name="T44" fmla="*/ 167 w 467"/>
                <a:gd name="T45" fmla="*/ 129 h 300"/>
                <a:gd name="T46" fmla="*/ 158 w 467"/>
                <a:gd name="T47" fmla="*/ 126 h 300"/>
                <a:gd name="T48" fmla="*/ 154 w 467"/>
                <a:gd name="T49" fmla="*/ 117 h 300"/>
                <a:gd name="T50" fmla="*/ 178 w 467"/>
                <a:gd name="T51" fmla="*/ 61 h 300"/>
                <a:gd name="T52" fmla="*/ 347 w 467"/>
                <a:gd name="T53" fmla="*/ 235 h 300"/>
                <a:gd name="T54" fmla="*/ 234 w 467"/>
                <a:gd name="T55" fmla="*/ 267 h 300"/>
                <a:gd name="T56" fmla="*/ 120 w 467"/>
                <a:gd name="T57" fmla="*/ 235 h 300"/>
                <a:gd name="T58" fmla="*/ 33 w 467"/>
                <a:gd name="T59" fmla="*/ 150 h 300"/>
                <a:gd name="T60" fmla="*/ 133 w 467"/>
                <a:gd name="T61" fmla="*/ 58 h 300"/>
                <a:gd name="T62" fmla="*/ 117 w 467"/>
                <a:gd name="T63" fmla="*/ 117 h 300"/>
                <a:gd name="T64" fmla="*/ 151 w 467"/>
                <a:gd name="T65" fmla="*/ 199 h 300"/>
                <a:gd name="T66" fmla="*/ 234 w 467"/>
                <a:gd name="T67" fmla="*/ 234 h 300"/>
                <a:gd name="T68" fmla="*/ 316 w 467"/>
                <a:gd name="T69" fmla="*/ 199 h 300"/>
                <a:gd name="T70" fmla="*/ 350 w 467"/>
                <a:gd name="T71" fmla="*/ 117 h 300"/>
                <a:gd name="T72" fmla="*/ 335 w 467"/>
                <a:gd name="T73" fmla="*/ 58 h 300"/>
                <a:gd name="T74" fmla="*/ 434 w 467"/>
                <a:gd name="T75" fmla="*/ 150 h 300"/>
                <a:gd name="T76" fmla="*/ 347 w 467"/>
                <a:gd name="T77" fmla="*/ 235 h 300"/>
                <a:gd name="T78" fmla="*/ 347 w 467"/>
                <a:gd name="T79" fmla="*/ 235 h 300"/>
                <a:gd name="T80" fmla="*/ 347 w 467"/>
                <a:gd name="T81" fmla="*/ 23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7" h="300">
                  <a:moveTo>
                    <a:pt x="462" y="132"/>
                  </a:moveTo>
                  <a:cubicBezTo>
                    <a:pt x="438" y="92"/>
                    <a:pt x="405" y="60"/>
                    <a:pt x="364" y="36"/>
                  </a:cubicBezTo>
                  <a:cubicBezTo>
                    <a:pt x="323" y="12"/>
                    <a:pt x="279" y="0"/>
                    <a:pt x="234" y="0"/>
                  </a:cubicBezTo>
                  <a:cubicBezTo>
                    <a:pt x="188" y="0"/>
                    <a:pt x="144" y="12"/>
                    <a:pt x="103" y="36"/>
                  </a:cubicBezTo>
                  <a:cubicBezTo>
                    <a:pt x="62" y="60"/>
                    <a:pt x="30" y="92"/>
                    <a:pt x="5" y="132"/>
                  </a:cubicBezTo>
                  <a:cubicBezTo>
                    <a:pt x="2" y="138"/>
                    <a:pt x="0" y="144"/>
                    <a:pt x="0" y="150"/>
                  </a:cubicBezTo>
                  <a:cubicBezTo>
                    <a:pt x="0" y="156"/>
                    <a:pt x="2" y="162"/>
                    <a:pt x="5" y="168"/>
                  </a:cubicBezTo>
                  <a:cubicBezTo>
                    <a:pt x="30" y="208"/>
                    <a:pt x="62" y="240"/>
                    <a:pt x="103" y="264"/>
                  </a:cubicBezTo>
                  <a:cubicBezTo>
                    <a:pt x="144" y="288"/>
                    <a:pt x="188" y="300"/>
                    <a:pt x="234" y="300"/>
                  </a:cubicBezTo>
                  <a:cubicBezTo>
                    <a:pt x="279" y="300"/>
                    <a:pt x="323" y="288"/>
                    <a:pt x="364" y="264"/>
                  </a:cubicBezTo>
                  <a:cubicBezTo>
                    <a:pt x="405" y="240"/>
                    <a:pt x="438" y="208"/>
                    <a:pt x="462" y="168"/>
                  </a:cubicBezTo>
                  <a:cubicBezTo>
                    <a:pt x="465" y="162"/>
                    <a:pt x="467" y="156"/>
                    <a:pt x="467" y="150"/>
                  </a:cubicBezTo>
                  <a:cubicBezTo>
                    <a:pt x="467" y="144"/>
                    <a:pt x="465" y="138"/>
                    <a:pt x="462" y="132"/>
                  </a:cubicBezTo>
                  <a:close/>
                  <a:moveTo>
                    <a:pt x="178" y="61"/>
                  </a:moveTo>
                  <a:cubicBezTo>
                    <a:pt x="193" y="45"/>
                    <a:pt x="212" y="38"/>
                    <a:pt x="234" y="38"/>
                  </a:cubicBezTo>
                  <a:cubicBezTo>
                    <a:pt x="237" y="38"/>
                    <a:pt x="240" y="39"/>
                    <a:pt x="242" y="41"/>
                  </a:cubicBezTo>
                  <a:cubicBezTo>
                    <a:pt x="245" y="44"/>
                    <a:pt x="246" y="47"/>
                    <a:pt x="246" y="50"/>
                  </a:cubicBezTo>
                  <a:cubicBezTo>
                    <a:pt x="246" y="54"/>
                    <a:pt x="245" y="56"/>
                    <a:pt x="242" y="59"/>
                  </a:cubicBezTo>
                  <a:cubicBezTo>
                    <a:pt x="240" y="61"/>
                    <a:pt x="237" y="63"/>
                    <a:pt x="234" y="63"/>
                  </a:cubicBezTo>
                  <a:cubicBezTo>
                    <a:pt x="219" y="63"/>
                    <a:pt x="206" y="68"/>
                    <a:pt x="195" y="78"/>
                  </a:cubicBezTo>
                  <a:cubicBezTo>
                    <a:pt x="185" y="89"/>
                    <a:pt x="179" y="102"/>
                    <a:pt x="179" y="117"/>
                  </a:cubicBezTo>
                  <a:cubicBezTo>
                    <a:pt x="179" y="120"/>
                    <a:pt x="178" y="123"/>
                    <a:pt x="176" y="126"/>
                  </a:cubicBezTo>
                  <a:cubicBezTo>
                    <a:pt x="173" y="128"/>
                    <a:pt x="170" y="129"/>
                    <a:pt x="167" y="129"/>
                  </a:cubicBezTo>
                  <a:cubicBezTo>
                    <a:pt x="163" y="129"/>
                    <a:pt x="160" y="128"/>
                    <a:pt x="158" y="126"/>
                  </a:cubicBezTo>
                  <a:cubicBezTo>
                    <a:pt x="156" y="123"/>
                    <a:pt x="154" y="120"/>
                    <a:pt x="154" y="117"/>
                  </a:cubicBezTo>
                  <a:cubicBezTo>
                    <a:pt x="154" y="95"/>
                    <a:pt x="162" y="76"/>
                    <a:pt x="178" y="61"/>
                  </a:cubicBezTo>
                  <a:close/>
                  <a:moveTo>
                    <a:pt x="347" y="235"/>
                  </a:moveTo>
                  <a:cubicBezTo>
                    <a:pt x="312" y="256"/>
                    <a:pt x="274" y="267"/>
                    <a:pt x="234" y="267"/>
                  </a:cubicBezTo>
                  <a:cubicBezTo>
                    <a:pt x="193" y="267"/>
                    <a:pt x="155" y="256"/>
                    <a:pt x="120" y="235"/>
                  </a:cubicBezTo>
                  <a:cubicBezTo>
                    <a:pt x="85" y="214"/>
                    <a:pt x="56" y="186"/>
                    <a:pt x="33" y="150"/>
                  </a:cubicBezTo>
                  <a:cubicBezTo>
                    <a:pt x="60" y="109"/>
                    <a:pt x="93" y="78"/>
                    <a:pt x="133" y="58"/>
                  </a:cubicBezTo>
                  <a:cubicBezTo>
                    <a:pt x="122" y="76"/>
                    <a:pt x="117" y="96"/>
                    <a:pt x="117" y="117"/>
                  </a:cubicBezTo>
                  <a:cubicBezTo>
                    <a:pt x="117" y="149"/>
                    <a:pt x="128" y="176"/>
                    <a:pt x="151" y="199"/>
                  </a:cubicBezTo>
                  <a:cubicBezTo>
                    <a:pt x="174" y="222"/>
                    <a:pt x="201" y="234"/>
                    <a:pt x="234" y="234"/>
                  </a:cubicBezTo>
                  <a:cubicBezTo>
                    <a:pt x="266" y="234"/>
                    <a:pt x="293" y="222"/>
                    <a:pt x="316" y="199"/>
                  </a:cubicBezTo>
                  <a:cubicBezTo>
                    <a:pt x="339" y="176"/>
                    <a:pt x="350" y="149"/>
                    <a:pt x="350" y="117"/>
                  </a:cubicBezTo>
                  <a:cubicBezTo>
                    <a:pt x="350" y="96"/>
                    <a:pt x="345" y="76"/>
                    <a:pt x="335" y="58"/>
                  </a:cubicBezTo>
                  <a:cubicBezTo>
                    <a:pt x="374" y="78"/>
                    <a:pt x="407" y="109"/>
                    <a:pt x="434" y="150"/>
                  </a:cubicBezTo>
                  <a:cubicBezTo>
                    <a:pt x="411" y="186"/>
                    <a:pt x="382" y="214"/>
                    <a:pt x="347" y="235"/>
                  </a:cubicBezTo>
                  <a:close/>
                  <a:moveTo>
                    <a:pt x="347" y="235"/>
                  </a:moveTo>
                  <a:cubicBezTo>
                    <a:pt x="347" y="235"/>
                    <a:pt x="347" y="235"/>
                    <a:pt x="347" y="23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vert="horz" wrap="square" lIns="182852" tIns="91426" rIns="182852" bIns="91426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309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617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926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234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543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851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160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4468" algn="l" defTabSz="1828617" rtl="0" eaLnBrk="1" latinLnBrk="0" hangingPunct="1"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7199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0B161829-75E3-48B6-A5FB-07496CAEB720}"/>
                    </a:ext>
                  </a:extLst>
                </p:cNvPr>
                <p:cNvSpPr txBox="1"/>
                <p:nvPr/>
              </p:nvSpPr>
              <p:spPr>
                <a:xfrm>
                  <a:off x="10183250" y="2955936"/>
                  <a:ext cx="345033" cy="369397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  <a:cs typeface="Meiryo UI" panose="020B0604030504040204" pitchFamily="50" charset="-128"/>
                          </a:rPr>
                          <m:t>𝑽</m:t>
                        </m:r>
                      </m:oMath>
                    </m:oMathPara>
                  </a14:m>
                  <a:endParaRPr kumimoji="1" lang="ja-JP" altLang="en-US" sz="1800" b="1" i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0B161829-75E3-48B6-A5FB-07496CAEB7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3250" y="2955936"/>
                  <a:ext cx="345033" cy="36939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6C6A2707-B1D9-4A5B-9346-3646A0E46E59}"/>
                    </a:ext>
                  </a:extLst>
                </p:cNvPr>
                <p:cNvSpPr txBox="1"/>
                <p:nvPr/>
              </p:nvSpPr>
              <p:spPr>
                <a:xfrm>
                  <a:off x="7042403" y="3528341"/>
                  <a:ext cx="393056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  <a:cs typeface="Meiryo UI" panose="020B0604030504040204" pitchFamily="50" charset="-128"/>
                          </a:rPr>
                          <m:t>𝑳</m:t>
                        </m:r>
                      </m:oMath>
                    </m:oMathPara>
                  </a14:m>
                  <a:endParaRPr kumimoji="1" lang="ja-JP" altLang="en-US" sz="1800" i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6C6A2707-B1D9-4A5B-9346-3646A0E46E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2403" y="3528341"/>
                  <a:ext cx="39305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E8AF2778-7844-456A-9884-803C397ECF67}"/>
                    </a:ext>
                  </a:extLst>
                </p:cNvPr>
                <p:cNvSpPr/>
                <p:nvPr/>
              </p:nvSpPr>
              <p:spPr>
                <a:xfrm>
                  <a:off x="9212917" y="3109849"/>
                  <a:ext cx="717953" cy="369332"/>
                </a:xfrm>
                <a:prstGeom prst="rect">
                  <a:avLst/>
                </a:prstGeom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ja-JP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𝑣</m:t>
                            </m:r>
                          </m:sub>
                        </m:sSub>
                        <m:r>
                          <a:rPr lang="en-US" altLang="ja-JP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  <a:cs typeface="Meiryo UI" panose="020B0604030504040204" pitchFamily="50" charset="-128"/>
                          </a:rPr>
                          <m:t> </m:t>
                        </m:r>
                      </m:oMath>
                    </m:oMathPara>
                  </a14:m>
                  <a:endParaRPr lang="ja-JP" altLang="en-US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E8AF2778-7844-456A-9884-803C397ECF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2917" y="3109849"/>
                  <a:ext cx="717953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EB4E44EB-4B58-4899-9E8B-3092771A2622}"/>
                    </a:ext>
                  </a:extLst>
                </p:cNvPr>
                <p:cNvSpPr/>
                <p:nvPr/>
              </p:nvSpPr>
              <p:spPr>
                <a:xfrm>
                  <a:off x="9344233" y="4229134"/>
                  <a:ext cx="548675" cy="369332"/>
                </a:xfrm>
                <a:prstGeom prst="rect">
                  <a:avLst/>
                </a:prstGeom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eiryo UI" panose="020B0604030504040204" pitchFamily="50" charset="-128"/>
                          </a:rPr>
                          <m:t>∆</m:t>
                        </m:r>
                        <m:r>
                          <a:rPr lang="ja-JP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eiryo UI" panose="020B0604030504040204" pitchFamily="50" charset="-128"/>
                          </a:rPr>
                          <m:t>𝜙</m:t>
                        </m:r>
                      </m:oMath>
                    </m:oMathPara>
                  </a14:m>
                  <a:endParaRPr lang="ja-JP" altLang="en-US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EB4E44EB-4B58-4899-9E8B-3092771A26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4233" y="4229134"/>
                  <a:ext cx="548675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5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3F889681-641F-4E17-8350-5FA0EC8772CF}"/>
                    </a:ext>
                  </a:extLst>
                </p:cNvPr>
                <p:cNvSpPr/>
                <p:nvPr/>
              </p:nvSpPr>
              <p:spPr>
                <a:xfrm>
                  <a:off x="8117851" y="3479181"/>
                  <a:ext cx="551240" cy="369332"/>
                </a:xfrm>
                <a:prstGeom prst="rect">
                  <a:avLst/>
                </a:prstGeom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ja-JP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  <a:cs typeface="Meiryo UI" panose="020B0604030504040204" pitchFamily="50" charset="-128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ja-JP" altLang="en-US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3F889681-641F-4E17-8350-5FA0EC8772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7851" y="3479181"/>
                  <a:ext cx="55124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E82D29AA-11D8-4E54-981B-BD2DB5B3C4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6973" y="3343110"/>
              <a:ext cx="980392" cy="151980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5934A6ED-EA65-4D48-8091-E8A6EAFC80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6453" y="3069452"/>
              <a:ext cx="5526" cy="179346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B066B707-07CF-4622-9402-9F6725FA5998}"/>
                </a:ext>
              </a:extLst>
            </p:cNvPr>
            <p:cNvCxnSpPr>
              <a:cxnSpLocks/>
            </p:cNvCxnSpPr>
            <p:nvPr/>
          </p:nvCxnSpPr>
          <p:spPr>
            <a:xfrm>
              <a:off x="6941810" y="3316834"/>
              <a:ext cx="647755" cy="49839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01027F31-9D02-4379-85CA-1018E7C0B4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47467" y="2746087"/>
              <a:ext cx="384303" cy="59735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A4811FB9-46F2-455B-AA2C-026ABF43B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47365" y="3390277"/>
              <a:ext cx="1757" cy="11160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直線矢印コネクタ 94">
              <a:extLst>
                <a:ext uri="{FF2B5EF4-FFF2-40B4-BE49-F238E27FC236}">
                  <a16:creationId xmlns:a16="http://schemas.microsoft.com/office/drawing/2014/main" id="{041D9E73-6389-4DA5-A6EA-61C6273782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6972" y="4432757"/>
              <a:ext cx="1196662" cy="41962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矢印コネクタ 95">
              <a:extLst>
                <a:ext uri="{FF2B5EF4-FFF2-40B4-BE49-F238E27FC236}">
                  <a16:creationId xmlns:a16="http://schemas.microsoft.com/office/drawing/2014/main" id="{6DB4A4BF-2045-4B35-81A4-E4C1FDCC35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1671" y="3794834"/>
              <a:ext cx="1757" cy="10800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タイトル 3">
            <a:extLst>
              <a:ext uri="{FF2B5EF4-FFF2-40B4-BE49-F238E27FC236}">
                <a16:creationId xmlns:a16="http://schemas.microsoft.com/office/drawing/2014/main" id="{AC72DBB4-1C4A-43F4-9D3D-829384C9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Isotropic BRDF / Coordinate axis &amp; Ray vector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12105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wide_F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ont_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BDBD">
            <a:alpha val="76863"/>
          </a:srgbClr>
        </a:solidFill>
        <a:ln w="2857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800" dirty="0" smtClean="0"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Template_wide_F</Template>
  <TotalTime>0</TotalTime>
  <Words>399</Words>
  <Application>Microsoft Office PowerPoint</Application>
  <PresentationFormat>ユーザー設定</PresentationFormat>
  <Paragraphs>167</Paragraphs>
  <Slides>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HGP創英角ｺﾞｼｯｸUB</vt:lpstr>
      <vt:lpstr>Meiryo UI</vt:lpstr>
      <vt:lpstr>游ゴシック</vt:lpstr>
      <vt:lpstr>Arial</vt:lpstr>
      <vt:lpstr>Cambria Math</vt:lpstr>
      <vt:lpstr>Tahoma</vt:lpstr>
      <vt:lpstr>Template_wide_F</vt:lpstr>
      <vt:lpstr>放射量と測光量</vt:lpstr>
      <vt:lpstr>BRDFモデル一覧</vt:lpstr>
      <vt:lpstr>Isotropic BRDF / Coordinate axis &amp; Ray vector</vt:lpstr>
      <vt:lpstr>Isotropic BRDF / Coordinate axis &amp; Ray vector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2014-04-07T12:14:37Z</dcterms:created>
  <dcterms:modified xsi:type="dcterms:W3CDTF">2020-02-20T20:42:26Z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0x0101020010AEFE09DCD06140A9660BDD0E512771</vt:lpwstr>
  </property>
  <property fmtid="{D5CDD505-2E9C-101B-9397-08002B2CF9AE}" pid="3" name="NXPowerLiteLastOptimized">
    <vt:lpwstr>1169750</vt:lpwstr>
  </property>
  <property fmtid="{D5CDD505-2E9C-101B-9397-08002B2CF9AE}" pid="4" name="NXPowerLiteSettings">
    <vt:lpwstr>F900050004A000</vt:lpwstr>
  </property>
  <property fmtid="{D5CDD505-2E9C-101B-9397-08002B2CF9AE}" pid="5" name="NXPowerLiteVersion">
    <vt:lpwstr>D5.0.3</vt:lpwstr>
  </property>
</Properties>
</file>