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3"/>
  </p:notesMasterIdLst>
  <p:handoutMasterIdLst>
    <p:handoutMasterId r:id="rId4"/>
  </p:handoutMasterIdLst>
  <p:sldIdLst>
    <p:sldId id="437" r:id="rId2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EEA"/>
    <a:srgbClr val="3B4453"/>
    <a:srgbClr val="5FA326"/>
    <a:srgbClr val="B2E389"/>
    <a:srgbClr val="E5F6D8"/>
    <a:srgbClr val="B2B2B2"/>
    <a:srgbClr val="E74C3C"/>
    <a:srgbClr val="0094C8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3333" autoAdjust="0"/>
  </p:normalViewPr>
  <p:slideViewPr>
    <p:cSldViewPr>
      <p:cViewPr varScale="1">
        <p:scale>
          <a:sx n="77" d="100"/>
          <a:sy n="77" d="100"/>
        </p:scale>
        <p:origin x="1878" y="84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4/7/2020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29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8225653-DCA9-4628-8FD0-C7C889529444}"/>
              </a:ext>
            </a:extLst>
          </p:cNvPr>
          <p:cNvGrpSpPr/>
          <p:nvPr/>
        </p:nvGrpSpPr>
        <p:grpSpPr>
          <a:xfrm>
            <a:off x="176711" y="692696"/>
            <a:ext cx="11844928" cy="4778428"/>
            <a:chOff x="14887" y="1314868"/>
            <a:chExt cx="11844928" cy="4778428"/>
          </a:xfrm>
        </p:grpSpPr>
        <p:grpSp>
          <p:nvGrpSpPr>
            <p:cNvPr id="1038" name="グループ化 1037">
              <a:extLst>
                <a:ext uri="{FF2B5EF4-FFF2-40B4-BE49-F238E27FC236}">
                  <a16:creationId xmlns:a16="http://schemas.microsoft.com/office/drawing/2014/main" id="{46EC9895-DED9-450B-9260-CB7B21F9EAB1}"/>
                </a:ext>
              </a:extLst>
            </p:cNvPr>
            <p:cNvGrpSpPr/>
            <p:nvPr/>
          </p:nvGrpSpPr>
          <p:grpSpPr>
            <a:xfrm>
              <a:off x="14887" y="1314868"/>
              <a:ext cx="11844928" cy="4778428"/>
              <a:chOff x="1053741" y="1314868"/>
              <a:chExt cx="11844928" cy="4778428"/>
            </a:xfrm>
          </p:grpSpPr>
          <p:sp>
            <p:nvSpPr>
              <p:cNvPr id="1034" name="正方形/長方形 1033">
                <a:extLst>
                  <a:ext uri="{FF2B5EF4-FFF2-40B4-BE49-F238E27FC236}">
                    <a16:creationId xmlns:a16="http://schemas.microsoft.com/office/drawing/2014/main" id="{A8411F8C-D1F9-4E77-BB76-725D2041B254}"/>
                  </a:ext>
                </a:extLst>
              </p:cNvPr>
              <p:cNvSpPr/>
              <p:nvPr/>
            </p:nvSpPr>
            <p:spPr>
              <a:xfrm>
                <a:off x="1053741" y="1314868"/>
                <a:ext cx="11844928" cy="4778428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2" name="正方形/長方形 1031">
                <a:extLst>
                  <a:ext uri="{FF2B5EF4-FFF2-40B4-BE49-F238E27FC236}">
                    <a16:creationId xmlns:a16="http://schemas.microsoft.com/office/drawing/2014/main" id="{9FFEC18A-C0C9-4258-9715-FE2824E53CFB}"/>
                  </a:ext>
                </a:extLst>
              </p:cNvPr>
              <p:cNvSpPr/>
              <p:nvPr/>
            </p:nvSpPr>
            <p:spPr>
              <a:xfrm>
                <a:off x="5625977" y="2773401"/>
                <a:ext cx="7208104" cy="28837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CE07CAFA-46AC-46A1-807E-6625416B0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0361" y="2972166"/>
                <a:ext cx="186370" cy="200191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arrow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0A8A0393-E5C5-4E93-869D-870538B2C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5190" y="5322351"/>
                <a:ext cx="215630" cy="220781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arrow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2E32D4F1-E9C2-4EC0-9F38-F7FD0E4A1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4276" y="3107579"/>
                <a:ext cx="179298" cy="203253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arrow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平行四辺形 120">
                <a:extLst>
                  <a:ext uri="{FF2B5EF4-FFF2-40B4-BE49-F238E27FC236}">
                    <a16:creationId xmlns:a16="http://schemas.microsoft.com/office/drawing/2014/main" id="{0854E1CF-39A3-46F8-BE6F-77DB0E29CB22}"/>
                  </a:ext>
                </a:extLst>
              </p:cNvPr>
              <p:cNvSpPr/>
              <p:nvPr/>
            </p:nvSpPr>
            <p:spPr>
              <a:xfrm rot="16200000">
                <a:off x="2515172" y="3946033"/>
                <a:ext cx="1763999" cy="2268000"/>
              </a:xfrm>
              <a:prstGeom prst="parallelogram">
                <a:avLst>
                  <a:gd name="adj" fmla="val 13590"/>
                </a:avLst>
              </a:prstGeom>
              <a:solidFill>
                <a:schemeClr val="accent1">
                  <a:lumMod val="60000"/>
                  <a:lumOff val="40000"/>
                  <a:alpha val="76863"/>
                </a:schemeClr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B478FB8E-5C5B-4A7B-A171-2B1C887DE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491" y="4340929"/>
                <a:ext cx="396000" cy="14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平行四辺形 14">
                <a:extLst>
                  <a:ext uri="{FF2B5EF4-FFF2-40B4-BE49-F238E27FC236}">
                    <a16:creationId xmlns:a16="http://schemas.microsoft.com/office/drawing/2014/main" id="{573D7EF6-594E-4CED-8A1B-854CE3B81625}"/>
                  </a:ext>
                </a:extLst>
              </p:cNvPr>
              <p:cNvSpPr/>
              <p:nvPr/>
            </p:nvSpPr>
            <p:spPr>
              <a:xfrm rot="508507">
                <a:off x="1617959" y="3960516"/>
                <a:ext cx="3518222" cy="798984"/>
              </a:xfrm>
              <a:prstGeom prst="parallelogram">
                <a:avLst>
                  <a:gd name="adj" fmla="val 88191"/>
                </a:avLst>
              </a:prstGeom>
              <a:solidFill>
                <a:schemeClr val="bg2">
                  <a:lumMod val="90000"/>
                  <a:alpha val="76863"/>
                </a:schemeClr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平行四辺形 116">
                <a:extLst>
                  <a:ext uri="{FF2B5EF4-FFF2-40B4-BE49-F238E27FC236}">
                    <a16:creationId xmlns:a16="http://schemas.microsoft.com/office/drawing/2014/main" id="{6A6B7C89-C402-4E55-9C1B-EDF25093C417}"/>
                  </a:ext>
                </a:extLst>
              </p:cNvPr>
              <p:cNvSpPr/>
              <p:nvPr/>
            </p:nvSpPr>
            <p:spPr>
              <a:xfrm rot="16200000">
                <a:off x="2491744" y="2438597"/>
                <a:ext cx="1814423" cy="2271568"/>
              </a:xfrm>
              <a:prstGeom prst="parallelogram">
                <a:avLst>
                  <a:gd name="adj" fmla="val 15661"/>
                </a:avLst>
              </a:prstGeom>
              <a:solidFill>
                <a:schemeClr val="accent1">
                  <a:lumMod val="60000"/>
                  <a:lumOff val="40000"/>
                  <a:alpha val="76863"/>
                </a:schemeClr>
              </a:solidFill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31F7CFC2-C47F-4FC9-9F02-FE64F0337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492" y="4321371"/>
                <a:ext cx="0" cy="147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2972253-8F28-4F03-961D-868947DF3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5637" y="4126917"/>
                <a:ext cx="2782866" cy="414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C70A66F2-BF85-43DC-A54F-7FDA7EA56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5482" y="3978645"/>
                <a:ext cx="696800" cy="7245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CA52D1C0-C1FA-4FA6-A447-B82C99DA0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514" y="2379170"/>
                <a:ext cx="1284556" cy="19617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E0D6D16-DE4D-4CAF-B5DB-C9B14934C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2492" y="2298357"/>
                <a:ext cx="1255384" cy="20438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66C3CE42-59CE-4AFA-8769-24229E714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2492" y="1987174"/>
                <a:ext cx="0" cy="23470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3A2252B0-7625-4F86-A89D-861E439E364C}"/>
                  </a:ext>
                </a:extLst>
              </p:cNvPr>
              <p:cNvSpPr/>
              <p:nvPr/>
            </p:nvSpPr>
            <p:spPr>
              <a:xfrm rot="17671900">
                <a:off x="3024859" y="3675346"/>
                <a:ext cx="526147" cy="563553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円弧 80">
                <a:extLst>
                  <a:ext uri="{FF2B5EF4-FFF2-40B4-BE49-F238E27FC236}">
                    <a16:creationId xmlns:a16="http://schemas.microsoft.com/office/drawing/2014/main" id="{D003FD31-951C-4025-BA94-60715716952D}"/>
                  </a:ext>
                </a:extLst>
              </p:cNvPr>
              <p:cNvSpPr/>
              <p:nvPr/>
            </p:nvSpPr>
            <p:spPr>
              <a:xfrm rot="20282237">
                <a:off x="3211643" y="3714548"/>
                <a:ext cx="485627" cy="458566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78D2A629-804A-46C5-BB62-AB39DFB3A0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583" y="3259767"/>
                    <a:ext cx="486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78D2A629-804A-46C5-BB62-AB39DFB3A0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583" y="3259767"/>
                    <a:ext cx="4869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488C5200-2923-4FE8-91C1-BA865AC21ECC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337" y="3259767"/>
                    <a:ext cx="486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488C5200-2923-4FE8-91C1-BA865AC21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337" y="3259767"/>
                    <a:ext cx="4869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円弧 83">
                <a:extLst>
                  <a:ext uri="{FF2B5EF4-FFF2-40B4-BE49-F238E27FC236}">
                    <a16:creationId xmlns:a16="http://schemas.microsoft.com/office/drawing/2014/main" id="{397C55B4-88F5-4369-BF42-3567915E7D62}"/>
                  </a:ext>
                </a:extLst>
              </p:cNvPr>
              <p:cNvSpPr/>
              <p:nvPr/>
            </p:nvSpPr>
            <p:spPr>
              <a:xfrm rot="7500450">
                <a:off x="3328456" y="4879221"/>
                <a:ext cx="252000" cy="2520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75D7FFB7-62AB-4BCF-BBCB-95649FC65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263182" y="5116662"/>
                    <a:ext cx="4922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i="1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75D7FFB7-62AB-4BCF-BBCB-95649FC65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3182" y="5116662"/>
                    <a:ext cx="4922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D58D23B2-9170-4066-82BA-7C70FE1A9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3843" y="3148856"/>
                <a:ext cx="193890" cy="195996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C803A68-B1F4-4212-A340-6EDA823CBA97}"/>
                  </a:ext>
                </a:extLst>
              </p:cNvPr>
              <p:cNvSpPr txBox="1"/>
              <p:nvPr/>
            </p:nvSpPr>
            <p:spPr>
              <a:xfrm>
                <a:off x="2132746" y="3374554"/>
                <a:ext cx="7040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>
                    <a:solidFill>
                      <a:srgbClr val="007EEA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s</a:t>
                </a:r>
                <a:r>
                  <a:rPr kumimoji="1" lang="ja-JP" altLang="en-US" sz="1600" b="1" dirty="0">
                    <a:solidFill>
                      <a:srgbClr val="007EEA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</a:p>
            </p:txBody>
          </p: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8CE7BAC8-E023-44B9-9642-04FECDF32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0360" y="2903376"/>
                <a:ext cx="681896" cy="49096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C6BB936-966D-4872-8113-2D85BC1A2E0A}"/>
                  </a:ext>
                </a:extLst>
              </p:cNvPr>
              <p:cNvSpPr txBox="1"/>
              <p:nvPr/>
            </p:nvSpPr>
            <p:spPr>
              <a:xfrm>
                <a:off x="1627617" y="3182405"/>
                <a:ext cx="7200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>
                    <a:solidFill>
                      <a:srgbClr val="00B05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p</a:t>
                </a:r>
                <a:r>
                  <a:rPr kumimoji="1" lang="ja-JP" altLang="en-US" sz="1600" b="1" dirty="0">
                    <a:solidFill>
                      <a:srgbClr val="00B05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</a:p>
            </p:txBody>
          </p: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C2394178-2B2C-4CB7-B3FD-92A712BBF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1403" y="3299678"/>
                <a:ext cx="183561" cy="175006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4AB4C46D-45CD-4865-93DC-784C7AAE3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9641" y="3078262"/>
                <a:ext cx="670647" cy="44283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08C00836-8D8E-46FC-B303-BBB09F8F5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23356" y="5481253"/>
                <a:ext cx="195128" cy="203406"/>
              </a:xfrm>
              <a:prstGeom prst="straightConnector1">
                <a:avLst/>
              </a:prstGeom>
              <a:ln w="19050">
                <a:solidFill>
                  <a:srgbClr val="007EEA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826BBDCB-AB9B-4F56-9675-00E44B0E8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2916" y="5306911"/>
                <a:ext cx="866284" cy="35026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C95D6B9D-E14F-4261-9C62-A052B35B4D84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991" y="5026155"/>
                    <a:ext cx="10027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6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eiryo UI" panose="020B0604030504040204" pitchFamily="50" charset="-128"/>
                      </a:rPr>
                      <a:t>屈折率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6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ja-JP" altLang="en-US" sz="16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C95D6B9D-E14F-4261-9C62-A052B35B4D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991" y="5026155"/>
                    <a:ext cx="10027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59" t="-5455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7B58FF00-5E14-4024-A043-E715AE43E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991" y="3693861"/>
                    <a:ext cx="9979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6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eiryo UI" panose="020B0604030504040204" pitchFamily="50" charset="-128"/>
                      </a:rPr>
                      <a:t>屈折率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6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1" lang="ja-JP" altLang="en-US" sz="16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7B58FF00-5E14-4024-A043-E715AE43E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991" y="3693861"/>
                    <a:ext cx="99796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659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21C3D35-4E45-42E7-AC9D-37124695A253}"/>
                  </a:ext>
                </a:extLst>
              </p:cNvPr>
              <p:cNvSpPr txBox="1"/>
              <p:nvPr/>
            </p:nvSpPr>
            <p:spPr>
              <a:xfrm>
                <a:off x="3344583" y="2049960"/>
                <a:ext cx="34176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Meiryo UI" panose="020B0604030504040204" pitchFamily="50" charset="-128"/>
                  </a:rPr>
                  <a:t>N</a:t>
                </a:r>
                <a:endParaRPr kumimoji="1" lang="ja-JP" altLang="en-US" sz="1800" b="1" i="1" dirty="0">
                  <a:latin typeface="Cambria Math" panose="02040503050406030204" pitchFamily="18" charset="0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27" name="テキスト ボックス 1026">
                <a:extLst>
                  <a:ext uri="{FF2B5EF4-FFF2-40B4-BE49-F238E27FC236}">
                    <a16:creationId xmlns:a16="http://schemas.microsoft.com/office/drawing/2014/main" id="{8297FF0D-4A7B-4114-9AAD-A53F6369E029}"/>
                  </a:ext>
                </a:extLst>
              </p:cNvPr>
              <p:cNvSpPr txBox="1"/>
              <p:nvPr/>
            </p:nvSpPr>
            <p:spPr>
              <a:xfrm>
                <a:off x="2420671" y="499034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入射面</a:t>
                </a:r>
                <a:endPara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31E77A82-8260-459A-84DB-333BE40ABBBA}"/>
                  </a:ext>
                </a:extLst>
              </p:cNvPr>
              <p:cNvSpPr txBox="1"/>
              <p:nvPr/>
            </p:nvSpPr>
            <p:spPr>
              <a:xfrm>
                <a:off x="1837433" y="4237786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界面</a:t>
                </a:r>
              </a:p>
            </p:txBody>
          </p:sp>
          <p:sp>
            <p:nvSpPr>
              <p:cNvPr id="1030" name="テキスト ボックス 1029">
                <a:extLst>
                  <a:ext uri="{FF2B5EF4-FFF2-40B4-BE49-F238E27FC236}">
                    <a16:creationId xmlns:a16="http://schemas.microsoft.com/office/drawing/2014/main" id="{0E78B063-E84B-4AE4-B5FE-E85192A3C67E}"/>
                  </a:ext>
                </a:extLst>
              </p:cNvPr>
              <p:cNvSpPr txBox="1"/>
              <p:nvPr/>
            </p:nvSpPr>
            <p:spPr>
              <a:xfrm>
                <a:off x="5625977" y="2863866"/>
                <a:ext cx="2714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s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(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入射面と垂直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)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反射率</a:t>
                </a:r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E3DC842-1870-44BB-ACB0-EA6E96F76012}"/>
                  </a:ext>
                </a:extLst>
              </p:cNvPr>
              <p:cNvSpPr txBox="1"/>
              <p:nvPr/>
            </p:nvSpPr>
            <p:spPr>
              <a:xfrm>
                <a:off x="8409500" y="2851445"/>
                <a:ext cx="2730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p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(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入射面と平行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)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反射率</a:t>
                </a:r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69E6BC74-A8AF-43CD-83F5-935FBF0C1317}"/>
                  </a:ext>
                </a:extLst>
              </p:cNvPr>
              <p:cNvSpPr txBox="1"/>
              <p:nvPr/>
            </p:nvSpPr>
            <p:spPr>
              <a:xfrm>
                <a:off x="5625977" y="4285121"/>
                <a:ext cx="2714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s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(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入射面と垂直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)</a:t>
                </a:r>
                <a:r>
                  <a:rPr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透過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率</a:t>
                </a: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01D2595-0002-4F53-9109-E61935DD9568}"/>
                  </a:ext>
                </a:extLst>
              </p:cNvPr>
              <p:cNvSpPr txBox="1"/>
              <p:nvPr/>
            </p:nvSpPr>
            <p:spPr>
              <a:xfrm>
                <a:off x="9154253" y="4272700"/>
                <a:ext cx="2730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p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偏光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(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入射面と平行</a:t>
                </a:r>
                <a:r>
                  <a:rPr kumimoji="1" lang="en-US" altLang="ja-JP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)</a:t>
                </a:r>
                <a:r>
                  <a:rPr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透過</a:t>
                </a:r>
                <a:r>
                  <a:rPr kumimoji="1" lang="ja-JP" altLang="en-US" sz="16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率</a:t>
                </a:r>
              </a:p>
            </p:txBody>
          </p:sp>
          <p:sp>
            <p:nvSpPr>
              <p:cNvPr id="1033" name="テキスト ボックス 1032">
                <a:extLst>
                  <a:ext uri="{FF2B5EF4-FFF2-40B4-BE49-F238E27FC236}">
                    <a16:creationId xmlns:a16="http://schemas.microsoft.com/office/drawing/2014/main" id="{062F6012-6FBA-402B-A555-69442112FC39}"/>
                  </a:ext>
                </a:extLst>
              </p:cNvPr>
              <p:cNvSpPr txBox="1"/>
              <p:nvPr/>
            </p:nvSpPr>
            <p:spPr>
              <a:xfrm>
                <a:off x="1053741" y="1462371"/>
                <a:ext cx="3005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000" b="1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Meiryo UI" panose="020B0604030504040204" pitchFamily="50" charset="-128"/>
                  </a:rPr>
                  <a:t>フレネル反射率・透過率</a:t>
                </a:r>
              </a:p>
            </p:txBody>
          </p:sp>
          <p:pic>
            <p:nvPicPr>
              <p:cNvPr id="1036" name="図 1035">
                <a:extLst>
                  <a:ext uri="{FF2B5EF4-FFF2-40B4-BE49-F238E27FC236}">
                    <a16:creationId xmlns:a16="http://schemas.microsoft.com/office/drawing/2014/main" id="{25D1EB6B-083A-4763-A695-77FA37E2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531"/>
              <a:stretch/>
            </p:blipFill>
            <p:spPr>
              <a:xfrm>
                <a:off x="5711745" y="3271718"/>
                <a:ext cx="5523619" cy="828192"/>
              </a:xfrm>
              <a:prstGeom prst="rect">
                <a:avLst/>
              </a:prstGeom>
            </p:spPr>
          </p:pic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64BD6EA-978E-46BC-BA92-840C1A23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43800" y="4703213"/>
              <a:ext cx="7040165" cy="818958"/>
            </a:xfrm>
            <a:prstGeom prst="rect">
              <a:avLst/>
            </a:prstGeom>
          </p:spPr>
        </p:pic>
      </p:grpSp>
      <p:sp>
        <p:nvSpPr>
          <p:cNvPr id="6" name="タイトル 5">
            <a:extLst>
              <a:ext uri="{FF2B5EF4-FFF2-40B4-BE49-F238E27FC236}">
                <a16:creationId xmlns:a16="http://schemas.microsoft.com/office/drawing/2014/main" id="{084A6A52-070D-42AA-9AE2-A90FCA2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フレネルの式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4424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latin typeface="游ゴシック" panose="020B0400000000000000" pitchFamily="50" charset="-128"/>
            <a:ea typeface="游ゴシック" panose="020B0400000000000000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54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Meiryo UI</vt:lpstr>
      <vt:lpstr>游ゴシック</vt:lpstr>
      <vt:lpstr>Arial</vt:lpstr>
      <vt:lpstr>Cambria Math</vt:lpstr>
      <vt:lpstr>Tahoma</vt:lpstr>
      <vt:lpstr>Template_wide_F</vt:lpstr>
      <vt:lpstr>フレネルの式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2020-04-07T19:13:40Z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