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09" r:id="rId1"/>
  </p:sldMasterIdLst>
  <p:notesMasterIdLst>
    <p:notesMasterId r:id="rId5"/>
  </p:notesMasterIdLst>
  <p:handoutMasterIdLst>
    <p:handoutMasterId r:id="rId6"/>
  </p:handoutMasterIdLst>
  <p:sldIdLst>
    <p:sldId id="437" r:id="rId2"/>
    <p:sldId id="438" r:id="rId3"/>
    <p:sldId id="258" r:id="rId4"/>
  </p:sldIdLst>
  <p:sldSz cx="12198350" cy="6858000"/>
  <p:notesSz cx="6883400" cy="100076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  <p15:guide id="3" pos="440">
          <p15:clr>
            <a:srgbClr val="A4A3A4"/>
          </p15:clr>
        </p15:guide>
        <p15:guide id="4" pos="724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7EEA"/>
    <a:srgbClr val="3B4453"/>
    <a:srgbClr val="5FA326"/>
    <a:srgbClr val="B2E389"/>
    <a:srgbClr val="E5F6D8"/>
    <a:srgbClr val="B2B2B2"/>
    <a:srgbClr val="E74C3C"/>
    <a:srgbClr val="0094C8"/>
    <a:srgbClr val="E35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71046" autoAdjust="0"/>
  </p:normalViewPr>
  <p:slideViewPr>
    <p:cSldViewPr>
      <p:cViewPr>
        <p:scale>
          <a:sx n="66" d="100"/>
          <a:sy n="66" d="100"/>
        </p:scale>
        <p:origin x="2280" y="192"/>
      </p:cViewPr>
      <p:guideLst>
        <p:guide orient="horz" pos="2160"/>
        <p:guide pos="3842"/>
        <p:guide pos="440"/>
        <p:guide pos="724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 bwMode="auto">
          <a:xfrm>
            <a:off x="3898900" y="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 algn="r"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fld id="{850F278F-4CA1-4352-8BA2-CE05FE786054}" type="datetime1">
              <a:rPr lang="en-US" altLang="ja-JP"/>
              <a:pPr>
                <a:defRPr/>
              </a:pPr>
              <a:t>4/14/2020</a:t>
            </a:fld>
            <a:endParaRPr lang="en-US" altLang="ja-JP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 bwMode="auto">
          <a:xfrm>
            <a:off x="0" y="950595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 bwMode="auto">
          <a:xfrm>
            <a:off x="3898900" y="950595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 algn="r"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fld id="{09283D34-F0AF-46D1-95BC-588DE547DCBF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625923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900" y="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 algn="r"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363" y="750888"/>
            <a:ext cx="6672262" cy="37512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752975"/>
            <a:ext cx="5505450" cy="450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0595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00" y="950595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 algn="r"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fld id="{893BFAF7-D32B-44E0-81A0-A48052D96982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08614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72947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1707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17581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stPag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63B277-4267-4DA9-A7CF-29A0DA721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260" y="0"/>
            <a:ext cx="4298739" cy="504056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sz="2400" baseline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24366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030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kumimoji="1" sz="2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310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11" Type="http://schemas.openxmlformats.org/officeDocument/2006/relationships/image" Target="../media/image11.png"/><Relationship Id="rId5" Type="http://schemas.openxmlformats.org/officeDocument/2006/relationships/image" Target="../media/image54.png"/><Relationship Id="rId10" Type="http://schemas.openxmlformats.org/officeDocument/2006/relationships/image" Target="../media/image100.png"/><Relationship Id="rId4" Type="http://schemas.openxmlformats.org/officeDocument/2006/relationships/image" Target="../media/image410.png"/><Relationship Id="rId9" Type="http://schemas.openxmlformats.org/officeDocument/2006/relationships/image" Target="../media/image9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110.png"/><Relationship Id="rId7" Type="http://schemas.openxmlformats.org/officeDocument/2006/relationships/image" Target="../media/image5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1.png"/><Relationship Id="rId11" Type="http://schemas.openxmlformats.org/officeDocument/2006/relationships/image" Target="../media/image9.png"/><Relationship Id="rId5" Type="http://schemas.openxmlformats.org/officeDocument/2006/relationships/image" Target="../media/image311.png"/><Relationship Id="rId10" Type="http://schemas.openxmlformats.org/officeDocument/2006/relationships/image" Target="../media/image81.png"/><Relationship Id="rId4" Type="http://schemas.openxmlformats.org/officeDocument/2006/relationships/image" Target="../media/image210.png"/><Relationship Id="rId9" Type="http://schemas.openxmlformats.org/officeDocument/2006/relationships/image" Target="../media/image7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B7E3224-E2FC-466C-B909-49A96B00BFAF}"/>
              </a:ext>
            </a:extLst>
          </p:cNvPr>
          <p:cNvGrpSpPr/>
          <p:nvPr/>
        </p:nvGrpSpPr>
        <p:grpSpPr>
          <a:xfrm>
            <a:off x="733726" y="1911938"/>
            <a:ext cx="10859361" cy="4934478"/>
            <a:chOff x="733726" y="1911938"/>
            <a:chExt cx="10859361" cy="4934478"/>
          </a:xfrm>
        </p:grpSpPr>
        <p:sp>
          <p:nvSpPr>
            <p:cNvPr id="27" name="弦 26">
              <a:extLst>
                <a:ext uri="{FF2B5EF4-FFF2-40B4-BE49-F238E27FC236}">
                  <a16:creationId xmlns:a16="http://schemas.microsoft.com/office/drawing/2014/main" id="{914B189D-0437-4C9F-BBB8-E3C6A1CE67C3}"/>
                </a:ext>
              </a:extLst>
            </p:cNvPr>
            <p:cNvSpPr/>
            <p:nvPr/>
          </p:nvSpPr>
          <p:spPr>
            <a:xfrm rot="5400000">
              <a:off x="1665872" y="3048416"/>
              <a:ext cx="3816000" cy="3780000"/>
            </a:xfrm>
            <a:prstGeom prst="chord">
              <a:avLst>
                <a:gd name="adj1" fmla="val 5360326"/>
                <a:gd name="adj2" fmla="val 16200000"/>
              </a:avLst>
            </a:prstGeom>
            <a:solidFill>
              <a:schemeClr val="bg1">
                <a:alpha val="76863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C967BE3C-61FA-42DF-9102-510A6A529665}"/>
                </a:ext>
              </a:extLst>
            </p:cNvPr>
            <p:cNvSpPr txBox="1"/>
            <p:nvPr/>
          </p:nvSpPr>
          <p:spPr>
            <a:xfrm>
              <a:off x="3617835" y="1911938"/>
              <a:ext cx="288862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kumimoji="1" lang="en-US" altLang="ja-JP" sz="1800" dirty="0">
                  <a:latin typeface="Cambria Math" panose="02040503050406030204" pitchFamily="18" charset="0"/>
                  <a:ea typeface="Cambria Math" panose="02040503050406030204" pitchFamily="18" charset="0"/>
                  <a:cs typeface="Meiryo UI" panose="020B0604030504040204" pitchFamily="50" charset="-128"/>
                </a:rPr>
                <a:t>z</a:t>
              </a:r>
              <a:endParaRPr kumimoji="1" lang="ja-JP" altLang="en-US" sz="1800" dirty="0">
                <a:latin typeface="Cambria Math" panose="02040503050406030204" pitchFamily="18" charset="0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DD6B454E-8C21-4D8C-8F21-BCD8BC9E95A1}"/>
                </a:ext>
              </a:extLst>
            </p:cNvPr>
            <p:cNvSpPr/>
            <p:nvPr/>
          </p:nvSpPr>
          <p:spPr>
            <a:xfrm>
              <a:off x="1674449" y="4213645"/>
              <a:ext cx="3789424" cy="136767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3D33AB56-0D51-4E49-A0F1-193FA18BDA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9657" y="2018757"/>
              <a:ext cx="0" cy="331200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C919090A-132D-4389-BA1C-7FF54B806D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369" y="4813035"/>
              <a:ext cx="4923544" cy="1480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E138D0C3-C542-4A55-8B5C-5769104D4075}"/>
                </a:ext>
              </a:extLst>
            </p:cNvPr>
            <p:cNvCxnSpPr>
              <a:cxnSpLocks/>
            </p:cNvCxnSpPr>
            <p:nvPr/>
          </p:nvCxnSpPr>
          <p:spPr>
            <a:xfrm>
              <a:off x="3217064" y="3890288"/>
              <a:ext cx="653603" cy="210298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CDA14333-6C1E-4531-8EC0-5F94232A78FC}"/>
                </a:ext>
              </a:extLst>
            </p:cNvPr>
            <p:cNvSpPr txBox="1"/>
            <p:nvPr/>
          </p:nvSpPr>
          <p:spPr>
            <a:xfrm>
              <a:off x="929495" y="4827843"/>
              <a:ext cx="312906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kumimoji="1" lang="en-US" altLang="ja-JP" sz="1800" dirty="0">
                  <a:latin typeface="Cambria Math" panose="02040503050406030204" pitchFamily="18" charset="0"/>
                  <a:ea typeface="Cambria Math" panose="02040503050406030204" pitchFamily="18" charset="0"/>
                  <a:cs typeface="Meiryo UI" panose="020B0604030504040204" pitchFamily="50" charset="-128"/>
                </a:rPr>
                <a:t>x</a:t>
              </a:r>
              <a:endParaRPr kumimoji="1" lang="ja-JP" altLang="en-US" sz="1800" dirty="0">
                <a:latin typeface="Cambria Math" panose="02040503050406030204" pitchFamily="18" charset="0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A7771DD7-26F9-467A-8D57-F3D3A7D821C3}"/>
                </a:ext>
              </a:extLst>
            </p:cNvPr>
            <p:cNvSpPr txBox="1"/>
            <p:nvPr/>
          </p:nvSpPr>
          <p:spPr>
            <a:xfrm>
              <a:off x="3941915" y="5623936"/>
              <a:ext cx="312906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kumimoji="1" lang="en-US" altLang="ja-JP" sz="1800" dirty="0">
                  <a:latin typeface="Cambria Math" panose="02040503050406030204" pitchFamily="18" charset="0"/>
                  <a:ea typeface="Cambria Math" panose="02040503050406030204" pitchFamily="18" charset="0"/>
                  <a:cs typeface="Meiryo UI" panose="020B0604030504040204" pitchFamily="50" charset="-128"/>
                </a:rPr>
                <a:t>y</a:t>
              </a:r>
              <a:endParaRPr kumimoji="1" lang="ja-JP" altLang="en-US" sz="1800" dirty="0">
                <a:latin typeface="Cambria Math" panose="02040503050406030204" pitchFamily="18" charset="0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BB1DF83E-87C4-4F48-98E8-55A55D0E7631}"/>
                </a:ext>
              </a:extLst>
            </p:cNvPr>
            <p:cNvSpPr txBox="1"/>
            <p:nvPr/>
          </p:nvSpPr>
          <p:spPr>
            <a:xfrm>
              <a:off x="3118870" y="3094465"/>
              <a:ext cx="34176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kumimoji="1" lang="en-US" altLang="ja-JP" sz="1800" b="1" i="1" dirty="0">
                  <a:latin typeface="Cambria Math" panose="02040503050406030204" pitchFamily="18" charset="0"/>
                  <a:ea typeface="Cambria Math" panose="02040503050406030204" pitchFamily="18" charset="0"/>
                  <a:cs typeface="Meiryo UI" panose="020B0604030504040204" pitchFamily="50" charset="-128"/>
                </a:rPr>
                <a:t>N</a:t>
              </a:r>
              <a:endParaRPr kumimoji="1" lang="ja-JP" altLang="en-US" sz="1800" b="1" i="1" dirty="0">
                <a:latin typeface="Cambria Math" panose="02040503050406030204" pitchFamily="18" charset="0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3" name="円弧 62">
              <a:extLst>
                <a:ext uri="{FF2B5EF4-FFF2-40B4-BE49-F238E27FC236}">
                  <a16:creationId xmlns:a16="http://schemas.microsoft.com/office/drawing/2014/main" id="{1E74E23A-A777-4EF9-B343-15220136E841}"/>
                </a:ext>
              </a:extLst>
            </p:cNvPr>
            <p:cNvSpPr/>
            <p:nvPr/>
          </p:nvSpPr>
          <p:spPr>
            <a:xfrm rot="17123587">
              <a:off x="2689948" y="3734261"/>
              <a:ext cx="1332000" cy="1332000"/>
            </a:xfrm>
            <a:prstGeom prst="arc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4" name="円弧 63">
              <a:extLst>
                <a:ext uri="{FF2B5EF4-FFF2-40B4-BE49-F238E27FC236}">
                  <a16:creationId xmlns:a16="http://schemas.microsoft.com/office/drawing/2014/main" id="{53FBC23A-8804-4D51-890E-B3A97CCD9952}"/>
                </a:ext>
              </a:extLst>
            </p:cNvPr>
            <p:cNvSpPr/>
            <p:nvPr/>
          </p:nvSpPr>
          <p:spPr>
            <a:xfrm rot="18356506">
              <a:off x="2471188" y="4394570"/>
              <a:ext cx="2088000" cy="2088000"/>
            </a:xfrm>
            <a:prstGeom prst="arc">
              <a:avLst>
                <a:gd name="adj1" fmla="val 16200000"/>
                <a:gd name="adj2" fmla="val 61377"/>
              </a:avLst>
            </a:prstGeom>
            <a:ln w="28575">
              <a:solidFill>
                <a:schemeClr val="accent2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5" name="円弧 64">
              <a:extLst>
                <a:ext uri="{FF2B5EF4-FFF2-40B4-BE49-F238E27FC236}">
                  <a16:creationId xmlns:a16="http://schemas.microsoft.com/office/drawing/2014/main" id="{8278C057-D729-47A9-B8EC-CEC294E61834}"/>
                </a:ext>
              </a:extLst>
            </p:cNvPr>
            <p:cNvSpPr/>
            <p:nvPr/>
          </p:nvSpPr>
          <p:spPr>
            <a:xfrm rot="19914866">
              <a:off x="3258730" y="3400454"/>
              <a:ext cx="1080000" cy="1080000"/>
            </a:xfrm>
            <a:prstGeom prst="arc">
              <a:avLst/>
            </a:prstGeom>
            <a:ln w="28575">
              <a:solidFill>
                <a:schemeClr val="accent2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2E51A58E-E485-4A61-BE1B-3A5D79D06069}"/>
                </a:ext>
              </a:extLst>
            </p:cNvPr>
            <p:cNvCxnSpPr>
              <a:cxnSpLocks/>
            </p:cNvCxnSpPr>
            <p:nvPr/>
          </p:nvCxnSpPr>
          <p:spPr>
            <a:xfrm>
              <a:off x="2088449" y="3775205"/>
              <a:ext cx="1411600" cy="1037604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prstDash val="solid"/>
              <a:headEnd type="none" w="med" len="med"/>
              <a:tailEnd type="arrow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Freeform 29">
              <a:extLst>
                <a:ext uri="{FF2B5EF4-FFF2-40B4-BE49-F238E27FC236}">
                  <a16:creationId xmlns:a16="http://schemas.microsoft.com/office/drawing/2014/main" id="{15343063-9A3E-478D-AFC5-428FC3D4B45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33726" y="2675079"/>
              <a:ext cx="687273" cy="720000"/>
            </a:xfrm>
            <a:custGeom>
              <a:avLst/>
              <a:gdLst>
                <a:gd name="T0" fmla="*/ 444 w 446"/>
                <a:gd name="T1" fmla="*/ 298 h 467"/>
                <a:gd name="T2" fmla="*/ 397 w 446"/>
                <a:gd name="T3" fmla="*/ 233 h 467"/>
                <a:gd name="T4" fmla="*/ 444 w 446"/>
                <a:gd name="T5" fmla="*/ 169 h 467"/>
                <a:gd name="T6" fmla="*/ 445 w 446"/>
                <a:gd name="T7" fmla="*/ 161 h 467"/>
                <a:gd name="T8" fmla="*/ 440 w 446"/>
                <a:gd name="T9" fmla="*/ 156 h 467"/>
                <a:gd name="T10" fmla="*/ 363 w 446"/>
                <a:gd name="T11" fmla="*/ 131 h 467"/>
                <a:gd name="T12" fmla="*/ 363 w 446"/>
                <a:gd name="T13" fmla="*/ 51 h 467"/>
                <a:gd name="T14" fmla="*/ 360 w 446"/>
                <a:gd name="T15" fmla="*/ 44 h 467"/>
                <a:gd name="T16" fmla="*/ 352 w 446"/>
                <a:gd name="T17" fmla="*/ 43 h 467"/>
                <a:gd name="T18" fmla="*/ 276 w 446"/>
                <a:gd name="T19" fmla="*/ 68 h 467"/>
                <a:gd name="T20" fmla="*/ 229 w 446"/>
                <a:gd name="T21" fmla="*/ 3 h 467"/>
                <a:gd name="T22" fmla="*/ 223 w 446"/>
                <a:gd name="T23" fmla="*/ 0 h 467"/>
                <a:gd name="T24" fmla="*/ 216 w 446"/>
                <a:gd name="T25" fmla="*/ 3 h 467"/>
                <a:gd name="T26" fmla="*/ 169 w 446"/>
                <a:gd name="T27" fmla="*/ 68 h 467"/>
                <a:gd name="T28" fmla="*/ 93 w 446"/>
                <a:gd name="T29" fmla="*/ 43 h 467"/>
                <a:gd name="T30" fmla="*/ 85 w 446"/>
                <a:gd name="T31" fmla="*/ 44 h 467"/>
                <a:gd name="T32" fmla="*/ 82 w 446"/>
                <a:gd name="T33" fmla="*/ 51 h 467"/>
                <a:gd name="T34" fmla="*/ 82 w 446"/>
                <a:gd name="T35" fmla="*/ 131 h 467"/>
                <a:gd name="T36" fmla="*/ 6 w 446"/>
                <a:gd name="T37" fmla="*/ 156 h 467"/>
                <a:gd name="T38" fmla="*/ 0 w 446"/>
                <a:gd name="T39" fmla="*/ 161 h 467"/>
                <a:gd name="T40" fmla="*/ 2 w 446"/>
                <a:gd name="T41" fmla="*/ 169 h 467"/>
                <a:gd name="T42" fmla="*/ 48 w 446"/>
                <a:gd name="T43" fmla="*/ 233 h 467"/>
                <a:gd name="T44" fmla="*/ 2 w 446"/>
                <a:gd name="T45" fmla="*/ 298 h 467"/>
                <a:gd name="T46" fmla="*/ 0 w 446"/>
                <a:gd name="T47" fmla="*/ 306 h 467"/>
                <a:gd name="T48" fmla="*/ 6 w 446"/>
                <a:gd name="T49" fmla="*/ 311 h 467"/>
                <a:gd name="T50" fmla="*/ 82 w 446"/>
                <a:gd name="T51" fmla="*/ 336 h 467"/>
                <a:gd name="T52" fmla="*/ 82 w 446"/>
                <a:gd name="T53" fmla="*/ 416 h 467"/>
                <a:gd name="T54" fmla="*/ 85 w 446"/>
                <a:gd name="T55" fmla="*/ 422 h 467"/>
                <a:gd name="T56" fmla="*/ 93 w 446"/>
                <a:gd name="T57" fmla="*/ 423 h 467"/>
                <a:gd name="T58" fmla="*/ 169 w 446"/>
                <a:gd name="T59" fmla="*/ 399 h 467"/>
                <a:gd name="T60" fmla="*/ 216 w 446"/>
                <a:gd name="T61" fmla="*/ 464 h 467"/>
                <a:gd name="T62" fmla="*/ 223 w 446"/>
                <a:gd name="T63" fmla="*/ 467 h 467"/>
                <a:gd name="T64" fmla="*/ 229 w 446"/>
                <a:gd name="T65" fmla="*/ 464 h 467"/>
                <a:gd name="T66" fmla="*/ 276 w 446"/>
                <a:gd name="T67" fmla="*/ 399 h 467"/>
                <a:gd name="T68" fmla="*/ 352 w 446"/>
                <a:gd name="T69" fmla="*/ 423 h 467"/>
                <a:gd name="T70" fmla="*/ 360 w 446"/>
                <a:gd name="T71" fmla="*/ 422 h 467"/>
                <a:gd name="T72" fmla="*/ 363 w 446"/>
                <a:gd name="T73" fmla="*/ 416 h 467"/>
                <a:gd name="T74" fmla="*/ 363 w 446"/>
                <a:gd name="T75" fmla="*/ 336 h 467"/>
                <a:gd name="T76" fmla="*/ 440 w 446"/>
                <a:gd name="T77" fmla="*/ 311 h 467"/>
                <a:gd name="T78" fmla="*/ 445 w 446"/>
                <a:gd name="T79" fmla="*/ 306 h 467"/>
                <a:gd name="T80" fmla="*/ 444 w 446"/>
                <a:gd name="T81" fmla="*/ 298 h 467"/>
                <a:gd name="T82" fmla="*/ 361 w 446"/>
                <a:gd name="T83" fmla="*/ 292 h 467"/>
                <a:gd name="T84" fmla="*/ 329 w 446"/>
                <a:gd name="T85" fmla="*/ 340 h 467"/>
                <a:gd name="T86" fmla="*/ 281 w 446"/>
                <a:gd name="T87" fmla="*/ 372 h 467"/>
                <a:gd name="T88" fmla="*/ 223 w 446"/>
                <a:gd name="T89" fmla="*/ 384 h 467"/>
                <a:gd name="T90" fmla="*/ 164 w 446"/>
                <a:gd name="T91" fmla="*/ 372 h 467"/>
                <a:gd name="T92" fmla="*/ 116 w 446"/>
                <a:gd name="T93" fmla="*/ 340 h 467"/>
                <a:gd name="T94" fmla="*/ 84 w 446"/>
                <a:gd name="T95" fmla="*/ 292 h 467"/>
                <a:gd name="T96" fmla="*/ 72 w 446"/>
                <a:gd name="T97" fmla="*/ 233 h 467"/>
                <a:gd name="T98" fmla="*/ 84 w 446"/>
                <a:gd name="T99" fmla="*/ 175 h 467"/>
                <a:gd name="T100" fmla="*/ 116 w 446"/>
                <a:gd name="T101" fmla="*/ 127 h 467"/>
                <a:gd name="T102" fmla="*/ 164 w 446"/>
                <a:gd name="T103" fmla="*/ 95 h 467"/>
                <a:gd name="T104" fmla="*/ 223 w 446"/>
                <a:gd name="T105" fmla="*/ 83 h 467"/>
                <a:gd name="T106" fmla="*/ 281 w 446"/>
                <a:gd name="T107" fmla="*/ 95 h 467"/>
                <a:gd name="T108" fmla="*/ 329 w 446"/>
                <a:gd name="T109" fmla="*/ 127 h 467"/>
                <a:gd name="T110" fmla="*/ 361 w 446"/>
                <a:gd name="T111" fmla="*/ 175 h 467"/>
                <a:gd name="T112" fmla="*/ 373 w 446"/>
                <a:gd name="T113" fmla="*/ 233 h 467"/>
                <a:gd name="T114" fmla="*/ 361 w 446"/>
                <a:gd name="T115" fmla="*/ 292 h 467"/>
                <a:gd name="T116" fmla="*/ 361 w 446"/>
                <a:gd name="T117" fmla="*/ 292 h 467"/>
                <a:gd name="T118" fmla="*/ 361 w 446"/>
                <a:gd name="T119" fmla="*/ 292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46" h="467">
                  <a:moveTo>
                    <a:pt x="444" y="298"/>
                  </a:moveTo>
                  <a:cubicBezTo>
                    <a:pt x="397" y="233"/>
                    <a:pt x="397" y="233"/>
                    <a:pt x="397" y="233"/>
                  </a:cubicBezTo>
                  <a:cubicBezTo>
                    <a:pt x="444" y="169"/>
                    <a:pt x="444" y="169"/>
                    <a:pt x="444" y="169"/>
                  </a:cubicBezTo>
                  <a:cubicBezTo>
                    <a:pt x="445" y="166"/>
                    <a:pt x="446" y="164"/>
                    <a:pt x="445" y="161"/>
                  </a:cubicBezTo>
                  <a:cubicBezTo>
                    <a:pt x="444" y="159"/>
                    <a:pt x="442" y="157"/>
                    <a:pt x="440" y="156"/>
                  </a:cubicBezTo>
                  <a:cubicBezTo>
                    <a:pt x="363" y="131"/>
                    <a:pt x="363" y="131"/>
                    <a:pt x="363" y="131"/>
                  </a:cubicBezTo>
                  <a:cubicBezTo>
                    <a:pt x="363" y="51"/>
                    <a:pt x="363" y="51"/>
                    <a:pt x="363" y="51"/>
                  </a:cubicBezTo>
                  <a:cubicBezTo>
                    <a:pt x="363" y="48"/>
                    <a:pt x="362" y="46"/>
                    <a:pt x="360" y="44"/>
                  </a:cubicBezTo>
                  <a:cubicBezTo>
                    <a:pt x="357" y="43"/>
                    <a:pt x="355" y="42"/>
                    <a:pt x="352" y="43"/>
                  </a:cubicBezTo>
                  <a:cubicBezTo>
                    <a:pt x="276" y="68"/>
                    <a:pt x="276" y="68"/>
                    <a:pt x="276" y="68"/>
                  </a:cubicBezTo>
                  <a:cubicBezTo>
                    <a:pt x="229" y="3"/>
                    <a:pt x="229" y="3"/>
                    <a:pt x="229" y="3"/>
                  </a:cubicBezTo>
                  <a:cubicBezTo>
                    <a:pt x="228" y="1"/>
                    <a:pt x="226" y="0"/>
                    <a:pt x="223" y="0"/>
                  </a:cubicBezTo>
                  <a:cubicBezTo>
                    <a:pt x="220" y="0"/>
                    <a:pt x="217" y="1"/>
                    <a:pt x="216" y="3"/>
                  </a:cubicBezTo>
                  <a:cubicBezTo>
                    <a:pt x="169" y="68"/>
                    <a:pt x="169" y="68"/>
                    <a:pt x="169" y="68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0" y="42"/>
                    <a:pt x="88" y="43"/>
                    <a:pt x="85" y="44"/>
                  </a:cubicBezTo>
                  <a:cubicBezTo>
                    <a:pt x="83" y="46"/>
                    <a:pt x="82" y="48"/>
                    <a:pt x="82" y="51"/>
                  </a:cubicBezTo>
                  <a:cubicBezTo>
                    <a:pt x="82" y="131"/>
                    <a:pt x="82" y="131"/>
                    <a:pt x="82" y="131"/>
                  </a:cubicBezTo>
                  <a:cubicBezTo>
                    <a:pt x="6" y="156"/>
                    <a:pt x="6" y="156"/>
                    <a:pt x="6" y="156"/>
                  </a:cubicBezTo>
                  <a:cubicBezTo>
                    <a:pt x="3" y="157"/>
                    <a:pt x="1" y="159"/>
                    <a:pt x="0" y="161"/>
                  </a:cubicBezTo>
                  <a:cubicBezTo>
                    <a:pt x="0" y="164"/>
                    <a:pt x="0" y="166"/>
                    <a:pt x="2" y="169"/>
                  </a:cubicBezTo>
                  <a:cubicBezTo>
                    <a:pt x="48" y="233"/>
                    <a:pt x="48" y="233"/>
                    <a:pt x="48" y="233"/>
                  </a:cubicBezTo>
                  <a:cubicBezTo>
                    <a:pt x="2" y="298"/>
                    <a:pt x="2" y="298"/>
                    <a:pt x="2" y="298"/>
                  </a:cubicBezTo>
                  <a:cubicBezTo>
                    <a:pt x="0" y="300"/>
                    <a:pt x="0" y="303"/>
                    <a:pt x="0" y="306"/>
                  </a:cubicBezTo>
                  <a:cubicBezTo>
                    <a:pt x="1" y="308"/>
                    <a:pt x="3" y="310"/>
                    <a:pt x="6" y="311"/>
                  </a:cubicBezTo>
                  <a:cubicBezTo>
                    <a:pt x="82" y="336"/>
                    <a:pt x="82" y="336"/>
                    <a:pt x="82" y="336"/>
                  </a:cubicBezTo>
                  <a:cubicBezTo>
                    <a:pt x="82" y="416"/>
                    <a:pt x="82" y="416"/>
                    <a:pt x="82" y="416"/>
                  </a:cubicBezTo>
                  <a:cubicBezTo>
                    <a:pt x="82" y="418"/>
                    <a:pt x="83" y="421"/>
                    <a:pt x="85" y="422"/>
                  </a:cubicBezTo>
                  <a:cubicBezTo>
                    <a:pt x="88" y="424"/>
                    <a:pt x="90" y="424"/>
                    <a:pt x="93" y="423"/>
                  </a:cubicBezTo>
                  <a:cubicBezTo>
                    <a:pt x="169" y="399"/>
                    <a:pt x="169" y="399"/>
                    <a:pt x="169" y="399"/>
                  </a:cubicBezTo>
                  <a:cubicBezTo>
                    <a:pt x="216" y="464"/>
                    <a:pt x="216" y="464"/>
                    <a:pt x="216" y="464"/>
                  </a:cubicBezTo>
                  <a:cubicBezTo>
                    <a:pt x="218" y="466"/>
                    <a:pt x="220" y="467"/>
                    <a:pt x="223" y="467"/>
                  </a:cubicBezTo>
                  <a:cubicBezTo>
                    <a:pt x="225" y="467"/>
                    <a:pt x="228" y="466"/>
                    <a:pt x="229" y="464"/>
                  </a:cubicBezTo>
                  <a:cubicBezTo>
                    <a:pt x="276" y="399"/>
                    <a:pt x="276" y="399"/>
                    <a:pt x="276" y="399"/>
                  </a:cubicBezTo>
                  <a:cubicBezTo>
                    <a:pt x="352" y="423"/>
                    <a:pt x="352" y="423"/>
                    <a:pt x="352" y="423"/>
                  </a:cubicBezTo>
                  <a:cubicBezTo>
                    <a:pt x="355" y="424"/>
                    <a:pt x="357" y="424"/>
                    <a:pt x="360" y="422"/>
                  </a:cubicBezTo>
                  <a:cubicBezTo>
                    <a:pt x="362" y="421"/>
                    <a:pt x="363" y="418"/>
                    <a:pt x="363" y="416"/>
                  </a:cubicBezTo>
                  <a:cubicBezTo>
                    <a:pt x="363" y="336"/>
                    <a:pt x="363" y="336"/>
                    <a:pt x="363" y="336"/>
                  </a:cubicBezTo>
                  <a:cubicBezTo>
                    <a:pt x="440" y="311"/>
                    <a:pt x="440" y="311"/>
                    <a:pt x="440" y="311"/>
                  </a:cubicBezTo>
                  <a:cubicBezTo>
                    <a:pt x="442" y="310"/>
                    <a:pt x="444" y="308"/>
                    <a:pt x="445" y="306"/>
                  </a:cubicBezTo>
                  <a:cubicBezTo>
                    <a:pt x="446" y="303"/>
                    <a:pt x="445" y="300"/>
                    <a:pt x="444" y="298"/>
                  </a:cubicBezTo>
                  <a:close/>
                  <a:moveTo>
                    <a:pt x="361" y="292"/>
                  </a:moveTo>
                  <a:cubicBezTo>
                    <a:pt x="353" y="310"/>
                    <a:pt x="342" y="326"/>
                    <a:pt x="329" y="340"/>
                  </a:cubicBezTo>
                  <a:cubicBezTo>
                    <a:pt x="315" y="353"/>
                    <a:pt x="299" y="364"/>
                    <a:pt x="281" y="372"/>
                  </a:cubicBezTo>
                  <a:cubicBezTo>
                    <a:pt x="262" y="380"/>
                    <a:pt x="243" y="384"/>
                    <a:pt x="223" y="384"/>
                  </a:cubicBezTo>
                  <a:cubicBezTo>
                    <a:pt x="202" y="384"/>
                    <a:pt x="183" y="380"/>
                    <a:pt x="164" y="372"/>
                  </a:cubicBezTo>
                  <a:cubicBezTo>
                    <a:pt x="146" y="364"/>
                    <a:pt x="130" y="353"/>
                    <a:pt x="116" y="340"/>
                  </a:cubicBezTo>
                  <a:cubicBezTo>
                    <a:pt x="103" y="326"/>
                    <a:pt x="92" y="310"/>
                    <a:pt x="84" y="292"/>
                  </a:cubicBezTo>
                  <a:cubicBezTo>
                    <a:pt x="76" y="273"/>
                    <a:pt x="72" y="254"/>
                    <a:pt x="72" y="233"/>
                  </a:cubicBezTo>
                  <a:cubicBezTo>
                    <a:pt x="72" y="213"/>
                    <a:pt x="76" y="194"/>
                    <a:pt x="84" y="175"/>
                  </a:cubicBezTo>
                  <a:cubicBezTo>
                    <a:pt x="92" y="157"/>
                    <a:pt x="103" y="141"/>
                    <a:pt x="116" y="127"/>
                  </a:cubicBezTo>
                  <a:cubicBezTo>
                    <a:pt x="130" y="114"/>
                    <a:pt x="146" y="103"/>
                    <a:pt x="164" y="95"/>
                  </a:cubicBezTo>
                  <a:cubicBezTo>
                    <a:pt x="183" y="87"/>
                    <a:pt x="202" y="83"/>
                    <a:pt x="223" y="83"/>
                  </a:cubicBezTo>
                  <a:cubicBezTo>
                    <a:pt x="243" y="83"/>
                    <a:pt x="262" y="87"/>
                    <a:pt x="281" y="95"/>
                  </a:cubicBezTo>
                  <a:cubicBezTo>
                    <a:pt x="299" y="103"/>
                    <a:pt x="315" y="114"/>
                    <a:pt x="329" y="127"/>
                  </a:cubicBezTo>
                  <a:cubicBezTo>
                    <a:pt x="342" y="141"/>
                    <a:pt x="353" y="157"/>
                    <a:pt x="361" y="175"/>
                  </a:cubicBezTo>
                  <a:cubicBezTo>
                    <a:pt x="369" y="194"/>
                    <a:pt x="373" y="213"/>
                    <a:pt x="373" y="233"/>
                  </a:cubicBezTo>
                  <a:cubicBezTo>
                    <a:pt x="373" y="254"/>
                    <a:pt x="369" y="273"/>
                    <a:pt x="361" y="292"/>
                  </a:cubicBezTo>
                  <a:close/>
                  <a:moveTo>
                    <a:pt x="361" y="292"/>
                  </a:moveTo>
                  <a:cubicBezTo>
                    <a:pt x="361" y="292"/>
                    <a:pt x="361" y="292"/>
                    <a:pt x="361" y="292"/>
                  </a:cubicBezTo>
                </a:path>
              </a:pathLst>
            </a:custGeom>
            <a:solidFill>
              <a:srgbClr val="0070C0"/>
            </a:solidFill>
            <a:ln>
              <a:noFill/>
            </a:ln>
            <a:effectLst/>
          </p:spPr>
          <p:txBody>
            <a:bodyPr vert="horz" wrap="square" lIns="182852" tIns="91426" rIns="182852" bIns="91426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309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617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926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7234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543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851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400160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4468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7199"/>
            </a:p>
          </p:txBody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B69E31F5-BD11-413A-8AB1-17E2E8ADD69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770382" y="2220525"/>
              <a:ext cx="633317" cy="396000"/>
            </a:xfrm>
            <a:custGeom>
              <a:avLst/>
              <a:gdLst>
                <a:gd name="T0" fmla="*/ 462 w 467"/>
                <a:gd name="T1" fmla="*/ 132 h 300"/>
                <a:gd name="T2" fmla="*/ 364 w 467"/>
                <a:gd name="T3" fmla="*/ 36 h 300"/>
                <a:gd name="T4" fmla="*/ 234 w 467"/>
                <a:gd name="T5" fmla="*/ 0 h 300"/>
                <a:gd name="T6" fmla="*/ 103 w 467"/>
                <a:gd name="T7" fmla="*/ 36 h 300"/>
                <a:gd name="T8" fmla="*/ 5 w 467"/>
                <a:gd name="T9" fmla="*/ 132 h 300"/>
                <a:gd name="T10" fmla="*/ 0 w 467"/>
                <a:gd name="T11" fmla="*/ 150 h 300"/>
                <a:gd name="T12" fmla="*/ 5 w 467"/>
                <a:gd name="T13" fmla="*/ 168 h 300"/>
                <a:gd name="T14" fmla="*/ 103 w 467"/>
                <a:gd name="T15" fmla="*/ 264 h 300"/>
                <a:gd name="T16" fmla="*/ 234 w 467"/>
                <a:gd name="T17" fmla="*/ 300 h 300"/>
                <a:gd name="T18" fmla="*/ 364 w 467"/>
                <a:gd name="T19" fmla="*/ 264 h 300"/>
                <a:gd name="T20" fmla="*/ 462 w 467"/>
                <a:gd name="T21" fmla="*/ 168 h 300"/>
                <a:gd name="T22" fmla="*/ 467 w 467"/>
                <a:gd name="T23" fmla="*/ 150 h 300"/>
                <a:gd name="T24" fmla="*/ 462 w 467"/>
                <a:gd name="T25" fmla="*/ 132 h 300"/>
                <a:gd name="T26" fmla="*/ 178 w 467"/>
                <a:gd name="T27" fmla="*/ 61 h 300"/>
                <a:gd name="T28" fmla="*/ 234 w 467"/>
                <a:gd name="T29" fmla="*/ 38 h 300"/>
                <a:gd name="T30" fmla="*/ 242 w 467"/>
                <a:gd name="T31" fmla="*/ 41 h 300"/>
                <a:gd name="T32" fmla="*/ 246 w 467"/>
                <a:gd name="T33" fmla="*/ 50 h 300"/>
                <a:gd name="T34" fmla="*/ 242 w 467"/>
                <a:gd name="T35" fmla="*/ 59 h 300"/>
                <a:gd name="T36" fmla="*/ 234 w 467"/>
                <a:gd name="T37" fmla="*/ 63 h 300"/>
                <a:gd name="T38" fmla="*/ 195 w 467"/>
                <a:gd name="T39" fmla="*/ 78 h 300"/>
                <a:gd name="T40" fmla="*/ 179 w 467"/>
                <a:gd name="T41" fmla="*/ 117 h 300"/>
                <a:gd name="T42" fmla="*/ 176 w 467"/>
                <a:gd name="T43" fmla="*/ 126 h 300"/>
                <a:gd name="T44" fmla="*/ 167 w 467"/>
                <a:gd name="T45" fmla="*/ 129 h 300"/>
                <a:gd name="T46" fmla="*/ 158 w 467"/>
                <a:gd name="T47" fmla="*/ 126 h 300"/>
                <a:gd name="T48" fmla="*/ 154 w 467"/>
                <a:gd name="T49" fmla="*/ 117 h 300"/>
                <a:gd name="T50" fmla="*/ 178 w 467"/>
                <a:gd name="T51" fmla="*/ 61 h 300"/>
                <a:gd name="T52" fmla="*/ 347 w 467"/>
                <a:gd name="T53" fmla="*/ 235 h 300"/>
                <a:gd name="T54" fmla="*/ 234 w 467"/>
                <a:gd name="T55" fmla="*/ 267 h 300"/>
                <a:gd name="T56" fmla="*/ 120 w 467"/>
                <a:gd name="T57" fmla="*/ 235 h 300"/>
                <a:gd name="T58" fmla="*/ 33 w 467"/>
                <a:gd name="T59" fmla="*/ 150 h 300"/>
                <a:gd name="T60" fmla="*/ 133 w 467"/>
                <a:gd name="T61" fmla="*/ 58 h 300"/>
                <a:gd name="T62" fmla="*/ 117 w 467"/>
                <a:gd name="T63" fmla="*/ 117 h 300"/>
                <a:gd name="T64" fmla="*/ 151 w 467"/>
                <a:gd name="T65" fmla="*/ 199 h 300"/>
                <a:gd name="T66" fmla="*/ 234 w 467"/>
                <a:gd name="T67" fmla="*/ 234 h 300"/>
                <a:gd name="T68" fmla="*/ 316 w 467"/>
                <a:gd name="T69" fmla="*/ 199 h 300"/>
                <a:gd name="T70" fmla="*/ 350 w 467"/>
                <a:gd name="T71" fmla="*/ 117 h 300"/>
                <a:gd name="T72" fmla="*/ 335 w 467"/>
                <a:gd name="T73" fmla="*/ 58 h 300"/>
                <a:gd name="T74" fmla="*/ 434 w 467"/>
                <a:gd name="T75" fmla="*/ 150 h 300"/>
                <a:gd name="T76" fmla="*/ 347 w 467"/>
                <a:gd name="T77" fmla="*/ 235 h 300"/>
                <a:gd name="T78" fmla="*/ 347 w 467"/>
                <a:gd name="T79" fmla="*/ 235 h 300"/>
                <a:gd name="T80" fmla="*/ 347 w 467"/>
                <a:gd name="T81" fmla="*/ 235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67" h="300">
                  <a:moveTo>
                    <a:pt x="462" y="132"/>
                  </a:moveTo>
                  <a:cubicBezTo>
                    <a:pt x="438" y="92"/>
                    <a:pt x="405" y="60"/>
                    <a:pt x="364" y="36"/>
                  </a:cubicBezTo>
                  <a:cubicBezTo>
                    <a:pt x="323" y="12"/>
                    <a:pt x="279" y="0"/>
                    <a:pt x="234" y="0"/>
                  </a:cubicBezTo>
                  <a:cubicBezTo>
                    <a:pt x="188" y="0"/>
                    <a:pt x="144" y="12"/>
                    <a:pt x="103" y="36"/>
                  </a:cubicBezTo>
                  <a:cubicBezTo>
                    <a:pt x="62" y="60"/>
                    <a:pt x="30" y="92"/>
                    <a:pt x="5" y="132"/>
                  </a:cubicBezTo>
                  <a:cubicBezTo>
                    <a:pt x="2" y="138"/>
                    <a:pt x="0" y="144"/>
                    <a:pt x="0" y="150"/>
                  </a:cubicBezTo>
                  <a:cubicBezTo>
                    <a:pt x="0" y="156"/>
                    <a:pt x="2" y="162"/>
                    <a:pt x="5" y="168"/>
                  </a:cubicBezTo>
                  <a:cubicBezTo>
                    <a:pt x="30" y="208"/>
                    <a:pt x="62" y="240"/>
                    <a:pt x="103" y="264"/>
                  </a:cubicBezTo>
                  <a:cubicBezTo>
                    <a:pt x="144" y="288"/>
                    <a:pt x="188" y="300"/>
                    <a:pt x="234" y="300"/>
                  </a:cubicBezTo>
                  <a:cubicBezTo>
                    <a:pt x="279" y="300"/>
                    <a:pt x="323" y="288"/>
                    <a:pt x="364" y="264"/>
                  </a:cubicBezTo>
                  <a:cubicBezTo>
                    <a:pt x="405" y="240"/>
                    <a:pt x="438" y="208"/>
                    <a:pt x="462" y="168"/>
                  </a:cubicBezTo>
                  <a:cubicBezTo>
                    <a:pt x="465" y="162"/>
                    <a:pt x="467" y="156"/>
                    <a:pt x="467" y="150"/>
                  </a:cubicBezTo>
                  <a:cubicBezTo>
                    <a:pt x="467" y="144"/>
                    <a:pt x="465" y="138"/>
                    <a:pt x="462" y="132"/>
                  </a:cubicBezTo>
                  <a:close/>
                  <a:moveTo>
                    <a:pt x="178" y="61"/>
                  </a:moveTo>
                  <a:cubicBezTo>
                    <a:pt x="193" y="45"/>
                    <a:pt x="212" y="38"/>
                    <a:pt x="234" y="38"/>
                  </a:cubicBezTo>
                  <a:cubicBezTo>
                    <a:pt x="237" y="38"/>
                    <a:pt x="240" y="39"/>
                    <a:pt x="242" y="41"/>
                  </a:cubicBezTo>
                  <a:cubicBezTo>
                    <a:pt x="245" y="44"/>
                    <a:pt x="246" y="47"/>
                    <a:pt x="246" y="50"/>
                  </a:cubicBezTo>
                  <a:cubicBezTo>
                    <a:pt x="246" y="54"/>
                    <a:pt x="245" y="56"/>
                    <a:pt x="242" y="59"/>
                  </a:cubicBezTo>
                  <a:cubicBezTo>
                    <a:pt x="240" y="61"/>
                    <a:pt x="237" y="63"/>
                    <a:pt x="234" y="63"/>
                  </a:cubicBezTo>
                  <a:cubicBezTo>
                    <a:pt x="219" y="63"/>
                    <a:pt x="206" y="68"/>
                    <a:pt x="195" y="78"/>
                  </a:cubicBezTo>
                  <a:cubicBezTo>
                    <a:pt x="185" y="89"/>
                    <a:pt x="179" y="102"/>
                    <a:pt x="179" y="117"/>
                  </a:cubicBezTo>
                  <a:cubicBezTo>
                    <a:pt x="179" y="120"/>
                    <a:pt x="178" y="123"/>
                    <a:pt x="176" y="126"/>
                  </a:cubicBezTo>
                  <a:cubicBezTo>
                    <a:pt x="173" y="128"/>
                    <a:pt x="170" y="129"/>
                    <a:pt x="167" y="129"/>
                  </a:cubicBezTo>
                  <a:cubicBezTo>
                    <a:pt x="163" y="129"/>
                    <a:pt x="160" y="128"/>
                    <a:pt x="158" y="126"/>
                  </a:cubicBezTo>
                  <a:cubicBezTo>
                    <a:pt x="156" y="123"/>
                    <a:pt x="154" y="120"/>
                    <a:pt x="154" y="117"/>
                  </a:cubicBezTo>
                  <a:cubicBezTo>
                    <a:pt x="154" y="95"/>
                    <a:pt x="162" y="76"/>
                    <a:pt x="178" y="61"/>
                  </a:cubicBezTo>
                  <a:close/>
                  <a:moveTo>
                    <a:pt x="347" y="235"/>
                  </a:moveTo>
                  <a:cubicBezTo>
                    <a:pt x="312" y="256"/>
                    <a:pt x="274" y="267"/>
                    <a:pt x="234" y="267"/>
                  </a:cubicBezTo>
                  <a:cubicBezTo>
                    <a:pt x="193" y="267"/>
                    <a:pt x="155" y="256"/>
                    <a:pt x="120" y="235"/>
                  </a:cubicBezTo>
                  <a:cubicBezTo>
                    <a:pt x="85" y="214"/>
                    <a:pt x="56" y="186"/>
                    <a:pt x="33" y="150"/>
                  </a:cubicBezTo>
                  <a:cubicBezTo>
                    <a:pt x="60" y="109"/>
                    <a:pt x="93" y="78"/>
                    <a:pt x="133" y="58"/>
                  </a:cubicBezTo>
                  <a:cubicBezTo>
                    <a:pt x="122" y="76"/>
                    <a:pt x="117" y="96"/>
                    <a:pt x="117" y="117"/>
                  </a:cubicBezTo>
                  <a:cubicBezTo>
                    <a:pt x="117" y="149"/>
                    <a:pt x="128" y="176"/>
                    <a:pt x="151" y="199"/>
                  </a:cubicBezTo>
                  <a:cubicBezTo>
                    <a:pt x="174" y="222"/>
                    <a:pt x="201" y="234"/>
                    <a:pt x="234" y="234"/>
                  </a:cubicBezTo>
                  <a:cubicBezTo>
                    <a:pt x="266" y="234"/>
                    <a:pt x="293" y="222"/>
                    <a:pt x="316" y="199"/>
                  </a:cubicBezTo>
                  <a:cubicBezTo>
                    <a:pt x="339" y="176"/>
                    <a:pt x="350" y="149"/>
                    <a:pt x="350" y="117"/>
                  </a:cubicBezTo>
                  <a:cubicBezTo>
                    <a:pt x="350" y="96"/>
                    <a:pt x="345" y="76"/>
                    <a:pt x="335" y="58"/>
                  </a:cubicBezTo>
                  <a:cubicBezTo>
                    <a:pt x="374" y="78"/>
                    <a:pt x="407" y="109"/>
                    <a:pt x="434" y="150"/>
                  </a:cubicBezTo>
                  <a:cubicBezTo>
                    <a:pt x="411" y="186"/>
                    <a:pt x="382" y="214"/>
                    <a:pt x="347" y="235"/>
                  </a:cubicBezTo>
                  <a:close/>
                  <a:moveTo>
                    <a:pt x="347" y="235"/>
                  </a:moveTo>
                  <a:cubicBezTo>
                    <a:pt x="347" y="235"/>
                    <a:pt x="347" y="235"/>
                    <a:pt x="347" y="235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vert="horz" wrap="square" lIns="182852" tIns="91426" rIns="182852" bIns="91426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309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617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926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7234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543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851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400160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4468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7199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F69F9583-4949-4A43-A4A1-D0528D6E60F8}"/>
                    </a:ext>
                  </a:extLst>
                </p:cNvPr>
                <p:cNvSpPr txBox="1"/>
                <p:nvPr/>
              </p:nvSpPr>
              <p:spPr>
                <a:xfrm>
                  <a:off x="4574307" y="3022352"/>
                  <a:ext cx="345033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  <a:cs typeface="Meiryo UI" panose="020B0604030504040204" pitchFamily="50" charset="-128"/>
                          </a:rPr>
                          <m:t>𝑽</m:t>
                        </m:r>
                      </m:oMath>
                    </m:oMathPara>
                  </a14:m>
                  <a:endParaRPr kumimoji="1" lang="ja-JP" altLang="en-US" sz="18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</mc:Choice>
          <mc:Fallback xmlns=""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F69F9583-4949-4A43-A4A1-D0528D6E60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4307" y="3022352"/>
                  <a:ext cx="345033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テキスト ボックス 76">
                  <a:extLst>
                    <a:ext uri="{FF2B5EF4-FFF2-40B4-BE49-F238E27FC236}">
                      <a16:creationId xmlns:a16="http://schemas.microsoft.com/office/drawing/2014/main" id="{71EB1495-685C-4C21-BBD5-6528F19996BA}"/>
                    </a:ext>
                  </a:extLst>
                </p:cNvPr>
                <p:cNvSpPr txBox="1"/>
                <p:nvPr/>
              </p:nvSpPr>
              <p:spPr>
                <a:xfrm>
                  <a:off x="1609279" y="3573016"/>
                  <a:ext cx="393056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  <a:cs typeface="Meiryo UI" panose="020B0604030504040204" pitchFamily="50" charset="-128"/>
                          </a:rPr>
                          <m:t>𝑳</m:t>
                        </m:r>
                      </m:oMath>
                    </m:oMathPara>
                  </a14:m>
                  <a:endParaRPr kumimoji="1" lang="ja-JP" altLang="en-US" sz="18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</mc:Choice>
          <mc:Fallback xmlns="">
            <p:sp>
              <p:nvSpPr>
                <p:cNvPr id="77" name="テキスト ボックス 76">
                  <a:extLst>
                    <a:ext uri="{FF2B5EF4-FFF2-40B4-BE49-F238E27FC236}">
                      <a16:creationId xmlns:a16="http://schemas.microsoft.com/office/drawing/2014/main" id="{71EB1495-685C-4C21-BBD5-6528F19996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279" y="3573016"/>
                  <a:ext cx="39305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正方形/長方形 77">
                  <a:extLst>
                    <a:ext uri="{FF2B5EF4-FFF2-40B4-BE49-F238E27FC236}">
                      <a16:creationId xmlns:a16="http://schemas.microsoft.com/office/drawing/2014/main" id="{A991EDC4-198C-4AB7-808A-01A098410944}"/>
                    </a:ext>
                  </a:extLst>
                </p:cNvPr>
                <p:cNvSpPr/>
                <p:nvPr/>
              </p:nvSpPr>
              <p:spPr>
                <a:xfrm>
                  <a:off x="3690673" y="3019271"/>
                  <a:ext cx="717953" cy="369332"/>
                </a:xfrm>
                <a:prstGeom prst="rect">
                  <a:avLst/>
                </a:prstGeom>
                <a:effectLst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  <a:cs typeface="Meiryo UI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ja-JP" alt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  <a:cs typeface="Meiryo UI" panose="020B0604030504040204" pitchFamily="50" charset="-128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  <a:cs typeface="Meiryo UI" panose="020B0604030504040204" pitchFamily="50" charset="-128"/>
                              </a:rPr>
                              <m:t>𝑜𝑢𝑡</m:t>
                            </m:r>
                          </m:sub>
                        </m:sSub>
                        <m:r>
                          <a:rPr lang="en-US" altLang="ja-JP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  <a:cs typeface="Meiryo UI" panose="020B0604030504040204" pitchFamily="50" charset="-128"/>
                          </a:rPr>
                          <m:t> </m:t>
                        </m:r>
                      </m:oMath>
                    </m:oMathPara>
                  </a14:m>
                  <a:endParaRPr lang="ja-JP" altLang="en-US" sz="1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正方形/長方形 77">
                  <a:extLst>
                    <a:ext uri="{FF2B5EF4-FFF2-40B4-BE49-F238E27FC236}">
                      <a16:creationId xmlns:a16="http://schemas.microsoft.com/office/drawing/2014/main" id="{A991EDC4-198C-4AB7-808A-01A0984109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0673" y="3019271"/>
                  <a:ext cx="71795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正方形/長方形 78">
                  <a:extLst>
                    <a:ext uri="{FF2B5EF4-FFF2-40B4-BE49-F238E27FC236}">
                      <a16:creationId xmlns:a16="http://schemas.microsoft.com/office/drawing/2014/main" id="{D63DBFFE-5FB2-40F5-AAEF-01C0CC1A8E0C}"/>
                    </a:ext>
                  </a:extLst>
                </p:cNvPr>
                <p:cNvSpPr/>
                <p:nvPr/>
              </p:nvSpPr>
              <p:spPr>
                <a:xfrm>
                  <a:off x="3821989" y="4178953"/>
                  <a:ext cx="548675" cy="369332"/>
                </a:xfrm>
                <a:prstGeom prst="rect">
                  <a:avLst/>
                </a:prstGeom>
                <a:effectLst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eiryo UI" panose="020B0604030504040204" pitchFamily="50" charset="-128"/>
                          </a:rPr>
                          <m:t>∆</m:t>
                        </m:r>
                        <m:r>
                          <a:rPr lang="ja-JP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eiryo UI" panose="020B0604030504040204" pitchFamily="50" charset="-128"/>
                          </a:rPr>
                          <m:t>𝜙</m:t>
                        </m:r>
                      </m:oMath>
                    </m:oMathPara>
                  </a14:m>
                  <a:endParaRPr lang="ja-JP" altLang="en-US" sz="1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正方形/長方形 78">
                  <a:extLst>
                    <a:ext uri="{FF2B5EF4-FFF2-40B4-BE49-F238E27FC236}">
                      <a16:creationId xmlns:a16="http://schemas.microsoft.com/office/drawing/2014/main" id="{D63DBFFE-5FB2-40F5-AAEF-01C0CC1A8E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1989" y="4178953"/>
                  <a:ext cx="548675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5000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正方形/長方形 79">
                  <a:extLst>
                    <a:ext uri="{FF2B5EF4-FFF2-40B4-BE49-F238E27FC236}">
                      <a16:creationId xmlns:a16="http://schemas.microsoft.com/office/drawing/2014/main" id="{A13D6057-1E03-43D7-98BA-C2980D7CD76B}"/>
                    </a:ext>
                  </a:extLst>
                </p:cNvPr>
                <p:cNvSpPr/>
                <p:nvPr/>
              </p:nvSpPr>
              <p:spPr>
                <a:xfrm>
                  <a:off x="2548432" y="3469765"/>
                  <a:ext cx="551240" cy="369332"/>
                </a:xfrm>
                <a:prstGeom prst="rect">
                  <a:avLst/>
                </a:prstGeom>
                <a:effectLst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  <a:cs typeface="Meiryo UI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ja-JP" alt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  <a:cs typeface="Meiryo UI" panose="020B0604030504040204" pitchFamily="50" charset="-128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  <a:cs typeface="Meiryo UI" panose="020B0604030504040204" pitchFamily="50" charset="-128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ja-JP" altLang="en-US" sz="1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正方形/長方形 79">
                  <a:extLst>
                    <a:ext uri="{FF2B5EF4-FFF2-40B4-BE49-F238E27FC236}">
                      <a16:creationId xmlns:a16="http://schemas.microsoft.com/office/drawing/2014/main" id="{A13D6057-1E03-43D7-98BA-C2980D7CD7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8432" y="3469765"/>
                  <a:ext cx="55124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639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65256EBD-29F4-4175-A78D-132028F6F6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4729" y="3292929"/>
              <a:ext cx="980392" cy="1519802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1D91C74F-3A02-48A5-9FCA-C4E8A1CBB68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79829" y="3019271"/>
              <a:ext cx="5526" cy="1793461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テキスト ボックス 81">
                  <a:extLst>
                    <a:ext uri="{FF2B5EF4-FFF2-40B4-BE49-F238E27FC236}">
                      <a16:creationId xmlns:a16="http://schemas.microsoft.com/office/drawing/2014/main" id="{95B6EA0B-2780-4EC1-A4A4-0785A3352102}"/>
                    </a:ext>
                  </a:extLst>
                </p:cNvPr>
                <p:cNvSpPr txBox="1"/>
                <p:nvPr/>
              </p:nvSpPr>
              <p:spPr>
                <a:xfrm>
                  <a:off x="6619673" y="2586595"/>
                  <a:ext cx="30783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800" dirty="0">
                      <a:latin typeface="Cambria Math" panose="02040503050406030204" pitchFamily="18" charset="0"/>
                      <a:ea typeface="Cambria Math" panose="02040503050406030204" pitchFamily="18" charset="0"/>
                      <a:cs typeface="Meiryo UI" panose="020B0604030504040204" pitchFamily="50" charset="-128"/>
                    </a:rPr>
                    <a:t>Angle(</a:t>
                  </a:r>
                  <a14:m>
                    <m:oMath xmlns:m="http://schemas.openxmlformats.org/officeDocument/2006/math">
                      <m:r>
                        <a:rPr kumimoji="1" lang="ja-JP" alt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eiryo UI" panose="020B0604030504040204" pitchFamily="50" charset="-128"/>
                        </a:rPr>
                        <m:t>𝜃</m:t>
                      </m:r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eiryo UI" panose="020B0604030504040204" pitchFamily="50" charset="-128"/>
                        </a:rPr>
                        <m:t>, </m:t>
                      </m:r>
                      <m:r>
                        <a:rPr kumimoji="1" lang="ja-JP" alt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eiryo UI" panose="020B0604030504040204" pitchFamily="50" charset="-128"/>
                        </a:rPr>
                        <m:t>𝜙</m:t>
                      </m:r>
                    </m:oMath>
                  </a14:m>
                  <a:r>
                    <a:rPr kumimoji="1" lang="en-US" altLang="ja-JP" sz="1800" dirty="0">
                      <a:latin typeface="Cambria Math" panose="02040503050406030204" pitchFamily="18" charset="0"/>
                      <a:ea typeface="Cambria Math" panose="02040503050406030204" pitchFamily="18" charset="0"/>
                      <a:cs typeface="Meiryo UI" panose="020B0604030504040204" pitchFamily="50" charset="-128"/>
                    </a:rPr>
                    <a:t>) </a:t>
                  </a:r>
                  <a:r>
                    <a:rPr kumimoji="1" lang="ja-JP" altLang="en-US" sz="1800" dirty="0">
                      <a:latin typeface="Cambria Math" panose="02040503050406030204" pitchFamily="18" charset="0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→ </a:t>
                  </a:r>
                  <a:r>
                    <a:rPr kumimoji="1" lang="en-US" altLang="ja-JP" sz="1800" dirty="0">
                      <a:latin typeface="Cambria Math" panose="02040503050406030204" pitchFamily="18" charset="0"/>
                      <a:ea typeface="Cambria Math" panose="02040503050406030204" pitchFamily="18" charset="0"/>
                      <a:cs typeface="Meiryo UI" panose="020B0604030504040204" pitchFamily="50" charset="-128"/>
                    </a:rPr>
                    <a:t>Vector(</a:t>
                  </a:r>
                  <a:r>
                    <a:rPr kumimoji="1" lang="en-US" altLang="ja-JP" sz="1800" i="1" dirty="0">
                      <a:latin typeface="Cambria Math" panose="02040503050406030204" pitchFamily="18" charset="0"/>
                      <a:ea typeface="Cambria Math" panose="02040503050406030204" pitchFamily="18" charset="0"/>
                      <a:cs typeface="Meiryo UI" panose="020B0604030504040204" pitchFamily="50" charset="-128"/>
                    </a:rPr>
                    <a:t>X</a:t>
                  </a:r>
                  <a:r>
                    <a:rPr kumimoji="1" lang="en-US" altLang="ja-JP" sz="1800" dirty="0">
                      <a:latin typeface="Cambria Math" panose="02040503050406030204" pitchFamily="18" charset="0"/>
                      <a:ea typeface="Cambria Math" panose="02040503050406030204" pitchFamily="18" charset="0"/>
                      <a:cs typeface="Meiryo UI" panose="020B0604030504040204" pitchFamily="50" charset="-128"/>
                    </a:rPr>
                    <a:t>, </a:t>
                  </a:r>
                  <a:r>
                    <a:rPr kumimoji="1" lang="en-US" altLang="ja-JP" sz="1800" i="1" dirty="0">
                      <a:latin typeface="Cambria Math" panose="02040503050406030204" pitchFamily="18" charset="0"/>
                      <a:ea typeface="Cambria Math" panose="02040503050406030204" pitchFamily="18" charset="0"/>
                      <a:cs typeface="Meiryo UI" panose="020B0604030504040204" pitchFamily="50" charset="-128"/>
                    </a:rPr>
                    <a:t>Y</a:t>
                  </a:r>
                  <a:r>
                    <a:rPr kumimoji="1" lang="en-US" altLang="ja-JP" sz="1800" dirty="0">
                      <a:latin typeface="Cambria Math" panose="02040503050406030204" pitchFamily="18" charset="0"/>
                      <a:ea typeface="Cambria Math" panose="02040503050406030204" pitchFamily="18" charset="0"/>
                      <a:cs typeface="Meiryo UI" panose="020B0604030504040204" pitchFamily="50" charset="-128"/>
                    </a:rPr>
                    <a:t>, </a:t>
                  </a:r>
                  <a:r>
                    <a:rPr kumimoji="1" lang="en-US" altLang="ja-JP" sz="1800" i="1" dirty="0">
                      <a:latin typeface="Cambria Math" panose="02040503050406030204" pitchFamily="18" charset="0"/>
                      <a:ea typeface="Cambria Math" panose="02040503050406030204" pitchFamily="18" charset="0"/>
                      <a:cs typeface="Meiryo UI" panose="020B0604030504040204" pitchFamily="50" charset="-128"/>
                    </a:rPr>
                    <a:t>Z </a:t>
                  </a:r>
                  <a:r>
                    <a:rPr kumimoji="1" lang="en-US" altLang="ja-JP" sz="1800" dirty="0">
                      <a:latin typeface="Cambria Math" panose="02040503050406030204" pitchFamily="18" charset="0"/>
                      <a:ea typeface="Cambria Math" panose="02040503050406030204" pitchFamily="18" charset="0"/>
                      <a:cs typeface="Meiryo UI" panose="020B0604030504040204" pitchFamily="50" charset="-128"/>
                    </a:rPr>
                    <a:t>)</a:t>
                  </a:r>
                  <a:endParaRPr kumimoji="1" lang="ja-JP" altLang="en-US" sz="1800" dirty="0">
                    <a:latin typeface="Cambria Math" panose="02040503050406030204" pitchFamily="18" charset="0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</mc:Choice>
          <mc:Fallback xmlns="">
            <p:sp>
              <p:nvSpPr>
                <p:cNvPr id="82" name="テキスト ボックス 81">
                  <a:extLst>
                    <a:ext uri="{FF2B5EF4-FFF2-40B4-BE49-F238E27FC236}">
                      <a16:creationId xmlns:a16="http://schemas.microsoft.com/office/drawing/2014/main" id="{95B6EA0B-2780-4EC1-A4A4-0785A33521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9673" y="2586595"/>
                  <a:ext cx="3078343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782" t="-9836" r="-792" b="-2295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テキスト ボックス 84">
                  <a:extLst>
                    <a:ext uri="{FF2B5EF4-FFF2-40B4-BE49-F238E27FC236}">
                      <a16:creationId xmlns:a16="http://schemas.microsoft.com/office/drawing/2014/main" id="{9B5C0873-BFF3-4685-AF11-32D04DBBA4C6}"/>
                    </a:ext>
                  </a:extLst>
                </p:cNvPr>
                <p:cNvSpPr txBox="1"/>
                <p:nvPr/>
              </p:nvSpPr>
              <p:spPr>
                <a:xfrm>
                  <a:off x="6619673" y="3996556"/>
                  <a:ext cx="4828886" cy="12852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en-US" altLang="ja-JP" sz="1800" b="1" i="1" smtClean="0">
                          <a:latin typeface="Cambria Math" panose="02040503050406030204" pitchFamily="18" charset="0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m:t>𝑵</m:t>
                      </m:r>
                      <m:r>
                        <a:rPr lang="en-US" altLang="ja-JP" sz="1800" b="1" i="1">
                          <a:latin typeface="Cambria Math" panose="02040503050406030204" pitchFamily="18" charset="0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m:t>=</m:t>
                      </m:r>
                      <m:d>
                        <m:dPr>
                          <m:ctrlPr>
                            <a:rPr lang="en-US" altLang="ja-JP" sz="1800" i="1">
                              <a:latin typeface="Cambria Math" panose="02040503050406030204" pitchFamily="18" charset="0"/>
                              <a:ea typeface="Meiryo UI" panose="020B0604030504040204" pitchFamily="50" charset="-128"/>
                              <a:cs typeface="Meiryo UI" panose="020B0604030504040204" pitchFamily="50" charset="-128"/>
                            </a:rPr>
                          </m:ctrlPr>
                        </m:dPr>
                        <m:e>
                          <m:r>
                            <a:rPr lang="en-US" altLang="ja-JP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eiryo UI" panose="020B0604030504040204" pitchFamily="50" charset="-128"/>
                            </a:rPr>
                            <m:t>0</m:t>
                          </m:r>
                          <m:r>
                            <a:rPr lang="en-US" altLang="ja-JP" sz="1800" i="1">
                              <a:latin typeface="Cambria Math" panose="02040503050406030204" pitchFamily="18" charset="0"/>
                              <a:ea typeface="Meiryo UI" panose="020B0604030504040204" pitchFamily="50" charset="-128"/>
                              <a:cs typeface="Meiryo UI" panose="020B0604030504040204" pitchFamily="50" charset="-128"/>
                            </a:rPr>
                            <m:t>, 0,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  <a:cs typeface="Meiryo UI" panose="020B0604030504040204" pitchFamily="50" charset="-128"/>
                            </a:rPr>
                            <m:t>1</m:t>
                          </m:r>
                        </m:e>
                      </m:d>
                    </m:oMath>
                  </a14:m>
                  <a:r>
                    <a:rPr lang="en-US" altLang="ja-JP" sz="1800" dirty="0">
                      <a:latin typeface="Meiryo UI" panose="020B0604030504040204" pitchFamily="50" charset="-128"/>
                      <a:ea typeface="Cambria Math" panose="02040503050406030204" pitchFamily="18" charset="0"/>
                      <a:cs typeface="Meiryo UI" panose="020B0604030504040204" pitchFamily="50" charset="-128"/>
                    </a:rPr>
                    <a:t> </a:t>
                  </a:r>
                  <a:endParaRPr lang="en-US" altLang="ja-JP" sz="1800" b="1" i="1" dirty="0">
                    <a:latin typeface="Cambria Math" panose="02040503050406030204" pitchFamily="18" charset="0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kumimoji="1" lang="en-US" altLang="ja-JP" sz="1800" b="1" i="1" smtClean="0">
                          <a:latin typeface="Cambria Math" panose="02040503050406030204" pitchFamily="18" charset="0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m:t>𝑳</m:t>
                      </m:r>
                      <m:r>
                        <a:rPr kumimoji="1" lang="en-US" altLang="ja-JP" sz="1800" b="1" i="1" smtClean="0">
                          <a:latin typeface="Cambria Math" panose="02040503050406030204" pitchFamily="18" charset="0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  <a:cs typeface="Meiryo UI" panose="020B0604030504040204" pitchFamily="50" charset="-128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ja-JP" sz="1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Meiryo UI" panose="020B0604030504040204" pitchFamily="50" charset="-128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8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Meiryo UI" panose="020B0604030504040204" pitchFamily="50" charset="-128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1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Meiryo UI" panose="020B0604030504040204" pitchFamily="50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1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Meiryo UI" panose="020B0604030504040204" pitchFamily="50" charset="-128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sz="1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Meiryo UI" panose="020B0604030504040204" pitchFamily="50" charset="-128"/>
                                    </a:rPr>
                                    <m:t>𝑖𝑛</m:t>
                                  </m:r>
                                </m:sub>
                              </m:sSub>
                            </m:e>
                          </m:func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  <a:cs typeface="Meiryo UI" panose="020B0604030504040204" pitchFamily="50" charset="-128"/>
                            </a:rPr>
                            <m:t>, 0,</m:t>
                          </m:r>
                          <m:func>
                            <m:func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  <a:cs typeface="Meiryo UI" panose="020B0604030504040204" pitchFamily="50" charset="-128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ja-JP" sz="1800" b="0" i="0" smtClean="0"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  <a:cs typeface="Meiryo UI" panose="020B0604030504040204" pitchFamily="50" charset="-128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kumimoji="1" lang="en-US" altLang="ja-JP" sz="1800" b="0" i="1" smtClean="0"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  <a:cs typeface="Meiryo UI" panose="020B0604030504040204" pitchFamily="50" charset="-128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1800" b="0" i="1" smtClean="0"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  <a:cs typeface="Meiryo UI" panose="020B0604030504040204" pitchFamily="50" charset="-128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kumimoji="1" lang="en-US" altLang="ja-JP" sz="1800" b="0" i="1" smtClean="0"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  <a:cs typeface="Meiryo UI" panose="020B0604030504040204" pitchFamily="50" charset="-128"/>
                                    </a:rPr>
                                    <m:t>𝑖𝑛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</m:oMath>
                  </a14:m>
                  <a:r>
                    <a:rPr kumimoji="1" lang="en-US" altLang="ja-JP" sz="1800" b="0" dirty="0">
                      <a:latin typeface="Meiryo UI" panose="020B0604030504040204" pitchFamily="50" charset="-128"/>
                      <a:ea typeface="Cambria Math" panose="02040503050406030204" pitchFamily="18" charset="0"/>
                      <a:cs typeface="Meiryo UI" panose="020B0604030504040204" pitchFamily="50" charset="-128"/>
                    </a:rPr>
                    <a:t> </a:t>
                  </a:r>
                </a:p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kumimoji="1" lang="en-US" altLang="ja-JP" sz="1800" b="1" i="1" smtClean="0">
                          <a:latin typeface="Cambria Math" panose="02040503050406030204" pitchFamily="18" charset="0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m:t>𝑽</m:t>
                      </m:r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m:t>=(</m:t>
                      </m:r>
                      <m:func>
                        <m:func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  <a:cs typeface="Meiryo UI" panose="020B0604030504040204" pitchFamily="50" charset="-128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1800" b="0" i="0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  <a:cs typeface="Meiryo UI" panose="020B0604030504040204" pitchFamily="50" charset="-128"/>
                            </a:rPr>
                            <m:t>cos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kumimoji="1" lang="el-GR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eiryo UI" panose="020B0604030504040204" pitchFamily="50" charset="-128"/>
                            </a:rPr>
                            <m:t>Δ</m:t>
                          </m:r>
                          <m:r>
                            <a:rPr kumimoji="1" lang="ja-JP" altLang="el-G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eiryo UI" panose="020B0604030504040204" pitchFamily="50" charset="-128"/>
                            </a:rPr>
                            <m:t>𝜙</m:t>
                          </m:r>
                        </m:e>
                      </m:func>
                      <m:func>
                        <m:func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  <a:cs typeface="Meiryo UI" panose="020B0604030504040204" pitchFamily="50" charset="-128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1800" b="0" i="0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  <a:cs typeface="Meiryo UI" panose="020B0604030504040204" pitchFamily="50" charset="-128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  <a:cs typeface="Meiryo UI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1800" b="0" i="1" smtClean="0"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  <a:cs typeface="Meiryo UI" panose="020B0604030504040204" pitchFamily="50" charset="-128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  <a:cs typeface="Meiryo UI" panose="020B0604030504040204" pitchFamily="50" charset="-128"/>
                                </a:rPr>
                                <m:t>𝑜𝑢𝑡</m:t>
                              </m:r>
                            </m:sub>
                          </m:sSub>
                        </m:e>
                      </m:func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m:t>,</m:t>
                      </m:r>
                      <m:func>
                        <m:func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  <a:cs typeface="Meiryo UI" panose="020B0604030504040204" pitchFamily="50" charset="-128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1800" b="0" i="0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  <a:cs typeface="Meiryo UI" panose="020B0604030504040204" pitchFamily="50" charset="-128"/>
                            </a:rPr>
                            <m:t>sin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kumimoji="1" lang="el-GR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eiryo UI" panose="020B0604030504040204" pitchFamily="50" charset="-128"/>
                            </a:rPr>
                            <m:t>Δ</m:t>
                          </m:r>
                          <m:r>
                            <a:rPr kumimoji="1" lang="ja-JP" altLang="el-G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eiryo UI" panose="020B0604030504040204" pitchFamily="50" charset="-128"/>
                            </a:rPr>
                            <m:t>𝜙</m:t>
                          </m:r>
                        </m:e>
                      </m:func>
                      <m:func>
                        <m:func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  <a:cs typeface="Meiryo UI" panose="020B0604030504040204" pitchFamily="50" charset="-128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1800" b="0" i="0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  <a:cs typeface="Meiryo UI" panose="020B0604030504040204" pitchFamily="50" charset="-128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  <a:cs typeface="Meiryo UI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1800" b="0" i="1" smtClean="0"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  <a:cs typeface="Meiryo UI" panose="020B0604030504040204" pitchFamily="50" charset="-128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  <a:cs typeface="Meiryo UI" panose="020B0604030504040204" pitchFamily="50" charset="-128"/>
                                </a:rPr>
                                <m:t>𝑜𝑢𝑡</m:t>
                              </m:r>
                            </m:sub>
                          </m:sSub>
                        </m:e>
                      </m:func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m:t>,</m:t>
                      </m:r>
                      <m:func>
                        <m:func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  <a:cs typeface="Meiryo UI" panose="020B0604030504040204" pitchFamily="50" charset="-128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1800" b="0" i="0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  <a:cs typeface="Meiryo UI" panose="020B0604030504040204" pitchFamily="50" charset="-128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  <a:cs typeface="Meiryo UI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1800" b="0" i="1" smtClean="0"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  <a:cs typeface="Meiryo UI" panose="020B0604030504040204" pitchFamily="50" charset="-128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  <a:cs typeface="Meiryo UI" panose="020B0604030504040204" pitchFamily="50" charset="-128"/>
                                </a:rPr>
                                <m:t>𝑜𝑢𝑡</m:t>
                              </m:r>
                            </m:sub>
                          </m:sSub>
                        </m:e>
                      </m:func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m:t>)</m:t>
                      </m:r>
                    </m:oMath>
                  </a14:m>
                  <a:r>
                    <a:rPr kumimoji="1" lang="en-US" altLang="ja-JP" sz="1800" dirty="0">
                      <a:latin typeface="Meiryo UI" panose="020B0604030504040204" pitchFamily="50" charset="-128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85" name="テキスト ボックス 84">
                  <a:extLst>
                    <a:ext uri="{FF2B5EF4-FFF2-40B4-BE49-F238E27FC236}">
                      <a16:creationId xmlns:a16="http://schemas.microsoft.com/office/drawing/2014/main" id="{9B5C0873-BFF3-4685-AF11-32D04DBBA4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9673" y="3996556"/>
                  <a:ext cx="4828886" cy="1285224"/>
                </a:xfrm>
                <a:prstGeom prst="rect">
                  <a:avLst/>
                </a:prstGeom>
                <a:blipFill>
                  <a:blip r:embed="rId9"/>
                  <a:stretch>
                    <a:fillRect b="-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正方形/長方形 96">
                  <a:extLst>
                    <a:ext uri="{FF2B5EF4-FFF2-40B4-BE49-F238E27FC236}">
                      <a16:creationId xmlns:a16="http://schemas.microsoft.com/office/drawing/2014/main" id="{6E632922-A3C3-4EA0-BC76-9FFCE5B2553B}"/>
                    </a:ext>
                  </a:extLst>
                </p:cNvPr>
                <p:cNvSpPr/>
                <p:nvPr/>
              </p:nvSpPr>
              <p:spPr>
                <a:xfrm>
                  <a:off x="6619673" y="3064644"/>
                  <a:ext cx="1774653" cy="9233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m:t>𝑋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m:t>=</m:t>
                      </m:r>
                      <m:func>
                        <m:funcPr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  <a:cs typeface="Meiryo UI" panose="020B0604030504040204" pitchFamily="50" charset="-128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800" b="0" i="0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  <a:cs typeface="Meiryo UI" panose="020B0604030504040204" pitchFamily="50" charset="-128"/>
                            </a:rPr>
                            <m:t>cos</m:t>
                          </m:r>
                        </m:fName>
                        <m:e>
                          <m:r>
                            <a:rPr lang="ja-JP" altLang="en-US" sz="1800" b="0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  <a:cs typeface="Meiryo UI" panose="020B0604030504040204" pitchFamily="50" charset="-128"/>
                            </a:rPr>
                            <m:t>𝜙</m:t>
                          </m:r>
                        </m:e>
                      </m:func>
                      <m:func>
                        <m:funcPr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  <a:cs typeface="Meiryo UI" panose="020B0604030504040204" pitchFamily="50" charset="-128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800" b="0" i="0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  <a:cs typeface="Meiryo UI" panose="020B0604030504040204" pitchFamily="50" charset="-128"/>
                            </a:rPr>
                            <m:t>sin</m:t>
                          </m:r>
                        </m:fName>
                        <m:e>
                          <m:r>
                            <a:rPr lang="ja-JP" altLang="en-US" sz="1800" b="0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  <a:cs typeface="Meiryo UI" panose="020B0604030504040204" pitchFamily="50" charset="-128"/>
                            </a:rPr>
                            <m:t>𝜃</m:t>
                          </m:r>
                        </m:e>
                      </m:func>
                    </m:oMath>
                  </a14:m>
                  <a:r>
                    <a:rPr lang="en-US" altLang="ja-JP" sz="1800" b="0" dirty="0">
                      <a:latin typeface="Meiryo UI" panose="020B0604030504040204" pitchFamily="50" charset="-128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 </a:t>
                  </a:r>
                </a:p>
                <a:p>
                  <a14:m>
                    <m:oMath xmlns:m="http://schemas.openxmlformats.org/officeDocument/2006/math"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eiryo UI" panose="020B0604030504040204" pitchFamily="50" charset="-128"/>
                        </a:rPr>
                        <m:t>𝑌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eiryo UI" panose="020B0604030504040204" pitchFamily="50" charset="-128"/>
                        </a:rPr>
                        <m:t>=</m:t>
                      </m:r>
                      <m:func>
                        <m:funcPr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eiryo UI" panose="020B0604030504040204" pitchFamily="50" charset="-128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eiryo UI" panose="020B0604030504040204" pitchFamily="50" charset="-128"/>
                            </a:rPr>
                            <m:t>sin</m:t>
                          </m:r>
                        </m:fName>
                        <m:e>
                          <m:r>
                            <a:rPr lang="ja-JP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eiryo UI" panose="020B0604030504040204" pitchFamily="50" charset="-128"/>
                            </a:rPr>
                            <m:t>𝜙</m:t>
                          </m:r>
                        </m:e>
                      </m:func>
                      <m:func>
                        <m:funcPr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eiryo UI" panose="020B0604030504040204" pitchFamily="50" charset="-128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eiryo UI" panose="020B0604030504040204" pitchFamily="50" charset="-128"/>
                            </a:rPr>
                            <m:t>sin</m:t>
                          </m:r>
                        </m:fName>
                        <m:e>
                          <m:r>
                            <a:rPr lang="ja-JP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eiryo UI" panose="020B0604030504040204" pitchFamily="50" charset="-128"/>
                            </a:rPr>
                            <m:t>𝜃</m:t>
                          </m:r>
                        </m:e>
                      </m:func>
                    </m:oMath>
                  </a14:m>
                  <a:r>
                    <a:rPr lang="en-US" altLang="ja-JP" sz="1800" dirty="0">
                      <a:latin typeface="Meiryo UI" panose="020B0604030504040204" pitchFamily="50" charset="-128"/>
                      <a:ea typeface="Cambria Math" panose="02040503050406030204" pitchFamily="18" charset="0"/>
                      <a:cs typeface="Meiryo UI" panose="020B0604030504040204" pitchFamily="50" charset="-128"/>
                    </a:rPr>
                    <a:t> </a:t>
                  </a:r>
                </a:p>
                <a:p>
                  <a14:m>
                    <m:oMath xmlns:m="http://schemas.openxmlformats.org/officeDocument/2006/math"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eiryo UI" panose="020B0604030504040204" pitchFamily="50" charset="-128"/>
                        </a:rPr>
                        <m:t>𝑍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eiryo UI" panose="020B0604030504040204" pitchFamily="50" charset="-128"/>
                        </a:rPr>
                        <m:t>=</m:t>
                      </m:r>
                      <m:func>
                        <m:funcPr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eiryo UI" panose="020B0604030504040204" pitchFamily="50" charset="-128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eiryo UI" panose="020B0604030504040204" pitchFamily="50" charset="-128"/>
                            </a:rPr>
                            <m:t>cos</m:t>
                          </m:r>
                        </m:fName>
                        <m:e>
                          <m:r>
                            <a:rPr lang="ja-JP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eiryo UI" panose="020B0604030504040204" pitchFamily="50" charset="-128"/>
                            </a:rPr>
                            <m:t>𝜃</m:t>
                          </m:r>
                        </m:e>
                      </m:func>
                    </m:oMath>
                  </a14:m>
                  <a:r>
                    <a:rPr lang="en-US" altLang="ja-JP" sz="1800" dirty="0">
                      <a:latin typeface="Meiryo UI" panose="020B0604030504040204" pitchFamily="50" charset="-128"/>
                      <a:ea typeface="Cambria Math" panose="02040503050406030204" pitchFamily="18" charset="0"/>
                      <a:cs typeface="Meiryo UI" panose="020B0604030504040204" pitchFamily="50" charset="-128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97" name="正方形/長方形 96">
                  <a:extLst>
                    <a:ext uri="{FF2B5EF4-FFF2-40B4-BE49-F238E27FC236}">
                      <a16:creationId xmlns:a16="http://schemas.microsoft.com/office/drawing/2014/main" id="{6E632922-A3C3-4EA0-BC76-9FFCE5B255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9673" y="3064644"/>
                  <a:ext cx="1774653" cy="92333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8B172160-09D7-46E9-85D5-FB62BCF6EAD2}"/>
                </a:ext>
              </a:extLst>
            </p:cNvPr>
            <p:cNvSpPr/>
            <p:nvPr/>
          </p:nvSpPr>
          <p:spPr>
            <a:xfrm>
              <a:off x="6459215" y="2420888"/>
              <a:ext cx="5133872" cy="303552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102" name="直線矢印コネクタ 101">
              <a:extLst>
                <a:ext uri="{FF2B5EF4-FFF2-40B4-BE49-F238E27FC236}">
                  <a16:creationId xmlns:a16="http://schemas.microsoft.com/office/drawing/2014/main" id="{42449089-6C66-4ACD-BA66-5455B7DB1CFD}"/>
                </a:ext>
              </a:extLst>
            </p:cNvPr>
            <p:cNvCxnSpPr>
              <a:cxnSpLocks/>
            </p:cNvCxnSpPr>
            <p:nvPr/>
          </p:nvCxnSpPr>
          <p:spPr>
            <a:xfrm>
              <a:off x="1419566" y="3266653"/>
              <a:ext cx="647755" cy="498392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矢印コネクタ 111">
              <a:extLst>
                <a:ext uri="{FF2B5EF4-FFF2-40B4-BE49-F238E27FC236}">
                  <a16:creationId xmlns:a16="http://schemas.microsoft.com/office/drawing/2014/main" id="{C0578953-A9A1-43F1-B2DE-D99A1F9699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5223" y="2695906"/>
              <a:ext cx="384303" cy="597354"/>
            </a:xfrm>
            <a:prstGeom prst="straightConnector1">
              <a:avLst/>
            </a:prstGeom>
            <a:ln w="38100">
              <a:solidFill>
                <a:schemeClr val="accent2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9A4DC6F1-90CD-44BB-A1A2-FE74ADA1B1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5121" y="3340096"/>
              <a:ext cx="1757" cy="1116000"/>
            </a:xfrm>
            <a:prstGeom prst="straightConnector1">
              <a:avLst/>
            </a:prstGeom>
            <a:ln w="38100"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CD1BCA75-3830-4322-AE4A-1954511A4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4728" y="4382576"/>
              <a:ext cx="1196662" cy="419629"/>
            </a:xfrm>
            <a:prstGeom prst="straightConnector1">
              <a:avLst/>
            </a:prstGeom>
            <a:ln w="38100">
              <a:solidFill>
                <a:schemeClr val="accent2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B3AB78D5-4F0A-469E-8833-442C7676EBD7}"/>
                    </a:ext>
                  </a:extLst>
                </p:cNvPr>
                <p:cNvSpPr txBox="1"/>
                <p:nvPr/>
              </p:nvSpPr>
              <p:spPr>
                <a:xfrm>
                  <a:off x="8475439" y="3064644"/>
                  <a:ext cx="1710020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eiryo UI" panose="020B0604030504040204" pitchFamily="50" charset="-128"/>
                        </a:rPr>
                        <m:t>0≤</m:t>
                      </m:r>
                      <m:r>
                        <a:rPr lang="ja-JP" alt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eiryo UI" panose="020B0604030504040204" pitchFamily="50" charset="-128"/>
                        </a:rPr>
                        <m:t>𝜃</m:t>
                      </m:r>
                      <m:r>
                        <a:rPr lang="ja-JP" alt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eiryo UI" panose="020B0604030504040204" pitchFamily="50" charset="-128"/>
                        </a:rPr>
                        <m:t>≤</m:t>
                      </m:r>
                      <m:r>
                        <a:rPr lang="ja-JP" alt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eiryo UI" panose="020B0604030504040204" pitchFamily="50" charset="-128"/>
                        </a:rPr>
                        <m:t>𝜋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eiryo UI" panose="020B0604030504040204" pitchFamily="50" charset="-128"/>
                        </a:rPr>
                        <m:t>/2</m:t>
                      </m:r>
                    </m:oMath>
                  </a14:m>
                  <a:r>
                    <a:rPr kumimoji="1" lang="ja-JP" altLang="en-US" sz="1800" dirty="0">
                      <a:latin typeface="Cambria Math" panose="02040503050406030204" pitchFamily="18" charset="0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 </a:t>
                  </a:r>
                  <a:endParaRPr kumimoji="1" lang="en-US" altLang="ja-JP" sz="1800" dirty="0">
                    <a:latin typeface="Cambria Math" panose="02040503050406030204" pitchFamily="18" charset="0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altLang="ja-JP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eiryo UI" panose="020B0604030504040204" pitchFamily="50" charset="-128"/>
                        </a:rPr>
                        <m:t>0≤</m:t>
                      </m:r>
                      <m:r>
                        <a:rPr lang="ja-JP" alt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eiryo UI" panose="020B0604030504040204" pitchFamily="50" charset="-128"/>
                        </a:rPr>
                        <m:t>𝜙</m:t>
                      </m:r>
                      <m:r>
                        <a:rPr lang="ja-JP" alt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eiryo UI" panose="020B0604030504040204" pitchFamily="50" charset="-128"/>
                        </a:rPr>
                        <m:t>≤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eiryo UI" panose="020B0604030504040204" pitchFamily="50" charset="-128"/>
                        </a:rPr>
                        <m:t>2</m:t>
                      </m:r>
                      <m:r>
                        <a:rPr lang="ja-JP" alt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eiryo UI" panose="020B0604030504040204" pitchFamily="50" charset="-128"/>
                        </a:rPr>
                        <m:t>𝜋</m:t>
                      </m:r>
                    </m:oMath>
                  </a14:m>
                  <a:r>
                    <a:rPr lang="en-US" altLang="ja-JP" sz="1800" dirty="0">
                      <a:latin typeface="Cambria Math" panose="02040503050406030204" pitchFamily="18" charset="0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 </a:t>
                  </a:r>
                </a:p>
                <a:p>
                  <a14:m>
                    <m:oMath xmlns:m="http://schemas.openxmlformats.org/officeDocument/2006/math">
                      <m:r>
                        <a:rPr lang="en-US" altLang="ja-JP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eiryo UI" panose="020B0604030504040204" pitchFamily="50" charset="-128"/>
                        </a:rPr>
                        <m:t>0≤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eiryo UI" panose="020B0604030504040204" pitchFamily="50" charset="-128"/>
                        </a:rPr>
                        <m:t>𝑋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eiryo UI" panose="020B0604030504040204" pitchFamily="50" charset="-128"/>
                        </a:rPr>
                        <m:t>,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eiryo UI" panose="020B0604030504040204" pitchFamily="50" charset="-128"/>
                        </a:rPr>
                        <m:t>𝑌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eiryo UI" panose="020B0604030504040204" pitchFamily="50" charset="-128"/>
                        </a:rPr>
                        <m:t>,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eiryo UI" panose="020B0604030504040204" pitchFamily="50" charset="-128"/>
                        </a:rPr>
                        <m:t>𝑍</m:t>
                      </m:r>
                      <m:r>
                        <a:rPr lang="ja-JP" alt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eiryo UI" panose="020B0604030504040204" pitchFamily="50" charset="-128"/>
                        </a:rPr>
                        <m:t>≤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eiryo UI" panose="020B0604030504040204" pitchFamily="50" charset="-128"/>
                        </a:rPr>
                        <m:t>1</m:t>
                      </m:r>
                    </m:oMath>
                  </a14:m>
                  <a:r>
                    <a:rPr lang="en-US" altLang="ja-JP" sz="1800" dirty="0">
                      <a:latin typeface="Cambria Math" panose="02040503050406030204" pitchFamily="18" charset="0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B3AB78D5-4F0A-469E-8833-442C7676EB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5439" y="3064644"/>
                  <a:ext cx="1710020" cy="92333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直線矢印コネクタ 44">
              <a:extLst>
                <a:ext uri="{FF2B5EF4-FFF2-40B4-BE49-F238E27FC236}">
                  <a16:creationId xmlns:a16="http://schemas.microsoft.com/office/drawing/2014/main" id="{153F5F90-6D29-4B06-8D9C-0A3E4D377B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79427" y="3744653"/>
              <a:ext cx="1757" cy="1080000"/>
            </a:xfrm>
            <a:prstGeom prst="straightConnector1">
              <a:avLst/>
            </a:prstGeom>
            <a:ln w="38100">
              <a:solidFill>
                <a:srgbClr val="007EEA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8B3C629B-E42B-49C3-9A30-2FB16E7684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28566" y="4780324"/>
              <a:ext cx="1744914" cy="2372"/>
            </a:xfrm>
            <a:prstGeom prst="straightConnector1">
              <a:avLst/>
            </a:prstGeom>
            <a:ln w="38100">
              <a:solidFill>
                <a:srgbClr val="007EEA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タイトル 5">
            <a:extLst>
              <a:ext uri="{FF2B5EF4-FFF2-40B4-BE49-F238E27FC236}">
                <a16:creationId xmlns:a16="http://schemas.microsoft.com/office/drawing/2014/main" id="{084A6A52-070D-42AA-9AE2-A90FCA262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光線と座標系（等方性</a:t>
            </a:r>
            <a:r>
              <a:rPr lang="en-US" altLang="ja-JP" dirty="0"/>
              <a:t>BRDF </a:t>
            </a:r>
            <a:r>
              <a:rPr lang="ja-JP" altLang="en-US" dirty="0"/>
              <a:t>）</a:t>
            </a:r>
            <a:endParaRPr lang="en-US" altLang="ja-JP" dirty="0"/>
          </a:p>
        </p:txBody>
      </p:sp>
      <p:sp>
        <p:nvSpPr>
          <p:cNvPr id="42" name="タイトル 5">
            <a:extLst>
              <a:ext uri="{FF2B5EF4-FFF2-40B4-BE49-F238E27FC236}">
                <a16:creationId xmlns:a16="http://schemas.microsoft.com/office/drawing/2014/main" id="{9A977238-213E-45C0-9034-795C5CADBEA1}"/>
              </a:ext>
            </a:extLst>
          </p:cNvPr>
          <p:cNvSpPr txBox="1">
            <a:spLocks/>
          </p:cNvSpPr>
          <p:nvPr/>
        </p:nvSpPr>
        <p:spPr>
          <a:xfrm>
            <a:off x="216260" y="1203888"/>
            <a:ext cx="4298739" cy="504056"/>
          </a:xfrm>
          <a:prstGeom prst="rect">
            <a:avLst/>
          </a:prstGeom>
        </p:spPr>
        <p:txBody>
          <a:bodyPr wrap="none" lIns="0" tIns="0" rIns="0" bIns="0" anchor="b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 baseline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  <a:cs typeface="HGP創英角ｺﾞｼｯｸUB" pitchFamily="5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  <a:cs typeface="HGP創英角ｺﾞｼｯｸUB" pitchFamily="5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  <a:cs typeface="HGP創英角ｺﾞｼｯｸUB" pitchFamily="5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  <a:cs typeface="HGP創英角ｺﾞｼｯｸUB" pitchFamily="5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defRPr>
            </a:lvl9pPr>
          </a:lstStyle>
          <a:p>
            <a:r>
              <a:rPr lang="en-US" altLang="ja-JP" sz="2000" kern="0" dirty="0"/>
              <a:t>Isotropic BRDF / Coordinate axis &amp; Ray vector</a:t>
            </a:r>
          </a:p>
        </p:txBody>
      </p:sp>
    </p:spTree>
    <p:extLst>
      <p:ext uri="{BB962C8B-B14F-4D97-AF65-F5344CB8AC3E}">
        <p14:creationId xmlns:p14="http://schemas.microsoft.com/office/powerpoint/2010/main" val="94442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E08B1E-DAEC-44AB-82CB-10AE97862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光線と座標系（等方性</a:t>
            </a:r>
            <a:r>
              <a:rPr lang="en-US" altLang="ja-JP" dirty="0"/>
              <a:t>BRDF 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E6265EA4-92B4-46E8-A883-B7C72491F85B}"/>
              </a:ext>
            </a:extLst>
          </p:cNvPr>
          <p:cNvGrpSpPr/>
          <p:nvPr/>
        </p:nvGrpSpPr>
        <p:grpSpPr>
          <a:xfrm>
            <a:off x="736675" y="1916609"/>
            <a:ext cx="5117187" cy="4934478"/>
            <a:chOff x="684533" y="1302410"/>
            <a:chExt cx="5117187" cy="4934478"/>
          </a:xfrm>
        </p:grpSpPr>
        <p:sp>
          <p:nvSpPr>
            <p:cNvPr id="4" name="弦 3">
              <a:extLst>
                <a:ext uri="{FF2B5EF4-FFF2-40B4-BE49-F238E27FC236}">
                  <a16:creationId xmlns:a16="http://schemas.microsoft.com/office/drawing/2014/main" id="{6428AB7C-7B3D-4F26-BC04-83A5765B61F8}"/>
                </a:ext>
              </a:extLst>
            </p:cNvPr>
            <p:cNvSpPr/>
            <p:nvPr/>
          </p:nvSpPr>
          <p:spPr>
            <a:xfrm rot="5400000">
              <a:off x="1616679" y="2438888"/>
              <a:ext cx="3816000" cy="3780000"/>
            </a:xfrm>
            <a:prstGeom prst="chord">
              <a:avLst>
                <a:gd name="adj1" fmla="val 5360326"/>
                <a:gd name="adj2" fmla="val 16200000"/>
              </a:avLst>
            </a:prstGeom>
            <a:solidFill>
              <a:schemeClr val="bg1">
                <a:alpha val="76863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12C6C345-5AA3-40B8-863C-3074D9FE6DE1}"/>
                </a:ext>
              </a:extLst>
            </p:cNvPr>
            <p:cNvSpPr txBox="1"/>
            <p:nvPr/>
          </p:nvSpPr>
          <p:spPr>
            <a:xfrm>
              <a:off x="3568642" y="1302410"/>
              <a:ext cx="288862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kumimoji="1" lang="en-US" altLang="ja-JP" sz="1800" dirty="0">
                  <a:latin typeface="Cambria Math" panose="02040503050406030204" pitchFamily="18" charset="0"/>
                  <a:ea typeface="Cambria Math" panose="02040503050406030204" pitchFamily="18" charset="0"/>
                  <a:cs typeface="Meiryo UI" panose="020B0604030504040204" pitchFamily="50" charset="-128"/>
                </a:rPr>
                <a:t>z</a:t>
              </a:r>
              <a:endParaRPr kumimoji="1" lang="ja-JP" altLang="en-US" sz="1800" dirty="0">
                <a:latin typeface="Cambria Math" panose="02040503050406030204" pitchFamily="18" charset="0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4704DCB7-2385-4706-9C4F-0C083107B7BE}"/>
                </a:ext>
              </a:extLst>
            </p:cNvPr>
            <p:cNvSpPr/>
            <p:nvPr/>
          </p:nvSpPr>
          <p:spPr>
            <a:xfrm>
              <a:off x="1625256" y="3604117"/>
              <a:ext cx="3789424" cy="136767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1166F6F9-5BDE-42F2-8223-05B1922A96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0464" y="1409229"/>
              <a:ext cx="0" cy="331200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3420FBAB-79C7-4ED9-B32B-F3B5D97E3A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8176" y="4203507"/>
              <a:ext cx="4923544" cy="1480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D36A4621-1E62-4BE0-8D43-096D8DE724B5}"/>
                </a:ext>
              </a:extLst>
            </p:cNvPr>
            <p:cNvCxnSpPr>
              <a:cxnSpLocks/>
            </p:cNvCxnSpPr>
            <p:nvPr/>
          </p:nvCxnSpPr>
          <p:spPr>
            <a:xfrm>
              <a:off x="3167871" y="3280760"/>
              <a:ext cx="653603" cy="210298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033D0968-BCB6-4FAD-9E7A-EABA704C3566}"/>
                </a:ext>
              </a:extLst>
            </p:cNvPr>
            <p:cNvSpPr txBox="1"/>
            <p:nvPr/>
          </p:nvSpPr>
          <p:spPr>
            <a:xfrm>
              <a:off x="880302" y="4218315"/>
              <a:ext cx="312906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kumimoji="1" lang="en-US" altLang="ja-JP" sz="1800" dirty="0">
                  <a:latin typeface="Cambria Math" panose="02040503050406030204" pitchFamily="18" charset="0"/>
                  <a:ea typeface="Cambria Math" panose="02040503050406030204" pitchFamily="18" charset="0"/>
                  <a:cs typeface="Meiryo UI" panose="020B0604030504040204" pitchFamily="50" charset="-128"/>
                </a:rPr>
                <a:t>x</a:t>
              </a:r>
              <a:endParaRPr kumimoji="1" lang="ja-JP" altLang="en-US" sz="1800" dirty="0">
                <a:latin typeface="Cambria Math" panose="02040503050406030204" pitchFamily="18" charset="0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7F18C3BF-8F07-4C5D-8EAE-ED7BABDB025A}"/>
                </a:ext>
              </a:extLst>
            </p:cNvPr>
            <p:cNvSpPr txBox="1"/>
            <p:nvPr/>
          </p:nvSpPr>
          <p:spPr>
            <a:xfrm>
              <a:off x="3892722" y="5014408"/>
              <a:ext cx="312906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kumimoji="1" lang="en-US" altLang="ja-JP" sz="1800" dirty="0">
                  <a:latin typeface="Cambria Math" panose="02040503050406030204" pitchFamily="18" charset="0"/>
                  <a:ea typeface="Cambria Math" panose="02040503050406030204" pitchFamily="18" charset="0"/>
                  <a:cs typeface="Meiryo UI" panose="020B0604030504040204" pitchFamily="50" charset="-128"/>
                </a:rPr>
                <a:t>y</a:t>
              </a:r>
              <a:endParaRPr kumimoji="1" lang="ja-JP" altLang="en-US" sz="1800" dirty="0">
                <a:latin typeface="Cambria Math" panose="02040503050406030204" pitchFamily="18" charset="0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E33D9B81-D271-4450-BF14-59FC6CF0CF3F}"/>
                </a:ext>
              </a:extLst>
            </p:cNvPr>
            <p:cNvSpPr txBox="1"/>
            <p:nvPr/>
          </p:nvSpPr>
          <p:spPr>
            <a:xfrm>
              <a:off x="3436162" y="2284111"/>
              <a:ext cx="34176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kumimoji="1" lang="en-US" altLang="ja-JP" sz="1800" b="1" dirty="0">
                  <a:latin typeface="Cambria Math" panose="02040503050406030204" pitchFamily="18" charset="0"/>
                  <a:ea typeface="Cambria Math" panose="02040503050406030204" pitchFamily="18" charset="0"/>
                  <a:cs typeface="Meiryo UI" panose="020B0604030504040204" pitchFamily="50" charset="-128"/>
                </a:rPr>
                <a:t>n</a:t>
              </a:r>
              <a:endParaRPr kumimoji="1" lang="ja-JP" altLang="en-US" sz="1800" b="1" dirty="0">
                <a:latin typeface="Cambria Math" panose="02040503050406030204" pitchFamily="18" charset="0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3" name="円弧 12">
              <a:extLst>
                <a:ext uri="{FF2B5EF4-FFF2-40B4-BE49-F238E27FC236}">
                  <a16:creationId xmlns:a16="http://schemas.microsoft.com/office/drawing/2014/main" id="{FF516442-53B8-4079-BA57-DF4A4FF93521}"/>
                </a:ext>
              </a:extLst>
            </p:cNvPr>
            <p:cNvSpPr/>
            <p:nvPr/>
          </p:nvSpPr>
          <p:spPr>
            <a:xfrm rot="17123587">
              <a:off x="2640755" y="3124733"/>
              <a:ext cx="1332000" cy="1332000"/>
            </a:xfrm>
            <a:prstGeom prst="arc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円弧 14">
              <a:extLst>
                <a:ext uri="{FF2B5EF4-FFF2-40B4-BE49-F238E27FC236}">
                  <a16:creationId xmlns:a16="http://schemas.microsoft.com/office/drawing/2014/main" id="{5EEAC092-1004-4D29-A172-E647ECDB6F5A}"/>
                </a:ext>
              </a:extLst>
            </p:cNvPr>
            <p:cNvSpPr/>
            <p:nvPr/>
          </p:nvSpPr>
          <p:spPr>
            <a:xfrm rot="19914866">
              <a:off x="3209537" y="2790926"/>
              <a:ext cx="1080000" cy="1080000"/>
            </a:xfrm>
            <a:prstGeom prst="arc">
              <a:avLst/>
            </a:prstGeom>
            <a:ln w="28575">
              <a:solidFill>
                <a:schemeClr val="accent2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7D2FE6E5-D5A9-4364-9D93-72DCF6F430E0}"/>
                </a:ext>
              </a:extLst>
            </p:cNvPr>
            <p:cNvCxnSpPr>
              <a:cxnSpLocks/>
            </p:cNvCxnSpPr>
            <p:nvPr/>
          </p:nvCxnSpPr>
          <p:spPr>
            <a:xfrm>
              <a:off x="2039256" y="3165677"/>
              <a:ext cx="1411600" cy="1037604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prstDash val="solid"/>
              <a:headEnd type="none" w="med" len="med"/>
              <a:tailEnd type="arrow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reeform 29">
              <a:extLst>
                <a:ext uri="{FF2B5EF4-FFF2-40B4-BE49-F238E27FC236}">
                  <a16:creationId xmlns:a16="http://schemas.microsoft.com/office/drawing/2014/main" id="{CBC5138E-B985-4321-8BE9-675C1DC8C87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84533" y="2065551"/>
              <a:ext cx="687273" cy="720000"/>
            </a:xfrm>
            <a:custGeom>
              <a:avLst/>
              <a:gdLst>
                <a:gd name="T0" fmla="*/ 444 w 446"/>
                <a:gd name="T1" fmla="*/ 298 h 467"/>
                <a:gd name="T2" fmla="*/ 397 w 446"/>
                <a:gd name="T3" fmla="*/ 233 h 467"/>
                <a:gd name="T4" fmla="*/ 444 w 446"/>
                <a:gd name="T5" fmla="*/ 169 h 467"/>
                <a:gd name="T6" fmla="*/ 445 w 446"/>
                <a:gd name="T7" fmla="*/ 161 h 467"/>
                <a:gd name="T8" fmla="*/ 440 w 446"/>
                <a:gd name="T9" fmla="*/ 156 h 467"/>
                <a:gd name="T10" fmla="*/ 363 w 446"/>
                <a:gd name="T11" fmla="*/ 131 h 467"/>
                <a:gd name="T12" fmla="*/ 363 w 446"/>
                <a:gd name="T13" fmla="*/ 51 h 467"/>
                <a:gd name="T14" fmla="*/ 360 w 446"/>
                <a:gd name="T15" fmla="*/ 44 h 467"/>
                <a:gd name="T16" fmla="*/ 352 w 446"/>
                <a:gd name="T17" fmla="*/ 43 h 467"/>
                <a:gd name="T18" fmla="*/ 276 w 446"/>
                <a:gd name="T19" fmla="*/ 68 h 467"/>
                <a:gd name="T20" fmla="*/ 229 w 446"/>
                <a:gd name="T21" fmla="*/ 3 h 467"/>
                <a:gd name="T22" fmla="*/ 223 w 446"/>
                <a:gd name="T23" fmla="*/ 0 h 467"/>
                <a:gd name="T24" fmla="*/ 216 w 446"/>
                <a:gd name="T25" fmla="*/ 3 h 467"/>
                <a:gd name="T26" fmla="*/ 169 w 446"/>
                <a:gd name="T27" fmla="*/ 68 h 467"/>
                <a:gd name="T28" fmla="*/ 93 w 446"/>
                <a:gd name="T29" fmla="*/ 43 h 467"/>
                <a:gd name="T30" fmla="*/ 85 w 446"/>
                <a:gd name="T31" fmla="*/ 44 h 467"/>
                <a:gd name="T32" fmla="*/ 82 w 446"/>
                <a:gd name="T33" fmla="*/ 51 h 467"/>
                <a:gd name="T34" fmla="*/ 82 w 446"/>
                <a:gd name="T35" fmla="*/ 131 h 467"/>
                <a:gd name="T36" fmla="*/ 6 w 446"/>
                <a:gd name="T37" fmla="*/ 156 h 467"/>
                <a:gd name="T38" fmla="*/ 0 w 446"/>
                <a:gd name="T39" fmla="*/ 161 h 467"/>
                <a:gd name="T40" fmla="*/ 2 w 446"/>
                <a:gd name="T41" fmla="*/ 169 h 467"/>
                <a:gd name="T42" fmla="*/ 48 w 446"/>
                <a:gd name="T43" fmla="*/ 233 h 467"/>
                <a:gd name="T44" fmla="*/ 2 w 446"/>
                <a:gd name="T45" fmla="*/ 298 h 467"/>
                <a:gd name="T46" fmla="*/ 0 w 446"/>
                <a:gd name="T47" fmla="*/ 306 h 467"/>
                <a:gd name="T48" fmla="*/ 6 w 446"/>
                <a:gd name="T49" fmla="*/ 311 h 467"/>
                <a:gd name="T50" fmla="*/ 82 w 446"/>
                <a:gd name="T51" fmla="*/ 336 h 467"/>
                <a:gd name="T52" fmla="*/ 82 w 446"/>
                <a:gd name="T53" fmla="*/ 416 h 467"/>
                <a:gd name="T54" fmla="*/ 85 w 446"/>
                <a:gd name="T55" fmla="*/ 422 h 467"/>
                <a:gd name="T56" fmla="*/ 93 w 446"/>
                <a:gd name="T57" fmla="*/ 423 h 467"/>
                <a:gd name="T58" fmla="*/ 169 w 446"/>
                <a:gd name="T59" fmla="*/ 399 h 467"/>
                <a:gd name="T60" fmla="*/ 216 w 446"/>
                <a:gd name="T61" fmla="*/ 464 h 467"/>
                <a:gd name="T62" fmla="*/ 223 w 446"/>
                <a:gd name="T63" fmla="*/ 467 h 467"/>
                <a:gd name="T64" fmla="*/ 229 w 446"/>
                <a:gd name="T65" fmla="*/ 464 h 467"/>
                <a:gd name="T66" fmla="*/ 276 w 446"/>
                <a:gd name="T67" fmla="*/ 399 h 467"/>
                <a:gd name="T68" fmla="*/ 352 w 446"/>
                <a:gd name="T69" fmla="*/ 423 h 467"/>
                <a:gd name="T70" fmla="*/ 360 w 446"/>
                <a:gd name="T71" fmla="*/ 422 h 467"/>
                <a:gd name="T72" fmla="*/ 363 w 446"/>
                <a:gd name="T73" fmla="*/ 416 h 467"/>
                <a:gd name="T74" fmla="*/ 363 w 446"/>
                <a:gd name="T75" fmla="*/ 336 h 467"/>
                <a:gd name="T76" fmla="*/ 440 w 446"/>
                <a:gd name="T77" fmla="*/ 311 h 467"/>
                <a:gd name="T78" fmla="*/ 445 w 446"/>
                <a:gd name="T79" fmla="*/ 306 h 467"/>
                <a:gd name="T80" fmla="*/ 444 w 446"/>
                <a:gd name="T81" fmla="*/ 298 h 467"/>
                <a:gd name="T82" fmla="*/ 361 w 446"/>
                <a:gd name="T83" fmla="*/ 292 h 467"/>
                <a:gd name="T84" fmla="*/ 329 w 446"/>
                <a:gd name="T85" fmla="*/ 340 h 467"/>
                <a:gd name="T86" fmla="*/ 281 w 446"/>
                <a:gd name="T87" fmla="*/ 372 h 467"/>
                <a:gd name="T88" fmla="*/ 223 w 446"/>
                <a:gd name="T89" fmla="*/ 384 h 467"/>
                <a:gd name="T90" fmla="*/ 164 w 446"/>
                <a:gd name="T91" fmla="*/ 372 h 467"/>
                <a:gd name="T92" fmla="*/ 116 w 446"/>
                <a:gd name="T93" fmla="*/ 340 h 467"/>
                <a:gd name="T94" fmla="*/ 84 w 446"/>
                <a:gd name="T95" fmla="*/ 292 h 467"/>
                <a:gd name="T96" fmla="*/ 72 w 446"/>
                <a:gd name="T97" fmla="*/ 233 h 467"/>
                <a:gd name="T98" fmla="*/ 84 w 446"/>
                <a:gd name="T99" fmla="*/ 175 h 467"/>
                <a:gd name="T100" fmla="*/ 116 w 446"/>
                <a:gd name="T101" fmla="*/ 127 h 467"/>
                <a:gd name="T102" fmla="*/ 164 w 446"/>
                <a:gd name="T103" fmla="*/ 95 h 467"/>
                <a:gd name="T104" fmla="*/ 223 w 446"/>
                <a:gd name="T105" fmla="*/ 83 h 467"/>
                <a:gd name="T106" fmla="*/ 281 w 446"/>
                <a:gd name="T107" fmla="*/ 95 h 467"/>
                <a:gd name="T108" fmla="*/ 329 w 446"/>
                <a:gd name="T109" fmla="*/ 127 h 467"/>
                <a:gd name="T110" fmla="*/ 361 w 446"/>
                <a:gd name="T111" fmla="*/ 175 h 467"/>
                <a:gd name="T112" fmla="*/ 373 w 446"/>
                <a:gd name="T113" fmla="*/ 233 h 467"/>
                <a:gd name="T114" fmla="*/ 361 w 446"/>
                <a:gd name="T115" fmla="*/ 292 h 467"/>
                <a:gd name="T116" fmla="*/ 361 w 446"/>
                <a:gd name="T117" fmla="*/ 292 h 467"/>
                <a:gd name="T118" fmla="*/ 361 w 446"/>
                <a:gd name="T119" fmla="*/ 292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46" h="467">
                  <a:moveTo>
                    <a:pt x="444" y="298"/>
                  </a:moveTo>
                  <a:cubicBezTo>
                    <a:pt x="397" y="233"/>
                    <a:pt x="397" y="233"/>
                    <a:pt x="397" y="233"/>
                  </a:cubicBezTo>
                  <a:cubicBezTo>
                    <a:pt x="444" y="169"/>
                    <a:pt x="444" y="169"/>
                    <a:pt x="444" y="169"/>
                  </a:cubicBezTo>
                  <a:cubicBezTo>
                    <a:pt x="445" y="166"/>
                    <a:pt x="446" y="164"/>
                    <a:pt x="445" y="161"/>
                  </a:cubicBezTo>
                  <a:cubicBezTo>
                    <a:pt x="444" y="159"/>
                    <a:pt x="442" y="157"/>
                    <a:pt x="440" y="156"/>
                  </a:cubicBezTo>
                  <a:cubicBezTo>
                    <a:pt x="363" y="131"/>
                    <a:pt x="363" y="131"/>
                    <a:pt x="363" y="131"/>
                  </a:cubicBezTo>
                  <a:cubicBezTo>
                    <a:pt x="363" y="51"/>
                    <a:pt x="363" y="51"/>
                    <a:pt x="363" y="51"/>
                  </a:cubicBezTo>
                  <a:cubicBezTo>
                    <a:pt x="363" y="48"/>
                    <a:pt x="362" y="46"/>
                    <a:pt x="360" y="44"/>
                  </a:cubicBezTo>
                  <a:cubicBezTo>
                    <a:pt x="357" y="43"/>
                    <a:pt x="355" y="42"/>
                    <a:pt x="352" y="43"/>
                  </a:cubicBezTo>
                  <a:cubicBezTo>
                    <a:pt x="276" y="68"/>
                    <a:pt x="276" y="68"/>
                    <a:pt x="276" y="68"/>
                  </a:cubicBezTo>
                  <a:cubicBezTo>
                    <a:pt x="229" y="3"/>
                    <a:pt x="229" y="3"/>
                    <a:pt x="229" y="3"/>
                  </a:cubicBezTo>
                  <a:cubicBezTo>
                    <a:pt x="228" y="1"/>
                    <a:pt x="226" y="0"/>
                    <a:pt x="223" y="0"/>
                  </a:cubicBezTo>
                  <a:cubicBezTo>
                    <a:pt x="220" y="0"/>
                    <a:pt x="217" y="1"/>
                    <a:pt x="216" y="3"/>
                  </a:cubicBezTo>
                  <a:cubicBezTo>
                    <a:pt x="169" y="68"/>
                    <a:pt x="169" y="68"/>
                    <a:pt x="169" y="68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0" y="42"/>
                    <a:pt x="88" y="43"/>
                    <a:pt x="85" y="44"/>
                  </a:cubicBezTo>
                  <a:cubicBezTo>
                    <a:pt x="83" y="46"/>
                    <a:pt x="82" y="48"/>
                    <a:pt x="82" y="51"/>
                  </a:cubicBezTo>
                  <a:cubicBezTo>
                    <a:pt x="82" y="131"/>
                    <a:pt x="82" y="131"/>
                    <a:pt x="82" y="131"/>
                  </a:cubicBezTo>
                  <a:cubicBezTo>
                    <a:pt x="6" y="156"/>
                    <a:pt x="6" y="156"/>
                    <a:pt x="6" y="156"/>
                  </a:cubicBezTo>
                  <a:cubicBezTo>
                    <a:pt x="3" y="157"/>
                    <a:pt x="1" y="159"/>
                    <a:pt x="0" y="161"/>
                  </a:cubicBezTo>
                  <a:cubicBezTo>
                    <a:pt x="0" y="164"/>
                    <a:pt x="0" y="166"/>
                    <a:pt x="2" y="169"/>
                  </a:cubicBezTo>
                  <a:cubicBezTo>
                    <a:pt x="48" y="233"/>
                    <a:pt x="48" y="233"/>
                    <a:pt x="48" y="233"/>
                  </a:cubicBezTo>
                  <a:cubicBezTo>
                    <a:pt x="2" y="298"/>
                    <a:pt x="2" y="298"/>
                    <a:pt x="2" y="298"/>
                  </a:cubicBezTo>
                  <a:cubicBezTo>
                    <a:pt x="0" y="300"/>
                    <a:pt x="0" y="303"/>
                    <a:pt x="0" y="306"/>
                  </a:cubicBezTo>
                  <a:cubicBezTo>
                    <a:pt x="1" y="308"/>
                    <a:pt x="3" y="310"/>
                    <a:pt x="6" y="311"/>
                  </a:cubicBezTo>
                  <a:cubicBezTo>
                    <a:pt x="82" y="336"/>
                    <a:pt x="82" y="336"/>
                    <a:pt x="82" y="336"/>
                  </a:cubicBezTo>
                  <a:cubicBezTo>
                    <a:pt x="82" y="416"/>
                    <a:pt x="82" y="416"/>
                    <a:pt x="82" y="416"/>
                  </a:cubicBezTo>
                  <a:cubicBezTo>
                    <a:pt x="82" y="418"/>
                    <a:pt x="83" y="421"/>
                    <a:pt x="85" y="422"/>
                  </a:cubicBezTo>
                  <a:cubicBezTo>
                    <a:pt x="88" y="424"/>
                    <a:pt x="90" y="424"/>
                    <a:pt x="93" y="423"/>
                  </a:cubicBezTo>
                  <a:cubicBezTo>
                    <a:pt x="169" y="399"/>
                    <a:pt x="169" y="399"/>
                    <a:pt x="169" y="399"/>
                  </a:cubicBezTo>
                  <a:cubicBezTo>
                    <a:pt x="216" y="464"/>
                    <a:pt x="216" y="464"/>
                    <a:pt x="216" y="464"/>
                  </a:cubicBezTo>
                  <a:cubicBezTo>
                    <a:pt x="218" y="466"/>
                    <a:pt x="220" y="467"/>
                    <a:pt x="223" y="467"/>
                  </a:cubicBezTo>
                  <a:cubicBezTo>
                    <a:pt x="225" y="467"/>
                    <a:pt x="228" y="466"/>
                    <a:pt x="229" y="464"/>
                  </a:cubicBezTo>
                  <a:cubicBezTo>
                    <a:pt x="276" y="399"/>
                    <a:pt x="276" y="399"/>
                    <a:pt x="276" y="399"/>
                  </a:cubicBezTo>
                  <a:cubicBezTo>
                    <a:pt x="352" y="423"/>
                    <a:pt x="352" y="423"/>
                    <a:pt x="352" y="423"/>
                  </a:cubicBezTo>
                  <a:cubicBezTo>
                    <a:pt x="355" y="424"/>
                    <a:pt x="357" y="424"/>
                    <a:pt x="360" y="422"/>
                  </a:cubicBezTo>
                  <a:cubicBezTo>
                    <a:pt x="362" y="421"/>
                    <a:pt x="363" y="418"/>
                    <a:pt x="363" y="416"/>
                  </a:cubicBezTo>
                  <a:cubicBezTo>
                    <a:pt x="363" y="336"/>
                    <a:pt x="363" y="336"/>
                    <a:pt x="363" y="336"/>
                  </a:cubicBezTo>
                  <a:cubicBezTo>
                    <a:pt x="440" y="311"/>
                    <a:pt x="440" y="311"/>
                    <a:pt x="440" y="311"/>
                  </a:cubicBezTo>
                  <a:cubicBezTo>
                    <a:pt x="442" y="310"/>
                    <a:pt x="444" y="308"/>
                    <a:pt x="445" y="306"/>
                  </a:cubicBezTo>
                  <a:cubicBezTo>
                    <a:pt x="446" y="303"/>
                    <a:pt x="445" y="300"/>
                    <a:pt x="444" y="298"/>
                  </a:cubicBezTo>
                  <a:close/>
                  <a:moveTo>
                    <a:pt x="361" y="292"/>
                  </a:moveTo>
                  <a:cubicBezTo>
                    <a:pt x="353" y="310"/>
                    <a:pt x="342" y="326"/>
                    <a:pt x="329" y="340"/>
                  </a:cubicBezTo>
                  <a:cubicBezTo>
                    <a:pt x="315" y="353"/>
                    <a:pt x="299" y="364"/>
                    <a:pt x="281" y="372"/>
                  </a:cubicBezTo>
                  <a:cubicBezTo>
                    <a:pt x="262" y="380"/>
                    <a:pt x="243" y="384"/>
                    <a:pt x="223" y="384"/>
                  </a:cubicBezTo>
                  <a:cubicBezTo>
                    <a:pt x="202" y="384"/>
                    <a:pt x="183" y="380"/>
                    <a:pt x="164" y="372"/>
                  </a:cubicBezTo>
                  <a:cubicBezTo>
                    <a:pt x="146" y="364"/>
                    <a:pt x="130" y="353"/>
                    <a:pt x="116" y="340"/>
                  </a:cubicBezTo>
                  <a:cubicBezTo>
                    <a:pt x="103" y="326"/>
                    <a:pt x="92" y="310"/>
                    <a:pt x="84" y="292"/>
                  </a:cubicBezTo>
                  <a:cubicBezTo>
                    <a:pt x="76" y="273"/>
                    <a:pt x="72" y="254"/>
                    <a:pt x="72" y="233"/>
                  </a:cubicBezTo>
                  <a:cubicBezTo>
                    <a:pt x="72" y="213"/>
                    <a:pt x="76" y="194"/>
                    <a:pt x="84" y="175"/>
                  </a:cubicBezTo>
                  <a:cubicBezTo>
                    <a:pt x="92" y="157"/>
                    <a:pt x="103" y="141"/>
                    <a:pt x="116" y="127"/>
                  </a:cubicBezTo>
                  <a:cubicBezTo>
                    <a:pt x="130" y="114"/>
                    <a:pt x="146" y="103"/>
                    <a:pt x="164" y="95"/>
                  </a:cubicBezTo>
                  <a:cubicBezTo>
                    <a:pt x="183" y="87"/>
                    <a:pt x="202" y="83"/>
                    <a:pt x="223" y="83"/>
                  </a:cubicBezTo>
                  <a:cubicBezTo>
                    <a:pt x="243" y="83"/>
                    <a:pt x="262" y="87"/>
                    <a:pt x="281" y="95"/>
                  </a:cubicBezTo>
                  <a:cubicBezTo>
                    <a:pt x="299" y="103"/>
                    <a:pt x="315" y="114"/>
                    <a:pt x="329" y="127"/>
                  </a:cubicBezTo>
                  <a:cubicBezTo>
                    <a:pt x="342" y="141"/>
                    <a:pt x="353" y="157"/>
                    <a:pt x="361" y="175"/>
                  </a:cubicBezTo>
                  <a:cubicBezTo>
                    <a:pt x="369" y="194"/>
                    <a:pt x="373" y="213"/>
                    <a:pt x="373" y="233"/>
                  </a:cubicBezTo>
                  <a:cubicBezTo>
                    <a:pt x="373" y="254"/>
                    <a:pt x="369" y="273"/>
                    <a:pt x="361" y="292"/>
                  </a:cubicBezTo>
                  <a:close/>
                  <a:moveTo>
                    <a:pt x="361" y="292"/>
                  </a:moveTo>
                  <a:cubicBezTo>
                    <a:pt x="361" y="292"/>
                    <a:pt x="361" y="292"/>
                    <a:pt x="361" y="292"/>
                  </a:cubicBezTo>
                </a:path>
              </a:pathLst>
            </a:custGeom>
            <a:solidFill>
              <a:srgbClr val="0070C0"/>
            </a:solidFill>
            <a:ln>
              <a:noFill/>
            </a:ln>
            <a:effectLst/>
          </p:spPr>
          <p:txBody>
            <a:bodyPr vert="horz" wrap="square" lIns="182852" tIns="91426" rIns="182852" bIns="91426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309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617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926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7234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543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851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400160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4468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7199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20CC6C9C-F8D3-4F11-ABEC-9D93EDF6908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721189" y="1610997"/>
              <a:ext cx="633317" cy="396000"/>
            </a:xfrm>
            <a:custGeom>
              <a:avLst/>
              <a:gdLst>
                <a:gd name="T0" fmla="*/ 462 w 467"/>
                <a:gd name="T1" fmla="*/ 132 h 300"/>
                <a:gd name="T2" fmla="*/ 364 w 467"/>
                <a:gd name="T3" fmla="*/ 36 h 300"/>
                <a:gd name="T4" fmla="*/ 234 w 467"/>
                <a:gd name="T5" fmla="*/ 0 h 300"/>
                <a:gd name="T6" fmla="*/ 103 w 467"/>
                <a:gd name="T7" fmla="*/ 36 h 300"/>
                <a:gd name="T8" fmla="*/ 5 w 467"/>
                <a:gd name="T9" fmla="*/ 132 h 300"/>
                <a:gd name="T10" fmla="*/ 0 w 467"/>
                <a:gd name="T11" fmla="*/ 150 h 300"/>
                <a:gd name="T12" fmla="*/ 5 w 467"/>
                <a:gd name="T13" fmla="*/ 168 h 300"/>
                <a:gd name="T14" fmla="*/ 103 w 467"/>
                <a:gd name="T15" fmla="*/ 264 h 300"/>
                <a:gd name="T16" fmla="*/ 234 w 467"/>
                <a:gd name="T17" fmla="*/ 300 h 300"/>
                <a:gd name="T18" fmla="*/ 364 w 467"/>
                <a:gd name="T19" fmla="*/ 264 h 300"/>
                <a:gd name="T20" fmla="*/ 462 w 467"/>
                <a:gd name="T21" fmla="*/ 168 h 300"/>
                <a:gd name="T22" fmla="*/ 467 w 467"/>
                <a:gd name="T23" fmla="*/ 150 h 300"/>
                <a:gd name="T24" fmla="*/ 462 w 467"/>
                <a:gd name="T25" fmla="*/ 132 h 300"/>
                <a:gd name="T26" fmla="*/ 178 w 467"/>
                <a:gd name="T27" fmla="*/ 61 h 300"/>
                <a:gd name="T28" fmla="*/ 234 w 467"/>
                <a:gd name="T29" fmla="*/ 38 h 300"/>
                <a:gd name="T30" fmla="*/ 242 w 467"/>
                <a:gd name="T31" fmla="*/ 41 h 300"/>
                <a:gd name="T32" fmla="*/ 246 w 467"/>
                <a:gd name="T33" fmla="*/ 50 h 300"/>
                <a:gd name="T34" fmla="*/ 242 w 467"/>
                <a:gd name="T35" fmla="*/ 59 h 300"/>
                <a:gd name="T36" fmla="*/ 234 w 467"/>
                <a:gd name="T37" fmla="*/ 63 h 300"/>
                <a:gd name="T38" fmla="*/ 195 w 467"/>
                <a:gd name="T39" fmla="*/ 78 h 300"/>
                <a:gd name="T40" fmla="*/ 179 w 467"/>
                <a:gd name="T41" fmla="*/ 117 h 300"/>
                <a:gd name="T42" fmla="*/ 176 w 467"/>
                <a:gd name="T43" fmla="*/ 126 h 300"/>
                <a:gd name="T44" fmla="*/ 167 w 467"/>
                <a:gd name="T45" fmla="*/ 129 h 300"/>
                <a:gd name="T46" fmla="*/ 158 w 467"/>
                <a:gd name="T47" fmla="*/ 126 h 300"/>
                <a:gd name="T48" fmla="*/ 154 w 467"/>
                <a:gd name="T49" fmla="*/ 117 h 300"/>
                <a:gd name="T50" fmla="*/ 178 w 467"/>
                <a:gd name="T51" fmla="*/ 61 h 300"/>
                <a:gd name="T52" fmla="*/ 347 w 467"/>
                <a:gd name="T53" fmla="*/ 235 h 300"/>
                <a:gd name="T54" fmla="*/ 234 w 467"/>
                <a:gd name="T55" fmla="*/ 267 h 300"/>
                <a:gd name="T56" fmla="*/ 120 w 467"/>
                <a:gd name="T57" fmla="*/ 235 h 300"/>
                <a:gd name="T58" fmla="*/ 33 w 467"/>
                <a:gd name="T59" fmla="*/ 150 h 300"/>
                <a:gd name="T60" fmla="*/ 133 w 467"/>
                <a:gd name="T61" fmla="*/ 58 h 300"/>
                <a:gd name="T62" fmla="*/ 117 w 467"/>
                <a:gd name="T63" fmla="*/ 117 h 300"/>
                <a:gd name="T64" fmla="*/ 151 w 467"/>
                <a:gd name="T65" fmla="*/ 199 h 300"/>
                <a:gd name="T66" fmla="*/ 234 w 467"/>
                <a:gd name="T67" fmla="*/ 234 h 300"/>
                <a:gd name="T68" fmla="*/ 316 w 467"/>
                <a:gd name="T69" fmla="*/ 199 h 300"/>
                <a:gd name="T70" fmla="*/ 350 w 467"/>
                <a:gd name="T71" fmla="*/ 117 h 300"/>
                <a:gd name="T72" fmla="*/ 335 w 467"/>
                <a:gd name="T73" fmla="*/ 58 h 300"/>
                <a:gd name="T74" fmla="*/ 434 w 467"/>
                <a:gd name="T75" fmla="*/ 150 h 300"/>
                <a:gd name="T76" fmla="*/ 347 w 467"/>
                <a:gd name="T77" fmla="*/ 235 h 300"/>
                <a:gd name="T78" fmla="*/ 347 w 467"/>
                <a:gd name="T79" fmla="*/ 235 h 300"/>
                <a:gd name="T80" fmla="*/ 347 w 467"/>
                <a:gd name="T81" fmla="*/ 235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67" h="300">
                  <a:moveTo>
                    <a:pt x="462" y="132"/>
                  </a:moveTo>
                  <a:cubicBezTo>
                    <a:pt x="438" y="92"/>
                    <a:pt x="405" y="60"/>
                    <a:pt x="364" y="36"/>
                  </a:cubicBezTo>
                  <a:cubicBezTo>
                    <a:pt x="323" y="12"/>
                    <a:pt x="279" y="0"/>
                    <a:pt x="234" y="0"/>
                  </a:cubicBezTo>
                  <a:cubicBezTo>
                    <a:pt x="188" y="0"/>
                    <a:pt x="144" y="12"/>
                    <a:pt x="103" y="36"/>
                  </a:cubicBezTo>
                  <a:cubicBezTo>
                    <a:pt x="62" y="60"/>
                    <a:pt x="30" y="92"/>
                    <a:pt x="5" y="132"/>
                  </a:cubicBezTo>
                  <a:cubicBezTo>
                    <a:pt x="2" y="138"/>
                    <a:pt x="0" y="144"/>
                    <a:pt x="0" y="150"/>
                  </a:cubicBezTo>
                  <a:cubicBezTo>
                    <a:pt x="0" y="156"/>
                    <a:pt x="2" y="162"/>
                    <a:pt x="5" y="168"/>
                  </a:cubicBezTo>
                  <a:cubicBezTo>
                    <a:pt x="30" y="208"/>
                    <a:pt x="62" y="240"/>
                    <a:pt x="103" y="264"/>
                  </a:cubicBezTo>
                  <a:cubicBezTo>
                    <a:pt x="144" y="288"/>
                    <a:pt x="188" y="300"/>
                    <a:pt x="234" y="300"/>
                  </a:cubicBezTo>
                  <a:cubicBezTo>
                    <a:pt x="279" y="300"/>
                    <a:pt x="323" y="288"/>
                    <a:pt x="364" y="264"/>
                  </a:cubicBezTo>
                  <a:cubicBezTo>
                    <a:pt x="405" y="240"/>
                    <a:pt x="438" y="208"/>
                    <a:pt x="462" y="168"/>
                  </a:cubicBezTo>
                  <a:cubicBezTo>
                    <a:pt x="465" y="162"/>
                    <a:pt x="467" y="156"/>
                    <a:pt x="467" y="150"/>
                  </a:cubicBezTo>
                  <a:cubicBezTo>
                    <a:pt x="467" y="144"/>
                    <a:pt x="465" y="138"/>
                    <a:pt x="462" y="132"/>
                  </a:cubicBezTo>
                  <a:close/>
                  <a:moveTo>
                    <a:pt x="178" y="61"/>
                  </a:moveTo>
                  <a:cubicBezTo>
                    <a:pt x="193" y="45"/>
                    <a:pt x="212" y="38"/>
                    <a:pt x="234" y="38"/>
                  </a:cubicBezTo>
                  <a:cubicBezTo>
                    <a:pt x="237" y="38"/>
                    <a:pt x="240" y="39"/>
                    <a:pt x="242" y="41"/>
                  </a:cubicBezTo>
                  <a:cubicBezTo>
                    <a:pt x="245" y="44"/>
                    <a:pt x="246" y="47"/>
                    <a:pt x="246" y="50"/>
                  </a:cubicBezTo>
                  <a:cubicBezTo>
                    <a:pt x="246" y="54"/>
                    <a:pt x="245" y="56"/>
                    <a:pt x="242" y="59"/>
                  </a:cubicBezTo>
                  <a:cubicBezTo>
                    <a:pt x="240" y="61"/>
                    <a:pt x="237" y="63"/>
                    <a:pt x="234" y="63"/>
                  </a:cubicBezTo>
                  <a:cubicBezTo>
                    <a:pt x="219" y="63"/>
                    <a:pt x="206" y="68"/>
                    <a:pt x="195" y="78"/>
                  </a:cubicBezTo>
                  <a:cubicBezTo>
                    <a:pt x="185" y="89"/>
                    <a:pt x="179" y="102"/>
                    <a:pt x="179" y="117"/>
                  </a:cubicBezTo>
                  <a:cubicBezTo>
                    <a:pt x="179" y="120"/>
                    <a:pt x="178" y="123"/>
                    <a:pt x="176" y="126"/>
                  </a:cubicBezTo>
                  <a:cubicBezTo>
                    <a:pt x="173" y="128"/>
                    <a:pt x="170" y="129"/>
                    <a:pt x="167" y="129"/>
                  </a:cubicBezTo>
                  <a:cubicBezTo>
                    <a:pt x="163" y="129"/>
                    <a:pt x="160" y="128"/>
                    <a:pt x="158" y="126"/>
                  </a:cubicBezTo>
                  <a:cubicBezTo>
                    <a:pt x="156" y="123"/>
                    <a:pt x="154" y="120"/>
                    <a:pt x="154" y="117"/>
                  </a:cubicBezTo>
                  <a:cubicBezTo>
                    <a:pt x="154" y="95"/>
                    <a:pt x="162" y="76"/>
                    <a:pt x="178" y="61"/>
                  </a:cubicBezTo>
                  <a:close/>
                  <a:moveTo>
                    <a:pt x="347" y="235"/>
                  </a:moveTo>
                  <a:cubicBezTo>
                    <a:pt x="312" y="256"/>
                    <a:pt x="274" y="267"/>
                    <a:pt x="234" y="267"/>
                  </a:cubicBezTo>
                  <a:cubicBezTo>
                    <a:pt x="193" y="267"/>
                    <a:pt x="155" y="256"/>
                    <a:pt x="120" y="235"/>
                  </a:cubicBezTo>
                  <a:cubicBezTo>
                    <a:pt x="85" y="214"/>
                    <a:pt x="56" y="186"/>
                    <a:pt x="33" y="150"/>
                  </a:cubicBezTo>
                  <a:cubicBezTo>
                    <a:pt x="60" y="109"/>
                    <a:pt x="93" y="78"/>
                    <a:pt x="133" y="58"/>
                  </a:cubicBezTo>
                  <a:cubicBezTo>
                    <a:pt x="122" y="76"/>
                    <a:pt x="117" y="96"/>
                    <a:pt x="117" y="117"/>
                  </a:cubicBezTo>
                  <a:cubicBezTo>
                    <a:pt x="117" y="149"/>
                    <a:pt x="128" y="176"/>
                    <a:pt x="151" y="199"/>
                  </a:cubicBezTo>
                  <a:cubicBezTo>
                    <a:pt x="174" y="222"/>
                    <a:pt x="201" y="234"/>
                    <a:pt x="234" y="234"/>
                  </a:cubicBezTo>
                  <a:cubicBezTo>
                    <a:pt x="266" y="234"/>
                    <a:pt x="293" y="222"/>
                    <a:pt x="316" y="199"/>
                  </a:cubicBezTo>
                  <a:cubicBezTo>
                    <a:pt x="339" y="176"/>
                    <a:pt x="350" y="149"/>
                    <a:pt x="350" y="117"/>
                  </a:cubicBezTo>
                  <a:cubicBezTo>
                    <a:pt x="350" y="96"/>
                    <a:pt x="345" y="76"/>
                    <a:pt x="335" y="58"/>
                  </a:cubicBezTo>
                  <a:cubicBezTo>
                    <a:pt x="374" y="78"/>
                    <a:pt x="407" y="109"/>
                    <a:pt x="434" y="150"/>
                  </a:cubicBezTo>
                  <a:cubicBezTo>
                    <a:pt x="411" y="186"/>
                    <a:pt x="382" y="214"/>
                    <a:pt x="347" y="235"/>
                  </a:cubicBezTo>
                  <a:close/>
                  <a:moveTo>
                    <a:pt x="347" y="235"/>
                  </a:moveTo>
                  <a:cubicBezTo>
                    <a:pt x="347" y="235"/>
                    <a:pt x="347" y="235"/>
                    <a:pt x="347" y="235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vert="horz" wrap="square" lIns="182852" tIns="91426" rIns="182852" bIns="91426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309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617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926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7234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543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851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400160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4468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7199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59C48338-33DC-4AAC-9796-AD8C5DD0D593}"/>
                    </a:ext>
                  </a:extLst>
                </p:cNvPr>
                <p:cNvSpPr txBox="1"/>
                <p:nvPr/>
              </p:nvSpPr>
              <p:spPr>
                <a:xfrm>
                  <a:off x="1560086" y="2963488"/>
                  <a:ext cx="393056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  <a:cs typeface="Meiryo UI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kumimoji="1" lang="ja-JP" altLang="en-US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  <a:cs typeface="Meiryo UI" panose="020B0604030504040204" pitchFamily="50" charset="-128"/>
                              </a:rPr>
                              <m:t>𝝎</m:t>
                            </m:r>
                          </m:e>
                          <m:sub>
                            <m:r>
                              <a:rPr kumimoji="1" lang="en-US" altLang="ja-JP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  <a:cs typeface="Meiryo UI" panose="020B0604030504040204" pitchFamily="50" charset="-128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8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</mc:Choice>
          <mc:Fallback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59C48338-33DC-4AAC-9796-AD8C5DD0D5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0086" y="2963488"/>
                  <a:ext cx="393056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3333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正方形/長方形 20">
                  <a:extLst>
                    <a:ext uri="{FF2B5EF4-FFF2-40B4-BE49-F238E27FC236}">
                      <a16:creationId xmlns:a16="http://schemas.microsoft.com/office/drawing/2014/main" id="{2216DDB1-C522-4792-B564-DBBC0BE092A9}"/>
                    </a:ext>
                  </a:extLst>
                </p:cNvPr>
                <p:cNvSpPr/>
                <p:nvPr/>
              </p:nvSpPr>
              <p:spPr>
                <a:xfrm>
                  <a:off x="3641480" y="2409743"/>
                  <a:ext cx="717953" cy="369332"/>
                </a:xfrm>
                <a:prstGeom prst="rect">
                  <a:avLst/>
                </a:prstGeom>
                <a:effectLst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  <a:cs typeface="Meiryo UI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ja-JP" alt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  <a:cs typeface="Meiryo UI" panose="020B0604030504040204" pitchFamily="50" charset="-128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  <a:cs typeface="Meiryo UI" panose="020B0604030504040204" pitchFamily="50" charset="-128"/>
                              </a:rPr>
                              <m:t>𝑜</m:t>
                            </m:r>
                          </m:sub>
                        </m:sSub>
                        <m:r>
                          <a:rPr lang="en-US" altLang="ja-JP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  <a:cs typeface="Meiryo UI" panose="020B0604030504040204" pitchFamily="50" charset="-128"/>
                          </a:rPr>
                          <m:t> </m:t>
                        </m:r>
                      </m:oMath>
                    </m:oMathPara>
                  </a14:m>
                  <a:endParaRPr lang="ja-JP" altLang="en-US" sz="1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1" name="正方形/長方形 20">
                  <a:extLst>
                    <a:ext uri="{FF2B5EF4-FFF2-40B4-BE49-F238E27FC236}">
                      <a16:creationId xmlns:a16="http://schemas.microsoft.com/office/drawing/2014/main" id="{2216DDB1-C522-4792-B564-DBBC0BE092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1480" y="2409743"/>
                  <a:ext cx="71795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正方形/長方形 22">
                  <a:extLst>
                    <a:ext uri="{FF2B5EF4-FFF2-40B4-BE49-F238E27FC236}">
                      <a16:creationId xmlns:a16="http://schemas.microsoft.com/office/drawing/2014/main" id="{A6EE98E4-21E0-4F72-AB00-68EEC8355391}"/>
                    </a:ext>
                  </a:extLst>
                </p:cNvPr>
                <p:cNvSpPr/>
                <p:nvPr/>
              </p:nvSpPr>
              <p:spPr>
                <a:xfrm>
                  <a:off x="2499239" y="2860237"/>
                  <a:ext cx="551240" cy="369332"/>
                </a:xfrm>
                <a:prstGeom prst="rect">
                  <a:avLst/>
                </a:prstGeom>
                <a:effectLst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  <a:cs typeface="Meiryo UI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ja-JP" alt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  <a:cs typeface="Meiryo UI" panose="020B0604030504040204" pitchFamily="50" charset="-128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  <a:cs typeface="Meiryo UI" panose="020B0604030504040204" pitchFamily="50" charset="-128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ja-JP" altLang="en-US" sz="1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3" name="正方形/長方形 22">
                  <a:extLst>
                    <a:ext uri="{FF2B5EF4-FFF2-40B4-BE49-F238E27FC236}">
                      <a16:creationId xmlns:a16="http://schemas.microsoft.com/office/drawing/2014/main" id="{A6EE98E4-21E0-4F72-AB00-68EEC83553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9239" y="2860237"/>
                  <a:ext cx="55124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39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E4CF87C0-2239-4B0F-82EE-F6E0A826F7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5536" y="2683401"/>
              <a:ext cx="980392" cy="1519802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AE8C8F65-B289-4710-A723-51BE5C2F35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5031" y="2409743"/>
              <a:ext cx="5526" cy="1793461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598A9ED5-0532-49D8-8ABC-93473C49DDFC}"/>
                </a:ext>
              </a:extLst>
            </p:cNvPr>
            <p:cNvCxnSpPr>
              <a:cxnSpLocks/>
            </p:cNvCxnSpPr>
            <p:nvPr/>
          </p:nvCxnSpPr>
          <p:spPr>
            <a:xfrm>
              <a:off x="1370373" y="2657125"/>
              <a:ext cx="647755" cy="498392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8939E88C-683F-4F9F-88B2-269ADA5A58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6030" y="2086378"/>
              <a:ext cx="384303" cy="597354"/>
            </a:xfrm>
            <a:prstGeom prst="straightConnector1">
              <a:avLst/>
            </a:prstGeom>
            <a:ln w="38100">
              <a:solidFill>
                <a:schemeClr val="accent2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19DD0E30-E2D3-4767-8D60-E4BA334305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5928" y="2730568"/>
              <a:ext cx="1757" cy="1116000"/>
            </a:xfrm>
            <a:prstGeom prst="straightConnector1">
              <a:avLst/>
            </a:prstGeom>
            <a:ln w="38100"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F45F1CD9-7DB8-4707-AB26-483525B7CF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5535" y="3773048"/>
              <a:ext cx="1196662" cy="419629"/>
            </a:xfrm>
            <a:prstGeom prst="straightConnector1">
              <a:avLst/>
            </a:prstGeom>
            <a:ln w="38100">
              <a:solidFill>
                <a:schemeClr val="accent2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CA96BB54-CFFE-40AB-A3D2-635F57CA77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30234" y="3135125"/>
              <a:ext cx="1757" cy="1080000"/>
            </a:xfrm>
            <a:prstGeom prst="straightConnector1">
              <a:avLst/>
            </a:prstGeom>
            <a:ln w="38100">
              <a:solidFill>
                <a:srgbClr val="007EEA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FC3FBB74-E8FA-4A0F-A9BA-4E33BAEF35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79373" y="4170796"/>
              <a:ext cx="1744914" cy="2372"/>
            </a:xfrm>
            <a:prstGeom prst="straightConnector1">
              <a:avLst/>
            </a:prstGeom>
            <a:ln w="38100">
              <a:solidFill>
                <a:srgbClr val="007EEA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B20F53B0-E99C-4C2F-9645-E3FA4BCAF2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17027" y="2409517"/>
              <a:ext cx="233830" cy="1690742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テキスト ボックス 36">
                  <a:extLst>
                    <a:ext uri="{FF2B5EF4-FFF2-40B4-BE49-F238E27FC236}">
                      <a16:creationId xmlns:a16="http://schemas.microsoft.com/office/drawing/2014/main" id="{10FCC78E-BE4D-448E-9873-34900311628E}"/>
                    </a:ext>
                  </a:extLst>
                </p:cNvPr>
                <p:cNvSpPr txBox="1"/>
                <p:nvPr/>
              </p:nvSpPr>
              <p:spPr>
                <a:xfrm>
                  <a:off x="2802998" y="1861463"/>
                  <a:ext cx="345033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  <a:cs typeface="Meiryo UI" panose="020B0604030504040204" pitchFamily="50" charset="-128"/>
                          </a:rPr>
                          <m:t>𝐡</m:t>
                        </m:r>
                      </m:oMath>
                    </m:oMathPara>
                  </a14:m>
                  <a:endParaRPr kumimoji="1" lang="ja-JP" altLang="en-US" sz="18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</mc:Choice>
          <mc:Fallback>
            <p:sp>
              <p:nvSpPr>
                <p:cNvPr id="37" name="テキスト ボックス 36">
                  <a:extLst>
                    <a:ext uri="{FF2B5EF4-FFF2-40B4-BE49-F238E27FC236}">
                      <a16:creationId xmlns:a16="http://schemas.microsoft.com/office/drawing/2014/main" id="{10FCC78E-BE4D-448E-9873-3490031162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2998" y="1861463"/>
                  <a:ext cx="345033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EE4981FD-2ECF-4EB2-83A9-61F3CF5B7D1C}"/>
                    </a:ext>
                  </a:extLst>
                </p:cNvPr>
                <p:cNvSpPr txBox="1"/>
                <p:nvPr/>
              </p:nvSpPr>
              <p:spPr>
                <a:xfrm>
                  <a:off x="4542193" y="2381545"/>
                  <a:ext cx="393056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  <a:cs typeface="Meiryo UI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kumimoji="1" lang="ja-JP" altLang="en-US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  <a:cs typeface="Meiryo UI" panose="020B0604030504040204" pitchFamily="50" charset="-128"/>
                              </a:rPr>
                              <m:t>𝝎</m:t>
                            </m:r>
                          </m:e>
                          <m:sub>
                            <m:r>
                              <a:rPr kumimoji="1" lang="en-US" altLang="ja-JP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  <a:cs typeface="Meiryo UI" panose="020B0604030504040204" pitchFamily="50" charset="-128"/>
                              </a:rPr>
                              <m:t>𝒐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8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</mc:Choice>
          <mc:Fallback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EE4981FD-2ECF-4EB2-83A9-61F3CF5B7D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2193" y="2381545"/>
                  <a:ext cx="393056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6250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円弧 39">
              <a:extLst>
                <a:ext uri="{FF2B5EF4-FFF2-40B4-BE49-F238E27FC236}">
                  <a16:creationId xmlns:a16="http://schemas.microsoft.com/office/drawing/2014/main" id="{F4DB3039-39DA-41E5-8CE2-7D171AC988C5}"/>
                </a:ext>
              </a:extLst>
            </p:cNvPr>
            <p:cNvSpPr/>
            <p:nvPr/>
          </p:nvSpPr>
          <p:spPr>
            <a:xfrm rot="17409362">
              <a:off x="3305938" y="2855501"/>
              <a:ext cx="216000" cy="288000"/>
            </a:xfrm>
            <a:prstGeom prst="arc">
              <a:avLst/>
            </a:prstGeom>
            <a:ln w="28575">
              <a:solidFill>
                <a:srgbClr val="7030A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正方形/長方形 40">
                  <a:extLst>
                    <a:ext uri="{FF2B5EF4-FFF2-40B4-BE49-F238E27FC236}">
                      <a16:creationId xmlns:a16="http://schemas.microsoft.com/office/drawing/2014/main" id="{FA8CFBDB-C5A2-43B4-BCA8-B4C806F62DD2}"/>
                    </a:ext>
                  </a:extLst>
                </p:cNvPr>
                <p:cNvSpPr/>
                <p:nvPr/>
              </p:nvSpPr>
              <p:spPr>
                <a:xfrm>
                  <a:off x="3061643" y="2448824"/>
                  <a:ext cx="717953" cy="369332"/>
                </a:xfrm>
                <a:prstGeom prst="rect">
                  <a:avLst/>
                </a:prstGeom>
                <a:effectLst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  <a:cs typeface="Meiryo UI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ja-JP" alt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  <a:cs typeface="Meiryo UI" panose="020B0604030504040204" pitchFamily="50" charset="-128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  <a:cs typeface="Meiryo UI" panose="020B0604030504040204" pitchFamily="50" charset="-128"/>
                              </a:rPr>
                              <m:t>h</m:t>
                            </m:r>
                          </m:sub>
                        </m:sSub>
                        <m:r>
                          <a:rPr lang="en-US" altLang="ja-JP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  <a:cs typeface="Meiryo UI" panose="020B0604030504040204" pitchFamily="50" charset="-128"/>
                          </a:rPr>
                          <m:t> </m:t>
                        </m:r>
                      </m:oMath>
                    </m:oMathPara>
                  </a14:m>
                  <a:endParaRPr lang="ja-JP" altLang="en-US" sz="1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1" name="正方形/長方形 40">
                  <a:extLst>
                    <a:ext uri="{FF2B5EF4-FFF2-40B4-BE49-F238E27FC236}">
                      <a16:creationId xmlns:a16="http://schemas.microsoft.com/office/drawing/2014/main" id="{FA8CFBDB-C5A2-43B4-BCA8-B4C806F62D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1643" y="2448824"/>
                  <a:ext cx="717953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39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3" name="直線矢印コネクタ 152">
              <a:extLst>
                <a:ext uri="{FF2B5EF4-FFF2-40B4-BE49-F238E27FC236}">
                  <a16:creationId xmlns:a16="http://schemas.microsoft.com/office/drawing/2014/main" id="{334E1503-0F60-40A9-A848-A71E870E63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13660" y="1721988"/>
              <a:ext cx="104421" cy="739751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矢印コネクタ 156">
              <a:extLst>
                <a:ext uri="{FF2B5EF4-FFF2-40B4-BE49-F238E27FC236}">
                  <a16:creationId xmlns:a16="http://schemas.microsoft.com/office/drawing/2014/main" id="{970157B7-C61E-4B8C-BC49-165F468AC0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14650" y="3644968"/>
              <a:ext cx="463237" cy="553375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矢印コネクタ 160">
              <a:extLst>
                <a:ext uri="{FF2B5EF4-FFF2-40B4-BE49-F238E27FC236}">
                  <a16:creationId xmlns:a16="http://schemas.microsoft.com/office/drawing/2014/main" id="{CD25708C-162B-4F30-843C-217CF42F37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2365" y="2444688"/>
              <a:ext cx="5794" cy="1396249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4" name="タイトル 5">
            <a:extLst>
              <a:ext uri="{FF2B5EF4-FFF2-40B4-BE49-F238E27FC236}">
                <a16:creationId xmlns:a16="http://schemas.microsoft.com/office/drawing/2014/main" id="{52AA8BDA-043F-473F-965B-F972B3C50C23}"/>
              </a:ext>
            </a:extLst>
          </p:cNvPr>
          <p:cNvSpPr txBox="1">
            <a:spLocks/>
          </p:cNvSpPr>
          <p:nvPr/>
        </p:nvSpPr>
        <p:spPr>
          <a:xfrm>
            <a:off x="216260" y="1203888"/>
            <a:ext cx="4298739" cy="504056"/>
          </a:xfrm>
          <a:prstGeom prst="rect">
            <a:avLst/>
          </a:prstGeom>
        </p:spPr>
        <p:txBody>
          <a:bodyPr wrap="none" lIns="0" tIns="0" rIns="0" bIns="0" anchor="b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 baseline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  <a:cs typeface="HGP創英角ｺﾞｼｯｸUB" pitchFamily="5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  <a:cs typeface="HGP創英角ｺﾞｼｯｸUB" pitchFamily="5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  <a:cs typeface="HGP創英角ｺﾞｼｯｸUB" pitchFamily="5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  <a:cs typeface="HGP創英角ｺﾞｼｯｸUB" pitchFamily="5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defRPr>
            </a:lvl9pPr>
          </a:lstStyle>
          <a:p>
            <a:r>
              <a:rPr lang="ja-JP" altLang="en-US" sz="2000" kern="0" dirty="0"/>
              <a:t>ハーフベクトル追加、記号表記変更</a:t>
            </a:r>
            <a:endParaRPr lang="en-US" altLang="ja-JP" sz="2000" kern="0" dirty="0"/>
          </a:p>
        </p:txBody>
      </p:sp>
    </p:spTree>
    <p:extLst>
      <p:ext uri="{BB962C8B-B14F-4D97-AF65-F5344CB8AC3E}">
        <p14:creationId xmlns:p14="http://schemas.microsoft.com/office/powerpoint/2010/main" val="2875759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27AC70E8-CCC5-4E38-B3B5-429292A5142C}"/>
              </a:ext>
            </a:extLst>
          </p:cNvPr>
          <p:cNvGrpSpPr/>
          <p:nvPr/>
        </p:nvGrpSpPr>
        <p:grpSpPr>
          <a:xfrm>
            <a:off x="900806" y="1911938"/>
            <a:ext cx="4950107" cy="4934478"/>
            <a:chOff x="900806" y="1911938"/>
            <a:chExt cx="4950107" cy="4934478"/>
          </a:xfrm>
        </p:grpSpPr>
        <p:sp>
          <p:nvSpPr>
            <p:cNvPr id="6" name="弦 5">
              <a:extLst>
                <a:ext uri="{FF2B5EF4-FFF2-40B4-BE49-F238E27FC236}">
                  <a16:creationId xmlns:a16="http://schemas.microsoft.com/office/drawing/2014/main" id="{FF7E36B6-A5AE-4BC3-9B8C-3F0887B64CE4}"/>
                </a:ext>
              </a:extLst>
            </p:cNvPr>
            <p:cNvSpPr/>
            <p:nvPr/>
          </p:nvSpPr>
          <p:spPr>
            <a:xfrm rot="5400000">
              <a:off x="1665872" y="3048416"/>
              <a:ext cx="3816000" cy="3780000"/>
            </a:xfrm>
            <a:prstGeom prst="chord">
              <a:avLst>
                <a:gd name="adj1" fmla="val 5360326"/>
                <a:gd name="adj2" fmla="val 16200000"/>
              </a:avLst>
            </a:prstGeom>
            <a:solidFill>
              <a:schemeClr val="bg1">
                <a:alpha val="76863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2BBE7B60-3384-4295-9B0B-6CA4F47E9B94}"/>
                </a:ext>
              </a:extLst>
            </p:cNvPr>
            <p:cNvSpPr txBox="1"/>
            <p:nvPr/>
          </p:nvSpPr>
          <p:spPr>
            <a:xfrm>
              <a:off x="3617835" y="1911938"/>
              <a:ext cx="288862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kumimoji="1" lang="en-US" altLang="ja-JP" sz="1800" dirty="0">
                  <a:latin typeface="Cambria Math" panose="02040503050406030204" pitchFamily="18" charset="0"/>
                  <a:ea typeface="Cambria Math" panose="02040503050406030204" pitchFamily="18" charset="0"/>
                  <a:cs typeface="Meiryo UI" panose="020B0604030504040204" pitchFamily="50" charset="-128"/>
                </a:rPr>
                <a:t>z</a:t>
              </a:r>
              <a:endParaRPr kumimoji="1" lang="ja-JP" altLang="en-US" sz="1800" dirty="0">
                <a:latin typeface="Cambria Math" panose="02040503050406030204" pitchFamily="18" charset="0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FD249984-694D-495E-A5E3-D1B2232847AE}"/>
                </a:ext>
              </a:extLst>
            </p:cNvPr>
            <p:cNvSpPr/>
            <p:nvPr/>
          </p:nvSpPr>
          <p:spPr>
            <a:xfrm>
              <a:off x="1674449" y="4213645"/>
              <a:ext cx="3789424" cy="136767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0D000337-9EC9-4A91-B911-E7EEA55011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9657" y="2018757"/>
              <a:ext cx="0" cy="331200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ECB2CE4F-A97C-44CB-BADF-0F067FCC4B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369" y="4813035"/>
              <a:ext cx="4923544" cy="1480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19CE2867-51C3-4EB1-B308-441467393C0A}"/>
                </a:ext>
              </a:extLst>
            </p:cNvPr>
            <p:cNvCxnSpPr>
              <a:cxnSpLocks/>
            </p:cNvCxnSpPr>
            <p:nvPr/>
          </p:nvCxnSpPr>
          <p:spPr>
            <a:xfrm>
              <a:off x="3217064" y="3890288"/>
              <a:ext cx="653603" cy="210298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AB111FBE-1F98-478B-BA23-4DFD9F3537D5}"/>
                </a:ext>
              </a:extLst>
            </p:cNvPr>
            <p:cNvSpPr txBox="1"/>
            <p:nvPr/>
          </p:nvSpPr>
          <p:spPr>
            <a:xfrm>
              <a:off x="929495" y="4827843"/>
              <a:ext cx="312906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kumimoji="1" lang="en-US" altLang="ja-JP" sz="1800" dirty="0">
                  <a:latin typeface="Cambria Math" panose="02040503050406030204" pitchFamily="18" charset="0"/>
                  <a:ea typeface="Cambria Math" panose="02040503050406030204" pitchFamily="18" charset="0"/>
                  <a:cs typeface="Meiryo UI" panose="020B0604030504040204" pitchFamily="50" charset="-128"/>
                </a:rPr>
                <a:t>x</a:t>
              </a:r>
              <a:endParaRPr kumimoji="1" lang="ja-JP" altLang="en-US" sz="1800" dirty="0">
                <a:latin typeface="Cambria Math" panose="02040503050406030204" pitchFamily="18" charset="0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A7B8FA2F-3617-4F34-96EB-7167B5A7D73E}"/>
                </a:ext>
              </a:extLst>
            </p:cNvPr>
            <p:cNvSpPr txBox="1"/>
            <p:nvPr/>
          </p:nvSpPr>
          <p:spPr>
            <a:xfrm>
              <a:off x="3941915" y="5623936"/>
              <a:ext cx="312906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kumimoji="1" lang="en-US" altLang="ja-JP" sz="1800" dirty="0">
                  <a:latin typeface="Cambria Math" panose="02040503050406030204" pitchFamily="18" charset="0"/>
                  <a:ea typeface="Cambria Math" panose="02040503050406030204" pitchFamily="18" charset="0"/>
                  <a:cs typeface="Meiryo UI" panose="020B0604030504040204" pitchFamily="50" charset="-128"/>
                </a:rPr>
                <a:t>y</a:t>
              </a:r>
              <a:endParaRPr kumimoji="1" lang="ja-JP" altLang="en-US" sz="1800" dirty="0">
                <a:latin typeface="Cambria Math" panose="02040503050406030204" pitchFamily="18" charset="0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D0F26773-1322-45C6-928E-655A3887F7EA}"/>
                </a:ext>
              </a:extLst>
            </p:cNvPr>
            <p:cNvSpPr txBox="1"/>
            <p:nvPr/>
          </p:nvSpPr>
          <p:spPr>
            <a:xfrm>
              <a:off x="3217471" y="3094465"/>
              <a:ext cx="34176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kumimoji="1" lang="en-US" altLang="ja-JP" sz="1800" b="1" dirty="0">
                  <a:latin typeface="Cambria Math" panose="02040503050406030204" pitchFamily="18" charset="0"/>
                  <a:ea typeface="Cambria Math" panose="02040503050406030204" pitchFamily="18" charset="0"/>
                  <a:cs typeface="Meiryo UI" panose="020B0604030504040204" pitchFamily="50" charset="-128"/>
                </a:rPr>
                <a:t>N</a:t>
              </a:r>
              <a:endParaRPr kumimoji="1" lang="ja-JP" altLang="en-US" sz="1800" b="1" dirty="0">
                <a:latin typeface="Cambria Math" panose="02040503050406030204" pitchFamily="18" charset="0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5" name="円弧 14">
              <a:extLst>
                <a:ext uri="{FF2B5EF4-FFF2-40B4-BE49-F238E27FC236}">
                  <a16:creationId xmlns:a16="http://schemas.microsoft.com/office/drawing/2014/main" id="{E850F755-0CE9-448B-8E0B-9533DE1E5125}"/>
                </a:ext>
              </a:extLst>
            </p:cNvPr>
            <p:cNvSpPr/>
            <p:nvPr/>
          </p:nvSpPr>
          <p:spPr>
            <a:xfrm rot="17123587">
              <a:off x="2689948" y="3734261"/>
              <a:ext cx="1332000" cy="1332000"/>
            </a:xfrm>
            <a:prstGeom prst="arc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373EDEE3-2262-416E-8D3A-704057E59A7D}"/>
                </a:ext>
              </a:extLst>
            </p:cNvPr>
            <p:cNvSpPr/>
            <p:nvPr/>
          </p:nvSpPr>
          <p:spPr>
            <a:xfrm rot="18356506">
              <a:off x="2471188" y="4394570"/>
              <a:ext cx="2088000" cy="2088000"/>
            </a:xfrm>
            <a:prstGeom prst="arc">
              <a:avLst>
                <a:gd name="adj1" fmla="val 16200000"/>
                <a:gd name="adj2" fmla="val 61377"/>
              </a:avLst>
            </a:prstGeom>
            <a:ln w="285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" name="円弧 16">
              <a:extLst>
                <a:ext uri="{FF2B5EF4-FFF2-40B4-BE49-F238E27FC236}">
                  <a16:creationId xmlns:a16="http://schemas.microsoft.com/office/drawing/2014/main" id="{EFF2EF2D-D7F7-4462-B89D-DFBAA9FABBFD}"/>
                </a:ext>
              </a:extLst>
            </p:cNvPr>
            <p:cNvSpPr/>
            <p:nvPr/>
          </p:nvSpPr>
          <p:spPr>
            <a:xfrm rot="19914866">
              <a:off x="3258730" y="3400454"/>
              <a:ext cx="1080000" cy="1080000"/>
            </a:xfrm>
            <a:prstGeom prst="arc">
              <a:avLst/>
            </a:prstGeom>
            <a:ln w="28575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BCAA7FAD-22D6-46E6-94C9-0A8DF1FE7FAF}"/>
                </a:ext>
              </a:extLst>
            </p:cNvPr>
            <p:cNvCxnSpPr>
              <a:cxnSpLocks/>
            </p:cNvCxnSpPr>
            <p:nvPr/>
          </p:nvCxnSpPr>
          <p:spPr>
            <a:xfrm>
              <a:off x="2088449" y="3775205"/>
              <a:ext cx="1411600" cy="103760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42CEE6AA-3D41-4AC8-B761-108C46B47F5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00806" y="2814892"/>
              <a:ext cx="506654" cy="530781"/>
            </a:xfrm>
            <a:custGeom>
              <a:avLst/>
              <a:gdLst>
                <a:gd name="T0" fmla="*/ 444 w 446"/>
                <a:gd name="T1" fmla="*/ 298 h 467"/>
                <a:gd name="T2" fmla="*/ 397 w 446"/>
                <a:gd name="T3" fmla="*/ 233 h 467"/>
                <a:gd name="T4" fmla="*/ 444 w 446"/>
                <a:gd name="T5" fmla="*/ 169 h 467"/>
                <a:gd name="T6" fmla="*/ 445 w 446"/>
                <a:gd name="T7" fmla="*/ 161 h 467"/>
                <a:gd name="T8" fmla="*/ 440 w 446"/>
                <a:gd name="T9" fmla="*/ 156 h 467"/>
                <a:gd name="T10" fmla="*/ 363 w 446"/>
                <a:gd name="T11" fmla="*/ 131 h 467"/>
                <a:gd name="T12" fmla="*/ 363 w 446"/>
                <a:gd name="T13" fmla="*/ 51 h 467"/>
                <a:gd name="T14" fmla="*/ 360 w 446"/>
                <a:gd name="T15" fmla="*/ 44 h 467"/>
                <a:gd name="T16" fmla="*/ 352 w 446"/>
                <a:gd name="T17" fmla="*/ 43 h 467"/>
                <a:gd name="T18" fmla="*/ 276 w 446"/>
                <a:gd name="T19" fmla="*/ 68 h 467"/>
                <a:gd name="T20" fmla="*/ 229 w 446"/>
                <a:gd name="T21" fmla="*/ 3 h 467"/>
                <a:gd name="T22" fmla="*/ 223 w 446"/>
                <a:gd name="T23" fmla="*/ 0 h 467"/>
                <a:gd name="T24" fmla="*/ 216 w 446"/>
                <a:gd name="T25" fmla="*/ 3 h 467"/>
                <a:gd name="T26" fmla="*/ 169 w 446"/>
                <a:gd name="T27" fmla="*/ 68 h 467"/>
                <a:gd name="T28" fmla="*/ 93 w 446"/>
                <a:gd name="T29" fmla="*/ 43 h 467"/>
                <a:gd name="T30" fmla="*/ 85 w 446"/>
                <a:gd name="T31" fmla="*/ 44 h 467"/>
                <a:gd name="T32" fmla="*/ 82 w 446"/>
                <a:gd name="T33" fmla="*/ 51 h 467"/>
                <a:gd name="T34" fmla="*/ 82 w 446"/>
                <a:gd name="T35" fmla="*/ 131 h 467"/>
                <a:gd name="T36" fmla="*/ 6 w 446"/>
                <a:gd name="T37" fmla="*/ 156 h 467"/>
                <a:gd name="T38" fmla="*/ 0 w 446"/>
                <a:gd name="T39" fmla="*/ 161 h 467"/>
                <a:gd name="T40" fmla="*/ 2 w 446"/>
                <a:gd name="T41" fmla="*/ 169 h 467"/>
                <a:gd name="T42" fmla="*/ 48 w 446"/>
                <a:gd name="T43" fmla="*/ 233 h 467"/>
                <a:gd name="T44" fmla="*/ 2 w 446"/>
                <a:gd name="T45" fmla="*/ 298 h 467"/>
                <a:gd name="T46" fmla="*/ 0 w 446"/>
                <a:gd name="T47" fmla="*/ 306 h 467"/>
                <a:gd name="T48" fmla="*/ 6 w 446"/>
                <a:gd name="T49" fmla="*/ 311 h 467"/>
                <a:gd name="T50" fmla="*/ 82 w 446"/>
                <a:gd name="T51" fmla="*/ 336 h 467"/>
                <a:gd name="T52" fmla="*/ 82 w 446"/>
                <a:gd name="T53" fmla="*/ 416 h 467"/>
                <a:gd name="T54" fmla="*/ 85 w 446"/>
                <a:gd name="T55" fmla="*/ 422 h 467"/>
                <a:gd name="T56" fmla="*/ 93 w 446"/>
                <a:gd name="T57" fmla="*/ 423 h 467"/>
                <a:gd name="T58" fmla="*/ 169 w 446"/>
                <a:gd name="T59" fmla="*/ 399 h 467"/>
                <a:gd name="T60" fmla="*/ 216 w 446"/>
                <a:gd name="T61" fmla="*/ 464 h 467"/>
                <a:gd name="T62" fmla="*/ 223 w 446"/>
                <a:gd name="T63" fmla="*/ 467 h 467"/>
                <a:gd name="T64" fmla="*/ 229 w 446"/>
                <a:gd name="T65" fmla="*/ 464 h 467"/>
                <a:gd name="T66" fmla="*/ 276 w 446"/>
                <a:gd name="T67" fmla="*/ 399 h 467"/>
                <a:gd name="T68" fmla="*/ 352 w 446"/>
                <a:gd name="T69" fmla="*/ 423 h 467"/>
                <a:gd name="T70" fmla="*/ 360 w 446"/>
                <a:gd name="T71" fmla="*/ 422 h 467"/>
                <a:gd name="T72" fmla="*/ 363 w 446"/>
                <a:gd name="T73" fmla="*/ 416 h 467"/>
                <a:gd name="T74" fmla="*/ 363 w 446"/>
                <a:gd name="T75" fmla="*/ 336 h 467"/>
                <a:gd name="T76" fmla="*/ 440 w 446"/>
                <a:gd name="T77" fmla="*/ 311 h 467"/>
                <a:gd name="T78" fmla="*/ 445 w 446"/>
                <a:gd name="T79" fmla="*/ 306 h 467"/>
                <a:gd name="T80" fmla="*/ 444 w 446"/>
                <a:gd name="T81" fmla="*/ 298 h 467"/>
                <a:gd name="T82" fmla="*/ 361 w 446"/>
                <a:gd name="T83" fmla="*/ 292 h 467"/>
                <a:gd name="T84" fmla="*/ 329 w 446"/>
                <a:gd name="T85" fmla="*/ 340 h 467"/>
                <a:gd name="T86" fmla="*/ 281 w 446"/>
                <a:gd name="T87" fmla="*/ 372 h 467"/>
                <a:gd name="T88" fmla="*/ 223 w 446"/>
                <a:gd name="T89" fmla="*/ 384 h 467"/>
                <a:gd name="T90" fmla="*/ 164 w 446"/>
                <a:gd name="T91" fmla="*/ 372 h 467"/>
                <a:gd name="T92" fmla="*/ 116 w 446"/>
                <a:gd name="T93" fmla="*/ 340 h 467"/>
                <a:gd name="T94" fmla="*/ 84 w 446"/>
                <a:gd name="T95" fmla="*/ 292 h 467"/>
                <a:gd name="T96" fmla="*/ 72 w 446"/>
                <a:gd name="T97" fmla="*/ 233 h 467"/>
                <a:gd name="T98" fmla="*/ 84 w 446"/>
                <a:gd name="T99" fmla="*/ 175 h 467"/>
                <a:gd name="T100" fmla="*/ 116 w 446"/>
                <a:gd name="T101" fmla="*/ 127 h 467"/>
                <a:gd name="T102" fmla="*/ 164 w 446"/>
                <a:gd name="T103" fmla="*/ 95 h 467"/>
                <a:gd name="T104" fmla="*/ 223 w 446"/>
                <a:gd name="T105" fmla="*/ 83 h 467"/>
                <a:gd name="T106" fmla="*/ 281 w 446"/>
                <a:gd name="T107" fmla="*/ 95 h 467"/>
                <a:gd name="T108" fmla="*/ 329 w 446"/>
                <a:gd name="T109" fmla="*/ 127 h 467"/>
                <a:gd name="T110" fmla="*/ 361 w 446"/>
                <a:gd name="T111" fmla="*/ 175 h 467"/>
                <a:gd name="T112" fmla="*/ 373 w 446"/>
                <a:gd name="T113" fmla="*/ 233 h 467"/>
                <a:gd name="T114" fmla="*/ 361 w 446"/>
                <a:gd name="T115" fmla="*/ 292 h 467"/>
                <a:gd name="T116" fmla="*/ 361 w 446"/>
                <a:gd name="T117" fmla="*/ 292 h 467"/>
                <a:gd name="T118" fmla="*/ 361 w 446"/>
                <a:gd name="T119" fmla="*/ 292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46" h="467">
                  <a:moveTo>
                    <a:pt x="444" y="298"/>
                  </a:moveTo>
                  <a:cubicBezTo>
                    <a:pt x="397" y="233"/>
                    <a:pt x="397" y="233"/>
                    <a:pt x="397" y="233"/>
                  </a:cubicBezTo>
                  <a:cubicBezTo>
                    <a:pt x="444" y="169"/>
                    <a:pt x="444" y="169"/>
                    <a:pt x="444" y="169"/>
                  </a:cubicBezTo>
                  <a:cubicBezTo>
                    <a:pt x="445" y="166"/>
                    <a:pt x="446" y="164"/>
                    <a:pt x="445" y="161"/>
                  </a:cubicBezTo>
                  <a:cubicBezTo>
                    <a:pt x="444" y="159"/>
                    <a:pt x="442" y="157"/>
                    <a:pt x="440" y="156"/>
                  </a:cubicBezTo>
                  <a:cubicBezTo>
                    <a:pt x="363" y="131"/>
                    <a:pt x="363" y="131"/>
                    <a:pt x="363" y="131"/>
                  </a:cubicBezTo>
                  <a:cubicBezTo>
                    <a:pt x="363" y="51"/>
                    <a:pt x="363" y="51"/>
                    <a:pt x="363" y="51"/>
                  </a:cubicBezTo>
                  <a:cubicBezTo>
                    <a:pt x="363" y="48"/>
                    <a:pt x="362" y="46"/>
                    <a:pt x="360" y="44"/>
                  </a:cubicBezTo>
                  <a:cubicBezTo>
                    <a:pt x="357" y="43"/>
                    <a:pt x="355" y="42"/>
                    <a:pt x="352" y="43"/>
                  </a:cubicBezTo>
                  <a:cubicBezTo>
                    <a:pt x="276" y="68"/>
                    <a:pt x="276" y="68"/>
                    <a:pt x="276" y="68"/>
                  </a:cubicBezTo>
                  <a:cubicBezTo>
                    <a:pt x="229" y="3"/>
                    <a:pt x="229" y="3"/>
                    <a:pt x="229" y="3"/>
                  </a:cubicBezTo>
                  <a:cubicBezTo>
                    <a:pt x="228" y="1"/>
                    <a:pt x="226" y="0"/>
                    <a:pt x="223" y="0"/>
                  </a:cubicBezTo>
                  <a:cubicBezTo>
                    <a:pt x="220" y="0"/>
                    <a:pt x="217" y="1"/>
                    <a:pt x="216" y="3"/>
                  </a:cubicBezTo>
                  <a:cubicBezTo>
                    <a:pt x="169" y="68"/>
                    <a:pt x="169" y="68"/>
                    <a:pt x="169" y="68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0" y="42"/>
                    <a:pt x="88" y="43"/>
                    <a:pt x="85" y="44"/>
                  </a:cubicBezTo>
                  <a:cubicBezTo>
                    <a:pt x="83" y="46"/>
                    <a:pt x="82" y="48"/>
                    <a:pt x="82" y="51"/>
                  </a:cubicBezTo>
                  <a:cubicBezTo>
                    <a:pt x="82" y="131"/>
                    <a:pt x="82" y="131"/>
                    <a:pt x="82" y="131"/>
                  </a:cubicBezTo>
                  <a:cubicBezTo>
                    <a:pt x="6" y="156"/>
                    <a:pt x="6" y="156"/>
                    <a:pt x="6" y="156"/>
                  </a:cubicBezTo>
                  <a:cubicBezTo>
                    <a:pt x="3" y="157"/>
                    <a:pt x="1" y="159"/>
                    <a:pt x="0" y="161"/>
                  </a:cubicBezTo>
                  <a:cubicBezTo>
                    <a:pt x="0" y="164"/>
                    <a:pt x="0" y="166"/>
                    <a:pt x="2" y="169"/>
                  </a:cubicBezTo>
                  <a:cubicBezTo>
                    <a:pt x="48" y="233"/>
                    <a:pt x="48" y="233"/>
                    <a:pt x="48" y="233"/>
                  </a:cubicBezTo>
                  <a:cubicBezTo>
                    <a:pt x="2" y="298"/>
                    <a:pt x="2" y="298"/>
                    <a:pt x="2" y="298"/>
                  </a:cubicBezTo>
                  <a:cubicBezTo>
                    <a:pt x="0" y="300"/>
                    <a:pt x="0" y="303"/>
                    <a:pt x="0" y="306"/>
                  </a:cubicBezTo>
                  <a:cubicBezTo>
                    <a:pt x="1" y="308"/>
                    <a:pt x="3" y="310"/>
                    <a:pt x="6" y="311"/>
                  </a:cubicBezTo>
                  <a:cubicBezTo>
                    <a:pt x="82" y="336"/>
                    <a:pt x="82" y="336"/>
                    <a:pt x="82" y="336"/>
                  </a:cubicBezTo>
                  <a:cubicBezTo>
                    <a:pt x="82" y="416"/>
                    <a:pt x="82" y="416"/>
                    <a:pt x="82" y="416"/>
                  </a:cubicBezTo>
                  <a:cubicBezTo>
                    <a:pt x="82" y="418"/>
                    <a:pt x="83" y="421"/>
                    <a:pt x="85" y="422"/>
                  </a:cubicBezTo>
                  <a:cubicBezTo>
                    <a:pt x="88" y="424"/>
                    <a:pt x="90" y="424"/>
                    <a:pt x="93" y="423"/>
                  </a:cubicBezTo>
                  <a:cubicBezTo>
                    <a:pt x="169" y="399"/>
                    <a:pt x="169" y="399"/>
                    <a:pt x="169" y="399"/>
                  </a:cubicBezTo>
                  <a:cubicBezTo>
                    <a:pt x="216" y="464"/>
                    <a:pt x="216" y="464"/>
                    <a:pt x="216" y="464"/>
                  </a:cubicBezTo>
                  <a:cubicBezTo>
                    <a:pt x="218" y="466"/>
                    <a:pt x="220" y="467"/>
                    <a:pt x="223" y="467"/>
                  </a:cubicBezTo>
                  <a:cubicBezTo>
                    <a:pt x="225" y="467"/>
                    <a:pt x="228" y="466"/>
                    <a:pt x="229" y="464"/>
                  </a:cubicBezTo>
                  <a:cubicBezTo>
                    <a:pt x="276" y="399"/>
                    <a:pt x="276" y="399"/>
                    <a:pt x="276" y="399"/>
                  </a:cubicBezTo>
                  <a:cubicBezTo>
                    <a:pt x="352" y="423"/>
                    <a:pt x="352" y="423"/>
                    <a:pt x="352" y="423"/>
                  </a:cubicBezTo>
                  <a:cubicBezTo>
                    <a:pt x="355" y="424"/>
                    <a:pt x="357" y="424"/>
                    <a:pt x="360" y="422"/>
                  </a:cubicBezTo>
                  <a:cubicBezTo>
                    <a:pt x="362" y="421"/>
                    <a:pt x="363" y="418"/>
                    <a:pt x="363" y="416"/>
                  </a:cubicBezTo>
                  <a:cubicBezTo>
                    <a:pt x="363" y="336"/>
                    <a:pt x="363" y="336"/>
                    <a:pt x="363" y="336"/>
                  </a:cubicBezTo>
                  <a:cubicBezTo>
                    <a:pt x="440" y="311"/>
                    <a:pt x="440" y="311"/>
                    <a:pt x="440" y="311"/>
                  </a:cubicBezTo>
                  <a:cubicBezTo>
                    <a:pt x="442" y="310"/>
                    <a:pt x="444" y="308"/>
                    <a:pt x="445" y="306"/>
                  </a:cubicBezTo>
                  <a:cubicBezTo>
                    <a:pt x="446" y="303"/>
                    <a:pt x="445" y="300"/>
                    <a:pt x="444" y="298"/>
                  </a:cubicBezTo>
                  <a:close/>
                  <a:moveTo>
                    <a:pt x="361" y="292"/>
                  </a:moveTo>
                  <a:cubicBezTo>
                    <a:pt x="353" y="310"/>
                    <a:pt x="342" y="326"/>
                    <a:pt x="329" y="340"/>
                  </a:cubicBezTo>
                  <a:cubicBezTo>
                    <a:pt x="315" y="353"/>
                    <a:pt x="299" y="364"/>
                    <a:pt x="281" y="372"/>
                  </a:cubicBezTo>
                  <a:cubicBezTo>
                    <a:pt x="262" y="380"/>
                    <a:pt x="243" y="384"/>
                    <a:pt x="223" y="384"/>
                  </a:cubicBezTo>
                  <a:cubicBezTo>
                    <a:pt x="202" y="384"/>
                    <a:pt x="183" y="380"/>
                    <a:pt x="164" y="372"/>
                  </a:cubicBezTo>
                  <a:cubicBezTo>
                    <a:pt x="146" y="364"/>
                    <a:pt x="130" y="353"/>
                    <a:pt x="116" y="340"/>
                  </a:cubicBezTo>
                  <a:cubicBezTo>
                    <a:pt x="103" y="326"/>
                    <a:pt x="92" y="310"/>
                    <a:pt x="84" y="292"/>
                  </a:cubicBezTo>
                  <a:cubicBezTo>
                    <a:pt x="76" y="273"/>
                    <a:pt x="72" y="254"/>
                    <a:pt x="72" y="233"/>
                  </a:cubicBezTo>
                  <a:cubicBezTo>
                    <a:pt x="72" y="213"/>
                    <a:pt x="76" y="194"/>
                    <a:pt x="84" y="175"/>
                  </a:cubicBezTo>
                  <a:cubicBezTo>
                    <a:pt x="92" y="157"/>
                    <a:pt x="103" y="141"/>
                    <a:pt x="116" y="127"/>
                  </a:cubicBezTo>
                  <a:cubicBezTo>
                    <a:pt x="130" y="114"/>
                    <a:pt x="146" y="103"/>
                    <a:pt x="164" y="95"/>
                  </a:cubicBezTo>
                  <a:cubicBezTo>
                    <a:pt x="183" y="87"/>
                    <a:pt x="202" y="83"/>
                    <a:pt x="223" y="83"/>
                  </a:cubicBezTo>
                  <a:cubicBezTo>
                    <a:pt x="243" y="83"/>
                    <a:pt x="262" y="87"/>
                    <a:pt x="281" y="95"/>
                  </a:cubicBezTo>
                  <a:cubicBezTo>
                    <a:pt x="299" y="103"/>
                    <a:pt x="315" y="114"/>
                    <a:pt x="329" y="127"/>
                  </a:cubicBezTo>
                  <a:cubicBezTo>
                    <a:pt x="342" y="141"/>
                    <a:pt x="353" y="157"/>
                    <a:pt x="361" y="175"/>
                  </a:cubicBezTo>
                  <a:cubicBezTo>
                    <a:pt x="369" y="194"/>
                    <a:pt x="373" y="213"/>
                    <a:pt x="373" y="233"/>
                  </a:cubicBezTo>
                  <a:cubicBezTo>
                    <a:pt x="373" y="254"/>
                    <a:pt x="369" y="273"/>
                    <a:pt x="361" y="292"/>
                  </a:cubicBezTo>
                  <a:close/>
                  <a:moveTo>
                    <a:pt x="361" y="292"/>
                  </a:moveTo>
                  <a:cubicBezTo>
                    <a:pt x="361" y="292"/>
                    <a:pt x="361" y="292"/>
                    <a:pt x="361" y="292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vert="horz" wrap="square" lIns="182852" tIns="91426" rIns="182852" bIns="91426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309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617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926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7234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543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851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400160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4468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7199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A635D666-AE6A-4016-A547-0491C042CC2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830260" y="2328925"/>
              <a:ext cx="506654" cy="316800"/>
            </a:xfrm>
            <a:custGeom>
              <a:avLst/>
              <a:gdLst>
                <a:gd name="T0" fmla="*/ 462 w 467"/>
                <a:gd name="T1" fmla="*/ 132 h 300"/>
                <a:gd name="T2" fmla="*/ 364 w 467"/>
                <a:gd name="T3" fmla="*/ 36 h 300"/>
                <a:gd name="T4" fmla="*/ 234 w 467"/>
                <a:gd name="T5" fmla="*/ 0 h 300"/>
                <a:gd name="T6" fmla="*/ 103 w 467"/>
                <a:gd name="T7" fmla="*/ 36 h 300"/>
                <a:gd name="T8" fmla="*/ 5 w 467"/>
                <a:gd name="T9" fmla="*/ 132 h 300"/>
                <a:gd name="T10" fmla="*/ 0 w 467"/>
                <a:gd name="T11" fmla="*/ 150 h 300"/>
                <a:gd name="T12" fmla="*/ 5 w 467"/>
                <a:gd name="T13" fmla="*/ 168 h 300"/>
                <a:gd name="T14" fmla="*/ 103 w 467"/>
                <a:gd name="T15" fmla="*/ 264 h 300"/>
                <a:gd name="T16" fmla="*/ 234 w 467"/>
                <a:gd name="T17" fmla="*/ 300 h 300"/>
                <a:gd name="T18" fmla="*/ 364 w 467"/>
                <a:gd name="T19" fmla="*/ 264 h 300"/>
                <a:gd name="T20" fmla="*/ 462 w 467"/>
                <a:gd name="T21" fmla="*/ 168 h 300"/>
                <a:gd name="T22" fmla="*/ 467 w 467"/>
                <a:gd name="T23" fmla="*/ 150 h 300"/>
                <a:gd name="T24" fmla="*/ 462 w 467"/>
                <a:gd name="T25" fmla="*/ 132 h 300"/>
                <a:gd name="T26" fmla="*/ 178 w 467"/>
                <a:gd name="T27" fmla="*/ 61 h 300"/>
                <a:gd name="T28" fmla="*/ 234 w 467"/>
                <a:gd name="T29" fmla="*/ 38 h 300"/>
                <a:gd name="T30" fmla="*/ 242 w 467"/>
                <a:gd name="T31" fmla="*/ 41 h 300"/>
                <a:gd name="T32" fmla="*/ 246 w 467"/>
                <a:gd name="T33" fmla="*/ 50 h 300"/>
                <a:gd name="T34" fmla="*/ 242 w 467"/>
                <a:gd name="T35" fmla="*/ 59 h 300"/>
                <a:gd name="T36" fmla="*/ 234 w 467"/>
                <a:gd name="T37" fmla="*/ 63 h 300"/>
                <a:gd name="T38" fmla="*/ 195 w 467"/>
                <a:gd name="T39" fmla="*/ 78 h 300"/>
                <a:gd name="T40" fmla="*/ 179 w 467"/>
                <a:gd name="T41" fmla="*/ 117 h 300"/>
                <a:gd name="T42" fmla="*/ 176 w 467"/>
                <a:gd name="T43" fmla="*/ 126 h 300"/>
                <a:gd name="T44" fmla="*/ 167 w 467"/>
                <a:gd name="T45" fmla="*/ 129 h 300"/>
                <a:gd name="T46" fmla="*/ 158 w 467"/>
                <a:gd name="T47" fmla="*/ 126 h 300"/>
                <a:gd name="T48" fmla="*/ 154 w 467"/>
                <a:gd name="T49" fmla="*/ 117 h 300"/>
                <a:gd name="T50" fmla="*/ 178 w 467"/>
                <a:gd name="T51" fmla="*/ 61 h 300"/>
                <a:gd name="T52" fmla="*/ 347 w 467"/>
                <a:gd name="T53" fmla="*/ 235 h 300"/>
                <a:gd name="T54" fmla="*/ 234 w 467"/>
                <a:gd name="T55" fmla="*/ 267 h 300"/>
                <a:gd name="T56" fmla="*/ 120 w 467"/>
                <a:gd name="T57" fmla="*/ 235 h 300"/>
                <a:gd name="T58" fmla="*/ 33 w 467"/>
                <a:gd name="T59" fmla="*/ 150 h 300"/>
                <a:gd name="T60" fmla="*/ 133 w 467"/>
                <a:gd name="T61" fmla="*/ 58 h 300"/>
                <a:gd name="T62" fmla="*/ 117 w 467"/>
                <a:gd name="T63" fmla="*/ 117 h 300"/>
                <a:gd name="T64" fmla="*/ 151 w 467"/>
                <a:gd name="T65" fmla="*/ 199 h 300"/>
                <a:gd name="T66" fmla="*/ 234 w 467"/>
                <a:gd name="T67" fmla="*/ 234 h 300"/>
                <a:gd name="T68" fmla="*/ 316 w 467"/>
                <a:gd name="T69" fmla="*/ 199 h 300"/>
                <a:gd name="T70" fmla="*/ 350 w 467"/>
                <a:gd name="T71" fmla="*/ 117 h 300"/>
                <a:gd name="T72" fmla="*/ 335 w 467"/>
                <a:gd name="T73" fmla="*/ 58 h 300"/>
                <a:gd name="T74" fmla="*/ 434 w 467"/>
                <a:gd name="T75" fmla="*/ 150 h 300"/>
                <a:gd name="T76" fmla="*/ 347 w 467"/>
                <a:gd name="T77" fmla="*/ 235 h 300"/>
                <a:gd name="T78" fmla="*/ 347 w 467"/>
                <a:gd name="T79" fmla="*/ 235 h 300"/>
                <a:gd name="T80" fmla="*/ 347 w 467"/>
                <a:gd name="T81" fmla="*/ 235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67" h="300">
                  <a:moveTo>
                    <a:pt x="462" y="132"/>
                  </a:moveTo>
                  <a:cubicBezTo>
                    <a:pt x="438" y="92"/>
                    <a:pt x="405" y="60"/>
                    <a:pt x="364" y="36"/>
                  </a:cubicBezTo>
                  <a:cubicBezTo>
                    <a:pt x="323" y="12"/>
                    <a:pt x="279" y="0"/>
                    <a:pt x="234" y="0"/>
                  </a:cubicBezTo>
                  <a:cubicBezTo>
                    <a:pt x="188" y="0"/>
                    <a:pt x="144" y="12"/>
                    <a:pt x="103" y="36"/>
                  </a:cubicBezTo>
                  <a:cubicBezTo>
                    <a:pt x="62" y="60"/>
                    <a:pt x="30" y="92"/>
                    <a:pt x="5" y="132"/>
                  </a:cubicBezTo>
                  <a:cubicBezTo>
                    <a:pt x="2" y="138"/>
                    <a:pt x="0" y="144"/>
                    <a:pt x="0" y="150"/>
                  </a:cubicBezTo>
                  <a:cubicBezTo>
                    <a:pt x="0" y="156"/>
                    <a:pt x="2" y="162"/>
                    <a:pt x="5" y="168"/>
                  </a:cubicBezTo>
                  <a:cubicBezTo>
                    <a:pt x="30" y="208"/>
                    <a:pt x="62" y="240"/>
                    <a:pt x="103" y="264"/>
                  </a:cubicBezTo>
                  <a:cubicBezTo>
                    <a:pt x="144" y="288"/>
                    <a:pt x="188" y="300"/>
                    <a:pt x="234" y="300"/>
                  </a:cubicBezTo>
                  <a:cubicBezTo>
                    <a:pt x="279" y="300"/>
                    <a:pt x="323" y="288"/>
                    <a:pt x="364" y="264"/>
                  </a:cubicBezTo>
                  <a:cubicBezTo>
                    <a:pt x="405" y="240"/>
                    <a:pt x="438" y="208"/>
                    <a:pt x="462" y="168"/>
                  </a:cubicBezTo>
                  <a:cubicBezTo>
                    <a:pt x="465" y="162"/>
                    <a:pt x="467" y="156"/>
                    <a:pt x="467" y="150"/>
                  </a:cubicBezTo>
                  <a:cubicBezTo>
                    <a:pt x="467" y="144"/>
                    <a:pt x="465" y="138"/>
                    <a:pt x="462" y="132"/>
                  </a:cubicBezTo>
                  <a:close/>
                  <a:moveTo>
                    <a:pt x="178" y="61"/>
                  </a:moveTo>
                  <a:cubicBezTo>
                    <a:pt x="193" y="45"/>
                    <a:pt x="212" y="38"/>
                    <a:pt x="234" y="38"/>
                  </a:cubicBezTo>
                  <a:cubicBezTo>
                    <a:pt x="237" y="38"/>
                    <a:pt x="240" y="39"/>
                    <a:pt x="242" y="41"/>
                  </a:cubicBezTo>
                  <a:cubicBezTo>
                    <a:pt x="245" y="44"/>
                    <a:pt x="246" y="47"/>
                    <a:pt x="246" y="50"/>
                  </a:cubicBezTo>
                  <a:cubicBezTo>
                    <a:pt x="246" y="54"/>
                    <a:pt x="245" y="56"/>
                    <a:pt x="242" y="59"/>
                  </a:cubicBezTo>
                  <a:cubicBezTo>
                    <a:pt x="240" y="61"/>
                    <a:pt x="237" y="63"/>
                    <a:pt x="234" y="63"/>
                  </a:cubicBezTo>
                  <a:cubicBezTo>
                    <a:pt x="219" y="63"/>
                    <a:pt x="206" y="68"/>
                    <a:pt x="195" y="78"/>
                  </a:cubicBezTo>
                  <a:cubicBezTo>
                    <a:pt x="185" y="89"/>
                    <a:pt x="179" y="102"/>
                    <a:pt x="179" y="117"/>
                  </a:cubicBezTo>
                  <a:cubicBezTo>
                    <a:pt x="179" y="120"/>
                    <a:pt x="178" y="123"/>
                    <a:pt x="176" y="126"/>
                  </a:cubicBezTo>
                  <a:cubicBezTo>
                    <a:pt x="173" y="128"/>
                    <a:pt x="170" y="129"/>
                    <a:pt x="167" y="129"/>
                  </a:cubicBezTo>
                  <a:cubicBezTo>
                    <a:pt x="163" y="129"/>
                    <a:pt x="160" y="128"/>
                    <a:pt x="158" y="126"/>
                  </a:cubicBezTo>
                  <a:cubicBezTo>
                    <a:pt x="156" y="123"/>
                    <a:pt x="154" y="120"/>
                    <a:pt x="154" y="117"/>
                  </a:cubicBezTo>
                  <a:cubicBezTo>
                    <a:pt x="154" y="95"/>
                    <a:pt x="162" y="76"/>
                    <a:pt x="178" y="61"/>
                  </a:cubicBezTo>
                  <a:close/>
                  <a:moveTo>
                    <a:pt x="347" y="235"/>
                  </a:moveTo>
                  <a:cubicBezTo>
                    <a:pt x="312" y="256"/>
                    <a:pt x="274" y="267"/>
                    <a:pt x="234" y="267"/>
                  </a:cubicBezTo>
                  <a:cubicBezTo>
                    <a:pt x="193" y="267"/>
                    <a:pt x="155" y="256"/>
                    <a:pt x="120" y="235"/>
                  </a:cubicBezTo>
                  <a:cubicBezTo>
                    <a:pt x="85" y="214"/>
                    <a:pt x="56" y="186"/>
                    <a:pt x="33" y="150"/>
                  </a:cubicBezTo>
                  <a:cubicBezTo>
                    <a:pt x="60" y="109"/>
                    <a:pt x="93" y="78"/>
                    <a:pt x="133" y="58"/>
                  </a:cubicBezTo>
                  <a:cubicBezTo>
                    <a:pt x="122" y="76"/>
                    <a:pt x="117" y="96"/>
                    <a:pt x="117" y="117"/>
                  </a:cubicBezTo>
                  <a:cubicBezTo>
                    <a:pt x="117" y="149"/>
                    <a:pt x="128" y="176"/>
                    <a:pt x="151" y="199"/>
                  </a:cubicBezTo>
                  <a:cubicBezTo>
                    <a:pt x="174" y="222"/>
                    <a:pt x="201" y="234"/>
                    <a:pt x="234" y="234"/>
                  </a:cubicBezTo>
                  <a:cubicBezTo>
                    <a:pt x="266" y="234"/>
                    <a:pt x="293" y="222"/>
                    <a:pt x="316" y="199"/>
                  </a:cubicBezTo>
                  <a:cubicBezTo>
                    <a:pt x="339" y="176"/>
                    <a:pt x="350" y="149"/>
                    <a:pt x="350" y="117"/>
                  </a:cubicBezTo>
                  <a:cubicBezTo>
                    <a:pt x="350" y="96"/>
                    <a:pt x="345" y="76"/>
                    <a:pt x="335" y="58"/>
                  </a:cubicBezTo>
                  <a:cubicBezTo>
                    <a:pt x="374" y="78"/>
                    <a:pt x="407" y="109"/>
                    <a:pt x="434" y="150"/>
                  </a:cubicBezTo>
                  <a:cubicBezTo>
                    <a:pt x="411" y="186"/>
                    <a:pt x="382" y="214"/>
                    <a:pt x="347" y="235"/>
                  </a:cubicBezTo>
                  <a:close/>
                  <a:moveTo>
                    <a:pt x="347" y="235"/>
                  </a:moveTo>
                  <a:cubicBezTo>
                    <a:pt x="347" y="235"/>
                    <a:pt x="347" y="235"/>
                    <a:pt x="347" y="235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vert="horz" wrap="square" lIns="182852" tIns="91426" rIns="182852" bIns="91426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309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617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926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7234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543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851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400160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4468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7199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3C1F15D9-0AA1-4AAB-AD01-C37A5698F43B}"/>
                    </a:ext>
                  </a:extLst>
                </p:cNvPr>
                <p:cNvSpPr txBox="1"/>
                <p:nvPr/>
              </p:nvSpPr>
              <p:spPr>
                <a:xfrm>
                  <a:off x="4661006" y="2905755"/>
                  <a:ext cx="345033" cy="369397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  <a:cs typeface="Meiryo UI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kumimoji="1" lang="en-US" altLang="ja-JP" sz="18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  <a:cs typeface="Meiryo UI" panose="020B0604030504040204" pitchFamily="50" charset="-128"/>
                              </a:rPr>
                              <m:t>𝐯</m:t>
                            </m:r>
                          </m:e>
                          <m:sub>
                            <m:r>
                              <a:rPr kumimoji="1" lang="en-US" altLang="ja-JP" sz="18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  <a:cs typeface="Meiryo UI" panose="020B0604030504040204" pitchFamily="50" charset="-128"/>
                              </a:rPr>
                              <m:t>𝐫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8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</mc:Choice>
          <mc:Fallback xmlns="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3C1F15D9-0AA1-4AAB-AD01-C37A5698F4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1006" y="2905755"/>
                  <a:ext cx="345033" cy="3693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92942586-53D8-41A7-BB03-81E761221207}"/>
                    </a:ext>
                  </a:extLst>
                </p:cNvPr>
                <p:cNvSpPr txBox="1"/>
                <p:nvPr/>
              </p:nvSpPr>
              <p:spPr>
                <a:xfrm>
                  <a:off x="1520159" y="3478160"/>
                  <a:ext cx="393056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  <a:cs typeface="Meiryo UI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kumimoji="1" lang="en-US" altLang="ja-JP" sz="18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  <a:cs typeface="Meiryo UI" panose="020B0604030504040204" pitchFamily="50" charset="-128"/>
                              </a:rPr>
                              <m:t>𝐯</m:t>
                            </m:r>
                          </m:e>
                          <m:sub>
                            <m:r>
                              <a:rPr kumimoji="1" lang="en-US" altLang="ja-JP" sz="18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  <a:cs typeface="Meiryo UI" panose="020B0604030504040204" pitchFamily="50" charset="-128"/>
                              </a:rPr>
                              <m:t>𝐢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8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</mc:Choice>
          <mc:Fallback xmlns="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92942586-53D8-41A7-BB03-81E7612212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0159" y="3478160"/>
                  <a:ext cx="39305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3333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正方形/長方形 22">
                  <a:extLst>
                    <a:ext uri="{FF2B5EF4-FFF2-40B4-BE49-F238E27FC236}">
                      <a16:creationId xmlns:a16="http://schemas.microsoft.com/office/drawing/2014/main" id="{147895D7-1A17-46FA-AE21-065645E21E04}"/>
                    </a:ext>
                  </a:extLst>
                </p:cNvPr>
                <p:cNvSpPr/>
                <p:nvPr/>
              </p:nvSpPr>
              <p:spPr>
                <a:xfrm>
                  <a:off x="3690673" y="3059668"/>
                  <a:ext cx="717953" cy="369332"/>
                </a:xfrm>
                <a:prstGeom prst="rect">
                  <a:avLst/>
                </a:prstGeom>
                <a:effectLst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  <a:cs typeface="Meiryo UI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ja-JP" alt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  <a:cs typeface="Meiryo UI" panose="020B0604030504040204" pitchFamily="50" charset="-128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  <a:cs typeface="Meiryo UI" panose="020B0604030504040204" pitchFamily="50" charset="-128"/>
                              </a:rPr>
                              <m:t>𝑟</m:t>
                            </m:r>
                          </m:sub>
                        </m:sSub>
                        <m:r>
                          <a:rPr lang="en-US" altLang="ja-JP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  <a:cs typeface="Meiryo UI" panose="020B0604030504040204" pitchFamily="50" charset="-128"/>
                          </a:rPr>
                          <m:t> </m:t>
                        </m:r>
                      </m:oMath>
                    </m:oMathPara>
                  </a14:m>
                  <a:endParaRPr lang="ja-JP" altLang="en-US" sz="1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正方形/長方形 22">
                  <a:extLst>
                    <a:ext uri="{FF2B5EF4-FFF2-40B4-BE49-F238E27FC236}">
                      <a16:creationId xmlns:a16="http://schemas.microsoft.com/office/drawing/2014/main" id="{147895D7-1A17-46FA-AE21-065645E21E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0673" y="3059668"/>
                  <a:ext cx="71795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748275D7-3DE2-4F3A-A2A0-B040F624A8FF}"/>
                    </a:ext>
                  </a:extLst>
                </p:cNvPr>
                <p:cNvSpPr/>
                <p:nvPr/>
              </p:nvSpPr>
              <p:spPr>
                <a:xfrm>
                  <a:off x="3821989" y="4178953"/>
                  <a:ext cx="548675" cy="369332"/>
                </a:xfrm>
                <a:prstGeom prst="rect">
                  <a:avLst/>
                </a:prstGeom>
                <a:effectLst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eiryo UI" panose="020B0604030504040204" pitchFamily="50" charset="-128"/>
                          </a:rPr>
                          <m:t>∆</m:t>
                        </m:r>
                        <m:r>
                          <a:rPr lang="ja-JP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eiryo UI" panose="020B0604030504040204" pitchFamily="50" charset="-128"/>
                          </a:rPr>
                          <m:t>𝜙</m:t>
                        </m:r>
                      </m:oMath>
                    </m:oMathPara>
                  </a14:m>
                  <a:endParaRPr lang="ja-JP" altLang="en-US" sz="1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748275D7-3DE2-4F3A-A2A0-B040F624A8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1989" y="4178953"/>
                  <a:ext cx="548675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5000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F9A87C82-36EA-447F-AB7F-6E3583050340}"/>
                    </a:ext>
                  </a:extLst>
                </p:cNvPr>
                <p:cNvSpPr/>
                <p:nvPr/>
              </p:nvSpPr>
              <p:spPr>
                <a:xfrm>
                  <a:off x="2595607" y="3429000"/>
                  <a:ext cx="551240" cy="369332"/>
                </a:xfrm>
                <a:prstGeom prst="rect">
                  <a:avLst/>
                </a:prstGeom>
                <a:effectLst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  <a:cs typeface="Meiryo UI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ja-JP" alt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  <a:cs typeface="Meiryo UI" panose="020B0604030504040204" pitchFamily="50" charset="-128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  <a:cs typeface="Meiryo UI" panose="020B0604030504040204" pitchFamily="50" charset="-128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ja-JP" altLang="en-US" sz="1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F9A87C82-36EA-447F-AB7F-6E358305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5607" y="3429000"/>
                  <a:ext cx="55124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667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D9C100DF-B243-4C78-A95B-B54A97D95E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4729" y="3292929"/>
              <a:ext cx="980392" cy="151980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1E9DD2B8-DAB2-4370-9064-FA503953F7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24209" y="3019271"/>
              <a:ext cx="5526" cy="179346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5F240005-C45E-46CF-BBEC-027A510D3B11}"/>
                </a:ext>
              </a:extLst>
            </p:cNvPr>
            <p:cNvCxnSpPr>
              <a:cxnSpLocks/>
            </p:cNvCxnSpPr>
            <p:nvPr/>
          </p:nvCxnSpPr>
          <p:spPr>
            <a:xfrm>
              <a:off x="1419566" y="3266653"/>
              <a:ext cx="647755" cy="498392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8E747763-0C6D-4B76-AA78-B84FBDD327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5223" y="2695906"/>
              <a:ext cx="384303" cy="59735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0B26040A-A223-4B60-8EBB-FF12F6D882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5121" y="3340096"/>
              <a:ext cx="1757" cy="111600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E80F9B02-BF7D-443F-A398-7215BF7145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4728" y="4382576"/>
              <a:ext cx="1196662" cy="419629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20EB5A1A-8F85-433A-B005-DCB7EC832D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79427" y="3744653"/>
              <a:ext cx="1757" cy="108000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310FD3B2-997E-48AB-85A6-DBC0940541DD}"/>
              </a:ext>
            </a:extLst>
          </p:cNvPr>
          <p:cNvGrpSpPr/>
          <p:nvPr/>
        </p:nvGrpSpPr>
        <p:grpSpPr>
          <a:xfrm>
            <a:off x="6423050" y="1962119"/>
            <a:ext cx="4950107" cy="4934478"/>
            <a:chOff x="6423050" y="1962119"/>
            <a:chExt cx="4950107" cy="4934478"/>
          </a:xfrm>
        </p:grpSpPr>
        <p:sp>
          <p:nvSpPr>
            <p:cNvPr id="70" name="弦 69">
              <a:extLst>
                <a:ext uri="{FF2B5EF4-FFF2-40B4-BE49-F238E27FC236}">
                  <a16:creationId xmlns:a16="http://schemas.microsoft.com/office/drawing/2014/main" id="{C7916796-18E1-4F18-A78F-7C775066C9BB}"/>
                </a:ext>
              </a:extLst>
            </p:cNvPr>
            <p:cNvSpPr/>
            <p:nvPr/>
          </p:nvSpPr>
          <p:spPr>
            <a:xfrm rot="5400000">
              <a:off x="7188116" y="3098597"/>
              <a:ext cx="3816000" cy="3780000"/>
            </a:xfrm>
            <a:prstGeom prst="chord">
              <a:avLst>
                <a:gd name="adj1" fmla="val 5360326"/>
                <a:gd name="adj2" fmla="val 16200000"/>
              </a:avLst>
            </a:prstGeom>
            <a:solidFill>
              <a:schemeClr val="bg1">
                <a:alpha val="76863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95F96EE5-9C16-425B-AC8F-27479E7AF74D}"/>
                </a:ext>
              </a:extLst>
            </p:cNvPr>
            <p:cNvSpPr txBox="1"/>
            <p:nvPr/>
          </p:nvSpPr>
          <p:spPr>
            <a:xfrm>
              <a:off x="9140079" y="1962119"/>
              <a:ext cx="288862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kumimoji="1" lang="en-US" altLang="ja-JP" sz="1800" dirty="0">
                  <a:latin typeface="Cambria Math" panose="02040503050406030204" pitchFamily="18" charset="0"/>
                  <a:ea typeface="Cambria Math" panose="02040503050406030204" pitchFamily="18" charset="0"/>
                  <a:cs typeface="Meiryo UI" panose="020B0604030504040204" pitchFamily="50" charset="-128"/>
                </a:rPr>
                <a:t>z</a:t>
              </a:r>
              <a:endParaRPr kumimoji="1" lang="ja-JP" altLang="en-US" sz="1800" dirty="0">
                <a:latin typeface="Cambria Math" panose="02040503050406030204" pitchFamily="18" charset="0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A6BEEB75-54E7-4D22-A2D2-8A7308C45072}"/>
                </a:ext>
              </a:extLst>
            </p:cNvPr>
            <p:cNvSpPr/>
            <p:nvPr/>
          </p:nvSpPr>
          <p:spPr>
            <a:xfrm>
              <a:off x="7196693" y="4263826"/>
              <a:ext cx="3789424" cy="136767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直線矢印コネクタ 72">
              <a:extLst>
                <a:ext uri="{FF2B5EF4-FFF2-40B4-BE49-F238E27FC236}">
                  <a16:creationId xmlns:a16="http://schemas.microsoft.com/office/drawing/2014/main" id="{CFC307D2-6D73-4DEA-BC0B-1730F73CD2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41901" y="2068938"/>
              <a:ext cx="0" cy="331200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矢印コネクタ 73">
              <a:extLst>
                <a:ext uri="{FF2B5EF4-FFF2-40B4-BE49-F238E27FC236}">
                  <a16:creationId xmlns:a16="http://schemas.microsoft.com/office/drawing/2014/main" id="{D62B0840-3ACC-419E-A0E9-66B8604321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49613" y="4863216"/>
              <a:ext cx="4923544" cy="1480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矢印コネクタ 74">
              <a:extLst>
                <a:ext uri="{FF2B5EF4-FFF2-40B4-BE49-F238E27FC236}">
                  <a16:creationId xmlns:a16="http://schemas.microsoft.com/office/drawing/2014/main" id="{024A7876-C3AA-42E0-AEE4-5FDDD1E0A55D}"/>
                </a:ext>
              </a:extLst>
            </p:cNvPr>
            <p:cNvCxnSpPr>
              <a:cxnSpLocks/>
            </p:cNvCxnSpPr>
            <p:nvPr/>
          </p:nvCxnSpPr>
          <p:spPr>
            <a:xfrm>
              <a:off x="8739308" y="3940469"/>
              <a:ext cx="653603" cy="210298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0EA0FB7C-6984-4C11-AD6A-7EC50360A838}"/>
                </a:ext>
              </a:extLst>
            </p:cNvPr>
            <p:cNvSpPr txBox="1"/>
            <p:nvPr/>
          </p:nvSpPr>
          <p:spPr>
            <a:xfrm>
              <a:off x="6451739" y="4878024"/>
              <a:ext cx="312906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kumimoji="1" lang="en-US" altLang="ja-JP" sz="1800" dirty="0">
                  <a:latin typeface="Cambria Math" panose="02040503050406030204" pitchFamily="18" charset="0"/>
                  <a:ea typeface="Cambria Math" panose="02040503050406030204" pitchFamily="18" charset="0"/>
                  <a:cs typeface="Meiryo UI" panose="020B0604030504040204" pitchFamily="50" charset="-128"/>
                </a:rPr>
                <a:t>x</a:t>
              </a:r>
              <a:endParaRPr kumimoji="1" lang="ja-JP" altLang="en-US" sz="1800" dirty="0">
                <a:latin typeface="Cambria Math" panose="02040503050406030204" pitchFamily="18" charset="0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D0B3A107-6736-4D30-987C-B1D0810105C1}"/>
                </a:ext>
              </a:extLst>
            </p:cNvPr>
            <p:cNvSpPr txBox="1"/>
            <p:nvPr/>
          </p:nvSpPr>
          <p:spPr>
            <a:xfrm>
              <a:off x="9464159" y="5674117"/>
              <a:ext cx="312906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kumimoji="1" lang="en-US" altLang="ja-JP" sz="1800" dirty="0">
                  <a:latin typeface="Cambria Math" panose="02040503050406030204" pitchFamily="18" charset="0"/>
                  <a:ea typeface="Cambria Math" panose="02040503050406030204" pitchFamily="18" charset="0"/>
                  <a:cs typeface="Meiryo UI" panose="020B0604030504040204" pitchFamily="50" charset="-128"/>
                </a:rPr>
                <a:t>y</a:t>
              </a:r>
              <a:endParaRPr kumimoji="1" lang="ja-JP" altLang="en-US" sz="1800" dirty="0">
                <a:latin typeface="Cambria Math" panose="02040503050406030204" pitchFamily="18" charset="0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409B169C-FA0D-4DAF-8D0F-E87D94D6D238}"/>
                </a:ext>
              </a:extLst>
            </p:cNvPr>
            <p:cNvSpPr txBox="1"/>
            <p:nvPr/>
          </p:nvSpPr>
          <p:spPr>
            <a:xfrm>
              <a:off x="8720665" y="3144646"/>
              <a:ext cx="34176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kumimoji="1" lang="en-US" altLang="ja-JP" sz="1800" b="1" i="1" dirty="0">
                  <a:latin typeface="Cambria Math" panose="02040503050406030204" pitchFamily="18" charset="0"/>
                  <a:ea typeface="Cambria Math" panose="02040503050406030204" pitchFamily="18" charset="0"/>
                  <a:cs typeface="Meiryo UI" panose="020B0604030504040204" pitchFamily="50" charset="-128"/>
                </a:rPr>
                <a:t>N</a:t>
              </a:r>
              <a:endParaRPr kumimoji="1" lang="ja-JP" altLang="en-US" sz="1800" b="1" i="1" dirty="0">
                <a:latin typeface="Cambria Math" panose="02040503050406030204" pitchFamily="18" charset="0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9" name="円弧 78">
              <a:extLst>
                <a:ext uri="{FF2B5EF4-FFF2-40B4-BE49-F238E27FC236}">
                  <a16:creationId xmlns:a16="http://schemas.microsoft.com/office/drawing/2014/main" id="{39666228-1D71-4F22-BC99-3B7D05551072}"/>
                </a:ext>
              </a:extLst>
            </p:cNvPr>
            <p:cNvSpPr/>
            <p:nvPr/>
          </p:nvSpPr>
          <p:spPr>
            <a:xfrm rot="17123587">
              <a:off x="8212192" y="3784442"/>
              <a:ext cx="1332000" cy="1332000"/>
            </a:xfrm>
            <a:prstGeom prst="arc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0" name="円弧 79">
              <a:extLst>
                <a:ext uri="{FF2B5EF4-FFF2-40B4-BE49-F238E27FC236}">
                  <a16:creationId xmlns:a16="http://schemas.microsoft.com/office/drawing/2014/main" id="{0B6A46ED-65F9-4E4A-87DD-6DDA6C67EAA4}"/>
                </a:ext>
              </a:extLst>
            </p:cNvPr>
            <p:cNvSpPr/>
            <p:nvPr/>
          </p:nvSpPr>
          <p:spPr>
            <a:xfrm rot="18356506">
              <a:off x="7993432" y="4444751"/>
              <a:ext cx="2088000" cy="2088000"/>
            </a:xfrm>
            <a:prstGeom prst="arc">
              <a:avLst>
                <a:gd name="adj1" fmla="val 16200000"/>
                <a:gd name="adj2" fmla="val 61377"/>
              </a:avLst>
            </a:prstGeom>
            <a:ln w="285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1" name="円弧 80">
              <a:extLst>
                <a:ext uri="{FF2B5EF4-FFF2-40B4-BE49-F238E27FC236}">
                  <a16:creationId xmlns:a16="http://schemas.microsoft.com/office/drawing/2014/main" id="{091905E5-9E00-42F0-955A-3F6D93032FB0}"/>
                </a:ext>
              </a:extLst>
            </p:cNvPr>
            <p:cNvSpPr/>
            <p:nvPr/>
          </p:nvSpPr>
          <p:spPr>
            <a:xfrm rot="19914866">
              <a:off x="8780974" y="3450635"/>
              <a:ext cx="1080000" cy="1080000"/>
            </a:xfrm>
            <a:prstGeom prst="arc">
              <a:avLst/>
            </a:prstGeom>
            <a:ln w="28575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82" name="直線矢印コネクタ 81">
              <a:extLst>
                <a:ext uri="{FF2B5EF4-FFF2-40B4-BE49-F238E27FC236}">
                  <a16:creationId xmlns:a16="http://schemas.microsoft.com/office/drawing/2014/main" id="{93C327B6-9743-48A5-BBD0-460700D3E129}"/>
                </a:ext>
              </a:extLst>
            </p:cNvPr>
            <p:cNvCxnSpPr>
              <a:cxnSpLocks/>
            </p:cNvCxnSpPr>
            <p:nvPr/>
          </p:nvCxnSpPr>
          <p:spPr>
            <a:xfrm>
              <a:off x="7610693" y="3825386"/>
              <a:ext cx="1411600" cy="103760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Freeform 29">
              <a:extLst>
                <a:ext uri="{FF2B5EF4-FFF2-40B4-BE49-F238E27FC236}">
                  <a16:creationId xmlns:a16="http://schemas.microsoft.com/office/drawing/2014/main" id="{4F483A32-7151-47E9-A514-6E30B2D6F01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423050" y="2865073"/>
              <a:ext cx="506654" cy="530781"/>
            </a:xfrm>
            <a:custGeom>
              <a:avLst/>
              <a:gdLst>
                <a:gd name="T0" fmla="*/ 444 w 446"/>
                <a:gd name="T1" fmla="*/ 298 h 467"/>
                <a:gd name="T2" fmla="*/ 397 w 446"/>
                <a:gd name="T3" fmla="*/ 233 h 467"/>
                <a:gd name="T4" fmla="*/ 444 w 446"/>
                <a:gd name="T5" fmla="*/ 169 h 467"/>
                <a:gd name="T6" fmla="*/ 445 w 446"/>
                <a:gd name="T7" fmla="*/ 161 h 467"/>
                <a:gd name="T8" fmla="*/ 440 w 446"/>
                <a:gd name="T9" fmla="*/ 156 h 467"/>
                <a:gd name="T10" fmla="*/ 363 w 446"/>
                <a:gd name="T11" fmla="*/ 131 h 467"/>
                <a:gd name="T12" fmla="*/ 363 w 446"/>
                <a:gd name="T13" fmla="*/ 51 h 467"/>
                <a:gd name="T14" fmla="*/ 360 w 446"/>
                <a:gd name="T15" fmla="*/ 44 h 467"/>
                <a:gd name="T16" fmla="*/ 352 w 446"/>
                <a:gd name="T17" fmla="*/ 43 h 467"/>
                <a:gd name="T18" fmla="*/ 276 w 446"/>
                <a:gd name="T19" fmla="*/ 68 h 467"/>
                <a:gd name="T20" fmla="*/ 229 w 446"/>
                <a:gd name="T21" fmla="*/ 3 h 467"/>
                <a:gd name="T22" fmla="*/ 223 w 446"/>
                <a:gd name="T23" fmla="*/ 0 h 467"/>
                <a:gd name="T24" fmla="*/ 216 w 446"/>
                <a:gd name="T25" fmla="*/ 3 h 467"/>
                <a:gd name="T26" fmla="*/ 169 w 446"/>
                <a:gd name="T27" fmla="*/ 68 h 467"/>
                <a:gd name="T28" fmla="*/ 93 w 446"/>
                <a:gd name="T29" fmla="*/ 43 h 467"/>
                <a:gd name="T30" fmla="*/ 85 w 446"/>
                <a:gd name="T31" fmla="*/ 44 h 467"/>
                <a:gd name="T32" fmla="*/ 82 w 446"/>
                <a:gd name="T33" fmla="*/ 51 h 467"/>
                <a:gd name="T34" fmla="*/ 82 w 446"/>
                <a:gd name="T35" fmla="*/ 131 h 467"/>
                <a:gd name="T36" fmla="*/ 6 w 446"/>
                <a:gd name="T37" fmla="*/ 156 h 467"/>
                <a:gd name="T38" fmla="*/ 0 w 446"/>
                <a:gd name="T39" fmla="*/ 161 h 467"/>
                <a:gd name="T40" fmla="*/ 2 w 446"/>
                <a:gd name="T41" fmla="*/ 169 h 467"/>
                <a:gd name="T42" fmla="*/ 48 w 446"/>
                <a:gd name="T43" fmla="*/ 233 h 467"/>
                <a:gd name="T44" fmla="*/ 2 w 446"/>
                <a:gd name="T45" fmla="*/ 298 h 467"/>
                <a:gd name="T46" fmla="*/ 0 w 446"/>
                <a:gd name="T47" fmla="*/ 306 h 467"/>
                <a:gd name="T48" fmla="*/ 6 w 446"/>
                <a:gd name="T49" fmla="*/ 311 h 467"/>
                <a:gd name="T50" fmla="*/ 82 w 446"/>
                <a:gd name="T51" fmla="*/ 336 h 467"/>
                <a:gd name="T52" fmla="*/ 82 w 446"/>
                <a:gd name="T53" fmla="*/ 416 h 467"/>
                <a:gd name="T54" fmla="*/ 85 w 446"/>
                <a:gd name="T55" fmla="*/ 422 h 467"/>
                <a:gd name="T56" fmla="*/ 93 w 446"/>
                <a:gd name="T57" fmla="*/ 423 h 467"/>
                <a:gd name="T58" fmla="*/ 169 w 446"/>
                <a:gd name="T59" fmla="*/ 399 h 467"/>
                <a:gd name="T60" fmla="*/ 216 w 446"/>
                <a:gd name="T61" fmla="*/ 464 h 467"/>
                <a:gd name="T62" fmla="*/ 223 w 446"/>
                <a:gd name="T63" fmla="*/ 467 h 467"/>
                <a:gd name="T64" fmla="*/ 229 w 446"/>
                <a:gd name="T65" fmla="*/ 464 h 467"/>
                <a:gd name="T66" fmla="*/ 276 w 446"/>
                <a:gd name="T67" fmla="*/ 399 h 467"/>
                <a:gd name="T68" fmla="*/ 352 w 446"/>
                <a:gd name="T69" fmla="*/ 423 h 467"/>
                <a:gd name="T70" fmla="*/ 360 w 446"/>
                <a:gd name="T71" fmla="*/ 422 h 467"/>
                <a:gd name="T72" fmla="*/ 363 w 446"/>
                <a:gd name="T73" fmla="*/ 416 h 467"/>
                <a:gd name="T74" fmla="*/ 363 w 446"/>
                <a:gd name="T75" fmla="*/ 336 h 467"/>
                <a:gd name="T76" fmla="*/ 440 w 446"/>
                <a:gd name="T77" fmla="*/ 311 h 467"/>
                <a:gd name="T78" fmla="*/ 445 w 446"/>
                <a:gd name="T79" fmla="*/ 306 h 467"/>
                <a:gd name="T80" fmla="*/ 444 w 446"/>
                <a:gd name="T81" fmla="*/ 298 h 467"/>
                <a:gd name="T82" fmla="*/ 361 w 446"/>
                <a:gd name="T83" fmla="*/ 292 h 467"/>
                <a:gd name="T84" fmla="*/ 329 w 446"/>
                <a:gd name="T85" fmla="*/ 340 h 467"/>
                <a:gd name="T86" fmla="*/ 281 w 446"/>
                <a:gd name="T87" fmla="*/ 372 h 467"/>
                <a:gd name="T88" fmla="*/ 223 w 446"/>
                <a:gd name="T89" fmla="*/ 384 h 467"/>
                <a:gd name="T90" fmla="*/ 164 w 446"/>
                <a:gd name="T91" fmla="*/ 372 h 467"/>
                <a:gd name="T92" fmla="*/ 116 w 446"/>
                <a:gd name="T93" fmla="*/ 340 h 467"/>
                <a:gd name="T94" fmla="*/ 84 w 446"/>
                <a:gd name="T95" fmla="*/ 292 h 467"/>
                <a:gd name="T96" fmla="*/ 72 w 446"/>
                <a:gd name="T97" fmla="*/ 233 h 467"/>
                <a:gd name="T98" fmla="*/ 84 w 446"/>
                <a:gd name="T99" fmla="*/ 175 h 467"/>
                <a:gd name="T100" fmla="*/ 116 w 446"/>
                <a:gd name="T101" fmla="*/ 127 h 467"/>
                <a:gd name="T102" fmla="*/ 164 w 446"/>
                <a:gd name="T103" fmla="*/ 95 h 467"/>
                <a:gd name="T104" fmla="*/ 223 w 446"/>
                <a:gd name="T105" fmla="*/ 83 h 467"/>
                <a:gd name="T106" fmla="*/ 281 w 446"/>
                <a:gd name="T107" fmla="*/ 95 h 467"/>
                <a:gd name="T108" fmla="*/ 329 w 446"/>
                <a:gd name="T109" fmla="*/ 127 h 467"/>
                <a:gd name="T110" fmla="*/ 361 w 446"/>
                <a:gd name="T111" fmla="*/ 175 h 467"/>
                <a:gd name="T112" fmla="*/ 373 w 446"/>
                <a:gd name="T113" fmla="*/ 233 h 467"/>
                <a:gd name="T114" fmla="*/ 361 w 446"/>
                <a:gd name="T115" fmla="*/ 292 h 467"/>
                <a:gd name="T116" fmla="*/ 361 w 446"/>
                <a:gd name="T117" fmla="*/ 292 h 467"/>
                <a:gd name="T118" fmla="*/ 361 w 446"/>
                <a:gd name="T119" fmla="*/ 292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46" h="467">
                  <a:moveTo>
                    <a:pt x="444" y="298"/>
                  </a:moveTo>
                  <a:cubicBezTo>
                    <a:pt x="397" y="233"/>
                    <a:pt x="397" y="233"/>
                    <a:pt x="397" y="233"/>
                  </a:cubicBezTo>
                  <a:cubicBezTo>
                    <a:pt x="444" y="169"/>
                    <a:pt x="444" y="169"/>
                    <a:pt x="444" y="169"/>
                  </a:cubicBezTo>
                  <a:cubicBezTo>
                    <a:pt x="445" y="166"/>
                    <a:pt x="446" y="164"/>
                    <a:pt x="445" y="161"/>
                  </a:cubicBezTo>
                  <a:cubicBezTo>
                    <a:pt x="444" y="159"/>
                    <a:pt x="442" y="157"/>
                    <a:pt x="440" y="156"/>
                  </a:cubicBezTo>
                  <a:cubicBezTo>
                    <a:pt x="363" y="131"/>
                    <a:pt x="363" y="131"/>
                    <a:pt x="363" y="131"/>
                  </a:cubicBezTo>
                  <a:cubicBezTo>
                    <a:pt x="363" y="51"/>
                    <a:pt x="363" y="51"/>
                    <a:pt x="363" y="51"/>
                  </a:cubicBezTo>
                  <a:cubicBezTo>
                    <a:pt x="363" y="48"/>
                    <a:pt x="362" y="46"/>
                    <a:pt x="360" y="44"/>
                  </a:cubicBezTo>
                  <a:cubicBezTo>
                    <a:pt x="357" y="43"/>
                    <a:pt x="355" y="42"/>
                    <a:pt x="352" y="43"/>
                  </a:cubicBezTo>
                  <a:cubicBezTo>
                    <a:pt x="276" y="68"/>
                    <a:pt x="276" y="68"/>
                    <a:pt x="276" y="68"/>
                  </a:cubicBezTo>
                  <a:cubicBezTo>
                    <a:pt x="229" y="3"/>
                    <a:pt x="229" y="3"/>
                    <a:pt x="229" y="3"/>
                  </a:cubicBezTo>
                  <a:cubicBezTo>
                    <a:pt x="228" y="1"/>
                    <a:pt x="226" y="0"/>
                    <a:pt x="223" y="0"/>
                  </a:cubicBezTo>
                  <a:cubicBezTo>
                    <a:pt x="220" y="0"/>
                    <a:pt x="217" y="1"/>
                    <a:pt x="216" y="3"/>
                  </a:cubicBezTo>
                  <a:cubicBezTo>
                    <a:pt x="169" y="68"/>
                    <a:pt x="169" y="68"/>
                    <a:pt x="169" y="68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0" y="42"/>
                    <a:pt x="88" y="43"/>
                    <a:pt x="85" y="44"/>
                  </a:cubicBezTo>
                  <a:cubicBezTo>
                    <a:pt x="83" y="46"/>
                    <a:pt x="82" y="48"/>
                    <a:pt x="82" y="51"/>
                  </a:cubicBezTo>
                  <a:cubicBezTo>
                    <a:pt x="82" y="131"/>
                    <a:pt x="82" y="131"/>
                    <a:pt x="82" y="131"/>
                  </a:cubicBezTo>
                  <a:cubicBezTo>
                    <a:pt x="6" y="156"/>
                    <a:pt x="6" y="156"/>
                    <a:pt x="6" y="156"/>
                  </a:cubicBezTo>
                  <a:cubicBezTo>
                    <a:pt x="3" y="157"/>
                    <a:pt x="1" y="159"/>
                    <a:pt x="0" y="161"/>
                  </a:cubicBezTo>
                  <a:cubicBezTo>
                    <a:pt x="0" y="164"/>
                    <a:pt x="0" y="166"/>
                    <a:pt x="2" y="169"/>
                  </a:cubicBezTo>
                  <a:cubicBezTo>
                    <a:pt x="48" y="233"/>
                    <a:pt x="48" y="233"/>
                    <a:pt x="48" y="233"/>
                  </a:cubicBezTo>
                  <a:cubicBezTo>
                    <a:pt x="2" y="298"/>
                    <a:pt x="2" y="298"/>
                    <a:pt x="2" y="298"/>
                  </a:cubicBezTo>
                  <a:cubicBezTo>
                    <a:pt x="0" y="300"/>
                    <a:pt x="0" y="303"/>
                    <a:pt x="0" y="306"/>
                  </a:cubicBezTo>
                  <a:cubicBezTo>
                    <a:pt x="1" y="308"/>
                    <a:pt x="3" y="310"/>
                    <a:pt x="6" y="311"/>
                  </a:cubicBezTo>
                  <a:cubicBezTo>
                    <a:pt x="82" y="336"/>
                    <a:pt x="82" y="336"/>
                    <a:pt x="82" y="336"/>
                  </a:cubicBezTo>
                  <a:cubicBezTo>
                    <a:pt x="82" y="416"/>
                    <a:pt x="82" y="416"/>
                    <a:pt x="82" y="416"/>
                  </a:cubicBezTo>
                  <a:cubicBezTo>
                    <a:pt x="82" y="418"/>
                    <a:pt x="83" y="421"/>
                    <a:pt x="85" y="422"/>
                  </a:cubicBezTo>
                  <a:cubicBezTo>
                    <a:pt x="88" y="424"/>
                    <a:pt x="90" y="424"/>
                    <a:pt x="93" y="423"/>
                  </a:cubicBezTo>
                  <a:cubicBezTo>
                    <a:pt x="169" y="399"/>
                    <a:pt x="169" y="399"/>
                    <a:pt x="169" y="399"/>
                  </a:cubicBezTo>
                  <a:cubicBezTo>
                    <a:pt x="216" y="464"/>
                    <a:pt x="216" y="464"/>
                    <a:pt x="216" y="464"/>
                  </a:cubicBezTo>
                  <a:cubicBezTo>
                    <a:pt x="218" y="466"/>
                    <a:pt x="220" y="467"/>
                    <a:pt x="223" y="467"/>
                  </a:cubicBezTo>
                  <a:cubicBezTo>
                    <a:pt x="225" y="467"/>
                    <a:pt x="228" y="466"/>
                    <a:pt x="229" y="464"/>
                  </a:cubicBezTo>
                  <a:cubicBezTo>
                    <a:pt x="276" y="399"/>
                    <a:pt x="276" y="399"/>
                    <a:pt x="276" y="399"/>
                  </a:cubicBezTo>
                  <a:cubicBezTo>
                    <a:pt x="352" y="423"/>
                    <a:pt x="352" y="423"/>
                    <a:pt x="352" y="423"/>
                  </a:cubicBezTo>
                  <a:cubicBezTo>
                    <a:pt x="355" y="424"/>
                    <a:pt x="357" y="424"/>
                    <a:pt x="360" y="422"/>
                  </a:cubicBezTo>
                  <a:cubicBezTo>
                    <a:pt x="362" y="421"/>
                    <a:pt x="363" y="418"/>
                    <a:pt x="363" y="416"/>
                  </a:cubicBezTo>
                  <a:cubicBezTo>
                    <a:pt x="363" y="336"/>
                    <a:pt x="363" y="336"/>
                    <a:pt x="363" y="336"/>
                  </a:cubicBezTo>
                  <a:cubicBezTo>
                    <a:pt x="440" y="311"/>
                    <a:pt x="440" y="311"/>
                    <a:pt x="440" y="311"/>
                  </a:cubicBezTo>
                  <a:cubicBezTo>
                    <a:pt x="442" y="310"/>
                    <a:pt x="444" y="308"/>
                    <a:pt x="445" y="306"/>
                  </a:cubicBezTo>
                  <a:cubicBezTo>
                    <a:pt x="446" y="303"/>
                    <a:pt x="445" y="300"/>
                    <a:pt x="444" y="298"/>
                  </a:cubicBezTo>
                  <a:close/>
                  <a:moveTo>
                    <a:pt x="361" y="292"/>
                  </a:moveTo>
                  <a:cubicBezTo>
                    <a:pt x="353" y="310"/>
                    <a:pt x="342" y="326"/>
                    <a:pt x="329" y="340"/>
                  </a:cubicBezTo>
                  <a:cubicBezTo>
                    <a:pt x="315" y="353"/>
                    <a:pt x="299" y="364"/>
                    <a:pt x="281" y="372"/>
                  </a:cubicBezTo>
                  <a:cubicBezTo>
                    <a:pt x="262" y="380"/>
                    <a:pt x="243" y="384"/>
                    <a:pt x="223" y="384"/>
                  </a:cubicBezTo>
                  <a:cubicBezTo>
                    <a:pt x="202" y="384"/>
                    <a:pt x="183" y="380"/>
                    <a:pt x="164" y="372"/>
                  </a:cubicBezTo>
                  <a:cubicBezTo>
                    <a:pt x="146" y="364"/>
                    <a:pt x="130" y="353"/>
                    <a:pt x="116" y="340"/>
                  </a:cubicBezTo>
                  <a:cubicBezTo>
                    <a:pt x="103" y="326"/>
                    <a:pt x="92" y="310"/>
                    <a:pt x="84" y="292"/>
                  </a:cubicBezTo>
                  <a:cubicBezTo>
                    <a:pt x="76" y="273"/>
                    <a:pt x="72" y="254"/>
                    <a:pt x="72" y="233"/>
                  </a:cubicBezTo>
                  <a:cubicBezTo>
                    <a:pt x="72" y="213"/>
                    <a:pt x="76" y="194"/>
                    <a:pt x="84" y="175"/>
                  </a:cubicBezTo>
                  <a:cubicBezTo>
                    <a:pt x="92" y="157"/>
                    <a:pt x="103" y="141"/>
                    <a:pt x="116" y="127"/>
                  </a:cubicBezTo>
                  <a:cubicBezTo>
                    <a:pt x="130" y="114"/>
                    <a:pt x="146" y="103"/>
                    <a:pt x="164" y="95"/>
                  </a:cubicBezTo>
                  <a:cubicBezTo>
                    <a:pt x="183" y="87"/>
                    <a:pt x="202" y="83"/>
                    <a:pt x="223" y="83"/>
                  </a:cubicBezTo>
                  <a:cubicBezTo>
                    <a:pt x="243" y="83"/>
                    <a:pt x="262" y="87"/>
                    <a:pt x="281" y="95"/>
                  </a:cubicBezTo>
                  <a:cubicBezTo>
                    <a:pt x="299" y="103"/>
                    <a:pt x="315" y="114"/>
                    <a:pt x="329" y="127"/>
                  </a:cubicBezTo>
                  <a:cubicBezTo>
                    <a:pt x="342" y="141"/>
                    <a:pt x="353" y="157"/>
                    <a:pt x="361" y="175"/>
                  </a:cubicBezTo>
                  <a:cubicBezTo>
                    <a:pt x="369" y="194"/>
                    <a:pt x="373" y="213"/>
                    <a:pt x="373" y="233"/>
                  </a:cubicBezTo>
                  <a:cubicBezTo>
                    <a:pt x="373" y="254"/>
                    <a:pt x="369" y="273"/>
                    <a:pt x="361" y="292"/>
                  </a:cubicBezTo>
                  <a:close/>
                  <a:moveTo>
                    <a:pt x="361" y="292"/>
                  </a:moveTo>
                  <a:cubicBezTo>
                    <a:pt x="361" y="292"/>
                    <a:pt x="361" y="292"/>
                    <a:pt x="361" y="292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vert="horz" wrap="square" lIns="182852" tIns="91426" rIns="182852" bIns="91426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309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617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926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7234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543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851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400160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4468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7199"/>
            </a:p>
          </p:txBody>
        </p:sp>
        <p:sp>
          <p:nvSpPr>
            <p:cNvPr id="84" name="Freeform 10">
              <a:extLst>
                <a:ext uri="{FF2B5EF4-FFF2-40B4-BE49-F238E27FC236}">
                  <a16:creationId xmlns:a16="http://schemas.microsoft.com/office/drawing/2014/main" id="{498EDB5E-6E0A-43E7-A16B-097902826DE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352504" y="2379106"/>
              <a:ext cx="506654" cy="316800"/>
            </a:xfrm>
            <a:custGeom>
              <a:avLst/>
              <a:gdLst>
                <a:gd name="T0" fmla="*/ 462 w 467"/>
                <a:gd name="T1" fmla="*/ 132 h 300"/>
                <a:gd name="T2" fmla="*/ 364 w 467"/>
                <a:gd name="T3" fmla="*/ 36 h 300"/>
                <a:gd name="T4" fmla="*/ 234 w 467"/>
                <a:gd name="T5" fmla="*/ 0 h 300"/>
                <a:gd name="T6" fmla="*/ 103 w 467"/>
                <a:gd name="T7" fmla="*/ 36 h 300"/>
                <a:gd name="T8" fmla="*/ 5 w 467"/>
                <a:gd name="T9" fmla="*/ 132 h 300"/>
                <a:gd name="T10" fmla="*/ 0 w 467"/>
                <a:gd name="T11" fmla="*/ 150 h 300"/>
                <a:gd name="T12" fmla="*/ 5 w 467"/>
                <a:gd name="T13" fmla="*/ 168 h 300"/>
                <a:gd name="T14" fmla="*/ 103 w 467"/>
                <a:gd name="T15" fmla="*/ 264 h 300"/>
                <a:gd name="T16" fmla="*/ 234 w 467"/>
                <a:gd name="T17" fmla="*/ 300 h 300"/>
                <a:gd name="T18" fmla="*/ 364 w 467"/>
                <a:gd name="T19" fmla="*/ 264 h 300"/>
                <a:gd name="T20" fmla="*/ 462 w 467"/>
                <a:gd name="T21" fmla="*/ 168 h 300"/>
                <a:gd name="T22" fmla="*/ 467 w 467"/>
                <a:gd name="T23" fmla="*/ 150 h 300"/>
                <a:gd name="T24" fmla="*/ 462 w 467"/>
                <a:gd name="T25" fmla="*/ 132 h 300"/>
                <a:gd name="T26" fmla="*/ 178 w 467"/>
                <a:gd name="T27" fmla="*/ 61 h 300"/>
                <a:gd name="T28" fmla="*/ 234 w 467"/>
                <a:gd name="T29" fmla="*/ 38 h 300"/>
                <a:gd name="T30" fmla="*/ 242 w 467"/>
                <a:gd name="T31" fmla="*/ 41 h 300"/>
                <a:gd name="T32" fmla="*/ 246 w 467"/>
                <a:gd name="T33" fmla="*/ 50 h 300"/>
                <a:gd name="T34" fmla="*/ 242 w 467"/>
                <a:gd name="T35" fmla="*/ 59 h 300"/>
                <a:gd name="T36" fmla="*/ 234 w 467"/>
                <a:gd name="T37" fmla="*/ 63 h 300"/>
                <a:gd name="T38" fmla="*/ 195 w 467"/>
                <a:gd name="T39" fmla="*/ 78 h 300"/>
                <a:gd name="T40" fmla="*/ 179 w 467"/>
                <a:gd name="T41" fmla="*/ 117 h 300"/>
                <a:gd name="T42" fmla="*/ 176 w 467"/>
                <a:gd name="T43" fmla="*/ 126 h 300"/>
                <a:gd name="T44" fmla="*/ 167 w 467"/>
                <a:gd name="T45" fmla="*/ 129 h 300"/>
                <a:gd name="T46" fmla="*/ 158 w 467"/>
                <a:gd name="T47" fmla="*/ 126 h 300"/>
                <a:gd name="T48" fmla="*/ 154 w 467"/>
                <a:gd name="T49" fmla="*/ 117 h 300"/>
                <a:gd name="T50" fmla="*/ 178 w 467"/>
                <a:gd name="T51" fmla="*/ 61 h 300"/>
                <a:gd name="T52" fmla="*/ 347 w 467"/>
                <a:gd name="T53" fmla="*/ 235 h 300"/>
                <a:gd name="T54" fmla="*/ 234 w 467"/>
                <a:gd name="T55" fmla="*/ 267 h 300"/>
                <a:gd name="T56" fmla="*/ 120 w 467"/>
                <a:gd name="T57" fmla="*/ 235 h 300"/>
                <a:gd name="T58" fmla="*/ 33 w 467"/>
                <a:gd name="T59" fmla="*/ 150 h 300"/>
                <a:gd name="T60" fmla="*/ 133 w 467"/>
                <a:gd name="T61" fmla="*/ 58 h 300"/>
                <a:gd name="T62" fmla="*/ 117 w 467"/>
                <a:gd name="T63" fmla="*/ 117 h 300"/>
                <a:gd name="T64" fmla="*/ 151 w 467"/>
                <a:gd name="T65" fmla="*/ 199 h 300"/>
                <a:gd name="T66" fmla="*/ 234 w 467"/>
                <a:gd name="T67" fmla="*/ 234 h 300"/>
                <a:gd name="T68" fmla="*/ 316 w 467"/>
                <a:gd name="T69" fmla="*/ 199 h 300"/>
                <a:gd name="T70" fmla="*/ 350 w 467"/>
                <a:gd name="T71" fmla="*/ 117 h 300"/>
                <a:gd name="T72" fmla="*/ 335 w 467"/>
                <a:gd name="T73" fmla="*/ 58 h 300"/>
                <a:gd name="T74" fmla="*/ 434 w 467"/>
                <a:gd name="T75" fmla="*/ 150 h 300"/>
                <a:gd name="T76" fmla="*/ 347 w 467"/>
                <a:gd name="T77" fmla="*/ 235 h 300"/>
                <a:gd name="T78" fmla="*/ 347 w 467"/>
                <a:gd name="T79" fmla="*/ 235 h 300"/>
                <a:gd name="T80" fmla="*/ 347 w 467"/>
                <a:gd name="T81" fmla="*/ 235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67" h="300">
                  <a:moveTo>
                    <a:pt x="462" y="132"/>
                  </a:moveTo>
                  <a:cubicBezTo>
                    <a:pt x="438" y="92"/>
                    <a:pt x="405" y="60"/>
                    <a:pt x="364" y="36"/>
                  </a:cubicBezTo>
                  <a:cubicBezTo>
                    <a:pt x="323" y="12"/>
                    <a:pt x="279" y="0"/>
                    <a:pt x="234" y="0"/>
                  </a:cubicBezTo>
                  <a:cubicBezTo>
                    <a:pt x="188" y="0"/>
                    <a:pt x="144" y="12"/>
                    <a:pt x="103" y="36"/>
                  </a:cubicBezTo>
                  <a:cubicBezTo>
                    <a:pt x="62" y="60"/>
                    <a:pt x="30" y="92"/>
                    <a:pt x="5" y="132"/>
                  </a:cubicBezTo>
                  <a:cubicBezTo>
                    <a:pt x="2" y="138"/>
                    <a:pt x="0" y="144"/>
                    <a:pt x="0" y="150"/>
                  </a:cubicBezTo>
                  <a:cubicBezTo>
                    <a:pt x="0" y="156"/>
                    <a:pt x="2" y="162"/>
                    <a:pt x="5" y="168"/>
                  </a:cubicBezTo>
                  <a:cubicBezTo>
                    <a:pt x="30" y="208"/>
                    <a:pt x="62" y="240"/>
                    <a:pt x="103" y="264"/>
                  </a:cubicBezTo>
                  <a:cubicBezTo>
                    <a:pt x="144" y="288"/>
                    <a:pt x="188" y="300"/>
                    <a:pt x="234" y="300"/>
                  </a:cubicBezTo>
                  <a:cubicBezTo>
                    <a:pt x="279" y="300"/>
                    <a:pt x="323" y="288"/>
                    <a:pt x="364" y="264"/>
                  </a:cubicBezTo>
                  <a:cubicBezTo>
                    <a:pt x="405" y="240"/>
                    <a:pt x="438" y="208"/>
                    <a:pt x="462" y="168"/>
                  </a:cubicBezTo>
                  <a:cubicBezTo>
                    <a:pt x="465" y="162"/>
                    <a:pt x="467" y="156"/>
                    <a:pt x="467" y="150"/>
                  </a:cubicBezTo>
                  <a:cubicBezTo>
                    <a:pt x="467" y="144"/>
                    <a:pt x="465" y="138"/>
                    <a:pt x="462" y="132"/>
                  </a:cubicBezTo>
                  <a:close/>
                  <a:moveTo>
                    <a:pt x="178" y="61"/>
                  </a:moveTo>
                  <a:cubicBezTo>
                    <a:pt x="193" y="45"/>
                    <a:pt x="212" y="38"/>
                    <a:pt x="234" y="38"/>
                  </a:cubicBezTo>
                  <a:cubicBezTo>
                    <a:pt x="237" y="38"/>
                    <a:pt x="240" y="39"/>
                    <a:pt x="242" y="41"/>
                  </a:cubicBezTo>
                  <a:cubicBezTo>
                    <a:pt x="245" y="44"/>
                    <a:pt x="246" y="47"/>
                    <a:pt x="246" y="50"/>
                  </a:cubicBezTo>
                  <a:cubicBezTo>
                    <a:pt x="246" y="54"/>
                    <a:pt x="245" y="56"/>
                    <a:pt x="242" y="59"/>
                  </a:cubicBezTo>
                  <a:cubicBezTo>
                    <a:pt x="240" y="61"/>
                    <a:pt x="237" y="63"/>
                    <a:pt x="234" y="63"/>
                  </a:cubicBezTo>
                  <a:cubicBezTo>
                    <a:pt x="219" y="63"/>
                    <a:pt x="206" y="68"/>
                    <a:pt x="195" y="78"/>
                  </a:cubicBezTo>
                  <a:cubicBezTo>
                    <a:pt x="185" y="89"/>
                    <a:pt x="179" y="102"/>
                    <a:pt x="179" y="117"/>
                  </a:cubicBezTo>
                  <a:cubicBezTo>
                    <a:pt x="179" y="120"/>
                    <a:pt x="178" y="123"/>
                    <a:pt x="176" y="126"/>
                  </a:cubicBezTo>
                  <a:cubicBezTo>
                    <a:pt x="173" y="128"/>
                    <a:pt x="170" y="129"/>
                    <a:pt x="167" y="129"/>
                  </a:cubicBezTo>
                  <a:cubicBezTo>
                    <a:pt x="163" y="129"/>
                    <a:pt x="160" y="128"/>
                    <a:pt x="158" y="126"/>
                  </a:cubicBezTo>
                  <a:cubicBezTo>
                    <a:pt x="156" y="123"/>
                    <a:pt x="154" y="120"/>
                    <a:pt x="154" y="117"/>
                  </a:cubicBezTo>
                  <a:cubicBezTo>
                    <a:pt x="154" y="95"/>
                    <a:pt x="162" y="76"/>
                    <a:pt x="178" y="61"/>
                  </a:cubicBezTo>
                  <a:close/>
                  <a:moveTo>
                    <a:pt x="347" y="235"/>
                  </a:moveTo>
                  <a:cubicBezTo>
                    <a:pt x="312" y="256"/>
                    <a:pt x="274" y="267"/>
                    <a:pt x="234" y="267"/>
                  </a:cubicBezTo>
                  <a:cubicBezTo>
                    <a:pt x="193" y="267"/>
                    <a:pt x="155" y="256"/>
                    <a:pt x="120" y="235"/>
                  </a:cubicBezTo>
                  <a:cubicBezTo>
                    <a:pt x="85" y="214"/>
                    <a:pt x="56" y="186"/>
                    <a:pt x="33" y="150"/>
                  </a:cubicBezTo>
                  <a:cubicBezTo>
                    <a:pt x="60" y="109"/>
                    <a:pt x="93" y="78"/>
                    <a:pt x="133" y="58"/>
                  </a:cubicBezTo>
                  <a:cubicBezTo>
                    <a:pt x="122" y="76"/>
                    <a:pt x="117" y="96"/>
                    <a:pt x="117" y="117"/>
                  </a:cubicBezTo>
                  <a:cubicBezTo>
                    <a:pt x="117" y="149"/>
                    <a:pt x="128" y="176"/>
                    <a:pt x="151" y="199"/>
                  </a:cubicBezTo>
                  <a:cubicBezTo>
                    <a:pt x="174" y="222"/>
                    <a:pt x="201" y="234"/>
                    <a:pt x="234" y="234"/>
                  </a:cubicBezTo>
                  <a:cubicBezTo>
                    <a:pt x="266" y="234"/>
                    <a:pt x="293" y="222"/>
                    <a:pt x="316" y="199"/>
                  </a:cubicBezTo>
                  <a:cubicBezTo>
                    <a:pt x="339" y="176"/>
                    <a:pt x="350" y="149"/>
                    <a:pt x="350" y="117"/>
                  </a:cubicBezTo>
                  <a:cubicBezTo>
                    <a:pt x="350" y="96"/>
                    <a:pt x="345" y="76"/>
                    <a:pt x="335" y="58"/>
                  </a:cubicBezTo>
                  <a:cubicBezTo>
                    <a:pt x="374" y="78"/>
                    <a:pt x="407" y="109"/>
                    <a:pt x="434" y="150"/>
                  </a:cubicBezTo>
                  <a:cubicBezTo>
                    <a:pt x="411" y="186"/>
                    <a:pt x="382" y="214"/>
                    <a:pt x="347" y="235"/>
                  </a:cubicBezTo>
                  <a:close/>
                  <a:moveTo>
                    <a:pt x="347" y="235"/>
                  </a:moveTo>
                  <a:cubicBezTo>
                    <a:pt x="347" y="235"/>
                    <a:pt x="347" y="235"/>
                    <a:pt x="347" y="235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vert="horz" wrap="square" lIns="182852" tIns="91426" rIns="182852" bIns="91426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309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617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926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7234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543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851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400160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4468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7199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テキスト ボックス 84">
                  <a:extLst>
                    <a:ext uri="{FF2B5EF4-FFF2-40B4-BE49-F238E27FC236}">
                      <a16:creationId xmlns:a16="http://schemas.microsoft.com/office/drawing/2014/main" id="{0B161829-75E3-48B6-A5FB-07496CAEB720}"/>
                    </a:ext>
                  </a:extLst>
                </p:cNvPr>
                <p:cNvSpPr txBox="1"/>
                <p:nvPr/>
              </p:nvSpPr>
              <p:spPr>
                <a:xfrm>
                  <a:off x="10183250" y="2955936"/>
                  <a:ext cx="345033" cy="369397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  <a:cs typeface="Meiryo UI" panose="020B0604030504040204" pitchFamily="50" charset="-128"/>
                          </a:rPr>
                          <m:t>𝑽</m:t>
                        </m:r>
                      </m:oMath>
                    </m:oMathPara>
                  </a14:m>
                  <a:endParaRPr kumimoji="1" lang="ja-JP" altLang="en-US" sz="1800" b="1" i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</mc:Choice>
          <mc:Fallback xmlns="">
            <p:sp>
              <p:nvSpPr>
                <p:cNvPr id="85" name="テキスト ボックス 84">
                  <a:extLst>
                    <a:ext uri="{FF2B5EF4-FFF2-40B4-BE49-F238E27FC236}">
                      <a16:creationId xmlns:a16="http://schemas.microsoft.com/office/drawing/2014/main" id="{0B161829-75E3-48B6-A5FB-07496CAEB7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3250" y="2955936"/>
                  <a:ext cx="345033" cy="36939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テキスト ボックス 85">
                  <a:extLst>
                    <a:ext uri="{FF2B5EF4-FFF2-40B4-BE49-F238E27FC236}">
                      <a16:creationId xmlns:a16="http://schemas.microsoft.com/office/drawing/2014/main" id="{6C6A2707-B1D9-4A5B-9346-3646A0E46E59}"/>
                    </a:ext>
                  </a:extLst>
                </p:cNvPr>
                <p:cNvSpPr txBox="1"/>
                <p:nvPr/>
              </p:nvSpPr>
              <p:spPr>
                <a:xfrm>
                  <a:off x="7042403" y="3528341"/>
                  <a:ext cx="393056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  <a:cs typeface="Meiryo UI" panose="020B0604030504040204" pitchFamily="50" charset="-128"/>
                          </a:rPr>
                          <m:t>𝑳</m:t>
                        </m:r>
                      </m:oMath>
                    </m:oMathPara>
                  </a14:m>
                  <a:endParaRPr kumimoji="1" lang="ja-JP" altLang="en-US" sz="1800" i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</mc:Choice>
          <mc:Fallback xmlns="">
            <p:sp>
              <p:nvSpPr>
                <p:cNvPr id="86" name="テキスト ボックス 85">
                  <a:extLst>
                    <a:ext uri="{FF2B5EF4-FFF2-40B4-BE49-F238E27FC236}">
                      <a16:creationId xmlns:a16="http://schemas.microsoft.com/office/drawing/2014/main" id="{6C6A2707-B1D9-4A5B-9346-3646A0E46E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2403" y="3528341"/>
                  <a:ext cx="393056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正方形/長方形 86">
                  <a:extLst>
                    <a:ext uri="{FF2B5EF4-FFF2-40B4-BE49-F238E27FC236}">
                      <a16:creationId xmlns:a16="http://schemas.microsoft.com/office/drawing/2014/main" id="{E8AF2778-7844-456A-9884-803C397ECF67}"/>
                    </a:ext>
                  </a:extLst>
                </p:cNvPr>
                <p:cNvSpPr/>
                <p:nvPr/>
              </p:nvSpPr>
              <p:spPr>
                <a:xfrm>
                  <a:off x="9212917" y="3109849"/>
                  <a:ext cx="717953" cy="369332"/>
                </a:xfrm>
                <a:prstGeom prst="rect">
                  <a:avLst/>
                </a:prstGeom>
                <a:effectLst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  <a:cs typeface="Meiryo UI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ja-JP" alt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  <a:cs typeface="Meiryo UI" panose="020B0604030504040204" pitchFamily="50" charset="-128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  <a:cs typeface="Meiryo UI" panose="020B0604030504040204" pitchFamily="50" charset="-128"/>
                              </a:rPr>
                              <m:t>𝑣</m:t>
                            </m:r>
                          </m:sub>
                        </m:sSub>
                        <m:r>
                          <a:rPr lang="en-US" altLang="ja-JP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  <a:cs typeface="Meiryo UI" panose="020B0604030504040204" pitchFamily="50" charset="-128"/>
                          </a:rPr>
                          <m:t> </m:t>
                        </m:r>
                      </m:oMath>
                    </m:oMathPara>
                  </a14:m>
                  <a:endParaRPr lang="ja-JP" altLang="en-US" sz="1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正方形/長方形 86">
                  <a:extLst>
                    <a:ext uri="{FF2B5EF4-FFF2-40B4-BE49-F238E27FC236}">
                      <a16:creationId xmlns:a16="http://schemas.microsoft.com/office/drawing/2014/main" id="{E8AF2778-7844-456A-9884-803C397ECF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2917" y="3109849"/>
                  <a:ext cx="717953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正方形/長方形 87">
                  <a:extLst>
                    <a:ext uri="{FF2B5EF4-FFF2-40B4-BE49-F238E27FC236}">
                      <a16:creationId xmlns:a16="http://schemas.microsoft.com/office/drawing/2014/main" id="{EB4E44EB-4B58-4899-9E8B-3092771A2622}"/>
                    </a:ext>
                  </a:extLst>
                </p:cNvPr>
                <p:cNvSpPr/>
                <p:nvPr/>
              </p:nvSpPr>
              <p:spPr>
                <a:xfrm>
                  <a:off x="9344233" y="4229134"/>
                  <a:ext cx="548675" cy="369332"/>
                </a:xfrm>
                <a:prstGeom prst="rect">
                  <a:avLst/>
                </a:prstGeom>
                <a:effectLst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eiryo UI" panose="020B0604030504040204" pitchFamily="50" charset="-128"/>
                          </a:rPr>
                          <m:t>∆</m:t>
                        </m:r>
                        <m:r>
                          <a:rPr lang="ja-JP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eiryo UI" panose="020B0604030504040204" pitchFamily="50" charset="-128"/>
                          </a:rPr>
                          <m:t>𝜙</m:t>
                        </m:r>
                      </m:oMath>
                    </m:oMathPara>
                  </a14:m>
                  <a:endParaRPr lang="ja-JP" altLang="en-US" sz="1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正方形/長方形 87">
                  <a:extLst>
                    <a:ext uri="{FF2B5EF4-FFF2-40B4-BE49-F238E27FC236}">
                      <a16:creationId xmlns:a16="http://schemas.microsoft.com/office/drawing/2014/main" id="{EB4E44EB-4B58-4899-9E8B-3092771A26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4233" y="4229134"/>
                  <a:ext cx="548675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5000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正方形/長方形 88">
                  <a:extLst>
                    <a:ext uri="{FF2B5EF4-FFF2-40B4-BE49-F238E27FC236}">
                      <a16:creationId xmlns:a16="http://schemas.microsoft.com/office/drawing/2014/main" id="{3F889681-641F-4E17-8350-5FA0EC8772CF}"/>
                    </a:ext>
                  </a:extLst>
                </p:cNvPr>
                <p:cNvSpPr/>
                <p:nvPr/>
              </p:nvSpPr>
              <p:spPr>
                <a:xfrm>
                  <a:off x="8117851" y="3479181"/>
                  <a:ext cx="551240" cy="369332"/>
                </a:xfrm>
                <a:prstGeom prst="rect">
                  <a:avLst/>
                </a:prstGeom>
                <a:effectLst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  <a:cs typeface="Meiryo UI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ja-JP" alt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  <a:cs typeface="Meiryo UI" panose="020B0604030504040204" pitchFamily="50" charset="-128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  <a:cs typeface="Meiryo UI" panose="020B0604030504040204" pitchFamily="50" charset="-128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ja-JP" altLang="en-US" sz="1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正方形/長方形 88">
                  <a:extLst>
                    <a:ext uri="{FF2B5EF4-FFF2-40B4-BE49-F238E27FC236}">
                      <a16:creationId xmlns:a16="http://schemas.microsoft.com/office/drawing/2014/main" id="{3F889681-641F-4E17-8350-5FA0EC8772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7851" y="3479181"/>
                  <a:ext cx="551240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667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直線矢印コネクタ 89">
              <a:extLst>
                <a:ext uri="{FF2B5EF4-FFF2-40B4-BE49-F238E27FC236}">
                  <a16:creationId xmlns:a16="http://schemas.microsoft.com/office/drawing/2014/main" id="{E82D29AA-11D8-4E54-981B-BD2DB5B3C4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66973" y="3343110"/>
              <a:ext cx="980392" cy="151980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矢印コネクタ 90">
              <a:extLst>
                <a:ext uri="{FF2B5EF4-FFF2-40B4-BE49-F238E27FC236}">
                  <a16:creationId xmlns:a16="http://schemas.microsoft.com/office/drawing/2014/main" id="{5934A6ED-EA65-4D48-8091-E8A6EAFC80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6453" y="3069452"/>
              <a:ext cx="5526" cy="179346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矢印コネクタ 91">
              <a:extLst>
                <a:ext uri="{FF2B5EF4-FFF2-40B4-BE49-F238E27FC236}">
                  <a16:creationId xmlns:a16="http://schemas.microsoft.com/office/drawing/2014/main" id="{B066B707-07CF-4622-9402-9F6725FA5998}"/>
                </a:ext>
              </a:extLst>
            </p:cNvPr>
            <p:cNvCxnSpPr>
              <a:cxnSpLocks/>
            </p:cNvCxnSpPr>
            <p:nvPr/>
          </p:nvCxnSpPr>
          <p:spPr>
            <a:xfrm>
              <a:off x="6941810" y="3316834"/>
              <a:ext cx="647755" cy="498392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矢印コネクタ 92">
              <a:extLst>
                <a:ext uri="{FF2B5EF4-FFF2-40B4-BE49-F238E27FC236}">
                  <a16:creationId xmlns:a16="http://schemas.microsoft.com/office/drawing/2014/main" id="{01027F31-9D02-4379-85CA-1018E7C0B4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47467" y="2746087"/>
              <a:ext cx="384303" cy="59735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矢印コネクタ 93">
              <a:extLst>
                <a:ext uri="{FF2B5EF4-FFF2-40B4-BE49-F238E27FC236}">
                  <a16:creationId xmlns:a16="http://schemas.microsoft.com/office/drawing/2014/main" id="{A4811FB9-46F2-455B-AA2C-026ABF43B7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47365" y="3390277"/>
              <a:ext cx="1757" cy="111600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5" name="直線矢印コネクタ 94">
              <a:extLst>
                <a:ext uri="{FF2B5EF4-FFF2-40B4-BE49-F238E27FC236}">
                  <a16:creationId xmlns:a16="http://schemas.microsoft.com/office/drawing/2014/main" id="{041D9E73-6389-4DA5-A6EA-61C6273782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66972" y="4432757"/>
              <a:ext cx="1196662" cy="419629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矢印コネクタ 95">
              <a:extLst>
                <a:ext uri="{FF2B5EF4-FFF2-40B4-BE49-F238E27FC236}">
                  <a16:creationId xmlns:a16="http://schemas.microsoft.com/office/drawing/2014/main" id="{6DB4A4BF-2045-4B35-81A4-E4C1FDCC35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01671" y="3794834"/>
              <a:ext cx="1757" cy="108000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" name="タイトル 3">
            <a:extLst>
              <a:ext uri="{FF2B5EF4-FFF2-40B4-BE49-F238E27FC236}">
                <a16:creationId xmlns:a16="http://schemas.microsoft.com/office/drawing/2014/main" id="{AC72DBB4-1C4A-43F4-9D3D-829384C99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光線と座標系（等方性</a:t>
            </a:r>
            <a:r>
              <a:rPr lang="en-US" altLang="ja-JP" dirty="0"/>
              <a:t>BRDF 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61" name="タイトル 5">
            <a:extLst>
              <a:ext uri="{FF2B5EF4-FFF2-40B4-BE49-F238E27FC236}">
                <a16:creationId xmlns:a16="http://schemas.microsoft.com/office/drawing/2014/main" id="{7E876F06-FC41-440F-A4FA-C6A464D88226}"/>
              </a:ext>
            </a:extLst>
          </p:cNvPr>
          <p:cNvSpPr txBox="1">
            <a:spLocks/>
          </p:cNvSpPr>
          <p:nvPr/>
        </p:nvSpPr>
        <p:spPr>
          <a:xfrm>
            <a:off x="216260" y="1203888"/>
            <a:ext cx="4298739" cy="504056"/>
          </a:xfrm>
          <a:prstGeom prst="rect">
            <a:avLst/>
          </a:prstGeom>
        </p:spPr>
        <p:txBody>
          <a:bodyPr wrap="none" lIns="0" tIns="0" rIns="0" bIns="0" anchor="b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 baseline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  <a:cs typeface="HGP創英角ｺﾞｼｯｸUB" pitchFamily="5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  <a:cs typeface="HGP創英角ｺﾞｼｯｸUB" pitchFamily="5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  <a:cs typeface="HGP創英角ｺﾞｼｯｸUB" pitchFamily="5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  <a:cs typeface="HGP創英角ｺﾞｼｯｸUB" pitchFamily="5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defRPr>
            </a:lvl9pPr>
          </a:lstStyle>
          <a:p>
            <a:r>
              <a:rPr lang="en-US" altLang="ja-JP" sz="2000" kern="0" dirty="0"/>
              <a:t>Isotropic BRDF / Coordinate axis &amp; Ray vector</a:t>
            </a:r>
          </a:p>
        </p:txBody>
      </p:sp>
    </p:spTree>
    <p:extLst>
      <p:ext uri="{BB962C8B-B14F-4D97-AF65-F5344CB8AC3E}">
        <p14:creationId xmlns:p14="http://schemas.microsoft.com/office/powerpoint/2010/main" val="17312105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wide_F">
  <a:themeElements>
    <a:clrScheme name="メトロ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font_a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7BDBD">
            <a:alpha val="76863"/>
          </a:srgbClr>
        </a:solidFill>
        <a:ln w="28575">
          <a:solidFill>
            <a:schemeClr val="tx1">
              <a:lumMod val="50000"/>
              <a:lumOff val="50000"/>
            </a:schemeClr>
          </a:solidFill>
        </a:ln>
        <a:effectLst/>
      </a:spPr>
      <a:bodyPr rtlCol="0" anchor="ctr"/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sz="1800" dirty="0" smtClean="0">
            <a:latin typeface="Meiryo UI" panose="020B0604030504040204" pitchFamily="50" charset="-128"/>
            <a:ea typeface="Meiryo UI" panose="020B0604030504040204" pitchFamily="50" charset="-128"/>
            <a:cs typeface="Meiryo UI" panose="020B0604030504040204" pitchFamily="50" charset="-128"/>
          </a:defRPr>
        </a:defPPr>
      </a:lstStyle>
    </a:tx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Template_wide_F</Template>
  <TotalTime>0</TotalTime>
  <Words>153</Words>
  <Application>Microsoft Office PowerPoint</Application>
  <PresentationFormat>ユーザー設定</PresentationFormat>
  <Paragraphs>56</Paragraphs>
  <Slides>3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0" baseType="lpstr">
      <vt:lpstr>HGP創英角ｺﾞｼｯｸUB</vt:lpstr>
      <vt:lpstr>Meiryo UI</vt:lpstr>
      <vt:lpstr>游ゴシック</vt:lpstr>
      <vt:lpstr>Arial</vt:lpstr>
      <vt:lpstr>Cambria Math</vt:lpstr>
      <vt:lpstr>Tahoma</vt:lpstr>
      <vt:lpstr>Template_wide_F</vt:lpstr>
      <vt:lpstr>光線と座標系（等方性BRDF ）</vt:lpstr>
      <vt:lpstr>光線と座標系（等方性BRDF ）</vt:lpstr>
      <vt:lpstr>光線と座標系（等方性BRDF 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2014-04-07T12:14:37Z</dcterms:created>
  <dcterms:modified xsi:type="dcterms:W3CDTF">2020-04-15T04:11:07Z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0x0101020010AEFE09DCD06140A9660BDD0E512771</vt:lpwstr>
  </property>
  <property fmtid="{D5CDD505-2E9C-101B-9397-08002B2CF9AE}" pid="3" name="NXPowerLiteLastOptimized">
    <vt:lpwstr>1169750</vt:lpwstr>
  </property>
  <property fmtid="{D5CDD505-2E9C-101B-9397-08002B2CF9AE}" pid="4" name="NXPowerLiteSettings">
    <vt:lpwstr>F900050004A000</vt:lpwstr>
  </property>
  <property fmtid="{D5CDD505-2E9C-101B-9397-08002B2CF9AE}" pid="5" name="NXPowerLiteVersion">
    <vt:lpwstr>D5.0.3</vt:lpwstr>
  </property>
</Properties>
</file>