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2"/>
  </p:notesMasterIdLst>
  <p:handoutMasterIdLst>
    <p:handoutMasterId r:id="rId23"/>
  </p:handoutMasterIdLst>
  <p:sldIdLst>
    <p:sldId id="314" r:id="rId5"/>
    <p:sldId id="315" r:id="rId6"/>
    <p:sldId id="316" r:id="rId7"/>
    <p:sldId id="326" r:id="rId8"/>
    <p:sldId id="327" r:id="rId9"/>
    <p:sldId id="328" r:id="rId10"/>
    <p:sldId id="329" r:id="rId11"/>
    <p:sldId id="330" r:id="rId12"/>
    <p:sldId id="331" r:id="rId13"/>
    <p:sldId id="332" r:id="rId14"/>
    <p:sldId id="333" r:id="rId15"/>
    <p:sldId id="334" r:id="rId16"/>
    <p:sldId id="335" r:id="rId17"/>
    <p:sldId id="336" r:id="rId18"/>
    <p:sldId id="337" r:id="rId19"/>
    <p:sldId id="338" r:id="rId20"/>
    <p:sldId id="30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p:cViewPr varScale="1">
        <p:scale>
          <a:sx n="78" d="100"/>
          <a:sy n="78" d="100"/>
        </p:scale>
        <p:origin x="878" y="72"/>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5/22/2024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528550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17</a:t>
            </a:fld>
            <a:endParaRPr lang="en-US" dirty="0"/>
          </a:p>
        </p:txBody>
      </p:sp>
    </p:spTree>
    <p:extLst>
      <p:ext uri="{BB962C8B-B14F-4D97-AF65-F5344CB8AC3E}">
        <p14:creationId xmlns:p14="http://schemas.microsoft.com/office/powerpoint/2010/main" val="24299665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2773681"/>
            <a:ext cx="5674360" cy="3200400"/>
          </a:xfrm>
        </p:spPr>
        <p:txBody>
          <a:bodyPr/>
          <a:lstStyle/>
          <a:p>
            <a:r>
              <a:rPr lang="en-US" dirty="0"/>
              <a:t>SQL PROJECT ON PIZZA SALES </a:t>
            </a:r>
          </a:p>
        </p:txBody>
      </p:sp>
    </p:spTree>
    <p:extLst>
      <p:ext uri="{BB962C8B-B14F-4D97-AF65-F5344CB8AC3E}">
        <p14:creationId xmlns:p14="http://schemas.microsoft.com/office/powerpoint/2010/main" val="29453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5C1B19-A667-AAF4-B09F-123B9313280A}"/>
              </a:ext>
            </a:extLst>
          </p:cNvPr>
          <p:cNvSpPr txBox="1"/>
          <p:nvPr/>
        </p:nvSpPr>
        <p:spPr>
          <a:xfrm>
            <a:off x="3771900" y="304800"/>
            <a:ext cx="7696200" cy="1077218"/>
          </a:xfrm>
          <a:prstGeom prst="rect">
            <a:avLst/>
          </a:prstGeom>
          <a:noFill/>
        </p:spPr>
        <p:txBody>
          <a:bodyPr wrap="square" rtlCol="0">
            <a:spAutoFit/>
          </a:bodyPr>
          <a:lstStyle/>
          <a:p>
            <a:r>
              <a:rPr lang="en-US" sz="3200" b="1" dirty="0">
                <a:solidFill>
                  <a:schemeClr val="bg1"/>
                </a:solidFill>
              </a:rPr>
              <a:t>Determine the distribution of orders by hour of the day</a:t>
            </a:r>
            <a:endParaRPr lang="en-IN" sz="3200" b="1" dirty="0">
              <a:solidFill>
                <a:schemeClr val="bg1"/>
              </a:solidFill>
            </a:endParaRPr>
          </a:p>
        </p:txBody>
      </p:sp>
      <p:cxnSp>
        <p:nvCxnSpPr>
          <p:cNvPr id="6" name="Straight Connector 5">
            <a:extLst>
              <a:ext uri="{FF2B5EF4-FFF2-40B4-BE49-F238E27FC236}">
                <a16:creationId xmlns:a16="http://schemas.microsoft.com/office/drawing/2014/main" id="{D21534FE-BE7A-DAF5-0765-626FAD5849B1}"/>
              </a:ext>
            </a:extLst>
          </p:cNvPr>
          <p:cNvCxnSpPr>
            <a:cxnSpLocks/>
          </p:cNvCxnSpPr>
          <p:nvPr/>
        </p:nvCxnSpPr>
        <p:spPr>
          <a:xfrm>
            <a:off x="0" y="381900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BAAB71CF-AA64-64AB-1C1C-7FFBD7FB08F7}"/>
              </a:ext>
            </a:extLst>
          </p:cNvPr>
          <p:cNvSpPr txBox="1"/>
          <p:nvPr/>
        </p:nvSpPr>
        <p:spPr>
          <a:xfrm>
            <a:off x="1795465" y="2216901"/>
            <a:ext cx="3952869" cy="707886"/>
          </a:xfrm>
          <a:prstGeom prst="rect">
            <a:avLst/>
          </a:prstGeom>
          <a:noFill/>
        </p:spPr>
        <p:txBody>
          <a:bodyPr wrap="square" rtlCol="0">
            <a:spAutoFit/>
          </a:bodyPr>
          <a:lstStyle/>
          <a:p>
            <a:r>
              <a:rPr lang="en-US" sz="4000" b="1" dirty="0">
                <a:solidFill>
                  <a:schemeClr val="bg1"/>
                </a:solidFill>
              </a:rPr>
              <a:t>QUERY</a:t>
            </a:r>
            <a:endParaRPr lang="en-IN" sz="4000" b="1" dirty="0">
              <a:solidFill>
                <a:schemeClr val="bg1"/>
              </a:solidFill>
            </a:endParaRPr>
          </a:p>
        </p:txBody>
      </p:sp>
      <p:sp>
        <p:nvSpPr>
          <p:cNvPr id="8" name="TextBox 7">
            <a:extLst>
              <a:ext uri="{FF2B5EF4-FFF2-40B4-BE49-F238E27FC236}">
                <a16:creationId xmlns:a16="http://schemas.microsoft.com/office/drawing/2014/main" id="{924BE3F1-FA0D-90FA-F376-E241FE7079A3}"/>
              </a:ext>
            </a:extLst>
          </p:cNvPr>
          <p:cNvSpPr txBox="1"/>
          <p:nvPr/>
        </p:nvSpPr>
        <p:spPr>
          <a:xfrm>
            <a:off x="1962149" y="4899541"/>
            <a:ext cx="3952869" cy="707886"/>
          </a:xfrm>
          <a:prstGeom prst="rect">
            <a:avLst/>
          </a:prstGeom>
          <a:noFill/>
        </p:spPr>
        <p:txBody>
          <a:bodyPr wrap="square" rtlCol="0">
            <a:spAutoFit/>
          </a:bodyPr>
          <a:lstStyle/>
          <a:p>
            <a:r>
              <a:rPr lang="en-US" sz="4000" b="1" dirty="0">
                <a:solidFill>
                  <a:schemeClr val="bg1"/>
                </a:solidFill>
              </a:rPr>
              <a:t>OUTPUT</a:t>
            </a:r>
            <a:endParaRPr lang="en-IN" sz="4000" b="1" dirty="0">
              <a:solidFill>
                <a:schemeClr val="bg1"/>
              </a:solidFill>
            </a:endParaRPr>
          </a:p>
        </p:txBody>
      </p:sp>
      <p:pic>
        <p:nvPicPr>
          <p:cNvPr id="3" name="Picture 2">
            <a:extLst>
              <a:ext uri="{FF2B5EF4-FFF2-40B4-BE49-F238E27FC236}">
                <a16:creationId xmlns:a16="http://schemas.microsoft.com/office/drawing/2014/main" id="{D3DC2F09-7694-60D6-993F-2E24D1E6CC89}"/>
              </a:ext>
            </a:extLst>
          </p:cNvPr>
          <p:cNvPicPr>
            <a:picLocks noChangeAspect="1"/>
          </p:cNvPicPr>
          <p:nvPr/>
        </p:nvPicPr>
        <p:blipFill>
          <a:blip r:embed="rId2"/>
          <a:stretch>
            <a:fillRect/>
          </a:stretch>
        </p:blipFill>
        <p:spPr>
          <a:xfrm>
            <a:off x="4875627" y="1999230"/>
            <a:ext cx="6546851" cy="1202558"/>
          </a:xfrm>
          <a:prstGeom prst="rect">
            <a:avLst/>
          </a:prstGeom>
        </p:spPr>
      </p:pic>
      <p:pic>
        <p:nvPicPr>
          <p:cNvPr id="9" name="Picture 8">
            <a:extLst>
              <a:ext uri="{FF2B5EF4-FFF2-40B4-BE49-F238E27FC236}">
                <a16:creationId xmlns:a16="http://schemas.microsoft.com/office/drawing/2014/main" id="{5F7DAE13-E455-52E8-226F-C7CD14DC89D3}"/>
              </a:ext>
            </a:extLst>
          </p:cNvPr>
          <p:cNvPicPr>
            <a:picLocks noChangeAspect="1"/>
          </p:cNvPicPr>
          <p:nvPr/>
        </p:nvPicPr>
        <p:blipFill>
          <a:blip r:embed="rId3"/>
          <a:stretch>
            <a:fillRect/>
          </a:stretch>
        </p:blipFill>
        <p:spPr>
          <a:xfrm>
            <a:off x="5031991" y="4001592"/>
            <a:ext cx="2470022" cy="2635171"/>
          </a:xfrm>
          <a:prstGeom prst="rect">
            <a:avLst/>
          </a:prstGeom>
        </p:spPr>
      </p:pic>
    </p:spTree>
    <p:extLst>
      <p:ext uri="{BB962C8B-B14F-4D97-AF65-F5344CB8AC3E}">
        <p14:creationId xmlns:p14="http://schemas.microsoft.com/office/powerpoint/2010/main" val="1307375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5C1B19-A667-AAF4-B09F-123B9313280A}"/>
              </a:ext>
            </a:extLst>
          </p:cNvPr>
          <p:cNvSpPr txBox="1"/>
          <p:nvPr/>
        </p:nvSpPr>
        <p:spPr>
          <a:xfrm>
            <a:off x="3771900" y="304800"/>
            <a:ext cx="7696200" cy="1077218"/>
          </a:xfrm>
          <a:prstGeom prst="rect">
            <a:avLst/>
          </a:prstGeom>
          <a:noFill/>
        </p:spPr>
        <p:txBody>
          <a:bodyPr wrap="square" rtlCol="0">
            <a:spAutoFit/>
          </a:bodyPr>
          <a:lstStyle/>
          <a:p>
            <a:r>
              <a:rPr lang="en-US" sz="3200" b="1" dirty="0">
                <a:solidFill>
                  <a:schemeClr val="bg1"/>
                </a:solidFill>
              </a:rPr>
              <a:t>Join relevant tables to find the category-wise distribution of pizzas</a:t>
            </a:r>
            <a:endParaRPr lang="en-IN" sz="3200" b="1" dirty="0">
              <a:solidFill>
                <a:schemeClr val="bg1"/>
              </a:solidFill>
            </a:endParaRPr>
          </a:p>
        </p:txBody>
      </p:sp>
      <p:cxnSp>
        <p:nvCxnSpPr>
          <p:cNvPr id="6" name="Straight Connector 5">
            <a:extLst>
              <a:ext uri="{FF2B5EF4-FFF2-40B4-BE49-F238E27FC236}">
                <a16:creationId xmlns:a16="http://schemas.microsoft.com/office/drawing/2014/main" id="{D21534FE-BE7A-DAF5-0765-626FAD5849B1}"/>
              </a:ext>
            </a:extLst>
          </p:cNvPr>
          <p:cNvCxnSpPr>
            <a:cxnSpLocks/>
          </p:cNvCxnSpPr>
          <p:nvPr/>
        </p:nvCxnSpPr>
        <p:spPr>
          <a:xfrm>
            <a:off x="0" y="381900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BAAB71CF-AA64-64AB-1C1C-7FFBD7FB08F7}"/>
              </a:ext>
            </a:extLst>
          </p:cNvPr>
          <p:cNvSpPr txBox="1"/>
          <p:nvPr/>
        </p:nvSpPr>
        <p:spPr>
          <a:xfrm>
            <a:off x="1795465" y="2216901"/>
            <a:ext cx="3952869" cy="707886"/>
          </a:xfrm>
          <a:prstGeom prst="rect">
            <a:avLst/>
          </a:prstGeom>
          <a:noFill/>
        </p:spPr>
        <p:txBody>
          <a:bodyPr wrap="square" rtlCol="0">
            <a:spAutoFit/>
          </a:bodyPr>
          <a:lstStyle/>
          <a:p>
            <a:r>
              <a:rPr lang="en-US" sz="4000" b="1" dirty="0">
                <a:solidFill>
                  <a:schemeClr val="bg1"/>
                </a:solidFill>
              </a:rPr>
              <a:t>QUERY</a:t>
            </a:r>
            <a:endParaRPr lang="en-IN" sz="4000" b="1" dirty="0">
              <a:solidFill>
                <a:schemeClr val="bg1"/>
              </a:solidFill>
            </a:endParaRPr>
          </a:p>
        </p:txBody>
      </p:sp>
      <p:sp>
        <p:nvSpPr>
          <p:cNvPr id="8" name="TextBox 7">
            <a:extLst>
              <a:ext uri="{FF2B5EF4-FFF2-40B4-BE49-F238E27FC236}">
                <a16:creationId xmlns:a16="http://schemas.microsoft.com/office/drawing/2014/main" id="{924BE3F1-FA0D-90FA-F376-E241FE7079A3}"/>
              </a:ext>
            </a:extLst>
          </p:cNvPr>
          <p:cNvSpPr txBox="1"/>
          <p:nvPr/>
        </p:nvSpPr>
        <p:spPr>
          <a:xfrm>
            <a:off x="1962149" y="4899541"/>
            <a:ext cx="3952869" cy="707886"/>
          </a:xfrm>
          <a:prstGeom prst="rect">
            <a:avLst/>
          </a:prstGeom>
          <a:noFill/>
        </p:spPr>
        <p:txBody>
          <a:bodyPr wrap="square" rtlCol="0">
            <a:spAutoFit/>
          </a:bodyPr>
          <a:lstStyle/>
          <a:p>
            <a:r>
              <a:rPr lang="en-US" sz="4000" b="1" dirty="0">
                <a:solidFill>
                  <a:schemeClr val="bg1"/>
                </a:solidFill>
              </a:rPr>
              <a:t>OUTPUT</a:t>
            </a:r>
            <a:endParaRPr lang="en-IN" sz="4000" b="1" dirty="0">
              <a:solidFill>
                <a:schemeClr val="bg1"/>
              </a:solidFill>
            </a:endParaRPr>
          </a:p>
        </p:txBody>
      </p:sp>
      <p:pic>
        <p:nvPicPr>
          <p:cNvPr id="9" name="Picture 8">
            <a:extLst>
              <a:ext uri="{FF2B5EF4-FFF2-40B4-BE49-F238E27FC236}">
                <a16:creationId xmlns:a16="http://schemas.microsoft.com/office/drawing/2014/main" id="{977C903D-06C1-114C-53FF-202B2FE7CF92}"/>
              </a:ext>
            </a:extLst>
          </p:cNvPr>
          <p:cNvPicPr>
            <a:picLocks noChangeAspect="1"/>
          </p:cNvPicPr>
          <p:nvPr/>
        </p:nvPicPr>
        <p:blipFill>
          <a:blip r:embed="rId2"/>
          <a:stretch>
            <a:fillRect/>
          </a:stretch>
        </p:blipFill>
        <p:spPr>
          <a:xfrm>
            <a:off x="4687696" y="2098134"/>
            <a:ext cx="7124018" cy="1077212"/>
          </a:xfrm>
          <a:prstGeom prst="rect">
            <a:avLst/>
          </a:prstGeom>
        </p:spPr>
      </p:pic>
      <p:pic>
        <p:nvPicPr>
          <p:cNvPr id="11" name="Picture 10">
            <a:extLst>
              <a:ext uri="{FF2B5EF4-FFF2-40B4-BE49-F238E27FC236}">
                <a16:creationId xmlns:a16="http://schemas.microsoft.com/office/drawing/2014/main" id="{A894FE69-8DA5-6892-9542-016FF15A4A4E}"/>
              </a:ext>
            </a:extLst>
          </p:cNvPr>
          <p:cNvPicPr>
            <a:picLocks noChangeAspect="1"/>
          </p:cNvPicPr>
          <p:nvPr/>
        </p:nvPicPr>
        <p:blipFill>
          <a:blip r:embed="rId3"/>
          <a:stretch>
            <a:fillRect/>
          </a:stretch>
        </p:blipFill>
        <p:spPr>
          <a:xfrm>
            <a:off x="4687696" y="4689445"/>
            <a:ext cx="2816608" cy="1580049"/>
          </a:xfrm>
          <a:prstGeom prst="rect">
            <a:avLst/>
          </a:prstGeom>
        </p:spPr>
      </p:pic>
    </p:spTree>
    <p:extLst>
      <p:ext uri="{BB962C8B-B14F-4D97-AF65-F5344CB8AC3E}">
        <p14:creationId xmlns:p14="http://schemas.microsoft.com/office/powerpoint/2010/main" val="2299421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5C1B19-A667-AAF4-B09F-123B9313280A}"/>
              </a:ext>
            </a:extLst>
          </p:cNvPr>
          <p:cNvSpPr txBox="1"/>
          <p:nvPr/>
        </p:nvSpPr>
        <p:spPr>
          <a:xfrm>
            <a:off x="3569110" y="304800"/>
            <a:ext cx="7898990" cy="1077218"/>
          </a:xfrm>
          <a:prstGeom prst="rect">
            <a:avLst/>
          </a:prstGeom>
          <a:noFill/>
        </p:spPr>
        <p:txBody>
          <a:bodyPr wrap="square" rtlCol="0">
            <a:spAutoFit/>
          </a:bodyPr>
          <a:lstStyle/>
          <a:p>
            <a:r>
              <a:rPr lang="en-US" sz="3200" b="1" dirty="0">
                <a:solidFill>
                  <a:schemeClr val="bg1"/>
                </a:solidFill>
              </a:rPr>
              <a:t>Group the orders by date and calculate the average number of pizzas ordered per day</a:t>
            </a:r>
            <a:endParaRPr lang="en-IN" sz="3200" b="1" dirty="0">
              <a:solidFill>
                <a:schemeClr val="bg1"/>
              </a:solidFill>
            </a:endParaRPr>
          </a:p>
        </p:txBody>
      </p:sp>
      <p:cxnSp>
        <p:nvCxnSpPr>
          <p:cNvPr id="6" name="Straight Connector 5">
            <a:extLst>
              <a:ext uri="{FF2B5EF4-FFF2-40B4-BE49-F238E27FC236}">
                <a16:creationId xmlns:a16="http://schemas.microsoft.com/office/drawing/2014/main" id="{D21534FE-BE7A-DAF5-0765-626FAD5849B1}"/>
              </a:ext>
            </a:extLst>
          </p:cNvPr>
          <p:cNvCxnSpPr>
            <a:cxnSpLocks/>
          </p:cNvCxnSpPr>
          <p:nvPr/>
        </p:nvCxnSpPr>
        <p:spPr>
          <a:xfrm>
            <a:off x="0" y="381900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BAAB71CF-AA64-64AB-1C1C-7FFBD7FB08F7}"/>
              </a:ext>
            </a:extLst>
          </p:cNvPr>
          <p:cNvSpPr txBox="1"/>
          <p:nvPr/>
        </p:nvSpPr>
        <p:spPr>
          <a:xfrm>
            <a:off x="1795465" y="2216901"/>
            <a:ext cx="3952869" cy="707886"/>
          </a:xfrm>
          <a:prstGeom prst="rect">
            <a:avLst/>
          </a:prstGeom>
          <a:noFill/>
        </p:spPr>
        <p:txBody>
          <a:bodyPr wrap="square" rtlCol="0">
            <a:spAutoFit/>
          </a:bodyPr>
          <a:lstStyle/>
          <a:p>
            <a:r>
              <a:rPr lang="en-US" sz="4000" b="1" dirty="0">
                <a:solidFill>
                  <a:schemeClr val="bg1"/>
                </a:solidFill>
              </a:rPr>
              <a:t>QUERY</a:t>
            </a:r>
            <a:endParaRPr lang="en-IN" sz="4000" b="1" dirty="0">
              <a:solidFill>
                <a:schemeClr val="bg1"/>
              </a:solidFill>
            </a:endParaRPr>
          </a:p>
        </p:txBody>
      </p:sp>
      <p:sp>
        <p:nvSpPr>
          <p:cNvPr id="8" name="TextBox 7">
            <a:extLst>
              <a:ext uri="{FF2B5EF4-FFF2-40B4-BE49-F238E27FC236}">
                <a16:creationId xmlns:a16="http://schemas.microsoft.com/office/drawing/2014/main" id="{924BE3F1-FA0D-90FA-F376-E241FE7079A3}"/>
              </a:ext>
            </a:extLst>
          </p:cNvPr>
          <p:cNvSpPr txBox="1"/>
          <p:nvPr/>
        </p:nvSpPr>
        <p:spPr>
          <a:xfrm>
            <a:off x="1962149" y="4899541"/>
            <a:ext cx="3952869" cy="707886"/>
          </a:xfrm>
          <a:prstGeom prst="rect">
            <a:avLst/>
          </a:prstGeom>
          <a:noFill/>
        </p:spPr>
        <p:txBody>
          <a:bodyPr wrap="square" rtlCol="0">
            <a:spAutoFit/>
          </a:bodyPr>
          <a:lstStyle/>
          <a:p>
            <a:r>
              <a:rPr lang="en-US" sz="4000" b="1" dirty="0">
                <a:solidFill>
                  <a:schemeClr val="bg1"/>
                </a:solidFill>
              </a:rPr>
              <a:t>OUTPUT</a:t>
            </a:r>
            <a:endParaRPr lang="en-IN" sz="4000" b="1" dirty="0">
              <a:solidFill>
                <a:schemeClr val="bg1"/>
              </a:solidFill>
            </a:endParaRPr>
          </a:p>
        </p:txBody>
      </p:sp>
      <p:pic>
        <p:nvPicPr>
          <p:cNvPr id="3" name="Picture 2">
            <a:extLst>
              <a:ext uri="{FF2B5EF4-FFF2-40B4-BE49-F238E27FC236}">
                <a16:creationId xmlns:a16="http://schemas.microsoft.com/office/drawing/2014/main" id="{B56A1875-8207-FB35-69C9-FF8665BA95C1}"/>
              </a:ext>
            </a:extLst>
          </p:cNvPr>
          <p:cNvPicPr>
            <a:picLocks noChangeAspect="1"/>
          </p:cNvPicPr>
          <p:nvPr/>
        </p:nvPicPr>
        <p:blipFill>
          <a:blip r:embed="rId2"/>
          <a:stretch>
            <a:fillRect/>
          </a:stretch>
        </p:blipFill>
        <p:spPr>
          <a:xfrm>
            <a:off x="5055972" y="1930670"/>
            <a:ext cx="6443564" cy="1615580"/>
          </a:xfrm>
          <a:prstGeom prst="rect">
            <a:avLst/>
          </a:prstGeom>
        </p:spPr>
      </p:pic>
      <p:pic>
        <p:nvPicPr>
          <p:cNvPr id="9" name="Picture 8">
            <a:extLst>
              <a:ext uri="{FF2B5EF4-FFF2-40B4-BE49-F238E27FC236}">
                <a16:creationId xmlns:a16="http://schemas.microsoft.com/office/drawing/2014/main" id="{9A13114E-F4D6-BA9F-E5BA-26FB47176242}"/>
              </a:ext>
            </a:extLst>
          </p:cNvPr>
          <p:cNvPicPr>
            <a:picLocks noChangeAspect="1"/>
          </p:cNvPicPr>
          <p:nvPr/>
        </p:nvPicPr>
        <p:blipFill>
          <a:blip r:embed="rId3"/>
          <a:stretch>
            <a:fillRect/>
          </a:stretch>
        </p:blipFill>
        <p:spPr>
          <a:xfrm>
            <a:off x="5055972" y="4474229"/>
            <a:ext cx="2942109" cy="1331466"/>
          </a:xfrm>
          <a:prstGeom prst="rect">
            <a:avLst/>
          </a:prstGeom>
        </p:spPr>
      </p:pic>
    </p:spTree>
    <p:extLst>
      <p:ext uri="{BB962C8B-B14F-4D97-AF65-F5344CB8AC3E}">
        <p14:creationId xmlns:p14="http://schemas.microsoft.com/office/powerpoint/2010/main" val="1656920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5C1B19-A667-AAF4-B09F-123B9313280A}"/>
              </a:ext>
            </a:extLst>
          </p:cNvPr>
          <p:cNvSpPr txBox="1"/>
          <p:nvPr/>
        </p:nvSpPr>
        <p:spPr>
          <a:xfrm>
            <a:off x="3771900" y="304800"/>
            <a:ext cx="7696200" cy="1077218"/>
          </a:xfrm>
          <a:prstGeom prst="rect">
            <a:avLst/>
          </a:prstGeom>
          <a:noFill/>
        </p:spPr>
        <p:txBody>
          <a:bodyPr wrap="square" rtlCol="0">
            <a:spAutoFit/>
          </a:bodyPr>
          <a:lstStyle/>
          <a:p>
            <a:r>
              <a:rPr lang="en-US" sz="3200" b="1" dirty="0">
                <a:solidFill>
                  <a:schemeClr val="bg1"/>
                </a:solidFill>
              </a:rPr>
              <a:t>Determine the top 3 most ordered pizza types based on revenue</a:t>
            </a:r>
            <a:endParaRPr lang="en-IN" sz="3200" b="1" dirty="0">
              <a:solidFill>
                <a:schemeClr val="bg1"/>
              </a:solidFill>
            </a:endParaRPr>
          </a:p>
        </p:txBody>
      </p:sp>
      <p:cxnSp>
        <p:nvCxnSpPr>
          <p:cNvPr id="6" name="Straight Connector 5">
            <a:extLst>
              <a:ext uri="{FF2B5EF4-FFF2-40B4-BE49-F238E27FC236}">
                <a16:creationId xmlns:a16="http://schemas.microsoft.com/office/drawing/2014/main" id="{D21534FE-BE7A-DAF5-0765-626FAD5849B1}"/>
              </a:ext>
            </a:extLst>
          </p:cNvPr>
          <p:cNvCxnSpPr>
            <a:cxnSpLocks/>
          </p:cNvCxnSpPr>
          <p:nvPr/>
        </p:nvCxnSpPr>
        <p:spPr>
          <a:xfrm>
            <a:off x="0" y="381900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BAAB71CF-AA64-64AB-1C1C-7FFBD7FB08F7}"/>
              </a:ext>
            </a:extLst>
          </p:cNvPr>
          <p:cNvSpPr txBox="1"/>
          <p:nvPr/>
        </p:nvSpPr>
        <p:spPr>
          <a:xfrm>
            <a:off x="1795465" y="2216901"/>
            <a:ext cx="3952869" cy="707886"/>
          </a:xfrm>
          <a:prstGeom prst="rect">
            <a:avLst/>
          </a:prstGeom>
          <a:noFill/>
        </p:spPr>
        <p:txBody>
          <a:bodyPr wrap="square" rtlCol="0">
            <a:spAutoFit/>
          </a:bodyPr>
          <a:lstStyle/>
          <a:p>
            <a:r>
              <a:rPr lang="en-US" sz="4000" b="1" dirty="0">
                <a:solidFill>
                  <a:schemeClr val="bg1"/>
                </a:solidFill>
              </a:rPr>
              <a:t>QUERY</a:t>
            </a:r>
            <a:endParaRPr lang="en-IN" sz="4000" b="1" dirty="0">
              <a:solidFill>
                <a:schemeClr val="bg1"/>
              </a:solidFill>
            </a:endParaRPr>
          </a:p>
        </p:txBody>
      </p:sp>
      <p:sp>
        <p:nvSpPr>
          <p:cNvPr id="8" name="TextBox 7">
            <a:extLst>
              <a:ext uri="{FF2B5EF4-FFF2-40B4-BE49-F238E27FC236}">
                <a16:creationId xmlns:a16="http://schemas.microsoft.com/office/drawing/2014/main" id="{924BE3F1-FA0D-90FA-F376-E241FE7079A3}"/>
              </a:ext>
            </a:extLst>
          </p:cNvPr>
          <p:cNvSpPr txBox="1"/>
          <p:nvPr/>
        </p:nvSpPr>
        <p:spPr>
          <a:xfrm>
            <a:off x="1962149" y="4899541"/>
            <a:ext cx="3952869" cy="707886"/>
          </a:xfrm>
          <a:prstGeom prst="rect">
            <a:avLst/>
          </a:prstGeom>
          <a:noFill/>
        </p:spPr>
        <p:txBody>
          <a:bodyPr wrap="square" rtlCol="0">
            <a:spAutoFit/>
          </a:bodyPr>
          <a:lstStyle/>
          <a:p>
            <a:r>
              <a:rPr lang="en-US" sz="4000" b="1" dirty="0">
                <a:solidFill>
                  <a:schemeClr val="bg1"/>
                </a:solidFill>
              </a:rPr>
              <a:t>OUTPUT</a:t>
            </a:r>
            <a:endParaRPr lang="en-IN" sz="4000" b="1" dirty="0">
              <a:solidFill>
                <a:schemeClr val="bg1"/>
              </a:solidFill>
            </a:endParaRPr>
          </a:p>
        </p:txBody>
      </p:sp>
      <p:pic>
        <p:nvPicPr>
          <p:cNvPr id="3" name="Picture 2">
            <a:extLst>
              <a:ext uri="{FF2B5EF4-FFF2-40B4-BE49-F238E27FC236}">
                <a16:creationId xmlns:a16="http://schemas.microsoft.com/office/drawing/2014/main" id="{4DD3E610-7D14-0BDF-FB34-A6916DB9E753}"/>
              </a:ext>
            </a:extLst>
          </p:cNvPr>
          <p:cNvPicPr>
            <a:picLocks noChangeAspect="1"/>
          </p:cNvPicPr>
          <p:nvPr/>
        </p:nvPicPr>
        <p:blipFill>
          <a:blip r:embed="rId2"/>
          <a:stretch>
            <a:fillRect/>
          </a:stretch>
        </p:blipFill>
        <p:spPr>
          <a:xfrm>
            <a:off x="5048000" y="1725967"/>
            <a:ext cx="6268456" cy="1785057"/>
          </a:xfrm>
          <a:prstGeom prst="rect">
            <a:avLst/>
          </a:prstGeom>
        </p:spPr>
      </p:pic>
      <p:pic>
        <p:nvPicPr>
          <p:cNvPr id="9" name="Picture 8">
            <a:extLst>
              <a:ext uri="{FF2B5EF4-FFF2-40B4-BE49-F238E27FC236}">
                <a16:creationId xmlns:a16="http://schemas.microsoft.com/office/drawing/2014/main" id="{F84C88CE-21C5-6064-8914-3E75787360CA}"/>
              </a:ext>
            </a:extLst>
          </p:cNvPr>
          <p:cNvPicPr>
            <a:picLocks noChangeAspect="1"/>
          </p:cNvPicPr>
          <p:nvPr/>
        </p:nvPicPr>
        <p:blipFill>
          <a:blip r:embed="rId3"/>
          <a:stretch>
            <a:fillRect/>
          </a:stretch>
        </p:blipFill>
        <p:spPr>
          <a:xfrm>
            <a:off x="5063663" y="4606631"/>
            <a:ext cx="4356147" cy="1341375"/>
          </a:xfrm>
          <a:prstGeom prst="rect">
            <a:avLst/>
          </a:prstGeom>
        </p:spPr>
      </p:pic>
    </p:spTree>
    <p:extLst>
      <p:ext uri="{BB962C8B-B14F-4D97-AF65-F5344CB8AC3E}">
        <p14:creationId xmlns:p14="http://schemas.microsoft.com/office/powerpoint/2010/main" val="190031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5C1B19-A667-AAF4-B09F-123B9313280A}"/>
              </a:ext>
            </a:extLst>
          </p:cNvPr>
          <p:cNvSpPr txBox="1"/>
          <p:nvPr/>
        </p:nvSpPr>
        <p:spPr>
          <a:xfrm>
            <a:off x="3771900" y="304800"/>
            <a:ext cx="7696200" cy="1077218"/>
          </a:xfrm>
          <a:prstGeom prst="rect">
            <a:avLst/>
          </a:prstGeom>
          <a:noFill/>
        </p:spPr>
        <p:txBody>
          <a:bodyPr wrap="square" rtlCol="0">
            <a:spAutoFit/>
          </a:bodyPr>
          <a:lstStyle/>
          <a:p>
            <a:r>
              <a:rPr lang="en-US" sz="3200" b="1" dirty="0">
                <a:solidFill>
                  <a:schemeClr val="bg1"/>
                </a:solidFill>
              </a:rPr>
              <a:t>Calculate the percentage contribution of each pizza type to total revenue</a:t>
            </a:r>
            <a:endParaRPr lang="en-IN" sz="3200" b="1" dirty="0">
              <a:solidFill>
                <a:schemeClr val="bg1"/>
              </a:solidFill>
            </a:endParaRPr>
          </a:p>
        </p:txBody>
      </p:sp>
      <p:cxnSp>
        <p:nvCxnSpPr>
          <p:cNvPr id="6" name="Straight Connector 5">
            <a:extLst>
              <a:ext uri="{FF2B5EF4-FFF2-40B4-BE49-F238E27FC236}">
                <a16:creationId xmlns:a16="http://schemas.microsoft.com/office/drawing/2014/main" id="{D21534FE-BE7A-DAF5-0765-626FAD5849B1}"/>
              </a:ext>
            </a:extLst>
          </p:cNvPr>
          <p:cNvCxnSpPr>
            <a:cxnSpLocks/>
          </p:cNvCxnSpPr>
          <p:nvPr/>
        </p:nvCxnSpPr>
        <p:spPr>
          <a:xfrm>
            <a:off x="0" y="381900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BAAB71CF-AA64-64AB-1C1C-7FFBD7FB08F7}"/>
              </a:ext>
            </a:extLst>
          </p:cNvPr>
          <p:cNvSpPr txBox="1"/>
          <p:nvPr/>
        </p:nvSpPr>
        <p:spPr>
          <a:xfrm>
            <a:off x="1795465" y="2216901"/>
            <a:ext cx="3952869" cy="707886"/>
          </a:xfrm>
          <a:prstGeom prst="rect">
            <a:avLst/>
          </a:prstGeom>
          <a:noFill/>
        </p:spPr>
        <p:txBody>
          <a:bodyPr wrap="square" rtlCol="0">
            <a:spAutoFit/>
          </a:bodyPr>
          <a:lstStyle/>
          <a:p>
            <a:r>
              <a:rPr lang="en-US" sz="4000" b="1" dirty="0">
                <a:solidFill>
                  <a:schemeClr val="bg1"/>
                </a:solidFill>
              </a:rPr>
              <a:t>QUERY</a:t>
            </a:r>
            <a:endParaRPr lang="en-IN" sz="4000" b="1" dirty="0">
              <a:solidFill>
                <a:schemeClr val="bg1"/>
              </a:solidFill>
            </a:endParaRPr>
          </a:p>
        </p:txBody>
      </p:sp>
      <p:sp>
        <p:nvSpPr>
          <p:cNvPr id="8" name="TextBox 7">
            <a:extLst>
              <a:ext uri="{FF2B5EF4-FFF2-40B4-BE49-F238E27FC236}">
                <a16:creationId xmlns:a16="http://schemas.microsoft.com/office/drawing/2014/main" id="{924BE3F1-FA0D-90FA-F376-E241FE7079A3}"/>
              </a:ext>
            </a:extLst>
          </p:cNvPr>
          <p:cNvSpPr txBox="1"/>
          <p:nvPr/>
        </p:nvSpPr>
        <p:spPr>
          <a:xfrm>
            <a:off x="1962149" y="4899541"/>
            <a:ext cx="3952869" cy="707886"/>
          </a:xfrm>
          <a:prstGeom prst="rect">
            <a:avLst/>
          </a:prstGeom>
          <a:noFill/>
        </p:spPr>
        <p:txBody>
          <a:bodyPr wrap="square" rtlCol="0">
            <a:spAutoFit/>
          </a:bodyPr>
          <a:lstStyle/>
          <a:p>
            <a:r>
              <a:rPr lang="en-US" sz="4000" b="1" dirty="0">
                <a:solidFill>
                  <a:schemeClr val="bg1"/>
                </a:solidFill>
              </a:rPr>
              <a:t>OUTPUT</a:t>
            </a:r>
            <a:endParaRPr lang="en-IN" sz="4000" b="1" dirty="0">
              <a:solidFill>
                <a:schemeClr val="bg1"/>
              </a:solidFill>
            </a:endParaRPr>
          </a:p>
        </p:txBody>
      </p:sp>
      <p:pic>
        <p:nvPicPr>
          <p:cNvPr id="3" name="Picture 2">
            <a:extLst>
              <a:ext uri="{FF2B5EF4-FFF2-40B4-BE49-F238E27FC236}">
                <a16:creationId xmlns:a16="http://schemas.microsoft.com/office/drawing/2014/main" id="{8DB64C99-F7C7-0150-BA46-C4F46A596926}"/>
              </a:ext>
            </a:extLst>
          </p:cNvPr>
          <p:cNvPicPr>
            <a:picLocks noChangeAspect="1"/>
          </p:cNvPicPr>
          <p:nvPr/>
        </p:nvPicPr>
        <p:blipFill>
          <a:blip r:embed="rId2"/>
          <a:stretch>
            <a:fillRect/>
          </a:stretch>
        </p:blipFill>
        <p:spPr>
          <a:xfrm>
            <a:off x="4738829" y="1696748"/>
            <a:ext cx="7325033" cy="1828958"/>
          </a:xfrm>
          <a:prstGeom prst="rect">
            <a:avLst/>
          </a:prstGeom>
        </p:spPr>
      </p:pic>
      <p:pic>
        <p:nvPicPr>
          <p:cNvPr id="9" name="Picture 8">
            <a:extLst>
              <a:ext uri="{FF2B5EF4-FFF2-40B4-BE49-F238E27FC236}">
                <a16:creationId xmlns:a16="http://schemas.microsoft.com/office/drawing/2014/main" id="{933018AD-2C5A-9C9B-C351-FD0F461CFCF6}"/>
              </a:ext>
            </a:extLst>
          </p:cNvPr>
          <p:cNvPicPr>
            <a:picLocks noChangeAspect="1"/>
          </p:cNvPicPr>
          <p:nvPr/>
        </p:nvPicPr>
        <p:blipFill>
          <a:blip r:embed="rId3"/>
          <a:stretch>
            <a:fillRect/>
          </a:stretch>
        </p:blipFill>
        <p:spPr>
          <a:xfrm>
            <a:off x="4738829" y="4405590"/>
            <a:ext cx="3779560" cy="1991929"/>
          </a:xfrm>
          <a:prstGeom prst="rect">
            <a:avLst/>
          </a:prstGeom>
        </p:spPr>
      </p:pic>
    </p:spTree>
    <p:extLst>
      <p:ext uri="{BB962C8B-B14F-4D97-AF65-F5344CB8AC3E}">
        <p14:creationId xmlns:p14="http://schemas.microsoft.com/office/powerpoint/2010/main" val="1509010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5C1B19-A667-AAF4-B09F-123B9313280A}"/>
              </a:ext>
            </a:extLst>
          </p:cNvPr>
          <p:cNvSpPr txBox="1"/>
          <p:nvPr/>
        </p:nvSpPr>
        <p:spPr>
          <a:xfrm>
            <a:off x="3771900" y="304800"/>
            <a:ext cx="7696200" cy="1077218"/>
          </a:xfrm>
          <a:prstGeom prst="rect">
            <a:avLst/>
          </a:prstGeom>
          <a:noFill/>
        </p:spPr>
        <p:txBody>
          <a:bodyPr wrap="square" rtlCol="0">
            <a:spAutoFit/>
          </a:bodyPr>
          <a:lstStyle/>
          <a:p>
            <a:r>
              <a:rPr lang="en-US" sz="3200" b="1" dirty="0">
                <a:solidFill>
                  <a:schemeClr val="bg1"/>
                </a:solidFill>
              </a:rPr>
              <a:t>Analyze the cumulative revenue generated over date</a:t>
            </a:r>
            <a:endParaRPr lang="en-IN" sz="3200" b="1" dirty="0">
              <a:solidFill>
                <a:schemeClr val="bg1"/>
              </a:solidFill>
            </a:endParaRPr>
          </a:p>
        </p:txBody>
      </p:sp>
      <p:cxnSp>
        <p:nvCxnSpPr>
          <p:cNvPr id="6" name="Straight Connector 5">
            <a:extLst>
              <a:ext uri="{FF2B5EF4-FFF2-40B4-BE49-F238E27FC236}">
                <a16:creationId xmlns:a16="http://schemas.microsoft.com/office/drawing/2014/main" id="{D21534FE-BE7A-DAF5-0765-626FAD5849B1}"/>
              </a:ext>
            </a:extLst>
          </p:cNvPr>
          <p:cNvCxnSpPr>
            <a:cxnSpLocks/>
          </p:cNvCxnSpPr>
          <p:nvPr/>
        </p:nvCxnSpPr>
        <p:spPr>
          <a:xfrm>
            <a:off x="0" y="381900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BAAB71CF-AA64-64AB-1C1C-7FFBD7FB08F7}"/>
              </a:ext>
            </a:extLst>
          </p:cNvPr>
          <p:cNvSpPr txBox="1"/>
          <p:nvPr/>
        </p:nvSpPr>
        <p:spPr>
          <a:xfrm>
            <a:off x="1795465" y="2216901"/>
            <a:ext cx="3952869" cy="707886"/>
          </a:xfrm>
          <a:prstGeom prst="rect">
            <a:avLst/>
          </a:prstGeom>
          <a:noFill/>
        </p:spPr>
        <p:txBody>
          <a:bodyPr wrap="square" rtlCol="0">
            <a:spAutoFit/>
          </a:bodyPr>
          <a:lstStyle/>
          <a:p>
            <a:r>
              <a:rPr lang="en-US" sz="4000" b="1" dirty="0">
                <a:solidFill>
                  <a:schemeClr val="bg1"/>
                </a:solidFill>
              </a:rPr>
              <a:t>QUERY</a:t>
            </a:r>
            <a:endParaRPr lang="en-IN" sz="4000" b="1" dirty="0">
              <a:solidFill>
                <a:schemeClr val="bg1"/>
              </a:solidFill>
            </a:endParaRPr>
          </a:p>
        </p:txBody>
      </p:sp>
      <p:sp>
        <p:nvSpPr>
          <p:cNvPr id="8" name="TextBox 7">
            <a:extLst>
              <a:ext uri="{FF2B5EF4-FFF2-40B4-BE49-F238E27FC236}">
                <a16:creationId xmlns:a16="http://schemas.microsoft.com/office/drawing/2014/main" id="{924BE3F1-FA0D-90FA-F376-E241FE7079A3}"/>
              </a:ext>
            </a:extLst>
          </p:cNvPr>
          <p:cNvSpPr txBox="1"/>
          <p:nvPr/>
        </p:nvSpPr>
        <p:spPr>
          <a:xfrm>
            <a:off x="1962149" y="4899541"/>
            <a:ext cx="3952869" cy="707886"/>
          </a:xfrm>
          <a:prstGeom prst="rect">
            <a:avLst/>
          </a:prstGeom>
          <a:noFill/>
        </p:spPr>
        <p:txBody>
          <a:bodyPr wrap="square" rtlCol="0">
            <a:spAutoFit/>
          </a:bodyPr>
          <a:lstStyle/>
          <a:p>
            <a:r>
              <a:rPr lang="en-US" sz="4000" b="1" dirty="0">
                <a:solidFill>
                  <a:schemeClr val="bg1"/>
                </a:solidFill>
              </a:rPr>
              <a:t>OUTPUT</a:t>
            </a:r>
            <a:endParaRPr lang="en-IN" sz="4000" b="1" dirty="0">
              <a:solidFill>
                <a:schemeClr val="bg1"/>
              </a:solidFill>
            </a:endParaRPr>
          </a:p>
        </p:txBody>
      </p:sp>
      <p:pic>
        <p:nvPicPr>
          <p:cNvPr id="3" name="Picture 2">
            <a:extLst>
              <a:ext uri="{FF2B5EF4-FFF2-40B4-BE49-F238E27FC236}">
                <a16:creationId xmlns:a16="http://schemas.microsoft.com/office/drawing/2014/main" id="{F29D500D-1F8C-3329-5C3A-34F8996BE2BD}"/>
              </a:ext>
            </a:extLst>
          </p:cNvPr>
          <p:cNvPicPr>
            <a:picLocks noChangeAspect="1"/>
          </p:cNvPicPr>
          <p:nvPr/>
        </p:nvPicPr>
        <p:blipFill>
          <a:blip r:embed="rId2"/>
          <a:stretch>
            <a:fillRect/>
          </a:stretch>
        </p:blipFill>
        <p:spPr>
          <a:xfrm>
            <a:off x="4830864" y="1633503"/>
            <a:ext cx="6446736" cy="1874682"/>
          </a:xfrm>
          <a:prstGeom prst="rect">
            <a:avLst/>
          </a:prstGeom>
        </p:spPr>
      </p:pic>
      <p:pic>
        <p:nvPicPr>
          <p:cNvPr id="10" name="Picture 9">
            <a:extLst>
              <a:ext uri="{FF2B5EF4-FFF2-40B4-BE49-F238E27FC236}">
                <a16:creationId xmlns:a16="http://schemas.microsoft.com/office/drawing/2014/main" id="{F7A35DB3-9A8E-09F2-E6EC-91BB4D4FE8C0}"/>
              </a:ext>
            </a:extLst>
          </p:cNvPr>
          <p:cNvPicPr>
            <a:picLocks noChangeAspect="1"/>
          </p:cNvPicPr>
          <p:nvPr/>
        </p:nvPicPr>
        <p:blipFill>
          <a:blip r:embed="rId3"/>
          <a:stretch>
            <a:fillRect/>
          </a:stretch>
        </p:blipFill>
        <p:spPr>
          <a:xfrm>
            <a:off x="4836694" y="4190096"/>
            <a:ext cx="3830448" cy="1827245"/>
          </a:xfrm>
          <a:prstGeom prst="rect">
            <a:avLst/>
          </a:prstGeom>
        </p:spPr>
      </p:pic>
      <p:sp>
        <p:nvSpPr>
          <p:cNvPr id="11" name="TextBox 10">
            <a:extLst>
              <a:ext uri="{FF2B5EF4-FFF2-40B4-BE49-F238E27FC236}">
                <a16:creationId xmlns:a16="http://schemas.microsoft.com/office/drawing/2014/main" id="{09012713-F5BC-ABC3-1EC9-87CC2087B3ED}"/>
              </a:ext>
            </a:extLst>
          </p:cNvPr>
          <p:cNvSpPr txBox="1"/>
          <p:nvPr/>
        </p:nvSpPr>
        <p:spPr>
          <a:xfrm>
            <a:off x="5132438" y="5916148"/>
            <a:ext cx="2772697" cy="369332"/>
          </a:xfrm>
          <a:prstGeom prst="rect">
            <a:avLst/>
          </a:prstGeom>
          <a:noFill/>
        </p:spPr>
        <p:txBody>
          <a:bodyPr wrap="square" rtlCol="0">
            <a:spAutoFit/>
          </a:bodyPr>
          <a:lstStyle/>
          <a:p>
            <a:r>
              <a:rPr lang="en-IN" dirty="0">
                <a:solidFill>
                  <a:schemeClr val="bg1"/>
                </a:solidFill>
              </a:rPr>
              <a:t>And more</a:t>
            </a:r>
          </a:p>
        </p:txBody>
      </p:sp>
    </p:spTree>
    <p:extLst>
      <p:ext uri="{BB962C8B-B14F-4D97-AF65-F5344CB8AC3E}">
        <p14:creationId xmlns:p14="http://schemas.microsoft.com/office/powerpoint/2010/main" val="797806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5C1B19-A667-AAF4-B09F-123B9313280A}"/>
              </a:ext>
            </a:extLst>
          </p:cNvPr>
          <p:cNvSpPr txBox="1"/>
          <p:nvPr/>
        </p:nvSpPr>
        <p:spPr>
          <a:xfrm>
            <a:off x="3008671" y="304800"/>
            <a:ext cx="8459429" cy="1077218"/>
          </a:xfrm>
          <a:prstGeom prst="rect">
            <a:avLst/>
          </a:prstGeom>
          <a:noFill/>
        </p:spPr>
        <p:txBody>
          <a:bodyPr wrap="square" rtlCol="0">
            <a:spAutoFit/>
          </a:bodyPr>
          <a:lstStyle/>
          <a:p>
            <a:r>
              <a:rPr lang="en-US" sz="3200" b="1" dirty="0">
                <a:solidFill>
                  <a:schemeClr val="bg1"/>
                </a:solidFill>
              </a:rPr>
              <a:t>Determine the top 3 most ordered pizza types based on revenue for each pizza category</a:t>
            </a:r>
            <a:endParaRPr lang="en-IN" sz="3200" b="1" dirty="0">
              <a:solidFill>
                <a:schemeClr val="bg1"/>
              </a:solidFill>
            </a:endParaRPr>
          </a:p>
        </p:txBody>
      </p:sp>
      <p:cxnSp>
        <p:nvCxnSpPr>
          <p:cNvPr id="6" name="Straight Connector 5">
            <a:extLst>
              <a:ext uri="{FF2B5EF4-FFF2-40B4-BE49-F238E27FC236}">
                <a16:creationId xmlns:a16="http://schemas.microsoft.com/office/drawing/2014/main" id="{D21534FE-BE7A-DAF5-0765-626FAD5849B1}"/>
              </a:ext>
            </a:extLst>
          </p:cNvPr>
          <p:cNvCxnSpPr>
            <a:cxnSpLocks/>
          </p:cNvCxnSpPr>
          <p:nvPr/>
        </p:nvCxnSpPr>
        <p:spPr>
          <a:xfrm>
            <a:off x="0" y="381900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BAAB71CF-AA64-64AB-1C1C-7FFBD7FB08F7}"/>
              </a:ext>
            </a:extLst>
          </p:cNvPr>
          <p:cNvSpPr txBox="1"/>
          <p:nvPr/>
        </p:nvSpPr>
        <p:spPr>
          <a:xfrm>
            <a:off x="1795465" y="2216901"/>
            <a:ext cx="3952869" cy="707886"/>
          </a:xfrm>
          <a:prstGeom prst="rect">
            <a:avLst/>
          </a:prstGeom>
          <a:noFill/>
        </p:spPr>
        <p:txBody>
          <a:bodyPr wrap="square" rtlCol="0">
            <a:spAutoFit/>
          </a:bodyPr>
          <a:lstStyle/>
          <a:p>
            <a:r>
              <a:rPr lang="en-US" sz="4000" b="1" dirty="0">
                <a:solidFill>
                  <a:schemeClr val="bg1"/>
                </a:solidFill>
              </a:rPr>
              <a:t>QUERY</a:t>
            </a:r>
            <a:endParaRPr lang="en-IN" sz="4000" b="1" dirty="0">
              <a:solidFill>
                <a:schemeClr val="bg1"/>
              </a:solidFill>
            </a:endParaRPr>
          </a:p>
        </p:txBody>
      </p:sp>
      <p:sp>
        <p:nvSpPr>
          <p:cNvPr id="8" name="TextBox 7">
            <a:extLst>
              <a:ext uri="{FF2B5EF4-FFF2-40B4-BE49-F238E27FC236}">
                <a16:creationId xmlns:a16="http://schemas.microsoft.com/office/drawing/2014/main" id="{924BE3F1-FA0D-90FA-F376-E241FE7079A3}"/>
              </a:ext>
            </a:extLst>
          </p:cNvPr>
          <p:cNvSpPr txBox="1"/>
          <p:nvPr/>
        </p:nvSpPr>
        <p:spPr>
          <a:xfrm>
            <a:off x="1962149" y="4899541"/>
            <a:ext cx="3952869" cy="707886"/>
          </a:xfrm>
          <a:prstGeom prst="rect">
            <a:avLst/>
          </a:prstGeom>
          <a:noFill/>
        </p:spPr>
        <p:txBody>
          <a:bodyPr wrap="square" rtlCol="0">
            <a:spAutoFit/>
          </a:bodyPr>
          <a:lstStyle/>
          <a:p>
            <a:r>
              <a:rPr lang="en-US" sz="4000" b="1" dirty="0">
                <a:solidFill>
                  <a:schemeClr val="bg1"/>
                </a:solidFill>
              </a:rPr>
              <a:t>OUTPUT</a:t>
            </a:r>
            <a:endParaRPr lang="en-IN" sz="4000" b="1" dirty="0">
              <a:solidFill>
                <a:schemeClr val="bg1"/>
              </a:solidFill>
            </a:endParaRPr>
          </a:p>
        </p:txBody>
      </p:sp>
      <p:pic>
        <p:nvPicPr>
          <p:cNvPr id="3" name="Picture 2">
            <a:extLst>
              <a:ext uri="{FF2B5EF4-FFF2-40B4-BE49-F238E27FC236}">
                <a16:creationId xmlns:a16="http://schemas.microsoft.com/office/drawing/2014/main" id="{06D67E08-C55C-D3BA-61F4-2D2244E72E56}"/>
              </a:ext>
            </a:extLst>
          </p:cNvPr>
          <p:cNvPicPr>
            <a:picLocks noChangeAspect="1"/>
          </p:cNvPicPr>
          <p:nvPr/>
        </p:nvPicPr>
        <p:blipFill>
          <a:blip r:embed="rId2"/>
          <a:stretch>
            <a:fillRect/>
          </a:stretch>
        </p:blipFill>
        <p:spPr>
          <a:xfrm>
            <a:off x="4545728" y="1667795"/>
            <a:ext cx="5748645" cy="1964525"/>
          </a:xfrm>
          <a:prstGeom prst="rect">
            <a:avLst/>
          </a:prstGeom>
        </p:spPr>
      </p:pic>
      <p:pic>
        <p:nvPicPr>
          <p:cNvPr id="9" name="Picture 8">
            <a:extLst>
              <a:ext uri="{FF2B5EF4-FFF2-40B4-BE49-F238E27FC236}">
                <a16:creationId xmlns:a16="http://schemas.microsoft.com/office/drawing/2014/main" id="{4A58307E-9011-AE0F-76B2-0DC2AD8F97EC}"/>
              </a:ext>
            </a:extLst>
          </p:cNvPr>
          <p:cNvPicPr>
            <a:picLocks noChangeAspect="1"/>
          </p:cNvPicPr>
          <p:nvPr/>
        </p:nvPicPr>
        <p:blipFill>
          <a:blip r:embed="rId3"/>
          <a:stretch>
            <a:fillRect/>
          </a:stretch>
        </p:blipFill>
        <p:spPr>
          <a:xfrm>
            <a:off x="4545728" y="4403257"/>
            <a:ext cx="4541468" cy="1573896"/>
          </a:xfrm>
          <a:prstGeom prst="rect">
            <a:avLst/>
          </a:prstGeom>
        </p:spPr>
      </p:pic>
    </p:spTree>
    <p:extLst>
      <p:ext uri="{BB962C8B-B14F-4D97-AF65-F5344CB8AC3E}">
        <p14:creationId xmlns:p14="http://schemas.microsoft.com/office/powerpoint/2010/main" val="4005913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dirty="0"/>
              <a:t>Thank you</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091514" y="4172989"/>
            <a:ext cx="5057103" cy="2519363"/>
          </a:xfrm>
        </p:spPr>
        <p:txBody>
          <a:bodyPr/>
          <a:lstStyle/>
          <a:p>
            <a:r>
              <a:rPr lang="en-US" dirty="0"/>
              <a:t>Tarun Kumar Kushwaha</a:t>
            </a:r>
          </a:p>
          <a:p>
            <a:r>
              <a:rPr lang="en-US" dirty="0"/>
              <a:t>tkushwaha47@gmail.com</a:t>
            </a:r>
          </a:p>
        </p:txBody>
      </p:sp>
    </p:spTree>
    <p:extLst>
      <p:ext uri="{BB962C8B-B14F-4D97-AF65-F5344CB8AC3E}">
        <p14:creationId xmlns:p14="http://schemas.microsoft.com/office/powerpoint/2010/main" val="76993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315533"/>
            <a:ext cx="5181600" cy="2376868"/>
          </a:xfrm>
        </p:spPr>
        <p:txBody>
          <a:bodyPr>
            <a:normAutofit/>
          </a:bodyPr>
          <a:lstStyle/>
          <a:p>
            <a:r>
              <a:rPr lang="en-US" sz="7200" b="1" dirty="0"/>
              <a:t>About the project</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2844800"/>
            <a:ext cx="5181600" cy="3128963"/>
          </a:xfrm>
        </p:spPr>
        <p:txBody>
          <a:bodyPr>
            <a:normAutofit fontScale="92500" lnSpcReduction="20000"/>
          </a:bodyPr>
          <a:lstStyle/>
          <a:p>
            <a:pPr algn="just"/>
            <a:r>
              <a:rPr lang="en-US" dirty="0"/>
              <a:t>In the modern digital age, data is a crucial asset for businesses to make informed decisions and drive growth. One of the key areas where data analysis plays a significant role is in the food and beverage industry. This project focuses on utilizing SQL (Structured Query Language) to analyze pizza sales data, providing valuable insights that can help optimize business operations, enhance customer satisfaction, and boost profitability.</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4205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FD5F-786B-1974-5F47-94CA02CFA6E5}"/>
              </a:ext>
            </a:extLst>
          </p:cNvPr>
          <p:cNvSpPr>
            <a:spLocks noGrp="1"/>
          </p:cNvSpPr>
          <p:nvPr>
            <p:ph type="title"/>
          </p:nvPr>
        </p:nvSpPr>
        <p:spPr>
          <a:xfrm>
            <a:off x="914400" y="2580640"/>
            <a:ext cx="5181600" cy="3368819"/>
          </a:xfrm>
        </p:spPr>
        <p:txBody>
          <a:bodyPr/>
          <a:lstStyle/>
          <a:p>
            <a:r>
              <a:rPr lang="en-US" dirty="0"/>
              <a:t>Project insights</a:t>
            </a:r>
          </a:p>
        </p:txBody>
      </p:sp>
      <p:pic>
        <p:nvPicPr>
          <p:cNvPr id="14" name="Picture Placeholder 13" descr="A person looking at a piece of paper">
            <a:extLst>
              <a:ext uri="{FF2B5EF4-FFF2-40B4-BE49-F238E27FC236}">
                <a16:creationId xmlns:a16="http://schemas.microsoft.com/office/drawing/2014/main" id="{F28819F3-7D3B-EB42-24FD-3C0BBC5963B5}"/>
              </a:ext>
            </a:extLst>
          </p:cNvPr>
          <p:cNvPicPr>
            <a:picLocks noGrp="1" noChangeAspect="1"/>
          </p:cNvPicPr>
          <p:nvPr>
            <p:ph type="pic" sz="quarter" idx="10"/>
          </p:nvPr>
        </p:nvPicPr>
        <p:blipFill>
          <a:blip r:embed="rId3"/>
          <a:srcRect t="119" b="119"/>
          <a:stretch/>
        </p:blipFill>
        <p:spPr>
          <a:xfrm>
            <a:off x="6085840" y="-10159"/>
            <a:ext cx="6116320" cy="6868160"/>
          </a:xfrm>
        </p:spPr>
      </p:pic>
    </p:spTree>
    <p:extLst>
      <p:ext uri="{BB962C8B-B14F-4D97-AF65-F5344CB8AC3E}">
        <p14:creationId xmlns:p14="http://schemas.microsoft.com/office/powerpoint/2010/main" val="4293742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5C1B19-A667-AAF4-B09F-123B9313280A}"/>
              </a:ext>
            </a:extLst>
          </p:cNvPr>
          <p:cNvSpPr txBox="1"/>
          <p:nvPr/>
        </p:nvSpPr>
        <p:spPr>
          <a:xfrm>
            <a:off x="3771900" y="304800"/>
            <a:ext cx="7696200" cy="584775"/>
          </a:xfrm>
          <a:prstGeom prst="rect">
            <a:avLst/>
          </a:prstGeom>
          <a:noFill/>
        </p:spPr>
        <p:txBody>
          <a:bodyPr wrap="square" rtlCol="0">
            <a:spAutoFit/>
          </a:bodyPr>
          <a:lstStyle/>
          <a:p>
            <a:r>
              <a:rPr lang="en-US" sz="3200" b="1" dirty="0">
                <a:solidFill>
                  <a:schemeClr val="bg1"/>
                </a:solidFill>
              </a:rPr>
              <a:t>Retrieve the total number of orders placed.</a:t>
            </a:r>
            <a:endParaRPr lang="en-IN" sz="3200" b="1" dirty="0">
              <a:solidFill>
                <a:schemeClr val="bg1"/>
              </a:solidFill>
            </a:endParaRPr>
          </a:p>
        </p:txBody>
      </p:sp>
      <p:cxnSp>
        <p:nvCxnSpPr>
          <p:cNvPr id="6" name="Straight Connector 5">
            <a:extLst>
              <a:ext uri="{FF2B5EF4-FFF2-40B4-BE49-F238E27FC236}">
                <a16:creationId xmlns:a16="http://schemas.microsoft.com/office/drawing/2014/main" id="{D21534FE-BE7A-DAF5-0765-626FAD5849B1}"/>
              </a:ext>
            </a:extLst>
          </p:cNvPr>
          <p:cNvCxnSpPr>
            <a:cxnSpLocks/>
          </p:cNvCxnSpPr>
          <p:nvPr/>
        </p:nvCxnSpPr>
        <p:spPr>
          <a:xfrm>
            <a:off x="0" y="381900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BAAB71CF-AA64-64AB-1C1C-7FFBD7FB08F7}"/>
              </a:ext>
            </a:extLst>
          </p:cNvPr>
          <p:cNvSpPr txBox="1"/>
          <p:nvPr/>
        </p:nvSpPr>
        <p:spPr>
          <a:xfrm>
            <a:off x="1795465" y="2216901"/>
            <a:ext cx="3952869" cy="707886"/>
          </a:xfrm>
          <a:prstGeom prst="rect">
            <a:avLst/>
          </a:prstGeom>
          <a:noFill/>
        </p:spPr>
        <p:txBody>
          <a:bodyPr wrap="square" rtlCol="0">
            <a:spAutoFit/>
          </a:bodyPr>
          <a:lstStyle/>
          <a:p>
            <a:r>
              <a:rPr lang="en-US" sz="4000" b="1" dirty="0">
                <a:solidFill>
                  <a:schemeClr val="bg1"/>
                </a:solidFill>
              </a:rPr>
              <a:t>QUERY</a:t>
            </a:r>
            <a:endParaRPr lang="en-IN" sz="4000" b="1" dirty="0">
              <a:solidFill>
                <a:schemeClr val="bg1"/>
              </a:solidFill>
            </a:endParaRPr>
          </a:p>
        </p:txBody>
      </p:sp>
      <p:sp>
        <p:nvSpPr>
          <p:cNvPr id="8" name="TextBox 7">
            <a:extLst>
              <a:ext uri="{FF2B5EF4-FFF2-40B4-BE49-F238E27FC236}">
                <a16:creationId xmlns:a16="http://schemas.microsoft.com/office/drawing/2014/main" id="{924BE3F1-FA0D-90FA-F376-E241FE7079A3}"/>
              </a:ext>
            </a:extLst>
          </p:cNvPr>
          <p:cNvSpPr txBox="1"/>
          <p:nvPr/>
        </p:nvSpPr>
        <p:spPr>
          <a:xfrm>
            <a:off x="1962149" y="4899541"/>
            <a:ext cx="3952869" cy="707886"/>
          </a:xfrm>
          <a:prstGeom prst="rect">
            <a:avLst/>
          </a:prstGeom>
          <a:noFill/>
        </p:spPr>
        <p:txBody>
          <a:bodyPr wrap="square" rtlCol="0">
            <a:spAutoFit/>
          </a:bodyPr>
          <a:lstStyle/>
          <a:p>
            <a:r>
              <a:rPr lang="en-US" sz="4000" b="1" dirty="0">
                <a:solidFill>
                  <a:schemeClr val="bg1"/>
                </a:solidFill>
              </a:rPr>
              <a:t>OUTPUT</a:t>
            </a:r>
            <a:endParaRPr lang="en-IN" sz="4000" b="1" dirty="0">
              <a:solidFill>
                <a:schemeClr val="bg1"/>
              </a:solidFill>
            </a:endParaRPr>
          </a:p>
        </p:txBody>
      </p:sp>
      <p:pic>
        <p:nvPicPr>
          <p:cNvPr id="12" name="Picture 11">
            <a:extLst>
              <a:ext uri="{FF2B5EF4-FFF2-40B4-BE49-F238E27FC236}">
                <a16:creationId xmlns:a16="http://schemas.microsoft.com/office/drawing/2014/main" id="{A85D5460-9E8E-C88A-FDC4-A783E89F2C72}"/>
              </a:ext>
            </a:extLst>
          </p:cNvPr>
          <p:cNvPicPr>
            <a:picLocks noChangeAspect="1"/>
          </p:cNvPicPr>
          <p:nvPr/>
        </p:nvPicPr>
        <p:blipFill>
          <a:blip r:embed="rId2"/>
          <a:stretch>
            <a:fillRect/>
          </a:stretch>
        </p:blipFill>
        <p:spPr>
          <a:xfrm>
            <a:off x="5671569" y="2019274"/>
            <a:ext cx="6006081" cy="1104926"/>
          </a:xfrm>
          <a:prstGeom prst="rect">
            <a:avLst/>
          </a:prstGeom>
        </p:spPr>
      </p:pic>
      <p:pic>
        <p:nvPicPr>
          <p:cNvPr id="17" name="Picture 16">
            <a:extLst>
              <a:ext uri="{FF2B5EF4-FFF2-40B4-BE49-F238E27FC236}">
                <a16:creationId xmlns:a16="http://schemas.microsoft.com/office/drawing/2014/main" id="{614D5809-1902-62A0-AC5B-A24FD399206B}"/>
              </a:ext>
            </a:extLst>
          </p:cNvPr>
          <p:cNvPicPr>
            <a:picLocks noChangeAspect="1"/>
          </p:cNvPicPr>
          <p:nvPr/>
        </p:nvPicPr>
        <p:blipFill>
          <a:blip r:embed="rId3"/>
          <a:stretch>
            <a:fillRect/>
          </a:stretch>
        </p:blipFill>
        <p:spPr>
          <a:xfrm>
            <a:off x="5671569" y="4555592"/>
            <a:ext cx="2977131" cy="1273510"/>
          </a:xfrm>
          <a:prstGeom prst="rect">
            <a:avLst/>
          </a:prstGeom>
        </p:spPr>
      </p:pic>
    </p:spTree>
    <p:extLst>
      <p:ext uri="{BB962C8B-B14F-4D97-AF65-F5344CB8AC3E}">
        <p14:creationId xmlns:p14="http://schemas.microsoft.com/office/powerpoint/2010/main" val="3275613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5C1B19-A667-AAF4-B09F-123B9313280A}"/>
              </a:ext>
            </a:extLst>
          </p:cNvPr>
          <p:cNvSpPr txBox="1"/>
          <p:nvPr/>
        </p:nvSpPr>
        <p:spPr>
          <a:xfrm>
            <a:off x="3771900" y="304800"/>
            <a:ext cx="7696200" cy="1077218"/>
          </a:xfrm>
          <a:prstGeom prst="rect">
            <a:avLst/>
          </a:prstGeom>
          <a:noFill/>
        </p:spPr>
        <p:txBody>
          <a:bodyPr wrap="square" rtlCol="0">
            <a:spAutoFit/>
          </a:bodyPr>
          <a:lstStyle/>
          <a:p>
            <a:r>
              <a:rPr lang="en-US" sz="3200" b="1" dirty="0">
                <a:solidFill>
                  <a:schemeClr val="bg1"/>
                </a:solidFill>
              </a:rPr>
              <a:t>Calculate the total revenue generated from pizza sales.</a:t>
            </a:r>
            <a:endParaRPr lang="en-IN" sz="3200" b="1" dirty="0">
              <a:solidFill>
                <a:schemeClr val="bg1"/>
              </a:solidFill>
            </a:endParaRPr>
          </a:p>
        </p:txBody>
      </p:sp>
      <p:cxnSp>
        <p:nvCxnSpPr>
          <p:cNvPr id="6" name="Straight Connector 5">
            <a:extLst>
              <a:ext uri="{FF2B5EF4-FFF2-40B4-BE49-F238E27FC236}">
                <a16:creationId xmlns:a16="http://schemas.microsoft.com/office/drawing/2014/main" id="{D21534FE-BE7A-DAF5-0765-626FAD5849B1}"/>
              </a:ext>
            </a:extLst>
          </p:cNvPr>
          <p:cNvCxnSpPr>
            <a:cxnSpLocks/>
          </p:cNvCxnSpPr>
          <p:nvPr/>
        </p:nvCxnSpPr>
        <p:spPr>
          <a:xfrm>
            <a:off x="0" y="381900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BAAB71CF-AA64-64AB-1C1C-7FFBD7FB08F7}"/>
              </a:ext>
            </a:extLst>
          </p:cNvPr>
          <p:cNvSpPr txBox="1"/>
          <p:nvPr/>
        </p:nvSpPr>
        <p:spPr>
          <a:xfrm>
            <a:off x="1795465" y="2216901"/>
            <a:ext cx="3952869" cy="707886"/>
          </a:xfrm>
          <a:prstGeom prst="rect">
            <a:avLst/>
          </a:prstGeom>
          <a:noFill/>
        </p:spPr>
        <p:txBody>
          <a:bodyPr wrap="square" rtlCol="0">
            <a:spAutoFit/>
          </a:bodyPr>
          <a:lstStyle/>
          <a:p>
            <a:r>
              <a:rPr lang="en-US" sz="4000" b="1" dirty="0">
                <a:solidFill>
                  <a:schemeClr val="bg1"/>
                </a:solidFill>
              </a:rPr>
              <a:t>QUERY</a:t>
            </a:r>
            <a:endParaRPr lang="en-IN" sz="4000" b="1" dirty="0">
              <a:solidFill>
                <a:schemeClr val="bg1"/>
              </a:solidFill>
            </a:endParaRPr>
          </a:p>
        </p:txBody>
      </p:sp>
      <p:sp>
        <p:nvSpPr>
          <p:cNvPr id="8" name="TextBox 7">
            <a:extLst>
              <a:ext uri="{FF2B5EF4-FFF2-40B4-BE49-F238E27FC236}">
                <a16:creationId xmlns:a16="http://schemas.microsoft.com/office/drawing/2014/main" id="{924BE3F1-FA0D-90FA-F376-E241FE7079A3}"/>
              </a:ext>
            </a:extLst>
          </p:cNvPr>
          <p:cNvSpPr txBox="1"/>
          <p:nvPr/>
        </p:nvSpPr>
        <p:spPr>
          <a:xfrm>
            <a:off x="1962149" y="4899541"/>
            <a:ext cx="3952869" cy="707886"/>
          </a:xfrm>
          <a:prstGeom prst="rect">
            <a:avLst/>
          </a:prstGeom>
          <a:noFill/>
        </p:spPr>
        <p:txBody>
          <a:bodyPr wrap="square" rtlCol="0">
            <a:spAutoFit/>
          </a:bodyPr>
          <a:lstStyle/>
          <a:p>
            <a:r>
              <a:rPr lang="en-US" sz="4000" b="1" dirty="0">
                <a:solidFill>
                  <a:schemeClr val="bg1"/>
                </a:solidFill>
              </a:rPr>
              <a:t>OUTPUT</a:t>
            </a:r>
            <a:endParaRPr lang="en-IN" sz="4000" b="1" dirty="0">
              <a:solidFill>
                <a:schemeClr val="bg1"/>
              </a:solidFill>
            </a:endParaRPr>
          </a:p>
        </p:txBody>
      </p:sp>
      <p:pic>
        <p:nvPicPr>
          <p:cNvPr id="3" name="Picture 2">
            <a:extLst>
              <a:ext uri="{FF2B5EF4-FFF2-40B4-BE49-F238E27FC236}">
                <a16:creationId xmlns:a16="http://schemas.microsoft.com/office/drawing/2014/main" id="{116CBAEE-D986-66D5-9C9D-6FC047692A8B}"/>
              </a:ext>
            </a:extLst>
          </p:cNvPr>
          <p:cNvPicPr>
            <a:picLocks noChangeAspect="1"/>
          </p:cNvPicPr>
          <p:nvPr/>
        </p:nvPicPr>
        <p:blipFill>
          <a:blip r:embed="rId2"/>
          <a:stretch>
            <a:fillRect/>
          </a:stretch>
        </p:blipFill>
        <p:spPr>
          <a:xfrm>
            <a:off x="5256213" y="1970230"/>
            <a:ext cx="6211887" cy="1152721"/>
          </a:xfrm>
          <a:prstGeom prst="rect">
            <a:avLst/>
          </a:prstGeom>
        </p:spPr>
      </p:pic>
      <p:pic>
        <p:nvPicPr>
          <p:cNvPr id="9" name="Picture 8">
            <a:extLst>
              <a:ext uri="{FF2B5EF4-FFF2-40B4-BE49-F238E27FC236}">
                <a16:creationId xmlns:a16="http://schemas.microsoft.com/office/drawing/2014/main" id="{8079D175-17D4-1EA0-EED5-500D023ED976}"/>
              </a:ext>
            </a:extLst>
          </p:cNvPr>
          <p:cNvPicPr>
            <a:picLocks noChangeAspect="1"/>
          </p:cNvPicPr>
          <p:nvPr/>
        </p:nvPicPr>
        <p:blipFill>
          <a:blip r:embed="rId3"/>
          <a:stretch>
            <a:fillRect/>
          </a:stretch>
        </p:blipFill>
        <p:spPr>
          <a:xfrm>
            <a:off x="5256213" y="4733203"/>
            <a:ext cx="3468537" cy="1040562"/>
          </a:xfrm>
          <a:prstGeom prst="rect">
            <a:avLst/>
          </a:prstGeom>
        </p:spPr>
      </p:pic>
    </p:spTree>
    <p:extLst>
      <p:ext uri="{BB962C8B-B14F-4D97-AF65-F5344CB8AC3E}">
        <p14:creationId xmlns:p14="http://schemas.microsoft.com/office/powerpoint/2010/main" val="1015576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5C1B19-A667-AAF4-B09F-123B9313280A}"/>
              </a:ext>
            </a:extLst>
          </p:cNvPr>
          <p:cNvSpPr txBox="1"/>
          <p:nvPr/>
        </p:nvSpPr>
        <p:spPr>
          <a:xfrm>
            <a:off x="3771900" y="304800"/>
            <a:ext cx="7696200" cy="584775"/>
          </a:xfrm>
          <a:prstGeom prst="rect">
            <a:avLst/>
          </a:prstGeom>
          <a:noFill/>
        </p:spPr>
        <p:txBody>
          <a:bodyPr wrap="square" rtlCol="0">
            <a:spAutoFit/>
          </a:bodyPr>
          <a:lstStyle/>
          <a:p>
            <a:r>
              <a:rPr lang="en-US" sz="3200" b="1" dirty="0">
                <a:solidFill>
                  <a:schemeClr val="bg1"/>
                </a:solidFill>
              </a:rPr>
              <a:t>Identify the highest-priced pizza.</a:t>
            </a:r>
            <a:endParaRPr lang="en-IN" sz="3200" b="1" dirty="0">
              <a:solidFill>
                <a:schemeClr val="bg1"/>
              </a:solidFill>
            </a:endParaRPr>
          </a:p>
        </p:txBody>
      </p:sp>
      <p:cxnSp>
        <p:nvCxnSpPr>
          <p:cNvPr id="6" name="Straight Connector 5">
            <a:extLst>
              <a:ext uri="{FF2B5EF4-FFF2-40B4-BE49-F238E27FC236}">
                <a16:creationId xmlns:a16="http://schemas.microsoft.com/office/drawing/2014/main" id="{D21534FE-BE7A-DAF5-0765-626FAD5849B1}"/>
              </a:ext>
            </a:extLst>
          </p:cNvPr>
          <p:cNvCxnSpPr>
            <a:cxnSpLocks/>
          </p:cNvCxnSpPr>
          <p:nvPr/>
        </p:nvCxnSpPr>
        <p:spPr>
          <a:xfrm>
            <a:off x="0" y="381900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BAAB71CF-AA64-64AB-1C1C-7FFBD7FB08F7}"/>
              </a:ext>
            </a:extLst>
          </p:cNvPr>
          <p:cNvSpPr txBox="1"/>
          <p:nvPr/>
        </p:nvSpPr>
        <p:spPr>
          <a:xfrm>
            <a:off x="1795465" y="2216901"/>
            <a:ext cx="3952869" cy="707886"/>
          </a:xfrm>
          <a:prstGeom prst="rect">
            <a:avLst/>
          </a:prstGeom>
          <a:noFill/>
        </p:spPr>
        <p:txBody>
          <a:bodyPr wrap="square" rtlCol="0">
            <a:spAutoFit/>
          </a:bodyPr>
          <a:lstStyle/>
          <a:p>
            <a:r>
              <a:rPr lang="en-US" sz="4000" b="1" dirty="0">
                <a:solidFill>
                  <a:schemeClr val="bg1"/>
                </a:solidFill>
              </a:rPr>
              <a:t>QUERY</a:t>
            </a:r>
            <a:endParaRPr lang="en-IN" sz="4000" b="1" dirty="0">
              <a:solidFill>
                <a:schemeClr val="bg1"/>
              </a:solidFill>
            </a:endParaRPr>
          </a:p>
        </p:txBody>
      </p:sp>
      <p:sp>
        <p:nvSpPr>
          <p:cNvPr id="8" name="TextBox 7">
            <a:extLst>
              <a:ext uri="{FF2B5EF4-FFF2-40B4-BE49-F238E27FC236}">
                <a16:creationId xmlns:a16="http://schemas.microsoft.com/office/drawing/2014/main" id="{924BE3F1-FA0D-90FA-F376-E241FE7079A3}"/>
              </a:ext>
            </a:extLst>
          </p:cNvPr>
          <p:cNvSpPr txBox="1"/>
          <p:nvPr/>
        </p:nvSpPr>
        <p:spPr>
          <a:xfrm>
            <a:off x="1962149" y="4899541"/>
            <a:ext cx="3952869" cy="707886"/>
          </a:xfrm>
          <a:prstGeom prst="rect">
            <a:avLst/>
          </a:prstGeom>
          <a:noFill/>
        </p:spPr>
        <p:txBody>
          <a:bodyPr wrap="square" rtlCol="0">
            <a:spAutoFit/>
          </a:bodyPr>
          <a:lstStyle/>
          <a:p>
            <a:r>
              <a:rPr lang="en-US" sz="4000" b="1" dirty="0">
                <a:solidFill>
                  <a:schemeClr val="bg1"/>
                </a:solidFill>
              </a:rPr>
              <a:t>OUTPUT</a:t>
            </a:r>
            <a:endParaRPr lang="en-IN" sz="4000" b="1" dirty="0">
              <a:solidFill>
                <a:schemeClr val="bg1"/>
              </a:solidFill>
            </a:endParaRPr>
          </a:p>
        </p:txBody>
      </p:sp>
      <p:pic>
        <p:nvPicPr>
          <p:cNvPr id="3" name="Picture 2">
            <a:extLst>
              <a:ext uri="{FF2B5EF4-FFF2-40B4-BE49-F238E27FC236}">
                <a16:creationId xmlns:a16="http://schemas.microsoft.com/office/drawing/2014/main" id="{2690D224-59FF-2A8C-D768-43B4D2FC4237}"/>
              </a:ext>
            </a:extLst>
          </p:cNvPr>
          <p:cNvPicPr>
            <a:picLocks noChangeAspect="1"/>
          </p:cNvPicPr>
          <p:nvPr/>
        </p:nvPicPr>
        <p:blipFill>
          <a:blip r:embed="rId2"/>
          <a:stretch>
            <a:fillRect/>
          </a:stretch>
        </p:blipFill>
        <p:spPr>
          <a:xfrm>
            <a:off x="5442355" y="1593251"/>
            <a:ext cx="5884406" cy="1624885"/>
          </a:xfrm>
          <a:prstGeom prst="rect">
            <a:avLst/>
          </a:prstGeom>
        </p:spPr>
      </p:pic>
      <p:pic>
        <p:nvPicPr>
          <p:cNvPr id="9" name="Picture 8">
            <a:extLst>
              <a:ext uri="{FF2B5EF4-FFF2-40B4-BE49-F238E27FC236}">
                <a16:creationId xmlns:a16="http://schemas.microsoft.com/office/drawing/2014/main" id="{F2628DA8-019A-6F45-6A54-9D9F1560B3DB}"/>
              </a:ext>
            </a:extLst>
          </p:cNvPr>
          <p:cNvPicPr>
            <a:picLocks noChangeAspect="1"/>
          </p:cNvPicPr>
          <p:nvPr/>
        </p:nvPicPr>
        <p:blipFill>
          <a:blip r:embed="rId3"/>
          <a:stretch>
            <a:fillRect/>
          </a:stretch>
        </p:blipFill>
        <p:spPr>
          <a:xfrm>
            <a:off x="5442355" y="4736441"/>
            <a:ext cx="3744239" cy="1012934"/>
          </a:xfrm>
          <a:prstGeom prst="rect">
            <a:avLst/>
          </a:prstGeom>
        </p:spPr>
      </p:pic>
    </p:spTree>
    <p:extLst>
      <p:ext uri="{BB962C8B-B14F-4D97-AF65-F5344CB8AC3E}">
        <p14:creationId xmlns:p14="http://schemas.microsoft.com/office/powerpoint/2010/main" val="2294719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5C1B19-A667-AAF4-B09F-123B9313280A}"/>
              </a:ext>
            </a:extLst>
          </p:cNvPr>
          <p:cNvSpPr txBox="1"/>
          <p:nvPr/>
        </p:nvSpPr>
        <p:spPr>
          <a:xfrm>
            <a:off x="3771900" y="304800"/>
            <a:ext cx="7696200" cy="1077218"/>
          </a:xfrm>
          <a:prstGeom prst="rect">
            <a:avLst/>
          </a:prstGeom>
          <a:noFill/>
        </p:spPr>
        <p:txBody>
          <a:bodyPr wrap="square" rtlCol="0">
            <a:spAutoFit/>
          </a:bodyPr>
          <a:lstStyle/>
          <a:p>
            <a:r>
              <a:rPr lang="en-US" sz="3200" b="1" dirty="0">
                <a:solidFill>
                  <a:schemeClr val="bg1"/>
                </a:solidFill>
              </a:rPr>
              <a:t>Identify the most common pizza size ordered.</a:t>
            </a:r>
            <a:endParaRPr lang="en-IN" sz="3200" b="1" dirty="0">
              <a:solidFill>
                <a:schemeClr val="bg1"/>
              </a:solidFill>
            </a:endParaRPr>
          </a:p>
        </p:txBody>
      </p:sp>
      <p:cxnSp>
        <p:nvCxnSpPr>
          <p:cNvPr id="6" name="Straight Connector 5">
            <a:extLst>
              <a:ext uri="{FF2B5EF4-FFF2-40B4-BE49-F238E27FC236}">
                <a16:creationId xmlns:a16="http://schemas.microsoft.com/office/drawing/2014/main" id="{D21534FE-BE7A-DAF5-0765-626FAD5849B1}"/>
              </a:ext>
            </a:extLst>
          </p:cNvPr>
          <p:cNvCxnSpPr>
            <a:cxnSpLocks/>
          </p:cNvCxnSpPr>
          <p:nvPr/>
        </p:nvCxnSpPr>
        <p:spPr>
          <a:xfrm>
            <a:off x="0" y="381900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BAAB71CF-AA64-64AB-1C1C-7FFBD7FB08F7}"/>
              </a:ext>
            </a:extLst>
          </p:cNvPr>
          <p:cNvSpPr txBox="1"/>
          <p:nvPr/>
        </p:nvSpPr>
        <p:spPr>
          <a:xfrm>
            <a:off x="1795465" y="2216901"/>
            <a:ext cx="3952869" cy="707886"/>
          </a:xfrm>
          <a:prstGeom prst="rect">
            <a:avLst/>
          </a:prstGeom>
          <a:noFill/>
        </p:spPr>
        <p:txBody>
          <a:bodyPr wrap="square" rtlCol="0">
            <a:spAutoFit/>
          </a:bodyPr>
          <a:lstStyle/>
          <a:p>
            <a:r>
              <a:rPr lang="en-US" sz="4000" b="1" dirty="0">
                <a:solidFill>
                  <a:schemeClr val="bg1"/>
                </a:solidFill>
              </a:rPr>
              <a:t>QUERY</a:t>
            </a:r>
            <a:endParaRPr lang="en-IN" sz="4000" b="1" dirty="0">
              <a:solidFill>
                <a:schemeClr val="bg1"/>
              </a:solidFill>
            </a:endParaRPr>
          </a:p>
        </p:txBody>
      </p:sp>
      <p:sp>
        <p:nvSpPr>
          <p:cNvPr id="8" name="TextBox 7">
            <a:extLst>
              <a:ext uri="{FF2B5EF4-FFF2-40B4-BE49-F238E27FC236}">
                <a16:creationId xmlns:a16="http://schemas.microsoft.com/office/drawing/2014/main" id="{924BE3F1-FA0D-90FA-F376-E241FE7079A3}"/>
              </a:ext>
            </a:extLst>
          </p:cNvPr>
          <p:cNvSpPr txBox="1"/>
          <p:nvPr/>
        </p:nvSpPr>
        <p:spPr>
          <a:xfrm>
            <a:off x="1962149" y="4899541"/>
            <a:ext cx="3952869" cy="707886"/>
          </a:xfrm>
          <a:prstGeom prst="rect">
            <a:avLst/>
          </a:prstGeom>
          <a:noFill/>
        </p:spPr>
        <p:txBody>
          <a:bodyPr wrap="square" rtlCol="0">
            <a:spAutoFit/>
          </a:bodyPr>
          <a:lstStyle/>
          <a:p>
            <a:r>
              <a:rPr lang="en-US" sz="4000" b="1" dirty="0">
                <a:solidFill>
                  <a:schemeClr val="bg1"/>
                </a:solidFill>
              </a:rPr>
              <a:t>OUTPUT</a:t>
            </a:r>
            <a:endParaRPr lang="en-IN" sz="4000" b="1" dirty="0">
              <a:solidFill>
                <a:schemeClr val="bg1"/>
              </a:solidFill>
            </a:endParaRPr>
          </a:p>
        </p:txBody>
      </p:sp>
      <p:pic>
        <p:nvPicPr>
          <p:cNvPr id="3" name="Picture 2">
            <a:extLst>
              <a:ext uri="{FF2B5EF4-FFF2-40B4-BE49-F238E27FC236}">
                <a16:creationId xmlns:a16="http://schemas.microsoft.com/office/drawing/2014/main" id="{D99F6A5D-1591-5EBD-763E-BE531D920610}"/>
              </a:ext>
            </a:extLst>
          </p:cNvPr>
          <p:cNvPicPr>
            <a:picLocks noChangeAspect="1"/>
          </p:cNvPicPr>
          <p:nvPr/>
        </p:nvPicPr>
        <p:blipFill>
          <a:blip r:embed="rId2"/>
          <a:stretch>
            <a:fillRect/>
          </a:stretch>
        </p:blipFill>
        <p:spPr>
          <a:xfrm>
            <a:off x="4952048" y="2048213"/>
            <a:ext cx="6105151" cy="1294745"/>
          </a:xfrm>
          <a:prstGeom prst="rect">
            <a:avLst/>
          </a:prstGeom>
        </p:spPr>
      </p:pic>
      <p:pic>
        <p:nvPicPr>
          <p:cNvPr id="9" name="Picture 8">
            <a:extLst>
              <a:ext uri="{FF2B5EF4-FFF2-40B4-BE49-F238E27FC236}">
                <a16:creationId xmlns:a16="http://schemas.microsoft.com/office/drawing/2014/main" id="{37927597-C3C8-7633-056A-B59620C0C0F6}"/>
              </a:ext>
            </a:extLst>
          </p:cNvPr>
          <p:cNvPicPr>
            <a:picLocks noChangeAspect="1"/>
          </p:cNvPicPr>
          <p:nvPr/>
        </p:nvPicPr>
        <p:blipFill>
          <a:blip r:embed="rId3"/>
          <a:stretch>
            <a:fillRect/>
          </a:stretch>
        </p:blipFill>
        <p:spPr>
          <a:xfrm>
            <a:off x="4952048" y="4490646"/>
            <a:ext cx="2494988" cy="1810878"/>
          </a:xfrm>
          <a:prstGeom prst="rect">
            <a:avLst/>
          </a:prstGeom>
        </p:spPr>
      </p:pic>
    </p:spTree>
    <p:extLst>
      <p:ext uri="{BB962C8B-B14F-4D97-AF65-F5344CB8AC3E}">
        <p14:creationId xmlns:p14="http://schemas.microsoft.com/office/powerpoint/2010/main" val="890894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5C1B19-A667-AAF4-B09F-123B9313280A}"/>
              </a:ext>
            </a:extLst>
          </p:cNvPr>
          <p:cNvSpPr txBox="1"/>
          <p:nvPr/>
        </p:nvSpPr>
        <p:spPr>
          <a:xfrm>
            <a:off x="3771900" y="304800"/>
            <a:ext cx="7696200" cy="1077218"/>
          </a:xfrm>
          <a:prstGeom prst="rect">
            <a:avLst/>
          </a:prstGeom>
          <a:noFill/>
        </p:spPr>
        <p:txBody>
          <a:bodyPr wrap="square" rtlCol="0">
            <a:spAutoFit/>
          </a:bodyPr>
          <a:lstStyle/>
          <a:p>
            <a:r>
              <a:rPr lang="en-US" sz="3200" b="1" dirty="0">
                <a:solidFill>
                  <a:schemeClr val="bg1"/>
                </a:solidFill>
              </a:rPr>
              <a:t>List the top 5 most ordered pizza types along with their quantities.</a:t>
            </a:r>
            <a:endParaRPr lang="en-IN" sz="3200" b="1" dirty="0">
              <a:solidFill>
                <a:schemeClr val="bg1"/>
              </a:solidFill>
            </a:endParaRPr>
          </a:p>
        </p:txBody>
      </p:sp>
      <p:cxnSp>
        <p:nvCxnSpPr>
          <p:cNvPr id="6" name="Straight Connector 5">
            <a:extLst>
              <a:ext uri="{FF2B5EF4-FFF2-40B4-BE49-F238E27FC236}">
                <a16:creationId xmlns:a16="http://schemas.microsoft.com/office/drawing/2014/main" id="{D21534FE-BE7A-DAF5-0765-626FAD5849B1}"/>
              </a:ext>
            </a:extLst>
          </p:cNvPr>
          <p:cNvCxnSpPr>
            <a:cxnSpLocks/>
          </p:cNvCxnSpPr>
          <p:nvPr/>
        </p:nvCxnSpPr>
        <p:spPr>
          <a:xfrm>
            <a:off x="0" y="381900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BAAB71CF-AA64-64AB-1C1C-7FFBD7FB08F7}"/>
              </a:ext>
            </a:extLst>
          </p:cNvPr>
          <p:cNvSpPr txBox="1"/>
          <p:nvPr/>
        </p:nvSpPr>
        <p:spPr>
          <a:xfrm>
            <a:off x="1795465" y="2216901"/>
            <a:ext cx="3952869" cy="707886"/>
          </a:xfrm>
          <a:prstGeom prst="rect">
            <a:avLst/>
          </a:prstGeom>
          <a:noFill/>
        </p:spPr>
        <p:txBody>
          <a:bodyPr wrap="square" rtlCol="0">
            <a:spAutoFit/>
          </a:bodyPr>
          <a:lstStyle/>
          <a:p>
            <a:r>
              <a:rPr lang="en-US" sz="4000" b="1" dirty="0">
                <a:solidFill>
                  <a:schemeClr val="bg1"/>
                </a:solidFill>
              </a:rPr>
              <a:t>QUERY</a:t>
            </a:r>
            <a:endParaRPr lang="en-IN" sz="4000" b="1" dirty="0">
              <a:solidFill>
                <a:schemeClr val="bg1"/>
              </a:solidFill>
            </a:endParaRPr>
          </a:p>
        </p:txBody>
      </p:sp>
      <p:sp>
        <p:nvSpPr>
          <p:cNvPr id="8" name="TextBox 7">
            <a:extLst>
              <a:ext uri="{FF2B5EF4-FFF2-40B4-BE49-F238E27FC236}">
                <a16:creationId xmlns:a16="http://schemas.microsoft.com/office/drawing/2014/main" id="{924BE3F1-FA0D-90FA-F376-E241FE7079A3}"/>
              </a:ext>
            </a:extLst>
          </p:cNvPr>
          <p:cNvSpPr txBox="1"/>
          <p:nvPr/>
        </p:nvSpPr>
        <p:spPr>
          <a:xfrm>
            <a:off x="1962149" y="4899541"/>
            <a:ext cx="3952869" cy="707886"/>
          </a:xfrm>
          <a:prstGeom prst="rect">
            <a:avLst/>
          </a:prstGeom>
          <a:noFill/>
        </p:spPr>
        <p:txBody>
          <a:bodyPr wrap="square" rtlCol="0">
            <a:spAutoFit/>
          </a:bodyPr>
          <a:lstStyle/>
          <a:p>
            <a:r>
              <a:rPr lang="en-US" sz="4000" b="1" dirty="0">
                <a:solidFill>
                  <a:schemeClr val="bg1"/>
                </a:solidFill>
              </a:rPr>
              <a:t>OUTPUT</a:t>
            </a:r>
            <a:endParaRPr lang="en-IN" sz="4000" b="1" dirty="0">
              <a:solidFill>
                <a:schemeClr val="bg1"/>
              </a:solidFill>
            </a:endParaRPr>
          </a:p>
        </p:txBody>
      </p:sp>
      <p:pic>
        <p:nvPicPr>
          <p:cNvPr id="3" name="Picture 2">
            <a:extLst>
              <a:ext uri="{FF2B5EF4-FFF2-40B4-BE49-F238E27FC236}">
                <a16:creationId xmlns:a16="http://schemas.microsoft.com/office/drawing/2014/main" id="{17F8F555-82EE-8E61-6A8F-C82854B4C44B}"/>
              </a:ext>
            </a:extLst>
          </p:cNvPr>
          <p:cNvPicPr>
            <a:picLocks noChangeAspect="1"/>
          </p:cNvPicPr>
          <p:nvPr/>
        </p:nvPicPr>
        <p:blipFill>
          <a:blip r:embed="rId2"/>
          <a:stretch>
            <a:fillRect/>
          </a:stretch>
        </p:blipFill>
        <p:spPr>
          <a:xfrm>
            <a:off x="4861000" y="1817267"/>
            <a:ext cx="5535535" cy="1611733"/>
          </a:xfrm>
          <a:prstGeom prst="rect">
            <a:avLst/>
          </a:prstGeom>
        </p:spPr>
      </p:pic>
      <p:pic>
        <p:nvPicPr>
          <p:cNvPr id="9" name="Picture 8">
            <a:extLst>
              <a:ext uri="{FF2B5EF4-FFF2-40B4-BE49-F238E27FC236}">
                <a16:creationId xmlns:a16="http://schemas.microsoft.com/office/drawing/2014/main" id="{FAFE93D4-AED6-A3F8-79A6-A133EB163992}"/>
              </a:ext>
            </a:extLst>
          </p:cNvPr>
          <p:cNvPicPr>
            <a:picLocks noChangeAspect="1"/>
          </p:cNvPicPr>
          <p:nvPr/>
        </p:nvPicPr>
        <p:blipFill>
          <a:blip r:embed="rId3"/>
          <a:stretch>
            <a:fillRect/>
          </a:stretch>
        </p:blipFill>
        <p:spPr>
          <a:xfrm>
            <a:off x="4861000" y="4273715"/>
            <a:ext cx="3997284" cy="1861749"/>
          </a:xfrm>
          <a:prstGeom prst="rect">
            <a:avLst/>
          </a:prstGeom>
        </p:spPr>
      </p:pic>
    </p:spTree>
    <p:extLst>
      <p:ext uri="{BB962C8B-B14F-4D97-AF65-F5344CB8AC3E}">
        <p14:creationId xmlns:p14="http://schemas.microsoft.com/office/powerpoint/2010/main" val="1171868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5C1B19-A667-AAF4-B09F-123B9313280A}"/>
              </a:ext>
            </a:extLst>
          </p:cNvPr>
          <p:cNvSpPr txBox="1"/>
          <p:nvPr/>
        </p:nvSpPr>
        <p:spPr>
          <a:xfrm>
            <a:off x="3771900" y="304800"/>
            <a:ext cx="7696200" cy="1077218"/>
          </a:xfrm>
          <a:prstGeom prst="rect">
            <a:avLst/>
          </a:prstGeom>
          <a:noFill/>
        </p:spPr>
        <p:txBody>
          <a:bodyPr wrap="square" rtlCol="0">
            <a:spAutoFit/>
          </a:bodyPr>
          <a:lstStyle/>
          <a:p>
            <a:r>
              <a:rPr lang="en-US" sz="3200" b="1" dirty="0">
                <a:solidFill>
                  <a:schemeClr val="bg1"/>
                </a:solidFill>
              </a:rPr>
              <a:t>Join the necessary tables to find the total quantity of each pizza category ordered</a:t>
            </a:r>
            <a:endParaRPr lang="en-IN" sz="3200" b="1" dirty="0">
              <a:solidFill>
                <a:schemeClr val="bg1"/>
              </a:solidFill>
            </a:endParaRPr>
          </a:p>
        </p:txBody>
      </p:sp>
      <p:cxnSp>
        <p:nvCxnSpPr>
          <p:cNvPr id="6" name="Straight Connector 5">
            <a:extLst>
              <a:ext uri="{FF2B5EF4-FFF2-40B4-BE49-F238E27FC236}">
                <a16:creationId xmlns:a16="http://schemas.microsoft.com/office/drawing/2014/main" id="{D21534FE-BE7A-DAF5-0765-626FAD5849B1}"/>
              </a:ext>
            </a:extLst>
          </p:cNvPr>
          <p:cNvCxnSpPr>
            <a:cxnSpLocks/>
          </p:cNvCxnSpPr>
          <p:nvPr/>
        </p:nvCxnSpPr>
        <p:spPr>
          <a:xfrm>
            <a:off x="0" y="3819000"/>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BAAB71CF-AA64-64AB-1C1C-7FFBD7FB08F7}"/>
              </a:ext>
            </a:extLst>
          </p:cNvPr>
          <p:cNvSpPr txBox="1"/>
          <p:nvPr/>
        </p:nvSpPr>
        <p:spPr>
          <a:xfrm>
            <a:off x="1795465" y="2216901"/>
            <a:ext cx="3952869" cy="707886"/>
          </a:xfrm>
          <a:prstGeom prst="rect">
            <a:avLst/>
          </a:prstGeom>
          <a:noFill/>
        </p:spPr>
        <p:txBody>
          <a:bodyPr wrap="square" rtlCol="0">
            <a:spAutoFit/>
          </a:bodyPr>
          <a:lstStyle/>
          <a:p>
            <a:r>
              <a:rPr lang="en-US" sz="4000" b="1" dirty="0">
                <a:solidFill>
                  <a:schemeClr val="bg1"/>
                </a:solidFill>
              </a:rPr>
              <a:t>QUERY</a:t>
            </a:r>
            <a:endParaRPr lang="en-IN" sz="4000" b="1" dirty="0">
              <a:solidFill>
                <a:schemeClr val="bg1"/>
              </a:solidFill>
            </a:endParaRPr>
          </a:p>
        </p:txBody>
      </p:sp>
      <p:sp>
        <p:nvSpPr>
          <p:cNvPr id="8" name="TextBox 7">
            <a:extLst>
              <a:ext uri="{FF2B5EF4-FFF2-40B4-BE49-F238E27FC236}">
                <a16:creationId xmlns:a16="http://schemas.microsoft.com/office/drawing/2014/main" id="{924BE3F1-FA0D-90FA-F376-E241FE7079A3}"/>
              </a:ext>
            </a:extLst>
          </p:cNvPr>
          <p:cNvSpPr txBox="1"/>
          <p:nvPr/>
        </p:nvSpPr>
        <p:spPr>
          <a:xfrm>
            <a:off x="1962149" y="4899541"/>
            <a:ext cx="3952869" cy="707886"/>
          </a:xfrm>
          <a:prstGeom prst="rect">
            <a:avLst/>
          </a:prstGeom>
          <a:noFill/>
        </p:spPr>
        <p:txBody>
          <a:bodyPr wrap="square" rtlCol="0">
            <a:spAutoFit/>
          </a:bodyPr>
          <a:lstStyle/>
          <a:p>
            <a:r>
              <a:rPr lang="en-US" sz="4000" b="1" dirty="0">
                <a:solidFill>
                  <a:schemeClr val="bg1"/>
                </a:solidFill>
              </a:rPr>
              <a:t>OUTPUT</a:t>
            </a:r>
            <a:endParaRPr lang="en-IN" sz="4000" b="1" dirty="0">
              <a:solidFill>
                <a:schemeClr val="bg1"/>
              </a:solidFill>
            </a:endParaRPr>
          </a:p>
        </p:txBody>
      </p:sp>
      <p:pic>
        <p:nvPicPr>
          <p:cNvPr id="9" name="Picture 8">
            <a:extLst>
              <a:ext uri="{FF2B5EF4-FFF2-40B4-BE49-F238E27FC236}">
                <a16:creationId xmlns:a16="http://schemas.microsoft.com/office/drawing/2014/main" id="{259B16C1-C675-1AEA-1CFB-947D9E2D5ABB}"/>
              </a:ext>
            </a:extLst>
          </p:cNvPr>
          <p:cNvPicPr>
            <a:picLocks noChangeAspect="1"/>
          </p:cNvPicPr>
          <p:nvPr/>
        </p:nvPicPr>
        <p:blipFill>
          <a:blip r:embed="rId2"/>
          <a:stretch>
            <a:fillRect/>
          </a:stretch>
        </p:blipFill>
        <p:spPr>
          <a:xfrm>
            <a:off x="4728949" y="1738905"/>
            <a:ext cx="7164384" cy="1797941"/>
          </a:xfrm>
          <a:prstGeom prst="rect">
            <a:avLst/>
          </a:prstGeom>
        </p:spPr>
      </p:pic>
      <p:pic>
        <p:nvPicPr>
          <p:cNvPr id="11" name="Picture 10">
            <a:extLst>
              <a:ext uri="{FF2B5EF4-FFF2-40B4-BE49-F238E27FC236}">
                <a16:creationId xmlns:a16="http://schemas.microsoft.com/office/drawing/2014/main" id="{C4B6F62B-DB4A-B23A-1BAA-C915057021ED}"/>
              </a:ext>
            </a:extLst>
          </p:cNvPr>
          <p:cNvPicPr>
            <a:picLocks noChangeAspect="1"/>
          </p:cNvPicPr>
          <p:nvPr/>
        </p:nvPicPr>
        <p:blipFill>
          <a:blip r:embed="rId3"/>
          <a:stretch>
            <a:fillRect/>
          </a:stretch>
        </p:blipFill>
        <p:spPr>
          <a:xfrm>
            <a:off x="4797775" y="4381561"/>
            <a:ext cx="3618263" cy="1908717"/>
          </a:xfrm>
          <a:prstGeom prst="rect">
            <a:avLst/>
          </a:prstGeom>
        </p:spPr>
      </p:pic>
    </p:spTree>
    <p:extLst>
      <p:ext uri="{BB962C8B-B14F-4D97-AF65-F5344CB8AC3E}">
        <p14:creationId xmlns:p14="http://schemas.microsoft.com/office/powerpoint/2010/main" val="306017853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2.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98</TotalTime>
  <Words>265</Words>
  <Application>Microsoft Office PowerPoint</Application>
  <PresentationFormat>Widescreen</PresentationFormat>
  <Paragraphs>52</Paragraphs>
  <Slides>17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Tenorite</vt:lpstr>
      <vt:lpstr>Custom</vt:lpstr>
      <vt:lpstr>SQL PROJECT ON PIZZA SALES </vt:lpstr>
      <vt:lpstr>About the project</vt:lpstr>
      <vt:lpstr>Project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PROJECT ON PIZZA SALES </dc:title>
  <dc:creator>Tarun Kushwaha</dc:creator>
  <cp:lastModifiedBy>Tarun Kushwaha</cp:lastModifiedBy>
  <cp:revision>8</cp:revision>
  <dcterms:created xsi:type="dcterms:W3CDTF">2024-05-22T07:00:35Z</dcterms:created>
  <dcterms:modified xsi:type="dcterms:W3CDTF">2024-05-22T16:08:18Z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