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9" r:id="rId2"/>
    <p:sldId id="401" r:id="rId3"/>
    <p:sldId id="391" r:id="rId4"/>
    <p:sldId id="393" r:id="rId5"/>
    <p:sldId id="394" r:id="rId6"/>
    <p:sldId id="402" r:id="rId7"/>
    <p:sldId id="4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C0CD-B715-4544-97B7-3A78CA3CF7D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7DD1B-C4BC-4978-8F00-65B840D5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Homework 2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Deadline clarification and re-submissions</a:t>
            </a:r>
          </a:p>
          <a:p>
            <a:endParaRPr lang="en-US" sz="2000" dirty="0" smtClean="0"/>
          </a:p>
          <a:p>
            <a:r>
              <a:rPr lang="en-GB" sz="2000" dirty="0" smtClean="0"/>
              <a:t>We will be using he same dataset as last time</a:t>
            </a:r>
            <a:r>
              <a:rPr lang="en-US" sz="2000" dirty="0"/>
              <a:t> </a:t>
            </a:r>
            <a:r>
              <a:rPr lang="en-US" sz="2000" dirty="0" smtClean="0"/>
              <a:t>(BostonHousing2)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GB" sz="2000" dirty="0" smtClean="0"/>
              <a:t>Creating a new variable: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-&gt; under </a:t>
            </a:r>
            <a:r>
              <a:rPr lang="en-US" sz="2000" dirty="0"/>
              <a:t>the menu option Data, the menu Manage variables in active data set which comprises a function called bin numeric variable</a:t>
            </a:r>
            <a:endParaRPr lang="en-GB" sz="20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BostonHousing2$highway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&lt;- with(BostonHousing2,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bin.var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(rad, bins=2, method='intervals', labels=c('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small','big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')))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boxplot(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medv~highway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data=BostonHousing2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l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9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t-Test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test is the same as one-way ANOVA.</a:t>
            </a:r>
          </a:p>
          <a:p>
            <a:endParaRPr lang="en-US" sz="2000" dirty="0" smtClean="0"/>
          </a:p>
          <a:p>
            <a:r>
              <a:rPr lang="en-US" sz="2000" dirty="0" smtClean="0"/>
              <a:t>Using a t-test and assuming equal variance, assess whether there is significant difference in the mean sat score between male and female.</a:t>
            </a:r>
          </a:p>
          <a:p>
            <a:endParaRPr lang="en-US" sz="2000" dirty="0" smtClean="0"/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housing.t&lt;-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(medv~highway2, alternative='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two.sided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',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conf.level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=.95,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var.equal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=TRUE, data=BostonHousing2)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housing.t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4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Checking Equality of 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So far, we did the t-test by assuming equality of variance. But we have to do a test to validate this assumption: we will do a </a:t>
            </a:r>
            <a:r>
              <a:rPr lang="en-US" sz="1800" dirty="0" err="1" smtClean="0"/>
              <a:t>Levene’s</a:t>
            </a:r>
            <a:r>
              <a:rPr lang="en-US" sz="1800" dirty="0" smtClean="0"/>
              <a:t> test to check if we can assume equal variance.</a:t>
            </a:r>
          </a:p>
          <a:p>
            <a:pPr marL="0" indent="0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highw.var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tapply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(BostonHousing2$medv, BostonHousing2$highway2,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na.rm=TRUE) </a:t>
            </a:r>
          </a:p>
          <a:p>
            <a:pPr marL="0" indent="0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lev.test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leveneTest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(BostonHousing2$medv, BostonHousing2$highway2, center=mean) </a:t>
            </a:r>
          </a:p>
          <a:p>
            <a:pPr marL="0" indent="0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vartest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var.test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medv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~ highway2, alternative='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two.sided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',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conf.level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=.95, data=BostonHousing2)</a:t>
            </a:r>
          </a:p>
          <a:p>
            <a:pPr marL="0" indent="0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highw.var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lev.test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vartest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>
              <a:defRPr/>
            </a:pPr>
            <a:r>
              <a:rPr lang="en-GB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Anova</a:t>
            </a:r>
            <a:r>
              <a:rPr lang="en-GB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57150" indent="0">
              <a:buNone/>
              <a:defRPr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housing.aov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aov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medv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~ highway2, data=BostonHousing2) </a:t>
            </a:r>
          </a:p>
          <a:p>
            <a:pPr marL="57150" indent="0">
              <a:buNone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summary(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housing.aov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" indent="0">
              <a:buNone/>
              <a:defRPr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B3433-8237-494F-A87A-2E1F1C6F7F47}" type="slidenum">
              <a:rPr lang="es-ES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4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Building a Linear Model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9211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000" dirty="0" smtClean="0"/>
              <a:t>We can assess the same query via a linear model:</a:t>
            </a:r>
          </a:p>
          <a:p>
            <a:pPr eaLnBrk="1" hangingPunct="1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housing.lm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lm(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medv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~ highway2, data=BostonHousing2)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summary(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housing.lm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 eaLnBrk="1" hangingPunct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 smtClean="0"/>
              <a:t>If a variable has a star, it is significant. And we can check how good the model is by looking at the adjusted R squared. You can also check empirically if the negative and positive signs make sense interpreting the data.</a:t>
            </a:r>
          </a:p>
          <a:p>
            <a:r>
              <a:rPr lang="en-GB" sz="2000" dirty="0" smtClean="0"/>
              <a:t>Running an </a:t>
            </a:r>
            <a:r>
              <a:rPr lang="en-GB" sz="2000" dirty="0" err="1" smtClean="0"/>
              <a:t>anova</a:t>
            </a:r>
            <a:r>
              <a:rPr lang="en-GB" sz="2000" dirty="0" smtClean="0"/>
              <a:t> on rad: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</a:rPr>
              <a:t>price.gar2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&lt;-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aov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medv~as.factor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(rad), data=BostonHousing2)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summary(price.gar2)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TukeyHSD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(price.gar2</a:t>
            </a:r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plot(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TukeyHSD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(price.gar2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))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endParaRPr lang="en-GB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5518B-1B50-46C7-B0EF-2FB69F15292B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4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sz="3000" dirty="0" smtClean="0"/>
              <a:t>Discussion about significance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9B47-2B36-4F71-9BE3-0D74633F1545}" type="slidenum">
              <a:rPr lang="es-ES"/>
              <a:pPr>
                <a:defRPr/>
              </a:pPr>
              <a:t>5</a:t>
            </a:fld>
            <a:endParaRPr lang="es-E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340768"/>
            <a:ext cx="8075240" cy="4968552"/>
          </a:xfrm>
        </p:spPr>
        <p:txBody>
          <a:bodyPr/>
          <a:lstStyle/>
          <a:p>
            <a:endParaRPr lang="en-US" sz="1800" dirty="0" smtClean="0"/>
          </a:p>
          <a:p>
            <a:pPr lvl="1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homes.means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&lt;-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tapply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(BostonHousing2$medv, BostonHousing2$rad, mean, na.rm=TRUE)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homes.sd &lt;-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tapply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(BostonHousing2$medv, BostonHousing2$rad,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sd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 na.rm=TRUE)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homes.n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&lt;-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tapply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(BostonHousing2$medv, BostonHousing2$rad, length)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cbind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homes.means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 homes.sd,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homes.n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sz="1800" dirty="0"/>
          </a:p>
          <a:p>
            <a:pPr marL="400050"/>
            <a:r>
              <a:rPr lang="en-GB" sz="2200" dirty="0" smtClean="0"/>
              <a:t>Linear model with all but one variable:</a:t>
            </a:r>
          </a:p>
          <a:p>
            <a:pPr marL="57150" indent="0">
              <a:buNone/>
            </a:pP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housing.all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&lt;- lm(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medv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~.-highway2, data=BostonHousing2) </a:t>
            </a:r>
          </a:p>
          <a:p>
            <a:pPr marL="5715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summary(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housing.all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Anova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housing.all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, type="II")</a:t>
            </a:r>
          </a:p>
          <a:p>
            <a:pPr marL="5715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sz="3000" dirty="0" smtClean="0"/>
              <a:t>Refining the Linear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9B47-2B36-4F71-9BE3-0D74633F1545}" type="slidenum">
              <a:rPr lang="es-ES"/>
              <a:pPr>
                <a:defRPr/>
              </a:pPr>
              <a:t>6</a:t>
            </a:fld>
            <a:endParaRPr lang="es-E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340768"/>
            <a:ext cx="8075240" cy="4968552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Backwards and Forwards Selection: At each stage, consider both dropping and/or adding variables, checking some criterion (e.g., based again on some p-value thresholds). A combination of the above two strategies.</a:t>
            </a:r>
          </a:p>
          <a:p>
            <a:endParaRPr lang="en-US" sz="1800" dirty="0" smtClean="0"/>
          </a:p>
          <a:p>
            <a:r>
              <a:rPr lang="en-US" sz="1800" dirty="0" smtClean="0"/>
              <a:t>AIC criterion: Stands for </a:t>
            </a:r>
            <a:r>
              <a:rPr lang="en-US" sz="1800" dirty="0" err="1" smtClean="0"/>
              <a:t>Akaikies</a:t>
            </a:r>
            <a:r>
              <a:rPr lang="en-US" sz="1800" dirty="0" smtClean="0"/>
              <a:t> Information Criterion. Used for getting rid of relatively insignificant variables from a linear model.</a:t>
            </a:r>
          </a:p>
          <a:p>
            <a:endParaRPr lang="en-US" sz="1800" dirty="0" smtClean="0"/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library(MASS,)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housing.base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lm(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medv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~ . - highway2 - tax, data=BostonHousing2)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housing.best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stepwise(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housing.base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direction='backward/forward', criterion='AIC')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housing.best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stepAIC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housing.base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scope=list(upper=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housing.base,lower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=~1),direction='both')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summary(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housing.best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35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sz="3000" dirty="0" smtClean="0"/>
              <a:t>Component Residual plots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9B47-2B36-4F71-9BE3-0D74633F1545}" type="slidenum">
              <a:rPr lang="es-ES"/>
              <a:pPr>
                <a:defRPr/>
              </a:pPr>
              <a:t>7</a:t>
            </a:fld>
            <a:endParaRPr lang="es-E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340768"/>
            <a:ext cx="8075240" cy="4968552"/>
          </a:xfrm>
        </p:spPr>
        <p:txBody>
          <a:bodyPr/>
          <a:lstStyle/>
          <a:p>
            <a:endParaRPr lang="en-US" sz="1800" dirty="0" smtClean="0"/>
          </a:p>
          <a:p>
            <a:r>
              <a:rPr lang="en-GB" sz="2200" dirty="0" smtClean="0"/>
              <a:t>Drawing a CR plot</a:t>
            </a:r>
            <a:endParaRPr lang="en-US" sz="2200" dirty="0" smtClean="0"/>
          </a:p>
          <a:p>
            <a:pPr lvl="1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par(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mfrow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=c(4,3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))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crPlots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housing.best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GB" sz="2200" dirty="0" smtClean="0"/>
              <a:t>Smoothing it out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5">
                    <a:lumMod val="75000"/>
                  </a:schemeClr>
                </a:solidFill>
              </a:rPr>
              <a:t>        par(</a:t>
            </a:r>
            <a:r>
              <a:rPr lang="en-GB" sz="2200" dirty="0" err="1">
                <a:solidFill>
                  <a:schemeClr val="accent5">
                    <a:lumMod val="75000"/>
                  </a:schemeClr>
                </a:solidFill>
              </a:rPr>
              <a:t>mfrow</a:t>
            </a:r>
            <a:r>
              <a:rPr lang="en-GB" sz="2200" dirty="0">
                <a:solidFill>
                  <a:schemeClr val="accent5">
                    <a:lumMod val="75000"/>
                  </a:schemeClr>
                </a:solidFill>
              </a:rPr>
              <a:t>=c(4,3)) </a:t>
            </a:r>
            <a:r>
              <a:rPr lang="en-GB" sz="2200" dirty="0" err="1">
                <a:solidFill>
                  <a:schemeClr val="accent5">
                    <a:lumMod val="75000"/>
                  </a:schemeClr>
                </a:solidFill>
              </a:rPr>
              <a:t>crPlots</a:t>
            </a:r>
            <a:r>
              <a:rPr lang="en-GB" sz="2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2200" dirty="0" err="1">
                <a:solidFill>
                  <a:schemeClr val="accent5">
                    <a:lumMod val="75000"/>
                  </a:schemeClr>
                </a:solidFill>
              </a:rPr>
              <a:t>housing.best</a:t>
            </a:r>
            <a:r>
              <a:rPr lang="en-GB" sz="2200" dirty="0">
                <a:solidFill>
                  <a:schemeClr val="accent5">
                    <a:lumMod val="75000"/>
                  </a:schemeClr>
                </a:solidFill>
              </a:rPr>
              <a:t>, span = 0.25</a:t>
            </a:r>
            <a:r>
              <a:rPr lang="en-GB" sz="2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GB" sz="2200" dirty="0" smtClean="0"/>
              <a:t>Quadratic effects</a:t>
            </a:r>
          </a:p>
          <a:p>
            <a:pPr marL="457200" lvl="1" indent="0">
              <a:buNone/>
            </a:pPr>
            <a:r>
              <a:rPr lang="en-GB" sz="1800" dirty="0" smtClean="0"/>
              <a:t>Run an </a:t>
            </a:r>
            <a:r>
              <a:rPr lang="en-GB" sz="1800" dirty="0" err="1" smtClean="0"/>
              <a:t>anova</a:t>
            </a:r>
            <a:r>
              <a:rPr lang="en-GB" sz="1800" dirty="0" smtClean="0"/>
              <a:t> with all the previous variables, add some quadratic effect, compare to the previous </a:t>
            </a:r>
            <a:r>
              <a:rPr lang="en-GB" sz="1800" dirty="0" err="1" smtClean="0"/>
              <a:t>anova</a:t>
            </a:r>
            <a:r>
              <a:rPr lang="en-GB" sz="1800" dirty="0" smtClean="0"/>
              <a:t>. </a:t>
            </a:r>
          </a:p>
          <a:p>
            <a:pPr marL="457200" lvl="1" indent="0">
              <a:buNone/>
            </a:pP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anova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housing.best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housing.best.sq</a:t>
            </a:r>
            <a:r>
              <a:rPr lang="en-GB" sz="18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GB" sz="1800" dirty="0" smtClean="0"/>
              <a:t>Look at the p-value of the </a:t>
            </a:r>
            <a:r>
              <a:rPr lang="en-GB" sz="1800" dirty="0" err="1" smtClean="0"/>
              <a:t>anova</a:t>
            </a:r>
            <a:r>
              <a:rPr lang="en-GB" sz="1800" dirty="0" smtClean="0"/>
              <a:t> test between the 2 </a:t>
            </a:r>
            <a:r>
              <a:rPr lang="en-GB" sz="1800" dirty="0" err="1" smtClean="0"/>
              <a:t>anovas</a:t>
            </a:r>
            <a:r>
              <a:rPr lang="en-GB" sz="1800" dirty="0" smtClean="0"/>
              <a:t>. Is it significant?</a:t>
            </a:r>
          </a:p>
        </p:txBody>
      </p:sp>
    </p:spTree>
    <p:extLst>
      <p:ext uri="{BB962C8B-B14F-4D97-AF65-F5344CB8AC3E}">
        <p14:creationId xmlns:p14="http://schemas.microsoft.com/office/powerpoint/2010/main" val="14550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540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Homework 2</vt:lpstr>
      <vt:lpstr>t-Test</vt:lpstr>
      <vt:lpstr>Checking Equality of Variance </vt:lpstr>
      <vt:lpstr>Building a Linear Model</vt:lpstr>
      <vt:lpstr>Discussion about significance</vt:lpstr>
      <vt:lpstr>Refining the Linear Model</vt:lpstr>
      <vt:lpstr>Component Residual 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Statistcal Concepts and Data Analysis (R tutorial)</dc:title>
  <dc:creator>maria</dc:creator>
  <cp:lastModifiedBy>Maria Ilie</cp:lastModifiedBy>
  <cp:revision>22</cp:revision>
  <dcterms:created xsi:type="dcterms:W3CDTF">2006-08-16T00:00:00Z</dcterms:created>
  <dcterms:modified xsi:type="dcterms:W3CDTF">2016-09-21T18:41:47Z</dcterms:modified>
</cp:coreProperties>
</file>