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09" r:id="rId2"/>
    <p:sldId id="410" r:id="rId3"/>
    <p:sldId id="411" r:id="rId4"/>
    <p:sldId id="403" r:id="rId5"/>
    <p:sldId id="404" r:id="rId6"/>
    <p:sldId id="405" r:id="rId7"/>
    <p:sldId id="406" r:id="rId8"/>
    <p:sldId id="407" r:id="rId9"/>
    <p:sldId id="40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144" autoAdjust="0"/>
  </p:normalViewPr>
  <p:slideViewPr>
    <p:cSldViewPr>
      <p:cViewPr varScale="1">
        <p:scale>
          <a:sx n="45" d="100"/>
          <a:sy n="45" d="100"/>
        </p:scale>
        <p:origin x="210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0C0CD-B715-4544-97B7-3A78CA3CF7D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7DD1B-C4BC-4978-8F00-65B840D55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6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Comment HW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answer in complete sentences, only plots not sufficient, don't just say 'see table', but provide table AND state the value asked for in the question AND commands</a:t>
            </a:r>
          </a:p>
          <a:p>
            <a:pPr marL="171450" indent="-171450">
              <a:buFontTx/>
              <a:buChar char="-"/>
            </a:pP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GB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increases automatically as more predictors are added,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which, however, does not mean that more variability is explained 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adjusted R-square takes the number of predictors into account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7DD1B-C4BC-4978-8F00-65B840D55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9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of generalized linear model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 distribution / error structure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predictor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function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 smtClean="0"/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idea logistic regression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-Binary response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-Linear predictor to response or response to linear predictor (read either or other way around on axes). 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-Inverse of link function or link function depends on whether we depart from a probability or a x value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7DD1B-C4BC-4978-8F00-65B840D55A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4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deviance is a measure of the difference to the ‘perfect model’. Used to compare two models. Similar interpretation as R^2. R^2(deviance)= 1-(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Dmodel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Dnull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model). The lower,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better 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AIC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corrects for number of parameter,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addition for sample size. Both: the smaller the better</a:t>
            </a:r>
            <a:endParaRPr lang="de-DE" dirty="0" smtClean="0"/>
          </a:p>
          <a:p>
            <a:pPr lvl="2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slope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curve</a:t>
            </a:r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>
              <a:buFontTx/>
              <a:buChar char="-"/>
            </a:pP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slope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tangent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(1-p)</a:t>
            </a:r>
          </a:p>
          <a:p>
            <a:pPr marL="1085850" lvl="2" indent="-171450">
              <a:buFontTx/>
              <a:buChar char="-"/>
            </a:pP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Interpretaion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x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x(i),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multiply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e^beta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(j) </a:t>
            </a:r>
          </a:p>
          <a:p>
            <a:pPr marL="1085850" lvl="2" indent="-171450">
              <a:buFontTx/>
              <a:buChar char="-"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Coefficients beta(j)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Steepness of logistic curve increases as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betrag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beta (j) increases 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Tangent to logistic curve has slope beta(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(1-p) (why always same slope at different points of logistic curve assumed?, what does p stand for?)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unit increase in x, probability for ‘success’,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Value one changes by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e^beta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Odds by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e^beta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probabilities by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e^b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*p*(1-p)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odds mean response = coefficient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 for the intercept</a:t>
            </a:r>
            <a:endParaRPr lang="en-GB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Interpretation of ß for 1 unit change in IV: linear predictor (log odds) by ß. The odds by factor of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e^ß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probabilities by factor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e^ß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*p*(1-p) 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Interpretations of B: One unit change in non-linear (????) predictor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amount change in linear predictor (log odds)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 odds Times e^-B amount = new odds (sign of ^…, odds always positive before?)</a:t>
            </a:r>
          </a:p>
          <a:p>
            <a:pPr lvl="1"/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Odds=e^(b(0)+b(1)x(1)+b(1)) =… new odds= olds odds *times*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e^b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 probability times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e^B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*p*(1-p) = new probability d same </a:t>
            </a:r>
          </a:p>
          <a:p>
            <a:pPr lvl="1"/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Interpretation of sign of beta</a:t>
            </a:r>
          </a:p>
          <a:p>
            <a:pPr marL="628650" lvl="1" indent="-171450">
              <a:buFontTx/>
              <a:buChar char="-"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predicotrs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sense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7DD1B-C4BC-4978-8F00-65B840D55A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7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5900" y="2057401"/>
            <a:ext cx="6515100" cy="3394472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Homoscedasticity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spread</a:t>
            </a:r>
            <a:r>
              <a:rPr lang="de-DE" dirty="0"/>
              <a:t>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endParaRPr lang="de-DE" dirty="0"/>
          </a:p>
          <a:p>
            <a:r>
              <a:rPr lang="de-DE" dirty="0" smtClean="0"/>
              <a:t>Post-hoc </a:t>
            </a:r>
            <a:r>
              <a:rPr lang="de-DE" dirty="0" err="1" smtClean="0"/>
              <a:t>analysis</a:t>
            </a:r>
            <a:r>
              <a:rPr lang="de-DE" dirty="0" smtClean="0"/>
              <a:t> (e.g. </a:t>
            </a:r>
            <a:r>
              <a:rPr lang="de-DE" dirty="0" err="1" smtClean="0"/>
              <a:t>Tukey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„Group A </a:t>
            </a:r>
            <a:r>
              <a:rPr lang="de-DE" dirty="0" err="1" smtClean="0"/>
              <a:t>differs</a:t>
            </a:r>
            <a:r>
              <a:rPr lang="de-DE" dirty="0" smtClean="0"/>
              <a:t> </a:t>
            </a:r>
            <a:r>
              <a:rPr lang="de-DE" dirty="0" err="1" smtClean="0"/>
              <a:t>significantly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[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]“</a:t>
            </a:r>
          </a:p>
          <a:p>
            <a:r>
              <a:rPr lang="de-DE" dirty="0" smtClean="0"/>
              <a:t>The „</a:t>
            </a:r>
            <a:r>
              <a:rPr lang="de-DE" dirty="0" err="1" smtClean="0"/>
              <a:t>goodness</a:t>
            </a:r>
            <a:r>
              <a:rPr lang="de-DE" dirty="0" smtClean="0"/>
              <a:t>“ </a:t>
            </a:r>
            <a:r>
              <a:rPr lang="de-DE" dirty="0" err="1" smtClean="0"/>
              <a:t>of</a:t>
            </a:r>
            <a:r>
              <a:rPr lang="de-DE" dirty="0" smtClean="0"/>
              <a:t> fit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model</a:t>
            </a:r>
            <a:endParaRPr lang="de-DE" dirty="0" smtClean="0"/>
          </a:p>
          <a:p>
            <a:pPr lvl="1"/>
            <a:r>
              <a:rPr lang="de-DE" dirty="0" smtClean="0"/>
              <a:t>(</a:t>
            </a:r>
            <a:r>
              <a:rPr lang="de-DE" dirty="0" err="1" smtClean="0"/>
              <a:t>adjusted</a:t>
            </a:r>
            <a:r>
              <a:rPr lang="de-DE" dirty="0" smtClean="0"/>
              <a:t>) R²</a:t>
            </a:r>
          </a:p>
          <a:p>
            <a:r>
              <a:rPr lang="de-DE" dirty="0" err="1" smtClean="0"/>
              <a:t>Parsimonity</a:t>
            </a:r>
            <a:endParaRPr lang="de-DE" dirty="0"/>
          </a:p>
          <a:p>
            <a:pPr lvl="1"/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/>
              <a:t>simpler,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better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71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Logistic</a:t>
            </a:r>
            <a:r>
              <a:rPr lang="de-DE" dirty="0" smtClean="0"/>
              <a:t> Regression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5900" y="2114551"/>
            <a:ext cx="6172200" cy="3394472"/>
          </a:xfrm>
        </p:spPr>
        <p:txBody>
          <a:bodyPr/>
          <a:lstStyle/>
          <a:p>
            <a:r>
              <a:rPr lang="de-DE" dirty="0" smtClean="0"/>
              <a:t>Part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Generalized</a:t>
            </a:r>
            <a:r>
              <a:rPr lang="de-DE" dirty="0" smtClean="0"/>
              <a:t> Linear Model</a:t>
            </a:r>
          </a:p>
          <a:p>
            <a:r>
              <a:rPr lang="de-DE" dirty="0" err="1" smtClean="0"/>
              <a:t>Purpose</a:t>
            </a:r>
            <a:endParaRPr lang="de-DE" dirty="0" smtClean="0"/>
          </a:p>
          <a:p>
            <a:pPr lvl="1"/>
            <a:r>
              <a:rPr lang="de-DE" dirty="0" err="1" smtClean="0"/>
              <a:t>Predicting</a:t>
            </a:r>
            <a:r>
              <a:rPr lang="de-DE" dirty="0" smtClean="0"/>
              <a:t> non-linear </a:t>
            </a:r>
            <a:r>
              <a:rPr lang="de-DE" dirty="0" err="1" smtClean="0"/>
              <a:t>outcomes</a:t>
            </a:r>
            <a:endParaRPr lang="de-DE" dirty="0" smtClean="0"/>
          </a:p>
          <a:p>
            <a:r>
              <a:rPr lang="de-DE" dirty="0" err="1" smtClean="0"/>
              <a:t>Predicted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err="1" smtClean="0"/>
              <a:t>between</a:t>
            </a:r>
            <a:r>
              <a:rPr lang="de-DE" dirty="0" smtClean="0"/>
              <a:t> 0 </a:t>
            </a:r>
            <a:r>
              <a:rPr lang="de-DE" dirty="0" err="1" smtClean="0"/>
              <a:t>and</a:t>
            </a:r>
            <a:r>
              <a:rPr lang="de-DE" dirty="0" smtClean="0"/>
              <a:t> 1</a:t>
            </a:r>
          </a:p>
          <a:p>
            <a:pPr lvl="1"/>
            <a:r>
              <a:rPr lang="de-DE" dirty="0" err="1" smtClean="0"/>
              <a:t>Interpreted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probabilities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933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Logistic</a:t>
            </a:r>
            <a:r>
              <a:rPr lang="de-DE" dirty="0" smtClean="0"/>
              <a:t> Regression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2028825" y="2681558"/>
          <a:ext cx="5086350" cy="29432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3175"/>
                <a:gridCol w="2543175"/>
              </a:tblGrid>
              <a:tr h="406302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Linear Regression</a:t>
                      </a:r>
                      <a:endParaRPr lang="de-DE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Logistic</a:t>
                      </a:r>
                      <a:r>
                        <a:rPr lang="de-DE" sz="1800" dirty="0" smtClean="0"/>
                        <a:t> Regression</a:t>
                      </a:r>
                      <a:endParaRPr lang="de-DE" sz="1800" dirty="0"/>
                    </a:p>
                  </a:txBody>
                  <a:tcPr marL="68580" marR="68580" marT="34290" marB="34290"/>
                </a:tc>
              </a:tr>
              <a:tr h="731344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Residual </a:t>
                      </a:r>
                      <a:r>
                        <a:rPr lang="de-DE" sz="1800" dirty="0" err="1" smtClean="0"/>
                        <a:t>sum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of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squares</a:t>
                      </a:r>
                      <a:endParaRPr lang="de-DE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Residual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d</a:t>
                      </a:r>
                      <a:r>
                        <a:rPr lang="de-DE" sz="1800" dirty="0" err="1" smtClean="0"/>
                        <a:t>eviance</a:t>
                      </a:r>
                      <a:endParaRPr lang="de-DE" sz="1800" dirty="0"/>
                    </a:p>
                  </a:txBody>
                  <a:tcPr marL="68580" marR="68580" marT="34290" marB="34290"/>
                </a:tc>
              </a:tr>
              <a:tr h="731344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ANOVA, F</a:t>
                      </a:r>
                    </a:p>
                    <a:p>
                      <a:r>
                        <a:rPr lang="de-DE" sz="1800" dirty="0" smtClean="0"/>
                        <a:t>(</a:t>
                      </a:r>
                      <a:r>
                        <a:rPr lang="de-DE" sz="1800" dirty="0" err="1" smtClean="0"/>
                        <a:t>significant</a:t>
                      </a:r>
                      <a:r>
                        <a:rPr lang="de-DE" sz="1800" dirty="0" smtClean="0"/>
                        <a:t>?)</a:t>
                      </a:r>
                      <a:endParaRPr lang="de-DE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Wald </a:t>
                      </a:r>
                      <a:r>
                        <a:rPr lang="de-DE" sz="1800" dirty="0" err="1" smtClean="0"/>
                        <a:t>test</a:t>
                      </a:r>
                      <a:r>
                        <a:rPr lang="de-DE" sz="1800" dirty="0" smtClean="0"/>
                        <a:t>,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chi-squared</a:t>
                      </a:r>
                      <a:r>
                        <a:rPr lang="de-DE" sz="1800" baseline="0" dirty="0" smtClean="0"/>
                        <a:t> (</a:t>
                      </a:r>
                      <a:r>
                        <a:rPr lang="de-DE" sz="1800" baseline="0" dirty="0" err="1" smtClean="0"/>
                        <a:t>significant</a:t>
                      </a:r>
                      <a:r>
                        <a:rPr lang="de-DE" sz="1800" baseline="0" dirty="0" smtClean="0"/>
                        <a:t>?)</a:t>
                      </a:r>
                      <a:endParaRPr lang="de-DE" sz="1800" dirty="0" smtClean="0"/>
                    </a:p>
                  </a:txBody>
                  <a:tcPr marL="68580" marR="68580" marT="34290" marB="34290"/>
                </a:tc>
              </a:tr>
              <a:tr h="731344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R-</a:t>
                      </a:r>
                      <a:r>
                        <a:rPr lang="de-DE" sz="1800" dirty="0" err="1" smtClean="0"/>
                        <a:t>squared</a:t>
                      </a:r>
                      <a:r>
                        <a:rPr lang="de-DE" sz="1800" dirty="0" smtClean="0"/>
                        <a:t> (</a:t>
                      </a:r>
                      <a:r>
                        <a:rPr lang="de-DE" sz="1800" dirty="0" err="1" smtClean="0"/>
                        <a:t>the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higher</a:t>
                      </a:r>
                      <a:r>
                        <a:rPr lang="de-DE" sz="1800" dirty="0" smtClean="0"/>
                        <a:t>, </a:t>
                      </a:r>
                      <a:r>
                        <a:rPr lang="de-DE" sz="1800" dirty="0" err="1" smtClean="0"/>
                        <a:t>the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better</a:t>
                      </a:r>
                      <a:r>
                        <a:rPr lang="de-DE" sz="1800" dirty="0" smtClean="0"/>
                        <a:t>)</a:t>
                      </a:r>
                      <a:endParaRPr lang="de-DE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AIC </a:t>
                      </a:r>
                      <a:r>
                        <a:rPr lang="de-DE" sz="1800" dirty="0" err="1" smtClean="0"/>
                        <a:t>or</a:t>
                      </a:r>
                      <a:r>
                        <a:rPr lang="de-DE" sz="1800" dirty="0" smtClean="0"/>
                        <a:t> BIC (</a:t>
                      </a:r>
                      <a:r>
                        <a:rPr lang="de-DE" sz="1800" dirty="0" err="1" smtClean="0"/>
                        <a:t>the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lower</a:t>
                      </a:r>
                      <a:r>
                        <a:rPr lang="de-DE" sz="1800" dirty="0" smtClean="0"/>
                        <a:t>,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the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better</a:t>
                      </a:r>
                      <a:r>
                        <a:rPr lang="de-DE" sz="1800" baseline="0" dirty="0" smtClean="0"/>
                        <a:t>)</a:t>
                      </a:r>
                      <a:endParaRPr lang="de-DE" sz="1800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Coefficient b</a:t>
                      </a:r>
                      <a:endParaRPr lang="en-GB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Coefficient beta</a:t>
                      </a:r>
                      <a:endParaRPr lang="en-GB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8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en-GB" sz="3000" dirty="0" smtClean="0">
                <a:latin typeface="Cambria" pitchFamily="18" charset="0"/>
              </a:rPr>
              <a:t>The datasets:</a:t>
            </a:r>
            <a:endParaRPr lang="en-US" sz="3000" dirty="0" smtClean="0">
              <a:latin typeface="Cambria" pitchFamily="18" charset="0"/>
            </a:endParaRP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831CB-A15D-42ED-A685-642D46BE0457}" type="slidenum">
              <a:rPr lang="es-ES"/>
              <a:pPr>
                <a:defRPr/>
              </a:pPr>
              <a:t>4</a:t>
            </a:fld>
            <a:endParaRPr lang="es-ES"/>
          </a:p>
        </p:txBody>
      </p:sp>
      <p:sp>
        <p:nvSpPr>
          <p:cNvPr id="5124" name="Content Placeholder 6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32859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GB" sz="2000" dirty="0">
                <a:solidFill>
                  <a:prstClr val="black"/>
                </a:solidFill>
              </a:rPr>
              <a:t>For the </a:t>
            </a:r>
            <a:r>
              <a:rPr lang="en-GB" sz="2000" dirty="0" smtClean="0">
                <a:solidFill>
                  <a:prstClr val="black"/>
                </a:solidFill>
              </a:rPr>
              <a:t>homework: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library(car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library(MASS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data(Wells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package="effects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For the tutorial:</a:t>
            </a:r>
          </a:p>
          <a:p>
            <a:pPr lvl="1">
              <a:lnSpc>
                <a:spcPct val="150000"/>
              </a:lnSpc>
            </a:pPr>
            <a:r>
              <a:rPr lang="en-GB" sz="1600" dirty="0" err="1" smtClean="0"/>
              <a:t>satdata</a:t>
            </a:r>
            <a:r>
              <a:rPr lang="en-GB" sz="1600" dirty="0" smtClean="0"/>
              <a:t> – find on the Facebook group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000" dirty="0" smtClean="0"/>
          </a:p>
          <a:p>
            <a:pPr>
              <a:lnSpc>
                <a:spcPct val="150000"/>
              </a:lnSpc>
            </a:pP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27563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Another Form of Linear Regression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You can use the </a:t>
            </a:r>
            <a:r>
              <a:rPr lang="en-US" sz="2000" dirty="0" err="1" smtClean="0"/>
              <a:t>glm</a:t>
            </a:r>
            <a:r>
              <a:rPr lang="en-US" sz="2000" dirty="0" smtClean="0"/>
              <a:t> command (Logistics Regression) to do another form of linear regression</a:t>
            </a:r>
            <a:r>
              <a:rPr lang="en-US" sz="2000" dirty="0"/>
              <a:t>:</a:t>
            </a:r>
            <a:endParaRPr lang="en-US" sz="2000" dirty="0" smtClean="0"/>
          </a:p>
          <a:p>
            <a:pPr lvl="1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female.glm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&lt;-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(female ~ 1 , family=binomial(logit), data=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satdata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summary(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female.glm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AIC(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female.glm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BIC(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female.glm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>
              <a:buNone/>
            </a:pPr>
            <a:endParaRPr lang="en-GB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logodds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&lt;- log(mean(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as.numeric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satdata$female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)-1)/(2-mean(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as.numeric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satdata$female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))))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</a:rPr>
              <a:t>The log odds should be of the same value as the estimate of the intercept</a:t>
            </a:r>
          </a:p>
          <a:p>
            <a:pPr lvl="0"/>
            <a:r>
              <a:rPr lang="en-GB" sz="2000" dirty="0" smtClean="0">
                <a:solidFill>
                  <a:prstClr val="black"/>
                </a:solidFill>
              </a:rPr>
              <a:t>Adding another predictor:</a:t>
            </a:r>
          </a:p>
          <a:p>
            <a:pPr marL="0" lvl="0" indent="0">
              <a:buNone/>
            </a:pPr>
            <a:r>
              <a:rPr lang="en-GB" sz="2000" dirty="0">
                <a:solidFill>
                  <a:prstClr val="black"/>
                </a:solidFill>
              </a:rPr>
              <a:t>	</a:t>
            </a:r>
          </a:p>
          <a:p>
            <a:pPr marL="0" lvl="0" indent="0">
              <a:buNone/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2000" dirty="0" err="1" smtClean="0">
                <a:solidFill>
                  <a:schemeClr val="accent1">
                    <a:lumMod val="75000"/>
                  </a:schemeClr>
                </a:solidFill>
              </a:rPr>
              <a:t>female.vocab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&lt;- update(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female.glm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, .~. + vocab) </a:t>
            </a:r>
          </a:p>
          <a:p>
            <a:pPr marL="0" lvl="0" indent="0">
              <a:buNone/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	summary(</a:t>
            </a:r>
            <a:r>
              <a:rPr lang="en-GB" sz="2000" dirty="0" err="1" smtClean="0">
                <a:solidFill>
                  <a:schemeClr val="accent1">
                    <a:lumMod val="75000"/>
                  </a:schemeClr>
                </a:solidFill>
              </a:rPr>
              <a:t>female.vocab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lvl="0" indent="0">
              <a:buNone/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	AIC(</a:t>
            </a:r>
            <a:r>
              <a:rPr lang="en-GB" sz="2000" dirty="0" err="1" smtClean="0">
                <a:solidFill>
                  <a:schemeClr val="accent1">
                    <a:lumMod val="75000"/>
                  </a:schemeClr>
                </a:solidFill>
              </a:rPr>
              <a:t>female.vocab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lvl="0" indent="0">
              <a:buNone/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2000" dirty="0" err="1" smtClean="0">
                <a:solidFill>
                  <a:schemeClr val="accent1">
                    <a:lumMod val="75000"/>
                  </a:schemeClr>
                </a:solidFill>
              </a:rPr>
              <a:t>anova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2000" dirty="0" err="1" smtClean="0">
                <a:solidFill>
                  <a:schemeClr val="accent1">
                    <a:lumMod val="75000"/>
                  </a:schemeClr>
                </a:solidFill>
              </a:rPr>
              <a:t>female.vocab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lvl="0" indent="0">
              <a:buNone/>
            </a:pPr>
            <a:endParaRPr lang="en-GB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lvl="1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0A592B-C528-4CC6-9EE3-7487AE0D7CA3}" type="datetime1">
              <a:rPr lang="en-US" smtClean="0"/>
              <a:pPr>
                <a:defRPr/>
              </a:pPr>
              <a:t>9/28/2016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83358-B6D4-493F-875D-2186EF46B4C0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8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 smtClean="0">
                <a:latin typeface="Cambria" pitchFamily="18" charset="0"/>
              </a:rPr>
              <a:t>Interpreting likelihood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AF792-2956-4CD8-AF86-9EA4E1D59FCD}" type="slidenum">
              <a:rPr lang="es-ES"/>
              <a:pPr>
                <a:defRPr/>
              </a:pPr>
              <a:t>6</a:t>
            </a:fld>
            <a:endParaRPr lang="es-E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Sign of the estimate coefficient indicates positive/negative correlation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The estimated probability at distance equals 0 is given by the inverse of the logit function evaluated at the </a:t>
            </a:r>
            <a:r>
              <a:rPr lang="en-US" sz="2000" dirty="0" smtClean="0"/>
              <a:t>intercept:</a:t>
            </a:r>
          </a:p>
          <a:p>
            <a:pPr marL="0" lvl="1" indent="0">
              <a:buNone/>
            </a:pPr>
            <a:r>
              <a:rPr lang="en-US" sz="2000" dirty="0" smtClean="0"/>
              <a:t>	logit</a:t>
            </a:r>
            <a:r>
              <a:rPr lang="en-US" sz="2000" baseline="30000" dirty="0"/>
              <a:t>−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(x) </a:t>
            </a:r>
            <a:r>
              <a:rPr lang="en-US" sz="2000" dirty="0"/>
              <a:t>= </a:t>
            </a:r>
            <a:r>
              <a:rPr lang="en-US" sz="2000" dirty="0" err="1" smtClean="0"/>
              <a:t>e^x</a:t>
            </a:r>
            <a:r>
              <a:rPr lang="en-US" sz="2000" dirty="0" smtClean="0"/>
              <a:t>/(1+e^x)</a:t>
            </a:r>
          </a:p>
          <a:p>
            <a:pPr marL="0" lvl="1" indent="0">
              <a:buNone/>
            </a:pPr>
            <a:r>
              <a:rPr lang="en-GB" sz="2000" dirty="0"/>
              <a:t>	</a:t>
            </a:r>
            <a:r>
              <a:rPr lang="en-GB" sz="2000" dirty="0" smtClean="0"/>
              <a:t>where x= intercept estimate value</a:t>
            </a:r>
            <a:endParaRPr lang="en-US" sz="20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halfway point has the property p = 0.5, i.e. log( </a:t>
            </a:r>
            <a:r>
              <a:rPr lang="en-US" sz="2000" dirty="0" smtClean="0"/>
              <a:t>p/1</a:t>
            </a:r>
            <a:r>
              <a:rPr lang="en-US" sz="2000" dirty="0"/>
              <a:t>−</a:t>
            </a:r>
            <a:r>
              <a:rPr lang="en-US" sz="2000" dirty="0" smtClean="0"/>
              <a:t>p) </a:t>
            </a:r>
            <a:r>
              <a:rPr lang="en-US" sz="2000" dirty="0"/>
              <a:t>= log(1) = 0. Hence the estimated probability of switching becomes 0.5, when the linear predictor becomes 0. </a:t>
            </a:r>
          </a:p>
          <a:p>
            <a:pPr marL="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Thus, p </a:t>
            </a:r>
            <a:r>
              <a:rPr lang="en-US" sz="2000" dirty="0"/>
              <a:t>= </a:t>
            </a:r>
            <a:r>
              <a:rPr lang="en-US" sz="2000" dirty="0" smtClean="0"/>
              <a:t>0.5</a:t>
            </a:r>
          </a:p>
          <a:p>
            <a:pPr marL="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⇔</a:t>
            </a:r>
          </a:p>
          <a:p>
            <a:pPr marL="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(intercept estimate value)+ (predictor intercept value)*predictor=0</a:t>
            </a:r>
          </a:p>
          <a:p>
            <a:pPr marL="0" lvl="1" indent="0">
              <a:buNone/>
            </a:pPr>
            <a:r>
              <a:rPr lang="en-GB" sz="2000" dirty="0"/>
              <a:t>	</a:t>
            </a:r>
            <a:r>
              <a:rPr lang="en-GB" sz="2000" dirty="0" smtClean="0"/>
              <a:t>    </a:t>
            </a:r>
            <a:r>
              <a:rPr lang="en-US" sz="2000" dirty="0" smtClean="0"/>
              <a:t> ⇔</a:t>
            </a:r>
          </a:p>
          <a:p>
            <a:pPr marL="0" lvl="1" indent="0">
              <a:buNone/>
            </a:pPr>
            <a:r>
              <a:rPr lang="en-GB" sz="2000" dirty="0"/>
              <a:t>	</a:t>
            </a:r>
            <a:r>
              <a:rPr lang="en-GB" sz="2000" dirty="0" smtClean="0"/>
              <a:t>predictor=….</a:t>
            </a:r>
            <a:endParaRPr lang="en-US" sz="2000" dirty="0"/>
          </a:p>
          <a:p>
            <a:pPr marL="0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016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 smtClean="0">
                <a:latin typeface="Cambria" pitchFamily="18" charset="0"/>
              </a:rPr>
              <a:t>Logistic regression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AF792-2956-4CD8-AF86-9EA4E1D59FCD}" type="slidenum">
              <a:rPr lang="es-ES"/>
              <a:pPr>
                <a:defRPr/>
              </a:pPr>
              <a:t>7</a:t>
            </a:fld>
            <a:endParaRPr lang="es-E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slope of the tangent to the regression curve at the halfway </a:t>
            </a:r>
            <a:r>
              <a:rPr lang="en-US" sz="2000" dirty="0" smtClean="0"/>
              <a:t>point:</a:t>
            </a:r>
          </a:p>
          <a:p>
            <a:pPr marL="0" lvl="1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0" lvl="1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slope of the tangent to the logistic regression curve equals β·p·(1−p). </a:t>
            </a:r>
            <a:r>
              <a:rPr lang="en-US" sz="2000" dirty="0" smtClean="0"/>
              <a:t>In this case β is the estimate coefficient of the predictor. Hence</a:t>
            </a:r>
            <a:r>
              <a:rPr lang="en-US" sz="2000" dirty="0"/>
              <a:t>, for the halfway point this means </a:t>
            </a:r>
            <a:r>
              <a:rPr lang="en-US" sz="2000" dirty="0" smtClean="0"/>
              <a:t>β/4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Logistic regression model:</a:t>
            </a:r>
          </a:p>
          <a:p>
            <a:pPr marL="400050" lvl="2" indent="0">
              <a:buNone/>
            </a:pP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female.main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&lt;-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glm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(female ~ black+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hisp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+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asian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family=binomial(logit), data=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satdata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pPr marL="400050" lvl="2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summary(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female.main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400050" lvl="2" indent="0">
              <a:buNone/>
            </a:pP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female.best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&lt;-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stepAIC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female.main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scope=list(upper=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female.main,lower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=~1),direction='both')</a:t>
            </a:r>
          </a:p>
          <a:p>
            <a:pPr marL="400050" lvl="2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summary(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female.best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400050" lvl="2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AIC(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female.best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400050" lvl="2" indent="0">
              <a:buNone/>
            </a:pP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crPlots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female.best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63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 smtClean="0">
                <a:latin typeface="Cambria" pitchFamily="18" charset="0"/>
              </a:rPr>
              <a:t>Model comparisons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AF792-2956-4CD8-AF86-9EA4E1D59FCD}" type="slidenum">
              <a:rPr lang="es-ES"/>
              <a:pPr>
                <a:defRPr/>
              </a:pPr>
              <a:t>8</a:t>
            </a:fld>
            <a:endParaRPr lang="es-E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marL="0" lvl="1" indent="0">
              <a:buNone/>
            </a:pP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female.best.bq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&lt;- update(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female.best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.~. + I(vocab^2), data=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satdata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pPr marL="0" lvl="1" indent="0">
              <a:buNone/>
            </a:pP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satdata$lb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&lt;- with(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satdata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log(vocab)) </a:t>
            </a:r>
          </a:p>
          <a:p>
            <a:pPr marL="0" lvl="1" indent="0">
              <a:buNone/>
            </a:pP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female.best.ln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&lt;-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glm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(female ~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hisp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lb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family=binomial(logit), data=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satdata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pPr marL="0" lvl="1" indent="0">
              <a:buNone/>
            </a:pP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anova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female.best.bq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female.best.ln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test="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Chisq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")</a:t>
            </a:r>
          </a:p>
          <a:p>
            <a:pPr marL="0" lvl="1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AIC(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female.best.bq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female.best.ln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GB" sz="1600" dirty="0" smtClean="0"/>
              <a:t>Make sure to use the appropriate variables for your model according to what the stepwise analysis provided!</a:t>
            </a:r>
          </a:p>
          <a:p>
            <a:pPr marL="0" lvl="1" indent="0">
              <a:buNone/>
            </a:pP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pred.means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&lt;-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data.frame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(black = mean(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satdata$black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na.rm = TRUE),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hisp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= mean(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satdata$hisp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na.rm = TRUE),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lb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= mean(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satdata$lb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na.rm = TRUE))</a:t>
            </a:r>
          </a:p>
          <a:p>
            <a:pPr marL="0" lvl="1" indent="0">
              <a:buNone/>
            </a:pP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p.pred.means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&lt;- predict(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female.best.ln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pred.means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type="response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")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GB" sz="1600" dirty="0" smtClean="0"/>
              <a:t>Probability of switching under different circumstances:</a:t>
            </a:r>
          </a:p>
          <a:p>
            <a:pPr marL="0" lvl="1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pred.h1 &lt;-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data.frame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hisp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= (mean(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satdata$hisp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na.rm = TRUE) +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satdata$hisp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na.rm=TRUE)), vocab = mean(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satdata$vocab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na.rm = TRUE),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lb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= mean(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satdata$lb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na.rm = TRUE)) </a:t>
            </a:r>
          </a:p>
          <a:p>
            <a:pPr marL="0" lvl="1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p.pred.h1 &lt;- predict(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female.best.ln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pred.h1, type="response")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 smtClean="0">
                <a:latin typeface="Cambria" pitchFamily="18" charset="0"/>
              </a:rPr>
              <a:t>Interaction terms and centering the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AF792-2956-4CD8-AF86-9EA4E1D59FCD}" type="slidenum">
              <a:rPr lang="es-ES"/>
              <a:pPr>
                <a:defRPr/>
              </a:pPr>
              <a:t>9</a:t>
            </a:fld>
            <a:endParaRPr lang="es-E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marL="0" lvl="1" indent="0">
              <a:buNone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marL="0" lvl="1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female.ad &lt;-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glm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(female ~ vocab*black, family=binomial(logit), data=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satdata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pPr marL="0" lvl="1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summary(female.ad)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1600" dirty="0"/>
              <a:t>The interpretation follows the usual system, e.g. the inverse logit of the intercept gives the probability </a:t>
            </a:r>
            <a:r>
              <a:rPr lang="en-US" sz="1600" dirty="0" smtClean="0"/>
              <a:t>to switch- does the result make sense? Does any well have </a:t>
            </a:r>
            <a:r>
              <a:rPr lang="en-US" sz="1600" dirty="0"/>
              <a:t>an arsenic level of </a:t>
            </a:r>
            <a:r>
              <a:rPr lang="en-US" sz="1600" dirty="0" smtClean="0"/>
              <a:t>0? 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1600" smtClean="0"/>
              <a:t>Centering</a:t>
            </a:r>
            <a:r>
              <a:rPr lang="en-GB" sz="1600" dirty="0" smtClean="0"/>
              <a:t> the variables</a:t>
            </a:r>
          </a:p>
          <a:p>
            <a:pPr marL="0" lvl="1" indent="0">
              <a:buNone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satdata$vocab.c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&lt;- with(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satdata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vocab-mean(vocab,na.rm=TRUE)) </a:t>
            </a:r>
          </a:p>
          <a:p>
            <a:pPr marL="0" lvl="1" indent="0">
              <a:buNone/>
            </a:pP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satdata$pict.c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&lt;- with(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satdata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pict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-mean(pict,na.rm=TRUE)) </a:t>
            </a:r>
          </a:p>
          <a:p>
            <a:pPr marL="0" lvl="1" indent="0">
              <a:buNone/>
            </a:pP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satdata.ad.c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&lt;-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glm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(female ~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vocab.c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*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pict.c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family=binomial(logit), data=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satdata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0" lvl="1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summary(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satdata.ad.c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0" lvl="1" indent="0">
              <a:buNone/>
            </a:pPr>
            <a:r>
              <a:rPr lang="en-US" sz="1600" dirty="0"/>
              <a:t>Now, the coeﬃcients can be interpreted in the usual manner, since they measure the eﬀect obtained by changing one predictor by one unit keeping the other at the mean.</a:t>
            </a:r>
          </a:p>
          <a:p>
            <a:pPr marL="0" lvl="1" indent="0">
              <a:buNone/>
            </a:pP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5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935</Words>
  <Application>Microsoft Office PowerPoint</Application>
  <PresentationFormat>On-screen Show (4:3)</PresentationFormat>
  <Paragraphs>155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Wingdings</vt:lpstr>
      <vt:lpstr>Office Theme</vt:lpstr>
      <vt:lpstr>Recap</vt:lpstr>
      <vt:lpstr>Logistic Regression</vt:lpstr>
      <vt:lpstr>Logistic Regression</vt:lpstr>
      <vt:lpstr>The datasets:</vt:lpstr>
      <vt:lpstr>Another Form of Linear Regression</vt:lpstr>
      <vt:lpstr>Interpreting likelihood</vt:lpstr>
      <vt:lpstr>Logistic regression model</vt:lpstr>
      <vt:lpstr>Model comparisons</vt:lpstr>
      <vt:lpstr>Interaction terms and centering the variables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Statistcal Concepts and Data Analysis (R tutorial)</dc:title>
  <dc:creator>maria</dc:creator>
  <cp:lastModifiedBy>Maria Ilie</cp:lastModifiedBy>
  <cp:revision>21</cp:revision>
  <dcterms:created xsi:type="dcterms:W3CDTF">2006-08-16T00:00:00Z</dcterms:created>
  <dcterms:modified xsi:type="dcterms:W3CDTF">2016-09-28T19:27:58Z</dcterms:modified>
</cp:coreProperties>
</file>