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3" r:id="rId2"/>
    <p:sldId id="404" r:id="rId3"/>
    <p:sldId id="405" r:id="rId4"/>
    <p:sldId id="406" r:id="rId5"/>
    <p:sldId id="407" r:id="rId6"/>
    <p:sldId id="40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C0CD-B715-4544-97B7-3A78CA3CF7DB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7DD1B-C4BC-4978-8F00-65B840D5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GB" sz="3000" dirty="0" smtClean="0">
                <a:latin typeface="Cambria" pitchFamily="18" charset="0"/>
              </a:rPr>
              <a:t>The </a:t>
            </a:r>
            <a:r>
              <a:rPr lang="en-GB" sz="3000" dirty="0" smtClean="0">
                <a:latin typeface="Cambria" pitchFamily="18" charset="0"/>
              </a:rPr>
              <a:t>dataset:</a:t>
            </a:r>
            <a:endParaRPr lang="en-US" sz="3000" dirty="0" smtClean="0">
              <a:latin typeface="Cambria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831CB-A15D-42ED-A685-642D46BE0457}" type="slidenum">
              <a:rPr lang="es-ES"/>
              <a:pPr>
                <a:defRPr/>
              </a:pPr>
              <a:t>1</a:t>
            </a:fld>
            <a:endParaRPr lang="es-ES"/>
          </a:p>
        </p:txBody>
      </p:sp>
      <p:sp>
        <p:nvSpPr>
          <p:cNvPr id="5124" name="Content Placeholder 6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en-GB" sz="2000" dirty="0">
                <a:solidFill>
                  <a:prstClr val="black"/>
                </a:solidFill>
              </a:rPr>
              <a:t>For the </a:t>
            </a:r>
            <a:r>
              <a:rPr lang="en-GB" sz="2000" dirty="0" smtClean="0">
                <a:solidFill>
                  <a:prstClr val="black"/>
                </a:solidFill>
              </a:rPr>
              <a:t>homework: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library(car)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library(MASS)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xtable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epitools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nnet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library(foreign)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library(ggplot2)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library(reshape2)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student&lt;-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read.dta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("http://www.ats.ucla.edu/stat/data/hsbdemo.dta")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FF00"/>
                </a:solidFill>
              </a:rPr>
              <a:t>load("C:/Users/maria/Downloads/hsbdemo.dta")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student </a:t>
            </a:r>
            <a:r>
              <a:rPr lang="en-US" sz="2000" dirty="0">
                <a:solidFill>
                  <a:srgbClr val="FFFF00"/>
                </a:solidFill>
              </a:rPr>
              <a:t>&lt;- </a:t>
            </a:r>
            <a:r>
              <a:rPr lang="en-US" sz="2000" dirty="0" err="1">
                <a:solidFill>
                  <a:srgbClr val="FFFF00"/>
                </a:solidFill>
              </a:rPr>
              <a:t>read.dta</a:t>
            </a:r>
            <a:r>
              <a:rPr lang="en-US" sz="2000" dirty="0">
                <a:solidFill>
                  <a:srgbClr val="FFFF00"/>
                </a:solidFill>
              </a:rPr>
              <a:t>("C:/Users/maria/Downloads/hsbdemo.dta", </a:t>
            </a:r>
            <a:r>
              <a:rPr lang="en-US" sz="2000" dirty="0" err="1">
                <a:solidFill>
                  <a:srgbClr val="FFFF00"/>
                </a:solidFill>
              </a:rPr>
              <a:t>convert.dates</a:t>
            </a:r>
            <a:r>
              <a:rPr lang="en-US" sz="2000" dirty="0">
                <a:solidFill>
                  <a:srgbClr val="FFFF00"/>
                </a:solidFill>
              </a:rPr>
              <a:t>=TRUE, </a:t>
            </a:r>
            <a:r>
              <a:rPr lang="en-US" sz="2000" dirty="0" err="1">
                <a:solidFill>
                  <a:srgbClr val="FFFF00"/>
                </a:solidFill>
              </a:rPr>
              <a:t>convert.factors</a:t>
            </a:r>
            <a:r>
              <a:rPr lang="en-US" sz="2000" dirty="0">
                <a:solidFill>
                  <a:srgbClr val="FFFF00"/>
                </a:solidFill>
              </a:rPr>
              <a:t>=TRUE, </a:t>
            </a:r>
            <a:r>
              <a:rPr lang="en-US" sz="2000" dirty="0" err="1">
                <a:solidFill>
                  <a:srgbClr val="FFFF00"/>
                </a:solidFill>
              </a:rPr>
              <a:t>missing.type</a:t>
            </a:r>
            <a:r>
              <a:rPr lang="en-US" sz="2000" dirty="0">
                <a:solidFill>
                  <a:srgbClr val="FFFF00"/>
                </a:solidFill>
              </a:rPr>
              <a:t>=TRUE, </a:t>
            </a:r>
            <a:r>
              <a:rPr lang="en-US" sz="2000" dirty="0" err="1">
                <a:solidFill>
                  <a:srgbClr val="FFFF00"/>
                </a:solidFill>
              </a:rPr>
              <a:t>convert.underscore</a:t>
            </a:r>
            <a:r>
              <a:rPr lang="en-US" sz="2000" dirty="0">
                <a:solidFill>
                  <a:srgbClr val="FFFF00"/>
                </a:solidFill>
              </a:rPr>
              <a:t>=TRUE,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FF00"/>
                </a:solidFill>
              </a:rPr>
              <a:t>  </a:t>
            </a:r>
            <a:r>
              <a:rPr lang="en-US" sz="2000" dirty="0" err="1">
                <a:solidFill>
                  <a:srgbClr val="FFFF00"/>
                </a:solidFill>
              </a:rPr>
              <a:t>warn.missing.labels</a:t>
            </a:r>
            <a:r>
              <a:rPr lang="en-US" sz="2000" dirty="0">
                <a:solidFill>
                  <a:srgbClr val="FFFF00"/>
                </a:solidFill>
              </a:rPr>
              <a:t>=TRUE)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 smtClean="0"/>
          </a:p>
          <a:p>
            <a:pPr>
              <a:lnSpc>
                <a:spcPct val="150000"/>
              </a:lnSpc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7563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Cross-tabulation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022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Cross-tabulating 2 variables:</a:t>
            </a:r>
            <a:endParaRPr lang="en-US" sz="2000" dirty="0" smtClean="0"/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stud.t1&lt;-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xtabs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(~female +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data=student)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stud.t1</a:t>
            </a: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rowPercents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(stud.t1)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colPercents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mosaicplot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(stud.t1, main="school type by gender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lvl="0"/>
            <a:r>
              <a:rPr lang="en-US" sz="2100" dirty="0">
                <a:solidFill>
                  <a:prstClr val="black"/>
                </a:solidFill>
              </a:rPr>
              <a:t>Redesigning a variable: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NA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levels(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)&lt;- c("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lower","higher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== "low"] &lt;- "lower"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== "middle"] &lt;- "higher"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== "high"] &lt;- "higher" 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ordered(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levels= c("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lower","higher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stud.t2&lt;-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xtabs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(~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data=student)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stud.t2.or&lt;-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oddsratio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(stud.t2)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stud.t2.or</a:t>
            </a: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8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Assessing the statistical significance of the relationship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Chi-squared test:</a:t>
            </a:r>
            <a:endParaRPr lang="en-US" sz="2000" dirty="0" smtClean="0"/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(stud.t1)$statistic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(stud.t1)$expected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stud.t1-chisq.test(stud.t1)$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</a:p>
          <a:p>
            <a:pPr lvl="0"/>
            <a:r>
              <a:rPr lang="en-US" sz="2100" dirty="0">
                <a:solidFill>
                  <a:prstClr val="black"/>
                </a:solidFill>
              </a:rPr>
              <a:t>Low vs high </a:t>
            </a:r>
            <a:r>
              <a:rPr lang="en-US" sz="2100" dirty="0" err="1">
                <a:solidFill>
                  <a:prstClr val="black"/>
                </a:solidFill>
              </a:rPr>
              <a:t>ses</a:t>
            </a:r>
            <a:r>
              <a:rPr lang="en-US" sz="2100" dirty="0">
                <a:solidFill>
                  <a:prstClr val="black"/>
                </a:solidFill>
              </a:rPr>
              <a:t> status analysis: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stud.t1.f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xtabs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(~ female +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data = student, subset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== "low")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stud.t1.f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(stud.t1.f)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(stud.t1.f)$expected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stud.t1.f-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(stud.t1.f)$expected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stud.t1.m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xtabs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(~ female +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data = student, subset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== "high")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stud.t1.m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(stud.t1.m)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(stud.t1.m)$expected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stud.t1.m 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chisq.test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(stud.t1.m)$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Is </a:t>
            </a:r>
            <a:r>
              <a:rPr lang="en-US" sz="2000" dirty="0">
                <a:solidFill>
                  <a:prstClr val="black"/>
                </a:solidFill>
              </a:rPr>
              <a:t>this reliable? What is the sample size?</a:t>
            </a:r>
            <a:endParaRPr lang="en-US" sz="1800" dirty="0">
              <a:solidFill>
                <a:srgbClr val="4F81BD">
                  <a:lumMod val="75000"/>
                </a:srgbClr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1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Visualizing the result: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par(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mfrow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=c(1,2))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mosaicplot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(stud.t1.f)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mosaicplot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(stud.t1.m)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100" dirty="0" smtClean="0">
                <a:solidFill>
                  <a:prstClr val="black"/>
                </a:solidFill>
              </a:rPr>
              <a:t>Multinomial linear regression model: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multinom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~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+ science + math + female, data=student, trace=FALSE)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summary(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=FALSE, Wald=TRUE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z &lt;- summary(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=FALSE, Wald=TRUE)$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Wald.ratios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 &lt;- (1 -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pnorm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(abs(z), 0, 1))*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lvl="1">
              <a:buNone/>
            </a:pP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p&lt;0.05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000" dirty="0" smtClean="0"/>
              <a:t>MLR model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998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Perfecting our model: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prog.mlr.best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stepwise(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"backward", criterion="AIC")</a:t>
            </a:r>
          </a:p>
          <a:p>
            <a:pPr lvl="0"/>
            <a:r>
              <a:rPr lang="en-US" sz="2100" dirty="0" err="1" smtClean="0">
                <a:solidFill>
                  <a:prstClr val="black"/>
                </a:solidFill>
              </a:rPr>
              <a:t>Loglikelihood</a:t>
            </a:r>
            <a:r>
              <a:rPr lang="en-US" sz="2100" dirty="0" smtClean="0">
                <a:solidFill>
                  <a:prstClr val="black"/>
                </a:solidFill>
              </a:rPr>
              <a:t>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logLik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prog.mlr.best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0"/>
            <a:r>
              <a:rPr lang="en-US" sz="2100" dirty="0" smtClean="0">
                <a:solidFill>
                  <a:prstClr val="black"/>
                </a:solidFill>
              </a:rPr>
              <a:t>Probabilities for all combinations:</a:t>
            </a:r>
            <a:endParaRPr lang="en-US" sz="2100" dirty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prog.mlr.best.nd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rep(c("low", "middle", "high"),each=2),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=rep(c("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public","private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"), 3))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predict(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prog.mlr.best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newdata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prog.mlr.best.nd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lvl="1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Your result:</a:t>
            </a:r>
          </a:p>
          <a:p>
            <a:pPr lvl="1"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09269"/>
            <a:ext cx="4127679" cy="2129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4409269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-predicted </a:t>
            </a:r>
            <a:r>
              <a:rPr lang="en-US" dirty="0"/>
              <a:t>probabilities for the six combinations of socio-economic status and </a:t>
            </a:r>
            <a:r>
              <a:rPr lang="en-US" dirty="0" err="1"/>
              <a:t>schooltype</a:t>
            </a:r>
            <a:r>
              <a:rPr lang="en-US" dirty="0"/>
              <a:t> at the average scores of the other </a:t>
            </a:r>
            <a:r>
              <a:rPr lang="en-US" dirty="0" smtClean="0"/>
              <a:t>predictors</a:t>
            </a:r>
          </a:p>
          <a:p>
            <a:r>
              <a:rPr lang="en-US" dirty="0"/>
              <a:t>-</a:t>
            </a:r>
            <a:r>
              <a:rPr lang="en-US" dirty="0" smtClean="0"/>
              <a:t>row </a:t>
            </a:r>
            <a:r>
              <a:rPr lang="en-US" dirty="0"/>
              <a:t>1 and 2 correspond to low </a:t>
            </a:r>
            <a:r>
              <a:rPr lang="en-US" dirty="0" err="1"/>
              <a:t>ses</a:t>
            </a:r>
            <a:r>
              <a:rPr lang="en-US" dirty="0"/>
              <a:t> and public and private </a:t>
            </a:r>
            <a:r>
              <a:rPr lang="en-US" dirty="0" smtClean="0"/>
              <a:t>school type</a:t>
            </a:r>
            <a:r>
              <a:rPr lang="en-US" dirty="0"/>
              <a:t>, </a:t>
            </a:r>
            <a:r>
              <a:rPr lang="en-US" dirty="0" smtClean="0"/>
              <a:t>respectively, and so on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000" dirty="0" err="1" smtClean="0"/>
              <a:t>Loglikelihood</a:t>
            </a:r>
            <a:r>
              <a:rPr lang="en-US" sz="3000" dirty="0" smtClean="0"/>
              <a:t> and probabilities for all combinations of variables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12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prog.mlr.best.nd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rep(c("low", "middle", "high"),each=2),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=rep(c("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public","private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"), 3))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predict(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prog.mlr.best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newdata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prog.mlr.best.nd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prog.mlr.best.nd2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rep(c("low", "middle", "high"),each=102), science = rep(mean(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student$science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),306), math = rep(c(30:80),6), read = rep(mean(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student$read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),306),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schtyp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=rep(c("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public","private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"), 153)) 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prob.math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cbind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(prog.mlr.best.nd2, predict(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prog.mlr.best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newdata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prog.mlr.best.nd2, 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", se = TRUE))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head(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prob.math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by(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prob.math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[, 6:8],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prob.math$ses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colMeans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z="3000" dirty="0" smtClean="0"/>
              <a:t>Dependency on a certain score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49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533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The dataset:</vt:lpstr>
      <vt:lpstr>Cross-tabulation</vt:lpstr>
      <vt:lpstr>Assessing the statistical significance of the relationship</vt:lpstr>
      <vt:lpstr>MLR model</vt:lpstr>
      <vt:lpstr>Loglikelihood and probabilities for all combinations of variables</vt:lpstr>
      <vt:lpstr>Dependency on a certain score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Statistcal Concepts and Data Analysis (R tutorial)</dc:title>
  <dc:creator>maria</dc:creator>
  <cp:lastModifiedBy>Maria Ilie</cp:lastModifiedBy>
  <cp:revision>38</cp:revision>
  <dcterms:created xsi:type="dcterms:W3CDTF">2006-08-16T00:00:00Z</dcterms:created>
  <dcterms:modified xsi:type="dcterms:W3CDTF">2016-10-05T15:40:11Z</dcterms:modified>
</cp:coreProperties>
</file>