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0" r:id="rId4"/>
    <p:sldId id="261" r:id="rId5"/>
    <p:sldId id="262" r:id="rId6"/>
    <p:sldId id="352" r:id="rId7"/>
    <p:sldId id="353" r:id="rId8"/>
    <p:sldId id="371" r:id="rId9"/>
    <p:sldId id="357" r:id="rId10"/>
    <p:sldId id="358" r:id="rId11"/>
    <p:sldId id="359" r:id="rId12"/>
    <p:sldId id="366" r:id="rId13"/>
    <p:sldId id="372" r:id="rId14"/>
    <p:sldId id="3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0C0CD-B715-4544-97B7-3A78CA3CF7DB}" type="datetimeFigureOut">
              <a:rPr lang="en-US" smtClean="0"/>
              <a:t>9/14/2016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27DD1B-C4BC-4978-8F00-65B840D55A14}" type="slidenum">
              <a:rPr lang="en-US" smtClean="0"/>
              <a:t>‹#›</a:t>
            </a:fld>
            <a:endParaRPr lang="en-US"/>
          </a:p>
        </p:txBody>
      </p:sp>
    </p:spTree>
    <p:extLst>
      <p:ext uri="{BB962C8B-B14F-4D97-AF65-F5344CB8AC3E}">
        <p14:creationId xmlns:p14="http://schemas.microsoft.com/office/powerpoint/2010/main" val="2166667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r-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1066800" y="3124200"/>
            <a:ext cx="6873875" cy="544513"/>
          </a:xfrm>
          <a:noFill/>
        </p:spPr>
        <p:txBody>
          <a:bodyPr>
            <a:normAutofit fontScale="90000"/>
          </a:bodyPr>
          <a:lstStyle/>
          <a:p>
            <a:pPr eaLnBrk="1" hangingPunct="1"/>
            <a:r>
              <a:rPr lang="es-UY" sz="3600" b="1" dirty="0" smtClean="0">
                <a:solidFill>
                  <a:schemeClr val="tx1"/>
                </a:solidFill>
              </a:rPr>
              <a:t>Statistical </a:t>
            </a:r>
            <a:r>
              <a:rPr lang="es-UY" sz="3600" b="1" dirty="0" err="1" smtClean="0">
                <a:solidFill>
                  <a:schemeClr val="tx1"/>
                </a:solidFill>
              </a:rPr>
              <a:t>Modeling</a:t>
            </a:r>
            <a:r>
              <a:rPr lang="es-UY" sz="3600" b="1" dirty="0" smtClean="0">
                <a:solidFill>
                  <a:schemeClr val="tx1"/>
                </a:solidFill>
              </a:rPr>
              <a:t> </a:t>
            </a:r>
            <a:r>
              <a:rPr lang="es-UY" sz="3600" b="1" dirty="0" err="1" smtClean="0">
                <a:solidFill>
                  <a:schemeClr val="tx1"/>
                </a:solidFill>
              </a:rPr>
              <a:t>with</a:t>
            </a:r>
            <a:r>
              <a:rPr lang="es-UY" sz="3600" b="1" dirty="0" smtClean="0">
                <a:solidFill>
                  <a:schemeClr val="tx1"/>
                </a:solidFill>
              </a:rPr>
              <a:t> R- </a:t>
            </a:r>
            <a:r>
              <a:rPr lang="es-UY" sz="3600" b="1" dirty="0" err="1" smtClean="0">
                <a:solidFill>
                  <a:schemeClr val="tx1"/>
                </a:solidFill>
              </a:rPr>
              <a:t>Fall</a:t>
            </a:r>
            <a:r>
              <a:rPr lang="es-UY" sz="3600" b="1" dirty="0" smtClean="0">
                <a:solidFill>
                  <a:schemeClr val="tx1"/>
                </a:solidFill>
              </a:rPr>
              <a:t> 2016</a:t>
            </a:r>
            <a:br>
              <a:rPr lang="es-UY" sz="3600" b="1" dirty="0" smtClean="0">
                <a:solidFill>
                  <a:schemeClr val="tx1"/>
                </a:solidFill>
              </a:rPr>
            </a:br>
            <a:r>
              <a:rPr lang="es-UY" sz="3600" b="1" dirty="0" smtClean="0"/>
              <a:t>Tutorial 1- WC 12/09/2016</a:t>
            </a:r>
            <a:endParaRPr lang="es-ES" sz="3600" b="1" dirty="0" smtClean="0">
              <a:solidFill>
                <a:schemeClr val="tx1"/>
              </a:solidFill>
            </a:endParaRPr>
          </a:p>
        </p:txBody>
      </p:sp>
      <p:sp>
        <p:nvSpPr>
          <p:cNvPr id="2051" name="Rectangle 122"/>
          <p:cNvSpPr>
            <a:spLocks noChangeArrowheads="1"/>
          </p:cNvSpPr>
          <p:nvPr/>
        </p:nvSpPr>
        <p:spPr bwMode="auto">
          <a:xfrm>
            <a:off x="395288" y="3860800"/>
            <a:ext cx="396081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s-UY" b="1">
                <a:solidFill>
                  <a:schemeClr val="bg1"/>
                </a:solidFill>
              </a:rPr>
              <a:t>Henok Nida</a:t>
            </a:r>
          </a:p>
          <a:p>
            <a:r>
              <a:rPr lang="es-UY" b="1">
                <a:solidFill>
                  <a:schemeClr val="bg1"/>
                </a:solidFill>
              </a:rPr>
              <a:t>Phone: 5469</a:t>
            </a:r>
          </a:p>
          <a:p>
            <a:r>
              <a:rPr lang="es-UY" b="1">
                <a:solidFill>
                  <a:schemeClr val="bg1"/>
                </a:solidFill>
              </a:rPr>
              <a:t>h.nida@jacobs-university.de</a:t>
            </a:r>
            <a:endParaRPr lang="es-ES" b="1">
              <a:solidFill>
                <a:schemeClr val="bg1"/>
              </a:solidFill>
            </a:endParaRPr>
          </a:p>
        </p:txBody>
      </p:sp>
      <p:pic>
        <p:nvPicPr>
          <p:cNvPr id="2052" name="Picture 5" descr="logo.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188913"/>
            <a:ext cx="24368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647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de-DE" sz="3000" dirty="0" smtClean="0"/>
              <a:t>ANOVA</a:t>
            </a:r>
            <a:endParaRPr lang="en-US" sz="3000" dirty="0" smtClean="0"/>
          </a:p>
        </p:txBody>
      </p:sp>
      <p:sp>
        <p:nvSpPr>
          <p:cNvPr id="9219" name="Content Placeholder 2"/>
          <p:cNvSpPr>
            <a:spLocks noGrp="1"/>
          </p:cNvSpPr>
          <p:nvPr>
            <p:ph idx="1"/>
          </p:nvPr>
        </p:nvSpPr>
        <p:spPr>
          <a:xfrm>
            <a:off x="467544" y="1628800"/>
            <a:ext cx="8229600" cy="3921125"/>
          </a:xfrm>
        </p:spPr>
        <p:txBody>
          <a:bodyPr/>
          <a:lstStyle/>
          <a:p>
            <a:pPr eaLnBrk="1" hangingPunct="1"/>
            <a:r>
              <a:rPr lang="en-US" sz="2000" dirty="0" smtClean="0"/>
              <a:t>To use the ANOVA, we have to have a null hypothesis under consideration:</a:t>
            </a:r>
          </a:p>
          <a:p>
            <a:pPr eaLnBrk="1" hangingPunct="1"/>
            <a:endParaRPr lang="en-US" sz="2000" dirty="0" smtClean="0"/>
          </a:p>
          <a:p>
            <a:pPr lvl="1"/>
            <a:r>
              <a:rPr lang="en-US" sz="1800" dirty="0" smtClean="0">
                <a:solidFill>
                  <a:srgbClr val="FF0000"/>
                </a:solidFill>
              </a:rPr>
              <a:t>H</a:t>
            </a:r>
            <a:r>
              <a:rPr lang="en-US" sz="1800" baseline="-25000" dirty="0" smtClean="0">
                <a:solidFill>
                  <a:srgbClr val="FF0000"/>
                </a:solidFill>
              </a:rPr>
              <a:t>0</a:t>
            </a:r>
            <a:r>
              <a:rPr lang="en-US" sz="1800" dirty="0" smtClean="0">
                <a:solidFill>
                  <a:srgbClr val="FF0000"/>
                </a:solidFill>
              </a:rPr>
              <a:t> : All means are equal</a:t>
            </a:r>
          </a:p>
          <a:p>
            <a:pPr lvl="1"/>
            <a:r>
              <a:rPr lang="en-US" sz="1800" dirty="0" smtClean="0">
                <a:solidFill>
                  <a:srgbClr val="FF0000"/>
                </a:solidFill>
              </a:rPr>
              <a:t>H</a:t>
            </a:r>
            <a:r>
              <a:rPr lang="en-US" sz="1800" baseline="-25000" dirty="0" smtClean="0">
                <a:solidFill>
                  <a:srgbClr val="FF0000"/>
                </a:solidFill>
              </a:rPr>
              <a:t>1</a:t>
            </a:r>
            <a:r>
              <a:rPr lang="en-US" sz="1800" dirty="0" smtClean="0">
                <a:solidFill>
                  <a:srgbClr val="FF0000"/>
                </a:solidFill>
              </a:rPr>
              <a:t> </a:t>
            </a:r>
            <a:r>
              <a:rPr lang="en-US" sz="1800" dirty="0" smtClean="0">
                <a:solidFill>
                  <a:srgbClr val="FF0000"/>
                </a:solidFill>
                <a:sym typeface="Wingdings" panose="05000000000000000000" pitchFamily="2" charset="2"/>
              </a:rPr>
              <a:t>: At least one mean is different from the others</a:t>
            </a:r>
            <a:endParaRPr lang="en-US" sz="2000" dirty="0" smtClean="0">
              <a:solidFill>
                <a:srgbClr val="FF0000"/>
              </a:solidFill>
            </a:endParaRPr>
          </a:p>
          <a:p>
            <a:endParaRPr lang="en-US" sz="2000" dirty="0" smtClean="0"/>
          </a:p>
          <a:p>
            <a:r>
              <a:rPr lang="en-US" sz="2000" dirty="0" smtClean="0"/>
              <a:t>Does the ANOVA yield an overall significant result?</a:t>
            </a:r>
            <a:endParaRPr lang="en-US" sz="2000" dirty="0" smtClean="0">
              <a:solidFill>
                <a:schemeClr val="accent1">
                  <a:lumMod val="75000"/>
                </a:schemeClr>
              </a:solidFill>
            </a:endParaRPr>
          </a:p>
        </p:txBody>
      </p:sp>
      <p:sp>
        <p:nvSpPr>
          <p:cNvPr id="6" name="Slide Number Placeholder 5"/>
          <p:cNvSpPr>
            <a:spLocks noGrp="1"/>
          </p:cNvSpPr>
          <p:nvPr>
            <p:ph type="sldNum" sz="quarter" idx="12"/>
          </p:nvPr>
        </p:nvSpPr>
        <p:spPr/>
        <p:txBody>
          <a:bodyPr/>
          <a:lstStyle/>
          <a:p>
            <a:pPr>
              <a:defRPr/>
            </a:pPr>
            <a:fld id="{E2A5518B-1B50-46C7-B0EF-2FB69F15292B}" type="slidenum">
              <a:rPr lang="es-ES" smtClean="0"/>
              <a:pPr>
                <a:defRPr/>
              </a:pPr>
              <a:t>10</a:t>
            </a:fld>
            <a:endParaRPr lang="es-ES"/>
          </a:p>
        </p:txBody>
      </p:sp>
    </p:spTree>
    <p:extLst>
      <p:ext uri="{BB962C8B-B14F-4D97-AF65-F5344CB8AC3E}">
        <p14:creationId xmlns:p14="http://schemas.microsoft.com/office/powerpoint/2010/main" val="3475756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marL="514350" indent="-514350" eaLnBrk="1" hangingPunct="1"/>
            <a:r>
              <a:rPr lang="de-DE" sz="3000" dirty="0" smtClean="0"/>
              <a:t>Post Hoc Analysis</a:t>
            </a:r>
          </a:p>
        </p:txBody>
      </p:sp>
      <p:sp>
        <p:nvSpPr>
          <p:cNvPr id="6" name="Slide Number Placeholder 5"/>
          <p:cNvSpPr>
            <a:spLocks noGrp="1"/>
          </p:cNvSpPr>
          <p:nvPr>
            <p:ph type="sldNum" sz="quarter" idx="12"/>
          </p:nvPr>
        </p:nvSpPr>
        <p:spPr/>
        <p:txBody>
          <a:bodyPr/>
          <a:lstStyle/>
          <a:p>
            <a:pPr>
              <a:defRPr/>
            </a:pPr>
            <a:fld id="{2BE79B47-2B36-4F71-9BE3-0D74633F1545}" type="slidenum">
              <a:rPr lang="es-ES"/>
              <a:pPr>
                <a:defRPr/>
              </a:pPr>
              <a:t>11</a:t>
            </a:fld>
            <a:endParaRPr lang="es-ES"/>
          </a:p>
        </p:txBody>
      </p:sp>
      <p:sp>
        <p:nvSpPr>
          <p:cNvPr id="7" name="Content Placeholder 6"/>
          <p:cNvSpPr>
            <a:spLocks noGrp="1"/>
          </p:cNvSpPr>
          <p:nvPr>
            <p:ph idx="1"/>
          </p:nvPr>
        </p:nvSpPr>
        <p:spPr>
          <a:xfrm>
            <a:off x="467544" y="1340768"/>
            <a:ext cx="8075240" cy="4968552"/>
          </a:xfrm>
        </p:spPr>
        <p:txBody>
          <a:bodyPr/>
          <a:lstStyle/>
          <a:p>
            <a:r>
              <a:rPr lang="en-US" sz="2200" dirty="0" smtClean="0"/>
              <a:t>Now that we managed to say that for some highway settings, the mean house price is different, let’s further identify which of them are not equal and vice versa. Use the following code and always check the p value at the end:</a:t>
            </a:r>
          </a:p>
          <a:p>
            <a:pPr lvl="1">
              <a:buNone/>
            </a:pPr>
            <a:r>
              <a:rPr lang="en-US" sz="1800" dirty="0" err="1">
                <a:solidFill>
                  <a:schemeClr val="accent1">
                    <a:lumMod val="75000"/>
                  </a:schemeClr>
                </a:solidFill>
              </a:rPr>
              <a:t>TukeyHSD</a:t>
            </a:r>
            <a:r>
              <a:rPr lang="en-US" sz="1800" dirty="0">
                <a:solidFill>
                  <a:schemeClr val="accent1">
                    <a:lumMod val="75000"/>
                  </a:schemeClr>
                </a:solidFill>
              </a:rPr>
              <a:t>(</a:t>
            </a:r>
            <a:r>
              <a:rPr lang="en-US" sz="1800" dirty="0" err="1">
                <a:solidFill>
                  <a:schemeClr val="accent1">
                    <a:lumMod val="75000"/>
                  </a:schemeClr>
                </a:solidFill>
              </a:rPr>
              <a:t>price.access</a:t>
            </a:r>
            <a:r>
              <a:rPr lang="en-US" sz="1800" dirty="0">
                <a:solidFill>
                  <a:schemeClr val="accent1">
                    <a:lumMod val="75000"/>
                  </a:schemeClr>
                </a:solidFill>
              </a:rPr>
              <a:t>)</a:t>
            </a:r>
            <a:endParaRPr lang="en-US" sz="1800" dirty="0" smtClean="0">
              <a:solidFill>
                <a:schemeClr val="accent1">
                  <a:lumMod val="75000"/>
                </a:schemeClr>
              </a:solidFill>
            </a:endParaRPr>
          </a:p>
          <a:p>
            <a:pPr lvl="1">
              <a:buNone/>
            </a:pPr>
            <a:endParaRPr lang="en-US" sz="1800" dirty="0" smtClean="0">
              <a:solidFill>
                <a:schemeClr val="accent1">
                  <a:lumMod val="75000"/>
                </a:schemeClr>
              </a:solidFill>
            </a:endParaRPr>
          </a:p>
          <a:p>
            <a:r>
              <a:rPr lang="en-US" sz="2000" dirty="0" smtClean="0"/>
              <a:t>Plot the result as well:</a:t>
            </a:r>
          </a:p>
          <a:p>
            <a:pPr lvl="1">
              <a:buNone/>
            </a:pPr>
            <a:r>
              <a:rPr lang="en-US" sz="1800" dirty="0">
                <a:solidFill>
                  <a:schemeClr val="accent1">
                    <a:lumMod val="75000"/>
                  </a:schemeClr>
                </a:solidFill>
              </a:rPr>
              <a:t>plot(</a:t>
            </a:r>
            <a:r>
              <a:rPr lang="en-US" sz="1800" dirty="0" err="1">
                <a:solidFill>
                  <a:schemeClr val="accent1">
                    <a:lumMod val="75000"/>
                  </a:schemeClr>
                </a:solidFill>
              </a:rPr>
              <a:t>TukeyHSD</a:t>
            </a:r>
            <a:r>
              <a:rPr lang="en-US" sz="1800" dirty="0">
                <a:solidFill>
                  <a:schemeClr val="accent1">
                    <a:lumMod val="75000"/>
                  </a:schemeClr>
                </a:solidFill>
              </a:rPr>
              <a:t>(</a:t>
            </a:r>
            <a:r>
              <a:rPr lang="en-US" sz="1800" dirty="0" err="1">
                <a:solidFill>
                  <a:schemeClr val="accent1">
                    <a:lumMod val="75000"/>
                  </a:schemeClr>
                </a:solidFill>
              </a:rPr>
              <a:t>price.access</a:t>
            </a:r>
            <a:r>
              <a:rPr lang="en-US" sz="1800" dirty="0" smtClean="0">
                <a:solidFill>
                  <a:schemeClr val="accent1">
                    <a:lumMod val="75000"/>
                  </a:schemeClr>
                </a:solidFill>
              </a:rPr>
              <a:t>))</a:t>
            </a:r>
          </a:p>
          <a:p>
            <a:pPr lvl="1">
              <a:buNone/>
            </a:pPr>
            <a:endParaRPr lang="en-US" sz="1800" dirty="0" smtClean="0">
              <a:solidFill>
                <a:schemeClr val="accent1">
                  <a:lumMod val="75000"/>
                </a:schemeClr>
              </a:solidFill>
            </a:endParaRPr>
          </a:p>
          <a:p>
            <a:r>
              <a:rPr lang="en-US" sz="2000" dirty="0" smtClean="0"/>
              <a:t>You would word the interpretation of a post hoc analysis like this: The post hoc comparisons tell us that at the 5% level ……... is significantly different from ……….., but not …...  . (replace the dots with categories).</a:t>
            </a:r>
            <a:endParaRPr lang="en-US" sz="1800" dirty="0" smtClean="0"/>
          </a:p>
        </p:txBody>
      </p:sp>
    </p:spTree>
    <p:extLst>
      <p:ext uri="{BB962C8B-B14F-4D97-AF65-F5344CB8AC3E}">
        <p14:creationId xmlns:p14="http://schemas.microsoft.com/office/powerpoint/2010/main" val="2334654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z="3000" dirty="0" smtClean="0"/>
              <a:t>Linear Regression and ANOVA</a:t>
            </a:r>
          </a:p>
        </p:txBody>
      </p:sp>
      <p:sp>
        <p:nvSpPr>
          <p:cNvPr id="16387" name="Content Placeholder 2"/>
          <p:cNvSpPr>
            <a:spLocks noGrp="1"/>
          </p:cNvSpPr>
          <p:nvPr>
            <p:ph idx="1"/>
          </p:nvPr>
        </p:nvSpPr>
        <p:spPr>
          <a:xfrm>
            <a:off x="467544" y="1268760"/>
            <a:ext cx="8229600" cy="4968552"/>
          </a:xfrm>
        </p:spPr>
        <p:txBody>
          <a:bodyPr/>
          <a:lstStyle/>
          <a:p>
            <a:pPr eaLnBrk="1" fontAlgn="auto" hangingPunct="1">
              <a:spcAft>
                <a:spcPts val="0"/>
              </a:spcAft>
              <a:defRPr/>
            </a:pPr>
            <a:r>
              <a:rPr lang="en-US" sz="2000" dirty="0" smtClean="0"/>
              <a:t>To see if a linear regression yields the same result, let’s compute a multiple linear regression:</a:t>
            </a:r>
          </a:p>
          <a:p>
            <a:pPr lvl="1">
              <a:buNone/>
              <a:defRPr/>
            </a:pPr>
            <a:r>
              <a:rPr lang="en-US" sz="1800" dirty="0">
                <a:solidFill>
                  <a:schemeClr val="accent1">
                    <a:lumMod val="75000"/>
                  </a:schemeClr>
                </a:solidFill>
              </a:rPr>
              <a:t>medv.rad.lm2 &lt;- lm(</a:t>
            </a:r>
            <a:r>
              <a:rPr lang="en-US" sz="1800" dirty="0" err="1">
                <a:solidFill>
                  <a:schemeClr val="accent1">
                    <a:lumMod val="75000"/>
                  </a:schemeClr>
                </a:solidFill>
              </a:rPr>
              <a:t>medv~as.factor</a:t>
            </a:r>
            <a:r>
              <a:rPr lang="en-US" sz="1800" dirty="0">
                <a:solidFill>
                  <a:schemeClr val="accent1">
                    <a:lumMod val="75000"/>
                  </a:schemeClr>
                </a:solidFill>
              </a:rPr>
              <a:t>(rad), data=BostonHousing2) </a:t>
            </a:r>
          </a:p>
          <a:p>
            <a:pPr lvl="1">
              <a:buNone/>
              <a:defRPr/>
            </a:pPr>
            <a:r>
              <a:rPr lang="en-US" sz="1800" dirty="0">
                <a:solidFill>
                  <a:schemeClr val="accent1">
                    <a:lumMod val="75000"/>
                  </a:schemeClr>
                </a:solidFill>
              </a:rPr>
              <a:t>summary(medv.rad.lm2</a:t>
            </a:r>
            <a:r>
              <a:rPr lang="en-US" sz="1800" dirty="0" smtClean="0">
                <a:solidFill>
                  <a:schemeClr val="accent1">
                    <a:lumMod val="75000"/>
                  </a:schemeClr>
                </a:solidFill>
              </a:rPr>
              <a:t>)</a:t>
            </a:r>
            <a:endParaRPr lang="en-US" sz="2000" dirty="0" smtClean="0"/>
          </a:p>
          <a:p>
            <a:pPr eaLnBrk="1" fontAlgn="auto" hangingPunct="1">
              <a:spcAft>
                <a:spcPts val="0"/>
              </a:spcAft>
              <a:defRPr/>
            </a:pPr>
            <a:r>
              <a:rPr lang="en-US" sz="2000" dirty="0" smtClean="0"/>
              <a:t>And compare it with the ANOVA of this model:</a:t>
            </a:r>
          </a:p>
          <a:p>
            <a:pPr lvl="1">
              <a:buNone/>
              <a:defRPr/>
            </a:pPr>
            <a:r>
              <a:rPr lang="en-US" sz="1800" dirty="0" err="1">
                <a:solidFill>
                  <a:schemeClr val="accent1">
                    <a:lumMod val="75000"/>
                  </a:schemeClr>
                </a:solidFill>
              </a:rPr>
              <a:t>price.access</a:t>
            </a:r>
            <a:r>
              <a:rPr lang="en-US" sz="1800" dirty="0">
                <a:solidFill>
                  <a:schemeClr val="accent1">
                    <a:lumMod val="75000"/>
                  </a:schemeClr>
                </a:solidFill>
              </a:rPr>
              <a:t> &lt;- </a:t>
            </a:r>
            <a:r>
              <a:rPr lang="en-US" sz="1800" dirty="0" err="1">
                <a:solidFill>
                  <a:schemeClr val="accent1">
                    <a:lumMod val="75000"/>
                  </a:schemeClr>
                </a:solidFill>
              </a:rPr>
              <a:t>aov</a:t>
            </a:r>
            <a:r>
              <a:rPr lang="en-US" sz="1800" dirty="0">
                <a:solidFill>
                  <a:schemeClr val="accent1">
                    <a:lumMod val="75000"/>
                  </a:schemeClr>
                </a:solidFill>
              </a:rPr>
              <a:t>(</a:t>
            </a:r>
            <a:r>
              <a:rPr lang="en-US" sz="1800" dirty="0" err="1">
                <a:solidFill>
                  <a:schemeClr val="accent1">
                    <a:lumMod val="75000"/>
                  </a:schemeClr>
                </a:solidFill>
              </a:rPr>
              <a:t>medv~as.factor</a:t>
            </a:r>
            <a:r>
              <a:rPr lang="en-US" sz="1800" dirty="0">
                <a:solidFill>
                  <a:schemeClr val="accent1">
                    <a:lumMod val="75000"/>
                  </a:schemeClr>
                </a:solidFill>
              </a:rPr>
              <a:t>(rad), data=BostonHousing2) </a:t>
            </a:r>
            <a:endParaRPr lang="en-US" sz="1800" dirty="0" smtClean="0">
              <a:solidFill>
                <a:schemeClr val="accent1">
                  <a:lumMod val="75000"/>
                </a:schemeClr>
              </a:solidFill>
            </a:endParaRPr>
          </a:p>
          <a:p>
            <a:pPr lvl="1">
              <a:buNone/>
              <a:defRPr/>
            </a:pPr>
            <a:endParaRPr lang="en-US" sz="1800" dirty="0" smtClean="0">
              <a:solidFill>
                <a:schemeClr val="accent1">
                  <a:lumMod val="75000"/>
                </a:schemeClr>
              </a:solidFill>
            </a:endParaRPr>
          </a:p>
          <a:p>
            <a:pPr eaLnBrk="1" fontAlgn="auto" hangingPunct="1">
              <a:spcAft>
                <a:spcPts val="0"/>
              </a:spcAft>
              <a:defRPr/>
            </a:pPr>
            <a:r>
              <a:rPr lang="en-US" sz="2000" dirty="0" smtClean="0"/>
              <a:t>The linear model yields the same result and the </a:t>
            </a:r>
            <a:r>
              <a:rPr lang="en-US" sz="2000" dirty="0" err="1" smtClean="0"/>
              <a:t>Anova</a:t>
            </a:r>
            <a:r>
              <a:rPr lang="en-US" sz="2000" dirty="0" smtClean="0"/>
              <a:t> for the linear model is identical with the </a:t>
            </a:r>
            <a:r>
              <a:rPr lang="en-US" sz="2000" dirty="0" err="1" smtClean="0"/>
              <a:t>Anova</a:t>
            </a:r>
            <a:r>
              <a:rPr lang="en-US" sz="2000" dirty="0" smtClean="0"/>
              <a:t> we computed earlier.</a:t>
            </a:r>
          </a:p>
          <a:p>
            <a:pPr>
              <a:defRPr/>
            </a:pPr>
            <a:r>
              <a:rPr lang="en-US" sz="2000" dirty="0" smtClean="0"/>
              <a:t>Which </a:t>
            </a:r>
            <a:r>
              <a:rPr lang="en-US" sz="2000" dirty="0"/>
              <a:t>percentage of the total variability is explained by this model? Compare </a:t>
            </a:r>
            <a:r>
              <a:rPr lang="en-US" sz="2000" dirty="0" smtClean="0"/>
              <a:t>to </a:t>
            </a:r>
            <a:r>
              <a:rPr lang="en-US" sz="2000" dirty="0"/>
              <a:t>Question </a:t>
            </a:r>
            <a:r>
              <a:rPr lang="en-US" sz="2000" dirty="0" smtClean="0"/>
              <a:t>2d. </a:t>
            </a:r>
            <a:r>
              <a:rPr lang="en-US" sz="2000" dirty="0"/>
              <a:t>According to multiple </a:t>
            </a:r>
            <a:r>
              <a:rPr lang="en-US" sz="2000" dirty="0" smtClean="0"/>
              <a:t>R-Squared.</a:t>
            </a:r>
          </a:p>
          <a:p>
            <a:pPr>
              <a:defRPr/>
            </a:pPr>
            <a:r>
              <a:rPr lang="en-GB" sz="2000" dirty="0" smtClean="0"/>
              <a:t>The </a:t>
            </a:r>
            <a:r>
              <a:rPr lang="en-GB" sz="2000" dirty="0" err="1" smtClean="0"/>
              <a:t>Anova</a:t>
            </a:r>
            <a:r>
              <a:rPr lang="en-GB" sz="2000" dirty="0" smtClean="0"/>
              <a:t> </a:t>
            </a:r>
            <a:r>
              <a:rPr lang="en-GB" sz="2000" dirty="0"/>
              <a:t>of the lm: </a:t>
            </a:r>
            <a:r>
              <a:rPr lang="en-GB" sz="2000" dirty="0" err="1" smtClean="0">
                <a:solidFill>
                  <a:schemeClr val="accent1">
                    <a:lumMod val="75000"/>
                  </a:schemeClr>
                </a:solidFill>
              </a:rPr>
              <a:t>anova</a:t>
            </a:r>
            <a:r>
              <a:rPr lang="en-GB" sz="2000" dirty="0" smtClean="0">
                <a:solidFill>
                  <a:schemeClr val="accent1">
                    <a:lumMod val="75000"/>
                  </a:schemeClr>
                </a:solidFill>
              </a:rPr>
              <a:t>(medv.rad.lm2)</a:t>
            </a:r>
          </a:p>
          <a:p>
            <a:pPr>
              <a:defRPr/>
            </a:pPr>
            <a:r>
              <a:rPr lang="en-GB" sz="2000" dirty="0" smtClean="0"/>
              <a:t>What hypothesis is tested? Is it</a:t>
            </a:r>
            <a:r>
              <a:rPr lang="en-US" sz="2000" dirty="0" smtClean="0"/>
              <a:t> </a:t>
            </a:r>
            <a:r>
              <a:rPr lang="en-US" sz="2000" dirty="0"/>
              <a:t>diﬀerent from the naive model just using mean house </a:t>
            </a:r>
            <a:r>
              <a:rPr lang="en-US" sz="2000" dirty="0" smtClean="0"/>
              <a:t>prices</a:t>
            </a:r>
            <a:r>
              <a:rPr lang="en-US" sz="2000" dirty="0"/>
              <a:t>?</a:t>
            </a:r>
            <a:endParaRPr lang="en-US" sz="2000" dirty="0" smtClean="0"/>
          </a:p>
        </p:txBody>
      </p:sp>
      <p:sp>
        <p:nvSpPr>
          <p:cNvPr id="6" name="Slide Number Placeholder 5"/>
          <p:cNvSpPr>
            <a:spLocks noGrp="1"/>
          </p:cNvSpPr>
          <p:nvPr>
            <p:ph type="sldNum" sz="quarter" idx="12"/>
          </p:nvPr>
        </p:nvSpPr>
        <p:spPr/>
        <p:txBody>
          <a:bodyPr/>
          <a:lstStyle/>
          <a:p>
            <a:pPr>
              <a:defRPr/>
            </a:pPr>
            <a:fld id="{A5673645-BF33-4D44-93E2-0B6418B16424}" type="slidenum">
              <a:rPr lang="es-ES" smtClean="0"/>
              <a:pPr>
                <a:defRPr/>
              </a:pPr>
              <a:t>12</a:t>
            </a:fld>
            <a:endParaRPr lang="es-ES"/>
          </a:p>
        </p:txBody>
      </p:sp>
    </p:spTree>
    <p:extLst>
      <p:ext uri="{BB962C8B-B14F-4D97-AF65-F5344CB8AC3E}">
        <p14:creationId xmlns:p14="http://schemas.microsoft.com/office/powerpoint/2010/main" val="2547810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GB" sz="3000" dirty="0" smtClean="0"/>
              <a:t>Interaction terms</a:t>
            </a:r>
            <a:endParaRPr lang="en-US" sz="3000" dirty="0" smtClean="0"/>
          </a:p>
        </p:txBody>
      </p:sp>
      <p:sp>
        <p:nvSpPr>
          <p:cNvPr id="16387" name="Content Placeholder 2"/>
          <p:cNvSpPr>
            <a:spLocks noGrp="1"/>
          </p:cNvSpPr>
          <p:nvPr>
            <p:ph idx="1"/>
          </p:nvPr>
        </p:nvSpPr>
        <p:spPr>
          <a:xfrm>
            <a:off x="467544" y="1268760"/>
            <a:ext cx="8229600" cy="4968552"/>
          </a:xfrm>
        </p:spPr>
        <p:txBody>
          <a:bodyPr>
            <a:normAutofit/>
          </a:bodyPr>
          <a:lstStyle/>
          <a:p>
            <a:pPr eaLnBrk="1" fontAlgn="auto" hangingPunct="1">
              <a:spcAft>
                <a:spcPts val="0"/>
              </a:spcAft>
              <a:defRPr/>
            </a:pPr>
            <a:r>
              <a:rPr lang="en-GB" sz="2000" dirty="0" smtClean="0"/>
              <a:t>Computing a model using certain predictors:</a:t>
            </a:r>
          </a:p>
          <a:p>
            <a:pPr marL="0" indent="0">
              <a:buNone/>
              <a:defRPr/>
            </a:pPr>
            <a:r>
              <a:rPr lang="en-GB" sz="2000" dirty="0" err="1">
                <a:solidFill>
                  <a:schemeClr val="accent1">
                    <a:lumMod val="75000"/>
                  </a:schemeClr>
                </a:solidFill>
              </a:rPr>
              <a:t>price.czd.lm</a:t>
            </a:r>
            <a:r>
              <a:rPr lang="en-GB" sz="2000" dirty="0">
                <a:solidFill>
                  <a:schemeClr val="accent1">
                    <a:lumMod val="75000"/>
                  </a:schemeClr>
                </a:solidFill>
              </a:rPr>
              <a:t> &lt;- lm(</a:t>
            </a:r>
            <a:r>
              <a:rPr lang="en-GB" sz="2000" dirty="0" err="1">
                <a:solidFill>
                  <a:schemeClr val="accent1">
                    <a:lumMod val="75000"/>
                  </a:schemeClr>
                </a:solidFill>
              </a:rPr>
              <a:t>medv~rad</a:t>
            </a:r>
            <a:r>
              <a:rPr lang="en-GB" sz="2000" dirty="0">
                <a:solidFill>
                  <a:schemeClr val="accent1">
                    <a:lumMod val="75000"/>
                  </a:schemeClr>
                </a:solidFill>
              </a:rPr>
              <a:t>+ </a:t>
            </a:r>
            <a:r>
              <a:rPr lang="en-GB" sz="2000" dirty="0" err="1">
                <a:solidFill>
                  <a:schemeClr val="accent1">
                    <a:lumMod val="75000"/>
                  </a:schemeClr>
                </a:solidFill>
              </a:rPr>
              <a:t>zn</a:t>
            </a:r>
            <a:r>
              <a:rPr lang="en-GB" sz="2000" dirty="0">
                <a:solidFill>
                  <a:schemeClr val="accent1">
                    <a:lumMod val="75000"/>
                  </a:schemeClr>
                </a:solidFill>
              </a:rPr>
              <a:t> + dis, data=BostonHousing2)</a:t>
            </a:r>
          </a:p>
          <a:p>
            <a:pPr marL="0" indent="0">
              <a:buNone/>
              <a:defRPr/>
            </a:pPr>
            <a:r>
              <a:rPr lang="en-GB" sz="2000" dirty="0" smtClean="0">
                <a:solidFill>
                  <a:schemeClr val="accent1">
                    <a:lumMod val="75000"/>
                  </a:schemeClr>
                </a:solidFill>
              </a:rPr>
              <a:t>summary(</a:t>
            </a:r>
            <a:r>
              <a:rPr lang="en-GB" sz="2000" dirty="0" err="1" smtClean="0">
                <a:solidFill>
                  <a:schemeClr val="accent1">
                    <a:lumMod val="75000"/>
                  </a:schemeClr>
                </a:solidFill>
              </a:rPr>
              <a:t>price.czd.lm</a:t>
            </a:r>
            <a:r>
              <a:rPr lang="en-GB" sz="2000" dirty="0" smtClean="0">
                <a:solidFill>
                  <a:schemeClr val="accent1">
                    <a:lumMod val="75000"/>
                  </a:schemeClr>
                </a:solidFill>
              </a:rPr>
              <a:t>)</a:t>
            </a:r>
          </a:p>
          <a:p>
            <a:pPr marL="0" indent="0">
              <a:buNone/>
              <a:defRPr/>
            </a:pPr>
            <a:r>
              <a:rPr lang="en-GB" sz="2000" dirty="0" err="1" smtClean="0">
                <a:solidFill>
                  <a:schemeClr val="accent1">
                    <a:lumMod val="75000"/>
                  </a:schemeClr>
                </a:solidFill>
              </a:rPr>
              <a:t>anova</a:t>
            </a:r>
            <a:r>
              <a:rPr lang="en-GB" sz="2000" dirty="0" smtClean="0">
                <a:solidFill>
                  <a:schemeClr val="accent1">
                    <a:lumMod val="75000"/>
                  </a:schemeClr>
                </a:solidFill>
              </a:rPr>
              <a:t>(</a:t>
            </a:r>
            <a:r>
              <a:rPr lang="en-GB" sz="2000" dirty="0" err="1" smtClean="0">
                <a:solidFill>
                  <a:schemeClr val="accent1">
                    <a:lumMod val="75000"/>
                  </a:schemeClr>
                </a:solidFill>
              </a:rPr>
              <a:t>price.czd.lm</a:t>
            </a:r>
            <a:r>
              <a:rPr lang="en-GB" sz="2000" dirty="0">
                <a:solidFill>
                  <a:schemeClr val="accent1">
                    <a:lumMod val="75000"/>
                  </a:schemeClr>
                </a:solidFill>
              </a:rPr>
              <a:t>)</a:t>
            </a:r>
          </a:p>
          <a:p>
            <a:pPr>
              <a:defRPr/>
            </a:pPr>
            <a:r>
              <a:rPr lang="en-GB" sz="2000" dirty="0" smtClean="0"/>
              <a:t>Quality of the model- look at the adjusted R squared</a:t>
            </a:r>
          </a:p>
          <a:p>
            <a:pPr>
              <a:defRPr/>
            </a:pPr>
            <a:r>
              <a:rPr lang="en-US" sz="2000" dirty="0"/>
              <a:t>A full factorial </a:t>
            </a:r>
            <a:r>
              <a:rPr lang="en-US" sz="2000" dirty="0" err="1"/>
              <a:t>Anova</a:t>
            </a:r>
            <a:r>
              <a:rPr lang="en-US" sz="2000" dirty="0"/>
              <a:t> includes interaction terms. These terms are composed of two of the simple variables and by including them in the model, we can see if the two explanatory variables have a simultaneous effect on the response variable. </a:t>
            </a:r>
            <a:endParaRPr lang="en-GB" sz="2000" dirty="0" smtClean="0"/>
          </a:p>
          <a:p>
            <a:pPr>
              <a:defRPr/>
            </a:pPr>
            <a:r>
              <a:rPr lang="en-GB" sz="2000" dirty="0" smtClean="0"/>
              <a:t>Adding an interaction term:</a:t>
            </a:r>
          </a:p>
          <a:p>
            <a:pPr marL="0" indent="0">
              <a:buNone/>
              <a:defRPr/>
            </a:pPr>
            <a:r>
              <a:rPr lang="en-US" sz="2000" dirty="0" smtClean="0">
                <a:solidFill>
                  <a:schemeClr val="accent1">
                    <a:lumMod val="75000"/>
                  </a:schemeClr>
                </a:solidFill>
              </a:rPr>
              <a:t>price.cdz.int </a:t>
            </a:r>
            <a:r>
              <a:rPr lang="en-US" sz="2000" dirty="0">
                <a:solidFill>
                  <a:schemeClr val="accent1">
                    <a:lumMod val="75000"/>
                  </a:schemeClr>
                </a:solidFill>
              </a:rPr>
              <a:t>&lt;- </a:t>
            </a:r>
            <a:r>
              <a:rPr lang="en-US" sz="2000" dirty="0" smtClean="0">
                <a:solidFill>
                  <a:schemeClr val="accent1">
                    <a:lumMod val="75000"/>
                  </a:schemeClr>
                </a:solidFill>
              </a:rPr>
              <a:t>lm(</a:t>
            </a:r>
            <a:r>
              <a:rPr lang="en-US" sz="2000" dirty="0" err="1" smtClean="0">
                <a:solidFill>
                  <a:schemeClr val="accent1">
                    <a:lumMod val="75000"/>
                  </a:schemeClr>
                </a:solidFill>
              </a:rPr>
              <a:t>medv~rad</a:t>
            </a:r>
            <a:r>
              <a:rPr lang="en-US" sz="2000" dirty="0" smtClean="0">
                <a:solidFill>
                  <a:schemeClr val="accent1">
                    <a:lumMod val="75000"/>
                  </a:schemeClr>
                </a:solidFill>
              </a:rPr>
              <a:t>*</a:t>
            </a:r>
            <a:r>
              <a:rPr lang="en-US" sz="2000" dirty="0" err="1" smtClean="0">
                <a:solidFill>
                  <a:schemeClr val="accent1">
                    <a:lumMod val="75000"/>
                  </a:schemeClr>
                </a:solidFill>
              </a:rPr>
              <a:t>zn</a:t>
            </a:r>
            <a:r>
              <a:rPr lang="en-US" sz="2000" dirty="0" smtClean="0">
                <a:solidFill>
                  <a:schemeClr val="accent1">
                    <a:lumMod val="75000"/>
                  </a:schemeClr>
                </a:solidFill>
              </a:rPr>
              <a:t> +dis, data=</a:t>
            </a:r>
            <a:r>
              <a:rPr lang="en-GB" sz="2000" dirty="0">
                <a:solidFill>
                  <a:schemeClr val="accent1">
                    <a:lumMod val="75000"/>
                  </a:schemeClr>
                </a:solidFill>
              </a:rPr>
              <a:t>BostonHousing2</a:t>
            </a:r>
            <a:r>
              <a:rPr lang="en-US" sz="2000" dirty="0" smtClean="0">
                <a:solidFill>
                  <a:schemeClr val="accent1">
                    <a:lumMod val="75000"/>
                  </a:schemeClr>
                </a:solidFill>
              </a:rPr>
              <a:t>) summary(price.cdz.int</a:t>
            </a:r>
            <a:r>
              <a:rPr lang="en-US" sz="2000" dirty="0">
                <a:solidFill>
                  <a:schemeClr val="accent1">
                    <a:lumMod val="75000"/>
                  </a:schemeClr>
                </a:solidFill>
              </a:rPr>
              <a:t>)</a:t>
            </a:r>
            <a:endParaRPr lang="en-GB" sz="2000" dirty="0" smtClean="0">
              <a:solidFill>
                <a:schemeClr val="accent1">
                  <a:lumMod val="75000"/>
                </a:schemeClr>
              </a:solidFill>
            </a:endParaRPr>
          </a:p>
          <a:p>
            <a:pPr marL="0" indent="0">
              <a:buNone/>
              <a:defRPr/>
            </a:pPr>
            <a:r>
              <a:rPr lang="en-US" sz="2000" dirty="0" err="1" smtClean="0">
                <a:solidFill>
                  <a:schemeClr val="accent1">
                    <a:lumMod val="75000"/>
                  </a:schemeClr>
                </a:solidFill>
              </a:rPr>
              <a:t>anova</a:t>
            </a:r>
            <a:r>
              <a:rPr lang="en-US" sz="2000" dirty="0" smtClean="0">
                <a:solidFill>
                  <a:schemeClr val="accent1">
                    <a:lumMod val="75000"/>
                  </a:schemeClr>
                </a:solidFill>
              </a:rPr>
              <a:t>(price.cdz.int)</a:t>
            </a:r>
          </a:p>
          <a:p>
            <a:pPr>
              <a:defRPr/>
            </a:pPr>
            <a:r>
              <a:rPr lang="en-GB" sz="2000" dirty="0" smtClean="0"/>
              <a:t>For a variable’s slope, we look at the estimate in the lm summary table</a:t>
            </a:r>
          </a:p>
          <a:p>
            <a:pPr>
              <a:defRPr/>
            </a:pPr>
            <a:endParaRPr lang="en-GB" sz="2000" dirty="0"/>
          </a:p>
          <a:p>
            <a:pPr marL="0" indent="0">
              <a:buNone/>
              <a:defRPr/>
            </a:pPr>
            <a:endParaRPr lang="en-GB" sz="2000" dirty="0" smtClean="0"/>
          </a:p>
          <a:p>
            <a:pPr marL="457200" lvl="1" indent="0">
              <a:buNone/>
              <a:defRPr/>
            </a:pPr>
            <a:endParaRPr lang="en-US" sz="1600" dirty="0" smtClean="0"/>
          </a:p>
        </p:txBody>
      </p:sp>
      <p:sp>
        <p:nvSpPr>
          <p:cNvPr id="6" name="Slide Number Placeholder 5"/>
          <p:cNvSpPr>
            <a:spLocks noGrp="1"/>
          </p:cNvSpPr>
          <p:nvPr>
            <p:ph type="sldNum" sz="quarter" idx="12"/>
          </p:nvPr>
        </p:nvSpPr>
        <p:spPr/>
        <p:txBody>
          <a:bodyPr/>
          <a:lstStyle/>
          <a:p>
            <a:pPr>
              <a:defRPr/>
            </a:pPr>
            <a:fld id="{A5673645-BF33-4D44-93E2-0B6418B16424}" type="slidenum">
              <a:rPr lang="es-ES" smtClean="0"/>
              <a:pPr>
                <a:defRPr/>
              </a:pPr>
              <a:t>13</a:t>
            </a:fld>
            <a:endParaRPr lang="es-ES"/>
          </a:p>
        </p:txBody>
      </p:sp>
    </p:spTree>
    <p:extLst>
      <p:ext uri="{BB962C8B-B14F-4D97-AF65-F5344CB8AC3E}">
        <p14:creationId xmlns:p14="http://schemas.microsoft.com/office/powerpoint/2010/main" val="186726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de-DE" sz="3000" dirty="0" smtClean="0"/>
              <a:t>Quadratic terms</a:t>
            </a:r>
            <a:endParaRPr lang="en-US" sz="3000" dirty="0" smtClean="0"/>
          </a:p>
        </p:txBody>
      </p:sp>
      <p:sp>
        <p:nvSpPr>
          <p:cNvPr id="16387" name="Content Placeholder 2"/>
          <p:cNvSpPr>
            <a:spLocks noGrp="1"/>
          </p:cNvSpPr>
          <p:nvPr>
            <p:ph idx="1"/>
          </p:nvPr>
        </p:nvSpPr>
        <p:spPr>
          <a:xfrm>
            <a:off x="467544" y="1268760"/>
            <a:ext cx="8229600" cy="4968552"/>
          </a:xfrm>
        </p:spPr>
        <p:txBody>
          <a:bodyPr/>
          <a:lstStyle/>
          <a:p>
            <a:pPr eaLnBrk="1" fontAlgn="auto" hangingPunct="1">
              <a:spcAft>
                <a:spcPts val="0"/>
              </a:spcAft>
              <a:defRPr/>
            </a:pPr>
            <a:r>
              <a:rPr lang="en-GB" sz="2000" dirty="0" smtClean="0"/>
              <a:t>Positive and negative impact of one factor (A) over another (B):</a:t>
            </a:r>
          </a:p>
          <a:p>
            <a:pPr marL="0" indent="0" eaLnBrk="1" fontAlgn="auto" hangingPunct="1">
              <a:spcAft>
                <a:spcPts val="0"/>
              </a:spcAft>
              <a:buNone/>
              <a:defRPr/>
            </a:pPr>
            <a:r>
              <a:rPr lang="en-GB" sz="2000" dirty="0" smtClean="0"/>
              <a:t>Look at the </a:t>
            </a:r>
            <a:r>
              <a:rPr lang="en-GB" sz="2000" dirty="0" err="1" smtClean="0"/>
              <a:t>Anova</a:t>
            </a:r>
            <a:r>
              <a:rPr lang="en-GB" sz="2000" dirty="0" smtClean="0"/>
              <a:t> where we also added interaction terms, at the values of the estimates, and then add the value of A’s estimate to the corresponding values of the interaction terms between A and B.</a:t>
            </a:r>
            <a:endParaRPr lang="en-GB" sz="2000" dirty="0" smtClean="0"/>
          </a:p>
          <a:p>
            <a:pPr marL="0" indent="0" eaLnBrk="1" fontAlgn="auto" hangingPunct="1">
              <a:spcAft>
                <a:spcPts val="0"/>
              </a:spcAft>
              <a:buNone/>
              <a:defRPr/>
            </a:pPr>
            <a:endParaRPr lang="en-GB" sz="2000" dirty="0" smtClean="0"/>
          </a:p>
          <a:p>
            <a:pPr eaLnBrk="1" fontAlgn="auto" hangingPunct="1">
              <a:spcAft>
                <a:spcPts val="0"/>
              </a:spcAft>
              <a:defRPr/>
            </a:pPr>
            <a:r>
              <a:rPr lang="en-GB" sz="2000" dirty="0" smtClean="0"/>
              <a:t>Adding a quadratic term:</a:t>
            </a:r>
          </a:p>
          <a:p>
            <a:pPr marL="0" indent="0">
              <a:buNone/>
              <a:defRPr/>
            </a:pPr>
            <a:r>
              <a:rPr lang="en-GB" sz="2400" dirty="0" err="1" smtClean="0">
                <a:solidFill>
                  <a:schemeClr val="accent1">
                    <a:lumMod val="75000"/>
                  </a:schemeClr>
                </a:solidFill>
              </a:rPr>
              <a:t>price.czd.quad</a:t>
            </a:r>
            <a:r>
              <a:rPr lang="en-GB" sz="2400" dirty="0" smtClean="0">
                <a:solidFill>
                  <a:schemeClr val="accent1">
                    <a:lumMod val="75000"/>
                  </a:schemeClr>
                </a:solidFill>
              </a:rPr>
              <a:t> </a:t>
            </a:r>
            <a:r>
              <a:rPr lang="en-GB" sz="2400" dirty="0">
                <a:solidFill>
                  <a:schemeClr val="accent1">
                    <a:lumMod val="75000"/>
                  </a:schemeClr>
                </a:solidFill>
              </a:rPr>
              <a:t>&lt;- </a:t>
            </a:r>
            <a:r>
              <a:rPr lang="en-GB" sz="2400" dirty="0" smtClean="0">
                <a:solidFill>
                  <a:schemeClr val="accent1">
                    <a:lumMod val="75000"/>
                  </a:schemeClr>
                </a:solidFill>
              </a:rPr>
              <a:t>lm(</a:t>
            </a:r>
            <a:r>
              <a:rPr lang="en-GB" sz="2400" dirty="0" err="1" smtClean="0">
                <a:solidFill>
                  <a:schemeClr val="accent1">
                    <a:lumMod val="75000"/>
                  </a:schemeClr>
                </a:solidFill>
              </a:rPr>
              <a:t>medv~rad</a:t>
            </a:r>
            <a:r>
              <a:rPr lang="en-GB" sz="2400" dirty="0" smtClean="0">
                <a:solidFill>
                  <a:schemeClr val="accent1">
                    <a:lumMod val="75000"/>
                  </a:schemeClr>
                </a:solidFill>
              </a:rPr>
              <a:t>*</a:t>
            </a:r>
            <a:r>
              <a:rPr lang="en-GB" sz="2400" dirty="0" err="1" smtClean="0">
                <a:solidFill>
                  <a:schemeClr val="accent1">
                    <a:lumMod val="75000"/>
                  </a:schemeClr>
                </a:solidFill>
              </a:rPr>
              <a:t>zn</a:t>
            </a:r>
            <a:r>
              <a:rPr lang="en-GB" sz="2400" dirty="0" smtClean="0">
                <a:solidFill>
                  <a:schemeClr val="accent1">
                    <a:lumMod val="75000"/>
                  </a:schemeClr>
                </a:solidFill>
              </a:rPr>
              <a:t> +dis+ I(zn^2), </a:t>
            </a:r>
            <a:r>
              <a:rPr lang="en-GB" sz="2400" dirty="0">
                <a:solidFill>
                  <a:schemeClr val="accent1">
                    <a:lumMod val="75000"/>
                  </a:schemeClr>
                </a:solidFill>
              </a:rPr>
              <a:t>data=BostonHousing2)</a:t>
            </a:r>
          </a:p>
          <a:p>
            <a:pPr marL="0" indent="0">
              <a:buNone/>
              <a:defRPr/>
            </a:pPr>
            <a:r>
              <a:rPr lang="en-GB" sz="2400" dirty="0" smtClean="0">
                <a:solidFill>
                  <a:schemeClr val="accent1">
                    <a:lumMod val="75000"/>
                  </a:schemeClr>
                </a:solidFill>
              </a:rPr>
              <a:t>summary(</a:t>
            </a:r>
            <a:r>
              <a:rPr lang="en-GB" sz="2400" dirty="0" err="1" smtClean="0">
                <a:solidFill>
                  <a:schemeClr val="accent1">
                    <a:lumMod val="75000"/>
                  </a:schemeClr>
                </a:solidFill>
              </a:rPr>
              <a:t>price.czd.quad</a:t>
            </a:r>
            <a:r>
              <a:rPr lang="en-GB" sz="2400" dirty="0" smtClean="0">
                <a:solidFill>
                  <a:schemeClr val="accent1">
                    <a:lumMod val="75000"/>
                  </a:schemeClr>
                </a:solidFill>
              </a:rPr>
              <a:t>)</a:t>
            </a:r>
            <a:endParaRPr lang="en-GB" sz="2400" dirty="0">
              <a:solidFill>
                <a:schemeClr val="accent1">
                  <a:lumMod val="75000"/>
                </a:schemeClr>
              </a:solidFill>
            </a:endParaRPr>
          </a:p>
          <a:p>
            <a:pPr marL="0" indent="0">
              <a:buNone/>
              <a:defRPr/>
            </a:pPr>
            <a:r>
              <a:rPr lang="en-GB" sz="2400" dirty="0" err="1" smtClean="0">
                <a:solidFill>
                  <a:schemeClr val="accent1">
                    <a:lumMod val="75000"/>
                  </a:schemeClr>
                </a:solidFill>
              </a:rPr>
              <a:t>anova</a:t>
            </a:r>
            <a:r>
              <a:rPr lang="en-GB" sz="2400" dirty="0" smtClean="0">
                <a:solidFill>
                  <a:schemeClr val="accent1">
                    <a:lumMod val="75000"/>
                  </a:schemeClr>
                </a:solidFill>
              </a:rPr>
              <a:t>(</a:t>
            </a:r>
            <a:r>
              <a:rPr lang="en-GB" sz="2400" dirty="0" err="1" smtClean="0">
                <a:solidFill>
                  <a:schemeClr val="accent1">
                    <a:lumMod val="75000"/>
                  </a:schemeClr>
                </a:solidFill>
              </a:rPr>
              <a:t>price.czd.quad</a:t>
            </a:r>
            <a:r>
              <a:rPr lang="en-GB" sz="2400" dirty="0" smtClean="0">
                <a:solidFill>
                  <a:schemeClr val="accent1">
                    <a:lumMod val="75000"/>
                  </a:schemeClr>
                </a:solidFill>
              </a:rPr>
              <a:t>)</a:t>
            </a:r>
            <a:endParaRPr lang="en-GB" sz="2400" dirty="0">
              <a:solidFill>
                <a:schemeClr val="accent1">
                  <a:lumMod val="75000"/>
                </a:schemeClr>
              </a:solidFill>
            </a:endParaRPr>
          </a:p>
          <a:p>
            <a:pPr marL="0" indent="0">
              <a:buNone/>
              <a:defRPr/>
            </a:pPr>
            <a:endParaRPr lang="en-US" sz="2200" dirty="0" smtClean="0"/>
          </a:p>
        </p:txBody>
      </p:sp>
      <p:sp>
        <p:nvSpPr>
          <p:cNvPr id="6" name="Slide Number Placeholder 5"/>
          <p:cNvSpPr>
            <a:spLocks noGrp="1"/>
          </p:cNvSpPr>
          <p:nvPr>
            <p:ph type="sldNum" sz="quarter" idx="12"/>
          </p:nvPr>
        </p:nvSpPr>
        <p:spPr/>
        <p:txBody>
          <a:bodyPr/>
          <a:lstStyle/>
          <a:p>
            <a:pPr>
              <a:defRPr/>
            </a:pPr>
            <a:fld id="{A5673645-BF33-4D44-93E2-0B6418B16424}" type="slidenum">
              <a:rPr lang="es-ES" smtClean="0"/>
              <a:pPr>
                <a:defRPr/>
              </a:pPr>
              <a:t>14</a:t>
            </a:fld>
            <a:endParaRPr lang="es-ES"/>
          </a:p>
        </p:txBody>
      </p:sp>
    </p:spTree>
    <p:extLst>
      <p:ext uri="{BB962C8B-B14F-4D97-AF65-F5344CB8AC3E}">
        <p14:creationId xmlns:p14="http://schemas.microsoft.com/office/powerpoint/2010/main" val="3621036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188913"/>
            <a:ext cx="8229600" cy="981075"/>
          </a:xfrm>
        </p:spPr>
        <p:txBody>
          <a:bodyPr/>
          <a:lstStyle/>
          <a:p>
            <a:pPr eaLnBrk="1" hangingPunct="1"/>
            <a:r>
              <a:rPr lang="en-US" dirty="0" smtClean="0"/>
              <a:t>Outline</a:t>
            </a:r>
            <a:endParaRPr lang="en-US" dirty="0" smtClean="0">
              <a:solidFill>
                <a:schemeClr val="tx1"/>
              </a:solidFill>
            </a:endParaRPr>
          </a:p>
        </p:txBody>
      </p:sp>
      <p:sp>
        <p:nvSpPr>
          <p:cNvPr id="3075" name="Rectangle 3"/>
          <p:cNvSpPr>
            <a:spLocks noGrp="1" noChangeArrowheads="1"/>
          </p:cNvSpPr>
          <p:nvPr>
            <p:ph type="body" idx="1"/>
          </p:nvPr>
        </p:nvSpPr>
        <p:spPr>
          <a:xfrm>
            <a:off x="457200" y="1855788"/>
            <a:ext cx="8229600" cy="4525962"/>
          </a:xfrm>
        </p:spPr>
        <p:txBody>
          <a:bodyPr/>
          <a:lstStyle/>
          <a:p>
            <a:pPr eaLnBrk="1" hangingPunct="1"/>
            <a:r>
              <a:rPr lang="en-US" dirty="0" smtClean="0"/>
              <a:t>Installing R and R Studio (if needed)</a:t>
            </a:r>
          </a:p>
          <a:p>
            <a:pPr eaLnBrk="1" hangingPunct="1"/>
            <a:r>
              <a:rPr lang="en-US" dirty="0" smtClean="0"/>
              <a:t>Introduction to </a:t>
            </a:r>
            <a:r>
              <a:rPr lang="en-US" dirty="0" err="1" smtClean="0"/>
              <a:t>Rcmdr</a:t>
            </a:r>
            <a:endParaRPr lang="en-US" dirty="0" smtClean="0"/>
          </a:p>
          <a:p>
            <a:pPr eaLnBrk="1" hangingPunct="1"/>
            <a:r>
              <a:rPr lang="en-US" dirty="0" smtClean="0"/>
              <a:t>Homework 1 discussion</a:t>
            </a:r>
          </a:p>
          <a:p>
            <a:pPr eaLnBrk="1" hangingPunct="1"/>
            <a:r>
              <a:rPr lang="en-GB" dirty="0" smtClean="0"/>
              <a:t>Q&amp; A</a:t>
            </a:r>
            <a:endParaRPr lang="en-US" dirty="0" smtClean="0"/>
          </a:p>
          <a:p>
            <a:pPr eaLnBrk="1" hangingPunct="1">
              <a:buFontTx/>
              <a:buNone/>
            </a:pPr>
            <a:endParaRPr lang="en-US" dirty="0" smtClean="0"/>
          </a:p>
        </p:txBody>
      </p:sp>
    </p:spTree>
    <p:extLst>
      <p:ext uri="{BB962C8B-B14F-4D97-AF65-F5344CB8AC3E}">
        <p14:creationId xmlns:p14="http://schemas.microsoft.com/office/powerpoint/2010/main" val="3223711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922337"/>
          </a:xfrm>
        </p:spPr>
        <p:txBody>
          <a:bodyPr/>
          <a:lstStyle/>
          <a:p>
            <a:pPr eaLnBrk="1" hangingPunct="1"/>
            <a:r>
              <a:rPr lang="en-US" dirty="0" smtClean="0"/>
              <a:t>Installing R/ R Studio</a:t>
            </a:r>
          </a:p>
        </p:txBody>
      </p:sp>
      <p:sp>
        <p:nvSpPr>
          <p:cNvPr id="5123" name="Content Placeholder 2"/>
          <p:cNvSpPr>
            <a:spLocks noGrp="1"/>
          </p:cNvSpPr>
          <p:nvPr>
            <p:ph idx="1"/>
          </p:nvPr>
        </p:nvSpPr>
        <p:spPr/>
        <p:txBody>
          <a:bodyPr/>
          <a:lstStyle/>
          <a:p>
            <a:pPr eaLnBrk="1" hangingPunct="1"/>
            <a:endParaRPr lang="en-US" dirty="0" smtClean="0"/>
          </a:p>
          <a:p>
            <a:pPr eaLnBrk="1" hangingPunct="1"/>
            <a:endParaRPr lang="en-US" dirty="0" smtClean="0"/>
          </a:p>
          <a:p>
            <a:pPr eaLnBrk="1" hangingPunct="1"/>
            <a:r>
              <a:rPr lang="en-US" dirty="0" smtClean="0"/>
              <a:t>Installing R: go to </a:t>
            </a:r>
            <a:r>
              <a:rPr lang="en-US" dirty="0" smtClean="0">
                <a:solidFill>
                  <a:srgbClr val="000099"/>
                </a:solidFill>
                <a:hlinkClick r:id="rId2"/>
              </a:rPr>
              <a:t>www.r-project.org</a:t>
            </a:r>
            <a:endParaRPr lang="en-US" dirty="0" smtClean="0">
              <a:solidFill>
                <a:srgbClr val="000099"/>
              </a:solidFill>
            </a:endParaRPr>
          </a:p>
          <a:p>
            <a:pPr eaLnBrk="1" hangingPunct="1">
              <a:buFontTx/>
              <a:buNone/>
            </a:pPr>
            <a:endParaRPr lang="en-US" dirty="0" smtClean="0">
              <a:solidFill>
                <a:srgbClr val="000099"/>
              </a:solidFill>
            </a:endParaRPr>
          </a:p>
          <a:p>
            <a:pPr eaLnBrk="1" hangingPunct="1"/>
            <a:r>
              <a:rPr lang="en-US" dirty="0" smtClean="0"/>
              <a:t>To download R Studio: </a:t>
            </a:r>
            <a:r>
              <a:rPr lang="en-US" dirty="0" smtClean="0">
                <a:solidFill>
                  <a:srgbClr val="000099"/>
                </a:solidFill>
              </a:rPr>
              <a:t>www.rstudio.com</a:t>
            </a:r>
          </a:p>
        </p:txBody>
      </p:sp>
    </p:spTree>
    <p:extLst>
      <p:ext uri="{BB962C8B-B14F-4D97-AF65-F5344CB8AC3E}">
        <p14:creationId xmlns:p14="http://schemas.microsoft.com/office/powerpoint/2010/main" val="1364612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Installing packages</a:t>
            </a:r>
          </a:p>
        </p:txBody>
      </p:sp>
      <p:sp>
        <p:nvSpPr>
          <p:cNvPr id="6147" name="Content Placeholder 2"/>
          <p:cNvSpPr>
            <a:spLocks noGrp="1"/>
          </p:cNvSpPr>
          <p:nvPr>
            <p:ph idx="1"/>
          </p:nvPr>
        </p:nvSpPr>
        <p:spPr/>
        <p:txBody>
          <a:bodyPr/>
          <a:lstStyle/>
          <a:p>
            <a:pPr eaLnBrk="1" hangingPunct="1">
              <a:buFontTx/>
              <a:buNone/>
            </a:pPr>
            <a:endParaRPr lang="en-US" dirty="0" smtClean="0"/>
          </a:p>
          <a:p>
            <a:pPr eaLnBrk="1" hangingPunct="1"/>
            <a:r>
              <a:rPr lang="en-US" dirty="0" err="1" smtClean="0">
                <a:solidFill>
                  <a:schemeClr val="accent1">
                    <a:lumMod val="75000"/>
                  </a:schemeClr>
                </a:solidFill>
              </a:rPr>
              <a:t>install.packages</a:t>
            </a:r>
            <a:r>
              <a:rPr lang="en-US" dirty="0" smtClean="0">
                <a:solidFill>
                  <a:schemeClr val="accent1">
                    <a:lumMod val="75000"/>
                  </a:schemeClr>
                </a:solidFill>
              </a:rPr>
              <a:t>("</a:t>
            </a:r>
            <a:r>
              <a:rPr lang="en-US" dirty="0" err="1" smtClean="0">
                <a:solidFill>
                  <a:schemeClr val="accent1">
                    <a:lumMod val="75000"/>
                  </a:schemeClr>
                </a:solidFill>
              </a:rPr>
              <a:t>Rcmdr</a:t>
            </a:r>
            <a:r>
              <a:rPr lang="en-US" dirty="0" smtClean="0">
                <a:solidFill>
                  <a:schemeClr val="accent1">
                    <a:lumMod val="75000"/>
                  </a:schemeClr>
                </a:solidFill>
              </a:rPr>
              <a:t>")</a:t>
            </a:r>
          </a:p>
          <a:p>
            <a:pPr eaLnBrk="1" hangingPunct="1"/>
            <a:endParaRPr lang="en-US" dirty="0" smtClean="0">
              <a:solidFill>
                <a:schemeClr val="accent1">
                  <a:lumMod val="75000"/>
                </a:schemeClr>
              </a:solidFill>
            </a:endParaRPr>
          </a:p>
          <a:p>
            <a:pPr eaLnBrk="1" hangingPunct="1"/>
            <a:r>
              <a:rPr lang="en-US" dirty="0" err="1" smtClean="0">
                <a:solidFill>
                  <a:schemeClr val="accent1">
                    <a:lumMod val="75000"/>
                  </a:schemeClr>
                </a:solidFill>
              </a:rPr>
              <a:t>install.packages</a:t>
            </a:r>
            <a:r>
              <a:rPr lang="en-US" dirty="0" smtClean="0">
                <a:solidFill>
                  <a:schemeClr val="accent1">
                    <a:lumMod val="75000"/>
                  </a:schemeClr>
                </a:solidFill>
              </a:rPr>
              <a:t>("HSAUR2", repos="http://cran.rakanu.com")</a:t>
            </a:r>
          </a:p>
          <a:p>
            <a:pPr eaLnBrk="1" hangingPunct="1">
              <a:buFontTx/>
              <a:buNone/>
            </a:pPr>
            <a:endParaRPr lang="en-US" dirty="0" smtClean="0"/>
          </a:p>
        </p:txBody>
      </p:sp>
    </p:spTree>
    <p:extLst>
      <p:ext uri="{BB962C8B-B14F-4D97-AF65-F5344CB8AC3E}">
        <p14:creationId xmlns:p14="http://schemas.microsoft.com/office/powerpoint/2010/main" val="525598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dirty="0" smtClean="0"/>
              <a:t>Intro to </a:t>
            </a:r>
            <a:r>
              <a:rPr lang="en-US" dirty="0" err="1" smtClean="0"/>
              <a:t>Rcmdr</a:t>
            </a:r>
            <a:endParaRPr lang="en-US" dirty="0" smtClean="0"/>
          </a:p>
        </p:txBody>
      </p:sp>
      <p:sp>
        <p:nvSpPr>
          <p:cNvPr id="7" name="Content Placeholder 2"/>
          <p:cNvSpPr>
            <a:spLocks noGrp="1"/>
          </p:cNvSpPr>
          <p:nvPr>
            <p:ph idx="1"/>
          </p:nvPr>
        </p:nvSpPr>
        <p:spPr/>
        <p:txBody>
          <a:bodyPr>
            <a:normAutofit fontScale="85000" lnSpcReduction="20000"/>
          </a:bodyPr>
          <a:lstStyle/>
          <a:p>
            <a:pPr eaLnBrk="1" hangingPunct="1">
              <a:defRPr/>
            </a:pPr>
            <a:r>
              <a:rPr lang="en-US" dirty="0" smtClean="0"/>
              <a:t>Rcmdr is a package of R and an R-alternative </a:t>
            </a:r>
            <a:r>
              <a:rPr lang="en-US" dirty="0"/>
              <a:t>to </a:t>
            </a:r>
            <a:r>
              <a:rPr lang="en-US" dirty="0" smtClean="0"/>
              <a:t>statistical software like</a:t>
            </a:r>
            <a:r>
              <a:rPr lang="en-US" dirty="0"/>
              <a:t> </a:t>
            </a:r>
            <a:r>
              <a:rPr lang="en-US" dirty="0" smtClean="0"/>
              <a:t>SPSS. </a:t>
            </a:r>
            <a:r>
              <a:rPr lang="en-US" dirty="0"/>
              <a:t>The package is useful to R novices, since for each analysis run it displays the underlying R code</a:t>
            </a:r>
            <a:r>
              <a:rPr lang="en-US" dirty="0" smtClean="0"/>
              <a:t>.</a:t>
            </a:r>
          </a:p>
          <a:p>
            <a:pPr eaLnBrk="1" hangingPunct="1">
              <a:defRPr/>
            </a:pPr>
            <a:endParaRPr lang="en-US" dirty="0" smtClean="0"/>
          </a:p>
          <a:p>
            <a:pPr eaLnBrk="1" hangingPunct="1">
              <a:defRPr/>
            </a:pPr>
            <a:r>
              <a:rPr lang="en-US" dirty="0" smtClean="0"/>
              <a:t>To install Rcmdr start R and issue the command</a:t>
            </a:r>
          </a:p>
          <a:p>
            <a:pPr marL="0" indent="0" eaLnBrk="1" hangingPunct="1">
              <a:buFontTx/>
              <a:buNone/>
              <a:defRPr/>
            </a:pPr>
            <a:r>
              <a:rPr lang="en-US" dirty="0" smtClean="0"/>
              <a:t>	</a:t>
            </a:r>
            <a:r>
              <a:rPr lang="en-US" dirty="0" err="1" smtClean="0">
                <a:solidFill>
                  <a:schemeClr val="accent1">
                    <a:lumMod val="75000"/>
                  </a:schemeClr>
                </a:solidFill>
              </a:rPr>
              <a:t>install.packages</a:t>
            </a:r>
            <a:r>
              <a:rPr lang="en-US" dirty="0" smtClean="0">
                <a:solidFill>
                  <a:schemeClr val="accent1">
                    <a:lumMod val="75000"/>
                  </a:schemeClr>
                </a:solidFill>
              </a:rPr>
              <a:t>("Rcmdr", dependencies = 	TRUE, 	repos="http://ftp5.gwdg.de/pub/misc/cran/")</a:t>
            </a:r>
          </a:p>
          <a:p>
            <a:pPr marL="0" indent="0" eaLnBrk="1" hangingPunct="1">
              <a:buFontTx/>
              <a:buNone/>
              <a:defRPr/>
            </a:pPr>
            <a:endParaRPr lang="en-US" dirty="0" smtClean="0"/>
          </a:p>
          <a:p>
            <a:pPr eaLnBrk="1" hangingPunct="1">
              <a:defRPr/>
            </a:pPr>
            <a:r>
              <a:rPr lang="en-US" dirty="0" smtClean="0"/>
              <a:t>To start type - require(Rcmdr)</a:t>
            </a:r>
          </a:p>
        </p:txBody>
      </p:sp>
    </p:spTree>
    <p:extLst>
      <p:ext uri="{BB962C8B-B14F-4D97-AF65-F5344CB8AC3E}">
        <p14:creationId xmlns:p14="http://schemas.microsoft.com/office/powerpoint/2010/main" val="2196012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188913"/>
            <a:ext cx="7345362" cy="981075"/>
          </a:xfrm>
        </p:spPr>
        <p:txBody>
          <a:bodyPr>
            <a:normAutofit/>
          </a:bodyPr>
          <a:lstStyle/>
          <a:p>
            <a:pPr eaLnBrk="1" hangingPunct="1"/>
            <a:r>
              <a:rPr lang="en-US" sz="3600" dirty="0" smtClean="0">
                <a:latin typeface="Cambria" pitchFamily="18" charset="0"/>
              </a:rPr>
              <a:t>Initial remarks</a:t>
            </a:r>
          </a:p>
        </p:txBody>
      </p:sp>
      <p:sp>
        <p:nvSpPr>
          <p:cNvPr id="4099" name="Content Placeholder 2"/>
          <p:cNvSpPr>
            <a:spLocks noGrp="1"/>
          </p:cNvSpPr>
          <p:nvPr>
            <p:ph idx="1"/>
          </p:nvPr>
        </p:nvSpPr>
        <p:spPr>
          <a:xfrm>
            <a:off x="395536" y="1268760"/>
            <a:ext cx="8291264" cy="4525962"/>
          </a:xfrm>
        </p:spPr>
        <p:txBody>
          <a:bodyPr>
            <a:normAutofit fontScale="92500"/>
          </a:bodyPr>
          <a:lstStyle/>
          <a:p>
            <a:pPr eaLnBrk="1" hangingPunct="1">
              <a:lnSpc>
                <a:spcPct val="150000"/>
              </a:lnSpc>
            </a:pPr>
            <a:r>
              <a:rPr lang="en-US" dirty="0" smtClean="0"/>
              <a:t> In the tutorials, we will always use a different but similar dataset than the one from the homework</a:t>
            </a:r>
          </a:p>
          <a:p>
            <a:pPr eaLnBrk="1" hangingPunct="1">
              <a:lnSpc>
                <a:spcPct val="150000"/>
              </a:lnSpc>
            </a:pPr>
            <a:r>
              <a:rPr lang="en-GB" dirty="0" smtClean="0"/>
              <a:t>You don’t need to learn the commands by heart, but you have to know what they do</a:t>
            </a:r>
          </a:p>
          <a:p>
            <a:pPr eaLnBrk="1" hangingPunct="1">
              <a:lnSpc>
                <a:spcPct val="150000"/>
              </a:lnSpc>
            </a:pPr>
            <a:r>
              <a:rPr lang="en-GB" dirty="0" smtClean="0"/>
              <a:t>Ask if we’re going too fast</a:t>
            </a:r>
          </a:p>
          <a:p>
            <a:pPr eaLnBrk="1" hangingPunct="1">
              <a:lnSpc>
                <a:spcPct val="150000"/>
              </a:lnSpc>
            </a:pPr>
            <a:r>
              <a:rPr lang="en-GB" dirty="0" smtClean="0"/>
              <a:t>Colour coding- blue= R code</a:t>
            </a:r>
            <a:endParaRPr lang="en-US" dirty="0" smtClean="0"/>
          </a:p>
          <a:p>
            <a:pPr eaLnBrk="1" hangingPunct="1">
              <a:lnSpc>
                <a:spcPct val="150000"/>
              </a:lnSpc>
              <a:buNone/>
            </a:pPr>
            <a:endParaRPr lang="en-US" dirty="0" smtClean="0"/>
          </a:p>
        </p:txBody>
      </p:sp>
      <p:sp>
        <p:nvSpPr>
          <p:cNvPr id="4101" name="Slide Number Placeholder 7"/>
          <p:cNvSpPr>
            <a:spLocks noGrp="1"/>
          </p:cNvSpPr>
          <p:nvPr>
            <p:ph type="sldNum" sz="quarter" idx="12"/>
          </p:nvPr>
        </p:nvSpPr>
        <p:spPr/>
        <p:txBody>
          <a:bodyPr/>
          <a:lstStyle/>
          <a:p>
            <a:pPr>
              <a:defRPr/>
            </a:pPr>
            <a:fld id="{C4B92A64-B421-4169-8F85-B7D22240F748}" type="slidenum">
              <a:rPr lang="es-ES"/>
              <a:pPr>
                <a:defRPr/>
              </a:pPr>
              <a:t>6</a:t>
            </a:fld>
            <a:endParaRPr lang="es-ES"/>
          </a:p>
        </p:txBody>
      </p:sp>
    </p:spTree>
    <p:extLst>
      <p:ext uri="{BB962C8B-B14F-4D97-AF65-F5344CB8AC3E}">
        <p14:creationId xmlns:p14="http://schemas.microsoft.com/office/powerpoint/2010/main" val="2371357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922337"/>
          </a:xfrm>
        </p:spPr>
        <p:txBody>
          <a:bodyPr>
            <a:normAutofit/>
          </a:bodyPr>
          <a:lstStyle/>
          <a:p>
            <a:pPr eaLnBrk="1" hangingPunct="1"/>
            <a:r>
              <a:rPr lang="en-US" sz="3600" dirty="0" smtClean="0">
                <a:latin typeface="Cambria" pitchFamily="18" charset="0"/>
              </a:rPr>
              <a:t>Homework 1</a:t>
            </a:r>
          </a:p>
        </p:txBody>
      </p:sp>
      <p:sp>
        <p:nvSpPr>
          <p:cNvPr id="5125" name="Slide Number Placeholder 4"/>
          <p:cNvSpPr>
            <a:spLocks noGrp="1"/>
          </p:cNvSpPr>
          <p:nvPr>
            <p:ph type="sldNum" sz="quarter" idx="12"/>
          </p:nvPr>
        </p:nvSpPr>
        <p:spPr/>
        <p:txBody>
          <a:bodyPr/>
          <a:lstStyle/>
          <a:p>
            <a:pPr>
              <a:defRPr/>
            </a:pPr>
            <a:fld id="{08C831CB-A15D-42ED-A685-642D46BE0457}" type="slidenum">
              <a:rPr lang="es-ES"/>
              <a:pPr>
                <a:defRPr/>
              </a:pPr>
              <a:t>7</a:t>
            </a:fld>
            <a:endParaRPr lang="es-ES"/>
          </a:p>
        </p:txBody>
      </p:sp>
      <p:sp>
        <p:nvSpPr>
          <p:cNvPr id="5124" name="Content Placeholder 6"/>
          <p:cNvSpPr>
            <a:spLocks noGrp="1"/>
          </p:cNvSpPr>
          <p:nvPr>
            <p:ph idx="1"/>
          </p:nvPr>
        </p:nvSpPr>
        <p:spPr>
          <a:xfrm>
            <a:off x="457200" y="502047"/>
            <a:ext cx="8229600" cy="1389856"/>
          </a:xfrm>
        </p:spPr>
        <p:txBody>
          <a:bodyPr>
            <a:normAutofit fontScale="92500" lnSpcReduction="10000"/>
          </a:bodyPr>
          <a:lstStyle/>
          <a:p>
            <a:pPr eaLnBrk="1" hangingPunct="1">
              <a:lnSpc>
                <a:spcPct val="150000"/>
              </a:lnSpc>
            </a:pPr>
            <a:endParaRPr lang="en-US" sz="2000" dirty="0" smtClean="0"/>
          </a:p>
          <a:p>
            <a:pPr>
              <a:lnSpc>
                <a:spcPct val="150000"/>
              </a:lnSpc>
            </a:pPr>
            <a:r>
              <a:rPr lang="de-DE" sz="2000" dirty="0" smtClean="0"/>
              <a:t>For the tutorial, load BostonHousing2 from your computer (find it on the Facebook group). </a:t>
            </a:r>
            <a:r>
              <a:rPr lang="en-US" sz="2000" dirty="0"/>
              <a:t>This data frame contains the following columns:</a:t>
            </a:r>
          </a:p>
          <a:p>
            <a:pPr marL="0" indent="0" eaLnBrk="1" hangingPunct="1">
              <a:lnSpc>
                <a:spcPct val="150000"/>
              </a:lnSpc>
              <a:buNone/>
            </a:pPr>
            <a:endParaRPr lang="de-DE" sz="2000" dirty="0" smtClean="0"/>
          </a:p>
          <a:p>
            <a:pPr eaLnBrk="1" hangingPunct="1">
              <a:lnSpc>
                <a:spcPct val="150000"/>
              </a:lnSpc>
            </a:pPr>
            <a:endParaRPr lang="de-DE" sz="2000" dirty="0" smtClean="0"/>
          </a:p>
        </p:txBody>
      </p:sp>
      <p:sp>
        <p:nvSpPr>
          <p:cNvPr id="3" name="TextBox 2"/>
          <p:cNvSpPr txBox="1"/>
          <p:nvPr/>
        </p:nvSpPr>
        <p:spPr>
          <a:xfrm>
            <a:off x="152400" y="2209800"/>
            <a:ext cx="8915400" cy="5324535"/>
          </a:xfrm>
          <a:prstGeom prst="rect">
            <a:avLst/>
          </a:prstGeom>
          <a:noFill/>
        </p:spPr>
        <p:txBody>
          <a:bodyPr wrap="square" numCol="3" rtlCol="0">
            <a:spAutoFit/>
          </a:bodyPr>
          <a:lstStyle/>
          <a:p>
            <a:r>
              <a:rPr lang="en-US" sz="1600" dirty="0" err="1" smtClean="0"/>
              <a:t>crim</a:t>
            </a:r>
            <a:endParaRPr lang="en-US" sz="1600" dirty="0"/>
          </a:p>
          <a:p>
            <a:r>
              <a:rPr lang="en-US" sz="1600" dirty="0"/>
              <a:t>    per capita crime rate by town </a:t>
            </a:r>
          </a:p>
          <a:p>
            <a:r>
              <a:rPr lang="en-US" sz="1600" dirty="0" err="1"/>
              <a:t>zn</a:t>
            </a:r>
            <a:endParaRPr lang="en-US" sz="1600" dirty="0"/>
          </a:p>
          <a:p>
            <a:r>
              <a:rPr lang="en-US" sz="1600" dirty="0"/>
              <a:t>    proportion of residential land zoned for lots over 25,000 </a:t>
            </a:r>
            <a:r>
              <a:rPr lang="en-US" sz="1600" dirty="0" err="1"/>
              <a:t>sq.ft</a:t>
            </a:r>
            <a:r>
              <a:rPr lang="en-US" sz="1600" dirty="0"/>
              <a:t>. </a:t>
            </a:r>
          </a:p>
          <a:p>
            <a:r>
              <a:rPr lang="en-US" sz="1600" dirty="0" err="1"/>
              <a:t>indus</a:t>
            </a:r>
            <a:endParaRPr lang="en-US" sz="1600" dirty="0"/>
          </a:p>
          <a:p>
            <a:r>
              <a:rPr lang="en-US" sz="1600" dirty="0"/>
              <a:t>    proportion of non-retail </a:t>
            </a:r>
            <a:endParaRPr lang="en-US" sz="1600" dirty="0" smtClean="0"/>
          </a:p>
          <a:p>
            <a:r>
              <a:rPr lang="en-US" sz="1600" dirty="0" smtClean="0"/>
              <a:t>business </a:t>
            </a:r>
            <a:r>
              <a:rPr lang="en-US" sz="1600" dirty="0"/>
              <a:t>acres per town </a:t>
            </a:r>
          </a:p>
          <a:p>
            <a:r>
              <a:rPr lang="en-US" sz="1600" dirty="0" err="1"/>
              <a:t>chas</a:t>
            </a:r>
            <a:endParaRPr lang="en-US" sz="1600" dirty="0"/>
          </a:p>
          <a:p>
            <a:r>
              <a:rPr lang="en-US" sz="1600" dirty="0"/>
              <a:t>    Charles River dummy </a:t>
            </a:r>
            <a:r>
              <a:rPr lang="en-US" sz="1600" dirty="0" smtClean="0"/>
              <a:t>variable</a:t>
            </a:r>
          </a:p>
          <a:p>
            <a:r>
              <a:rPr lang="en-US" sz="1600" dirty="0" smtClean="0"/>
              <a:t> </a:t>
            </a:r>
            <a:r>
              <a:rPr lang="en-US" sz="1600" dirty="0"/>
              <a:t>(= 1 if tract bounds river; 0 otherwise) </a:t>
            </a:r>
          </a:p>
          <a:p>
            <a:r>
              <a:rPr lang="en-US" sz="1600" dirty="0" err="1"/>
              <a:t>nox</a:t>
            </a:r>
            <a:endParaRPr lang="en-US" sz="1600" dirty="0"/>
          </a:p>
          <a:p>
            <a:r>
              <a:rPr lang="en-US" sz="1600" dirty="0"/>
              <a:t>    nitrogen oxides concentration (parts per 10 million) </a:t>
            </a:r>
            <a:endParaRPr lang="en-US" sz="1600" dirty="0" smtClean="0"/>
          </a:p>
          <a:p>
            <a:endParaRPr lang="en-GB" sz="1600" dirty="0" smtClean="0"/>
          </a:p>
          <a:p>
            <a:endParaRPr lang="en-GB" sz="1600" dirty="0" smtClean="0"/>
          </a:p>
          <a:p>
            <a:endParaRPr lang="en-GB" sz="1600" dirty="0"/>
          </a:p>
          <a:p>
            <a:endParaRPr lang="en-GB" sz="1600" dirty="0"/>
          </a:p>
          <a:p>
            <a:endParaRPr lang="en-GB" sz="1600" dirty="0" smtClean="0"/>
          </a:p>
          <a:p>
            <a:endParaRPr lang="en-US" sz="1600" dirty="0"/>
          </a:p>
          <a:p>
            <a:r>
              <a:rPr lang="en-US" sz="1600" dirty="0" err="1"/>
              <a:t>rm</a:t>
            </a:r>
            <a:endParaRPr lang="en-US" sz="1600" dirty="0"/>
          </a:p>
          <a:p>
            <a:r>
              <a:rPr lang="en-US" sz="1600" dirty="0"/>
              <a:t>    average number of rooms per dwelling </a:t>
            </a:r>
          </a:p>
          <a:p>
            <a:r>
              <a:rPr lang="en-US" sz="1600" dirty="0"/>
              <a:t>age</a:t>
            </a:r>
          </a:p>
          <a:p>
            <a:r>
              <a:rPr lang="en-US" sz="1600" dirty="0"/>
              <a:t>    proportion of owner-occupied units built prior to 1940 </a:t>
            </a:r>
          </a:p>
          <a:p>
            <a:r>
              <a:rPr lang="en-US" sz="1600" dirty="0"/>
              <a:t>dis</a:t>
            </a:r>
          </a:p>
          <a:p>
            <a:r>
              <a:rPr lang="en-US" sz="1600" dirty="0"/>
              <a:t>    weighted mean of distances to five Boston employment </a:t>
            </a:r>
            <a:r>
              <a:rPr lang="en-US" sz="1600" dirty="0" err="1"/>
              <a:t>centres</a:t>
            </a:r>
            <a:r>
              <a:rPr lang="en-US" sz="1600" dirty="0"/>
              <a:t> </a:t>
            </a:r>
          </a:p>
          <a:p>
            <a:r>
              <a:rPr lang="en-US" sz="1600" dirty="0"/>
              <a:t>rad</a:t>
            </a:r>
          </a:p>
          <a:p>
            <a:r>
              <a:rPr lang="en-US" sz="1600" dirty="0"/>
              <a:t>    index of accessibility to radial highways </a:t>
            </a:r>
          </a:p>
          <a:p>
            <a:r>
              <a:rPr lang="en-US" sz="1600" dirty="0"/>
              <a:t>tax</a:t>
            </a:r>
          </a:p>
          <a:p>
            <a:r>
              <a:rPr lang="en-US" sz="1600" dirty="0"/>
              <a:t>    full-value property-tax rate per $10,000 </a:t>
            </a:r>
            <a:endParaRPr lang="en-US" sz="1600" dirty="0" smtClean="0"/>
          </a:p>
          <a:p>
            <a:endParaRPr lang="en-GB" sz="1600" dirty="0"/>
          </a:p>
          <a:p>
            <a:endParaRPr lang="en-GB" sz="1600" dirty="0" smtClean="0"/>
          </a:p>
          <a:p>
            <a:endParaRPr lang="en-GB" sz="1600" dirty="0"/>
          </a:p>
          <a:p>
            <a:endParaRPr lang="en-GB" sz="1600" dirty="0" smtClean="0"/>
          </a:p>
          <a:p>
            <a:endParaRPr lang="en-GB" sz="1600" dirty="0"/>
          </a:p>
          <a:p>
            <a:endParaRPr lang="en-US" sz="1600" dirty="0"/>
          </a:p>
          <a:p>
            <a:r>
              <a:rPr lang="en-US" sz="1600" dirty="0" err="1"/>
              <a:t>ptratio</a:t>
            </a:r>
            <a:endParaRPr lang="en-US" sz="1600" dirty="0"/>
          </a:p>
          <a:p>
            <a:r>
              <a:rPr lang="en-US" sz="1600" dirty="0"/>
              <a:t>    pupil-teacher ratio by town </a:t>
            </a:r>
          </a:p>
          <a:p>
            <a:r>
              <a:rPr lang="en-US" sz="1600" dirty="0"/>
              <a:t>black</a:t>
            </a:r>
          </a:p>
          <a:p>
            <a:r>
              <a:rPr lang="en-US" sz="1600" dirty="0"/>
              <a:t>    1000(Bk - 0.63)^2 where Bk is the proportion of blacks by town </a:t>
            </a:r>
          </a:p>
          <a:p>
            <a:r>
              <a:rPr lang="en-US" sz="1600" dirty="0" err="1"/>
              <a:t>lstat</a:t>
            </a:r>
            <a:endParaRPr lang="en-US" sz="1600" dirty="0"/>
          </a:p>
          <a:p>
            <a:r>
              <a:rPr lang="en-US" sz="1600" dirty="0"/>
              <a:t>    lower status of the population (percent) </a:t>
            </a:r>
          </a:p>
          <a:p>
            <a:r>
              <a:rPr lang="en-US" sz="1600" dirty="0" err="1"/>
              <a:t>medv</a:t>
            </a:r>
            <a:endParaRPr lang="en-US" sz="1600" dirty="0"/>
          </a:p>
          <a:p>
            <a:r>
              <a:rPr lang="en-US" sz="1600" dirty="0"/>
              <a:t>    median value of owner-occupied homes in $1000 </a:t>
            </a:r>
          </a:p>
        </p:txBody>
      </p:sp>
    </p:spTree>
    <p:extLst>
      <p:ext uri="{BB962C8B-B14F-4D97-AF65-F5344CB8AC3E}">
        <p14:creationId xmlns:p14="http://schemas.microsoft.com/office/powerpoint/2010/main" val="24093694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922337"/>
          </a:xfrm>
        </p:spPr>
        <p:txBody>
          <a:bodyPr>
            <a:normAutofit/>
          </a:bodyPr>
          <a:lstStyle/>
          <a:p>
            <a:pPr eaLnBrk="1" hangingPunct="1"/>
            <a:r>
              <a:rPr lang="en-US" sz="3600" dirty="0" smtClean="0">
                <a:latin typeface="Cambria" pitchFamily="18" charset="0"/>
              </a:rPr>
              <a:t>Homework 1</a:t>
            </a:r>
          </a:p>
        </p:txBody>
      </p:sp>
      <p:sp>
        <p:nvSpPr>
          <p:cNvPr id="5125" name="Slide Number Placeholder 4"/>
          <p:cNvSpPr>
            <a:spLocks noGrp="1"/>
          </p:cNvSpPr>
          <p:nvPr>
            <p:ph type="sldNum" sz="quarter" idx="12"/>
          </p:nvPr>
        </p:nvSpPr>
        <p:spPr/>
        <p:txBody>
          <a:bodyPr/>
          <a:lstStyle/>
          <a:p>
            <a:pPr>
              <a:defRPr/>
            </a:pPr>
            <a:fld id="{08C831CB-A15D-42ED-A685-642D46BE0457}" type="slidenum">
              <a:rPr lang="es-ES"/>
              <a:pPr>
                <a:defRPr/>
              </a:pPr>
              <a:t>8</a:t>
            </a:fld>
            <a:endParaRPr lang="es-ES"/>
          </a:p>
        </p:txBody>
      </p:sp>
      <p:sp>
        <p:nvSpPr>
          <p:cNvPr id="5124" name="Content Placeholder 6"/>
          <p:cNvSpPr>
            <a:spLocks noGrp="1"/>
          </p:cNvSpPr>
          <p:nvPr>
            <p:ph idx="1"/>
          </p:nvPr>
        </p:nvSpPr>
        <p:spPr>
          <a:xfrm>
            <a:off x="431042" y="1196975"/>
            <a:ext cx="8229600" cy="1389856"/>
          </a:xfrm>
        </p:spPr>
        <p:txBody>
          <a:bodyPr>
            <a:noAutofit/>
          </a:bodyPr>
          <a:lstStyle/>
          <a:p>
            <a:pPr eaLnBrk="1" hangingPunct="1">
              <a:lnSpc>
                <a:spcPct val="150000"/>
              </a:lnSpc>
            </a:pPr>
            <a:endParaRPr lang="en-US" sz="1600" dirty="0" smtClean="0"/>
          </a:p>
          <a:p>
            <a:pPr>
              <a:lnSpc>
                <a:spcPct val="150000"/>
              </a:lnSpc>
            </a:pPr>
            <a:r>
              <a:rPr lang="de-DE" sz="1600" dirty="0" smtClean="0"/>
              <a:t>Boxplot:</a:t>
            </a:r>
          </a:p>
          <a:p>
            <a:pPr marL="0" indent="0">
              <a:lnSpc>
                <a:spcPct val="150000"/>
              </a:lnSpc>
              <a:buNone/>
            </a:pPr>
            <a:r>
              <a:rPr lang="de-DE" sz="1600" dirty="0" smtClean="0">
                <a:solidFill>
                  <a:schemeClr val="accent1">
                    <a:lumMod val="75000"/>
                  </a:schemeClr>
                </a:solidFill>
              </a:rPr>
              <a:t> </a:t>
            </a:r>
            <a:r>
              <a:rPr lang="en-US" sz="1600" dirty="0">
                <a:solidFill>
                  <a:schemeClr val="accent1">
                    <a:lumMod val="75000"/>
                  </a:schemeClr>
                </a:solidFill>
              </a:rPr>
              <a:t>boxplot(</a:t>
            </a:r>
            <a:r>
              <a:rPr lang="en-US" sz="1600" dirty="0" err="1">
                <a:solidFill>
                  <a:schemeClr val="accent1">
                    <a:lumMod val="75000"/>
                  </a:schemeClr>
                </a:solidFill>
              </a:rPr>
              <a:t>medv~rad,data</a:t>
            </a:r>
            <a:r>
              <a:rPr lang="en-US" sz="1600" dirty="0">
                <a:solidFill>
                  <a:schemeClr val="accent1">
                    <a:lumMod val="75000"/>
                  </a:schemeClr>
                </a:solidFill>
              </a:rPr>
              <a:t>=BostonHousing2,main="House prices according to accessibility to highways", </a:t>
            </a:r>
            <a:r>
              <a:rPr lang="en-US" sz="1600" dirty="0" err="1">
                <a:solidFill>
                  <a:schemeClr val="accent1">
                    <a:lumMod val="75000"/>
                  </a:schemeClr>
                </a:solidFill>
              </a:rPr>
              <a:t>ylab</a:t>
            </a:r>
            <a:r>
              <a:rPr lang="en-US" sz="1600" dirty="0">
                <a:solidFill>
                  <a:schemeClr val="accent1">
                    <a:lumMod val="75000"/>
                  </a:schemeClr>
                </a:solidFill>
              </a:rPr>
              <a:t>="Price", </a:t>
            </a:r>
            <a:r>
              <a:rPr lang="en-US" sz="1600" dirty="0" err="1">
                <a:solidFill>
                  <a:schemeClr val="accent1">
                    <a:lumMod val="75000"/>
                  </a:schemeClr>
                </a:solidFill>
              </a:rPr>
              <a:t>xlab</a:t>
            </a:r>
            <a:r>
              <a:rPr lang="en-US" sz="1600" dirty="0">
                <a:solidFill>
                  <a:schemeClr val="accent1">
                    <a:lumMod val="75000"/>
                  </a:schemeClr>
                </a:solidFill>
              </a:rPr>
              <a:t>="Accessibility",</a:t>
            </a:r>
            <a:r>
              <a:rPr lang="en-US" sz="1600" dirty="0" err="1" smtClean="0">
                <a:solidFill>
                  <a:schemeClr val="accent1">
                    <a:lumMod val="75000"/>
                  </a:schemeClr>
                </a:solidFill>
              </a:rPr>
              <a:t>varwidth</a:t>
            </a:r>
            <a:r>
              <a:rPr lang="en-US" sz="1600" dirty="0" smtClean="0">
                <a:solidFill>
                  <a:schemeClr val="accent1">
                    <a:lumMod val="75000"/>
                  </a:schemeClr>
                </a:solidFill>
              </a:rPr>
              <a:t>=TRUE</a:t>
            </a:r>
          </a:p>
          <a:p>
            <a:pPr>
              <a:lnSpc>
                <a:spcPct val="150000"/>
              </a:lnSpc>
            </a:pPr>
            <a:r>
              <a:rPr lang="en-GB" sz="1600" dirty="0" err="1" smtClean="0"/>
              <a:t>Anova</a:t>
            </a:r>
            <a:r>
              <a:rPr lang="en-GB" sz="1600" dirty="0" smtClean="0"/>
              <a:t>:</a:t>
            </a:r>
          </a:p>
          <a:p>
            <a:pPr marL="0" indent="0">
              <a:lnSpc>
                <a:spcPct val="150000"/>
              </a:lnSpc>
              <a:buNone/>
            </a:pPr>
            <a:r>
              <a:rPr lang="de-DE" sz="1600" dirty="0">
                <a:solidFill>
                  <a:schemeClr val="accent1">
                    <a:lumMod val="75000"/>
                  </a:schemeClr>
                </a:solidFill>
              </a:rPr>
              <a:t>price.access &lt;- aov(medv~as.factor(rad), data=BostonHousing2) </a:t>
            </a:r>
            <a:endParaRPr lang="de-DE" sz="1600" dirty="0" smtClean="0">
              <a:solidFill>
                <a:schemeClr val="accent1">
                  <a:lumMod val="75000"/>
                </a:schemeClr>
              </a:solidFill>
            </a:endParaRPr>
          </a:p>
          <a:p>
            <a:pPr marL="0" indent="0">
              <a:lnSpc>
                <a:spcPct val="150000"/>
              </a:lnSpc>
              <a:buNone/>
            </a:pPr>
            <a:r>
              <a:rPr lang="de-DE" sz="1600" dirty="0" smtClean="0">
                <a:solidFill>
                  <a:schemeClr val="accent1">
                    <a:lumMod val="75000"/>
                  </a:schemeClr>
                </a:solidFill>
              </a:rPr>
              <a:t>summary(price.access)</a:t>
            </a:r>
          </a:p>
          <a:p>
            <a:pPr>
              <a:lnSpc>
                <a:spcPct val="150000"/>
              </a:lnSpc>
            </a:pPr>
            <a:r>
              <a:rPr lang="de-DE" sz="1600" dirty="0" smtClean="0"/>
              <a:t>F-distribution:</a:t>
            </a:r>
          </a:p>
          <a:p>
            <a:pPr marL="0" indent="0">
              <a:lnSpc>
                <a:spcPct val="150000"/>
              </a:lnSpc>
              <a:buNone/>
            </a:pPr>
            <a:r>
              <a:rPr lang="de-DE" sz="1600" dirty="0" smtClean="0"/>
              <a:t>Numerator and denominator degrees of freedom</a:t>
            </a:r>
          </a:p>
          <a:p>
            <a:pPr>
              <a:lnSpc>
                <a:spcPct val="150000"/>
              </a:lnSpc>
            </a:pPr>
            <a:r>
              <a:rPr lang="en-US" sz="1600" dirty="0"/>
              <a:t>Which percentage of the total sum of squares is explained by the </a:t>
            </a:r>
            <a:r>
              <a:rPr lang="en-US" sz="1600" dirty="0" smtClean="0"/>
              <a:t>model?</a:t>
            </a:r>
            <a:endParaRPr lang="de-DE" sz="1600" dirty="0" smtClean="0"/>
          </a:p>
        </p:txBody>
      </p:sp>
    </p:spTree>
    <p:extLst>
      <p:ext uri="{BB962C8B-B14F-4D97-AF65-F5344CB8AC3E}">
        <p14:creationId xmlns:p14="http://schemas.microsoft.com/office/powerpoint/2010/main" val="1388157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z="3000" dirty="0" smtClean="0"/>
              <a:t>Some theory about ANOVA</a:t>
            </a:r>
          </a:p>
        </p:txBody>
      </p:sp>
      <p:sp>
        <p:nvSpPr>
          <p:cNvPr id="8195" name="Content Placeholder 2"/>
          <p:cNvSpPr>
            <a:spLocks noGrp="1"/>
          </p:cNvSpPr>
          <p:nvPr>
            <p:ph idx="1"/>
          </p:nvPr>
        </p:nvSpPr>
        <p:spPr>
          <a:xfrm>
            <a:off x="467544" y="1412776"/>
            <a:ext cx="8229600" cy="4281488"/>
          </a:xfrm>
        </p:spPr>
        <p:txBody>
          <a:bodyPr/>
          <a:lstStyle/>
          <a:p>
            <a:pPr eaLnBrk="1" fontAlgn="auto" hangingPunct="1">
              <a:spcAft>
                <a:spcPts val="0"/>
              </a:spcAft>
              <a:defRPr/>
            </a:pPr>
            <a:endParaRPr lang="en-US" sz="2200" dirty="0" smtClean="0"/>
          </a:p>
          <a:p>
            <a:r>
              <a:rPr lang="en-US" sz="2000" dirty="0" smtClean="0"/>
              <a:t>ANOVA provides a statistical test of whether or not the means of several groups are equal. ANOVA tests the null hypothesis that the population means of each level are equal, versus the alternative hypothesis alternative hypothesis that at least one of the level means are not all equal.</a:t>
            </a:r>
          </a:p>
          <a:p>
            <a:pPr eaLnBrk="1" fontAlgn="auto" hangingPunct="1">
              <a:spcAft>
                <a:spcPts val="0"/>
              </a:spcAft>
              <a:defRPr/>
            </a:pPr>
            <a:endParaRPr lang="en-US" sz="2000" dirty="0" smtClean="0"/>
          </a:p>
          <a:p>
            <a:pPr eaLnBrk="1" fontAlgn="auto" hangingPunct="1">
              <a:spcAft>
                <a:spcPts val="0"/>
              </a:spcAft>
              <a:defRPr/>
            </a:pPr>
            <a:r>
              <a:rPr lang="en-US" sz="2000" dirty="0" smtClean="0"/>
              <a:t>Once we guarantee the homogeneity of variance in the groups themselves, we can move on to compare the variance of mean between the groups using ANOVA.</a:t>
            </a:r>
          </a:p>
          <a:p>
            <a:pPr lvl="1" eaLnBrk="1" fontAlgn="auto" hangingPunct="1">
              <a:spcAft>
                <a:spcPts val="0"/>
              </a:spcAft>
              <a:buNone/>
              <a:defRPr/>
            </a:pPr>
            <a:endParaRPr lang="en-US" sz="1800" dirty="0" smtClean="0">
              <a:solidFill>
                <a:schemeClr val="accent1">
                  <a:lumMod val="75000"/>
                </a:schemeClr>
              </a:solidFill>
            </a:endParaRPr>
          </a:p>
        </p:txBody>
      </p:sp>
      <p:sp>
        <p:nvSpPr>
          <p:cNvPr id="6" name="Slide Number Placeholder 5"/>
          <p:cNvSpPr>
            <a:spLocks noGrp="1"/>
          </p:cNvSpPr>
          <p:nvPr>
            <p:ph type="sldNum" sz="quarter" idx="12"/>
          </p:nvPr>
        </p:nvSpPr>
        <p:spPr/>
        <p:txBody>
          <a:bodyPr/>
          <a:lstStyle/>
          <a:p>
            <a:pPr>
              <a:defRPr/>
            </a:pPr>
            <a:fld id="{CA915D0C-F42C-461A-8A3A-C17708AA30EF}" type="slidenum">
              <a:rPr lang="es-ES"/>
              <a:pPr>
                <a:defRPr/>
              </a:pPr>
              <a:t>9</a:t>
            </a:fld>
            <a:endParaRPr lang="es-ES"/>
          </a:p>
        </p:txBody>
      </p:sp>
    </p:spTree>
    <p:extLst>
      <p:ext uri="{BB962C8B-B14F-4D97-AF65-F5344CB8AC3E}">
        <p14:creationId xmlns:p14="http://schemas.microsoft.com/office/powerpoint/2010/main" val="2558886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896</Words>
  <Application>Microsoft Office PowerPoint</Application>
  <PresentationFormat>On-screen Show (4:3)</PresentationFormat>
  <Paragraphs>147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Wingdings</vt:lpstr>
      <vt:lpstr>Office Theme</vt:lpstr>
      <vt:lpstr>Statistical Modeling with R- Fall 2016 Tutorial 1- WC 12/09/2016</vt:lpstr>
      <vt:lpstr>Outline</vt:lpstr>
      <vt:lpstr>Installing R/ R Studio</vt:lpstr>
      <vt:lpstr>Installing packages</vt:lpstr>
      <vt:lpstr>Intro to Rcmdr</vt:lpstr>
      <vt:lpstr>Initial remarks</vt:lpstr>
      <vt:lpstr>Homework 1</vt:lpstr>
      <vt:lpstr>Homework 1</vt:lpstr>
      <vt:lpstr>Some theory about ANOVA</vt:lpstr>
      <vt:lpstr>ANOVA</vt:lpstr>
      <vt:lpstr>Post Hoc Analysis</vt:lpstr>
      <vt:lpstr>Linear Regression and ANOVA</vt:lpstr>
      <vt:lpstr>Interaction terms</vt:lpstr>
      <vt:lpstr>Quadratic terms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Statistcal Concepts and Data Analysis (R tutorial)</dc:title>
  <dc:creator>maria</dc:creator>
  <cp:lastModifiedBy>Maria Ilie</cp:lastModifiedBy>
  <cp:revision>46</cp:revision>
  <dcterms:created xsi:type="dcterms:W3CDTF">2006-08-16T00:00:00Z</dcterms:created>
  <dcterms:modified xsi:type="dcterms:W3CDTF">2016-09-14T16:49:07Z</dcterms:modified>
</cp:coreProperties>
</file>