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6" r:id="rId3"/>
  </p:sldIdLst>
  <p:sldSz cx="18288000" cy="10287000"/>
  <p:notesSz cx="6858000" cy="9144000"/>
  <p:embeddedFontLst>
    <p:embeddedFont>
      <p:font typeface="DM Sans" pitchFamily="2" charset="0"/>
      <p:regular r:id="rId4"/>
      <p:bold r:id="rId5"/>
      <p:italic r:id="rId6"/>
      <p:boldItalic r:id="rId7"/>
    </p:embeddedFont>
    <p:embeddedFont>
      <p:font typeface="DM Sans Bold" charset="0"/>
      <p:regular r:id="rId8"/>
      <p:bold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558" autoAdjust="0"/>
  </p:normalViewPr>
  <p:slideViewPr>
    <p:cSldViewPr>
      <p:cViewPr>
        <p:scale>
          <a:sx n="52" d="100"/>
          <a:sy n="52" d="100"/>
        </p:scale>
        <p:origin x="29" y="-1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899583" y="2195053"/>
            <a:ext cx="1518451" cy="1518445"/>
            <a:chOff x="0" y="0"/>
            <a:chExt cx="6350000" cy="6349975"/>
          </a:xfrm>
          <a:blipFill dpi="0" rotWithShape="1">
            <a:blip r:embed="rId2">
              <a:extLst>
                <a:ext uri="{28A0092B-C50C-407E-A947-70E740481C1C}">
                  <a14:useLocalDpi xmlns:a14="http://schemas.microsoft.com/office/drawing/2010/main" val="0"/>
                </a:ext>
              </a:extLst>
            </a:blip>
            <a:srcRect/>
            <a:stretch>
              <a:fillRect/>
            </a:stretch>
          </a:blipFill>
        </p:grpSpPr>
        <p:sp>
          <p:nvSpPr>
            <p:cNvPr id="3" name="Freeform 3"/>
            <p:cNvSpPr/>
            <p:nvPr/>
          </p:nvSpPr>
          <p:spPr>
            <a:xfrm>
              <a:off x="0" y="0"/>
              <a:ext cx="6350000" cy="6349975"/>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grpFill/>
            <a:ln w="12700">
              <a:solidFill>
                <a:srgbClr val="000000"/>
              </a:solidFill>
            </a:ln>
          </p:spPr>
          <p:txBody>
            <a:bodyPr/>
            <a:lstStyle/>
            <a:p>
              <a:endParaRPr lang="en-US" dirty="0"/>
            </a:p>
          </p:txBody>
        </p:sp>
      </p:grpSp>
      <p:grpSp>
        <p:nvGrpSpPr>
          <p:cNvPr id="4" name="Group 4"/>
          <p:cNvGrpSpPr/>
          <p:nvPr/>
        </p:nvGrpSpPr>
        <p:grpSpPr>
          <a:xfrm>
            <a:off x="3042834" y="2407660"/>
            <a:ext cx="5969763" cy="1943979"/>
            <a:chOff x="0" y="0"/>
            <a:chExt cx="11782940" cy="3836968"/>
          </a:xfrm>
        </p:grpSpPr>
        <p:sp>
          <p:nvSpPr>
            <p:cNvPr id="5" name="Freeform 5"/>
            <p:cNvSpPr/>
            <p:nvPr/>
          </p:nvSpPr>
          <p:spPr>
            <a:xfrm>
              <a:off x="0" y="0"/>
              <a:ext cx="11782940" cy="3836968"/>
            </a:xfrm>
            <a:custGeom>
              <a:avLst/>
              <a:gdLst/>
              <a:ahLst/>
              <a:cxnLst/>
              <a:rect l="l" t="t" r="r" b="b"/>
              <a:pathLst>
                <a:path w="11782940" h="3836968">
                  <a:moveTo>
                    <a:pt x="11478140" y="0"/>
                  </a:moveTo>
                  <a:lnTo>
                    <a:pt x="304800" y="0"/>
                  </a:lnTo>
                  <a:cubicBezTo>
                    <a:pt x="135890" y="0"/>
                    <a:pt x="0" y="135890"/>
                    <a:pt x="0" y="304800"/>
                  </a:cubicBezTo>
                  <a:lnTo>
                    <a:pt x="0" y="3532168"/>
                  </a:lnTo>
                  <a:cubicBezTo>
                    <a:pt x="0" y="3701078"/>
                    <a:pt x="135890" y="3836968"/>
                    <a:pt x="304800" y="3836968"/>
                  </a:cubicBezTo>
                  <a:lnTo>
                    <a:pt x="11478140" y="3836968"/>
                  </a:lnTo>
                  <a:cubicBezTo>
                    <a:pt x="11647050" y="3836968"/>
                    <a:pt x="11782940" y="3701078"/>
                    <a:pt x="11782940" y="3532168"/>
                  </a:cubicBezTo>
                  <a:lnTo>
                    <a:pt x="11782940" y="304800"/>
                  </a:lnTo>
                  <a:cubicBezTo>
                    <a:pt x="11782940" y="135890"/>
                    <a:pt x="11647050" y="0"/>
                    <a:pt x="11478140" y="0"/>
                  </a:cubicBezTo>
                  <a:close/>
                </a:path>
              </a:pathLst>
            </a:custGeom>
            <a:solidFill>
              <a:srgbClr val="EDF0F2"/>
            </a:solidFill>
          </p:spPr>
          <p:txBody>
            <a:bodyPr/>
            <a:lstStyle/>
            <a:p>
              <a:endParaRPr lang="en-US"/>
            </a:p>
          </p:txBody>
        </p:sp>
      </p:grpSp>
      <p:grpSp>
        <p:nvGrpSpPr>
          <p:cNvPr id="6" name="Group 6"/>
          <p:cNvGrpSpPr/>
          <p:nvPr/>
        </p:nvGrpSpPr>
        <p:grpSpPr>
          <a:xfrm>
            <a:off x="9265520" y="2407660"/>
            <a:ext cx="8434823" cy="1943979"/>
            <a:chOff x="0" y="0"/>
            <a:chExt cx="16648403" cy="3836968"/>
          </a:xfrm>
        </p:grpSpPr>
        <p:sp>
          <p:nvSpPr>
            <p:cNvPr id="7" name="Freeform 7"/>
            <p:cNvSpPr/>
            <p:nvPr/>
          </p:nvSpPr>
          <p:spPr>
            <a:xfrm>
              <a:off x="0" y="0"/>
              <a:ext cx="16648404" cy="3836968"/>
            </a:xfrm>
            <a:custGeom>
              <a:avLst/>
              <a:gdLst/>
              <a:ahLst/>
              <a:cxnLst/>
              <a:rect l="l" t="t" r="r" b="b"/>
              <a:pathLst>
                <a:path w="16648404" h="3836968">
                  <a:moveTo>
                    <a:pt x="16343604" y="0"/>
                  </a:moveTo>
                  <a:lnTo>
                    <a:pt x="304800" y="0"/>
                  </a:lnTo>
                  <a:cubicBezTo>
                    <a:pt x="135890" y="0"/>
                    <a:pt x="0" y="135890"/>
                    <a:pt x="0" y="304800"/>
                  </a:cubicBezTo>
                  <a:lnTo>
                    <a:pt x="0" y="3532168"/>
                  </a:lnTo>
                  <a:cubicBezTo>
                    <a:pt x="0" y="3701078"/>
                    <a:pt x="135890" y="3836968"/>
                    <a:pt x="304800" y="3836968"/>
                  </a:cubicBezTo>
                  <a:lnTo>
                    <a:pt x="16343604" y="3836968"/>
                  </a:lnTo>
                  <a:cubicBezTo>
                    <a:pt x="16512513" y="3836968"/>
                    <a:pt x="16648404" y="3701078"/>
                    <a:pt x="16648404" y="3532168"/>
                  </a:cubicBezTo>
                  <a:lnTo>
                    <a:pt x="16648404" y="304800"/>
                  </a:lnTo>
                  <a:cubicBezTo>
                    <a:pt x="16648404" y="135890"/>
                    <a:pt x="16512513" y="0"/>
                    <a:pt x="16343604" y="0"/>
                  </a:cubicBezTo>
                  <a:close/>
                </a:path>
              </a:pathLst>
            </a:custGeom>
            <a:solidFill>
              <a:srgbClr val="EDF0F2"/>
            </a:solidFill>
          </p:spPr>
          <p:txBody>
            <a:bodyPr/>
            <a:lstStyle/>
            <a:p>
              <a:endParaRPr lang="en-US" dirty="0"/>
            </a:p>
          </p:txBody>
        </p:sp>
      </p:grpSp>
      <p:grpSp>
        <p:nvGrpSpPr>
          <p:cNvPr id="8" name="Group 8"/>
          <p:cNvGrpSpPr/>
          <p:nvPr/>
        </p:nvGrpSpPr>
        <p:grpSpPr>
          <a:xfrm>
            <a:off x="577773" y="4834180"/>
            <a:ext cx="8434823" cy="2182104"/>
            <a:chOff x="0" y="0"/>
            <a:chExt cx="18513935" cy="4789588"/>
          </a:xfrm>
        </p:grpSpPr>
        <p:sp>
          <p:nvSpPr>
            <p:cNvPr id="9" name="Freeform 9"/>
            <p:cNvSpPr/>
            <p:nvPr/>
          </p:nvSpPr>
          <p:spPr>
            <a:xfrm>
              <a:off x="0" y="0"/>
              <a:ext cx="18513935" cy="4789589"/>
            </a:xfrm>
            <a:custGeom>
              <a:avLst/>
              <a:gdLst/>
              <a:ahLst/>
              <a:cxnLst/>
              <a:rect l="l" t="t" r="r" b="b"/>
              <a:pathLst>
                <a:path w="18513935" h="4789589">
                  <a:moveTo>
                    <a:pt x="18209135" y="0"/>
                  </a:moveTo>
                  <a:lnTo>
                    <a:pt x="304800" y="0"/>
                  </a:lnTo>
                  <a:cubicBezTo>
                    <a:pt x="135890" y="0"/>
                    <a:pt x="0" y="135890"/>
                    <a:pt x="0" y="304800"/>
                  </a:cubicBezTo>
                  <a:lnTo>
                    <a:pt x="0" y="4484789"/>
                  </a:lnTo>
                  <a:cubicBezTo>
                    <a:pt x="0" y="4653699"/>
                    <a:pt x="135890" y="4789589"/>
                    <a:pt x="304800" y="4789589"/>
                  </a:cubicBezTo>
                  <a:lnTo>
                    <a:pt x="18209135" y="4789589"/>
                  </a:lnTo>
                  <a:cubicBezTo>
                    <a:pt x="18378046" y="4789589"/>
                    <a:pt x="18513935" y="4653699"/>
                    <a:pt x="18513935" y="4484789"/>
                  </a:cubicBezTo>
                  <a:lnTo>
                    <a:pt x="18513935" y="304800"/>
                  </a:lnTo>
                  <a:cubicBezTo>
                    <a:pt x="18513935" y="135890"/>
                    <a:pt x="18378046" y="0"/>
                    <a:pt x="18209135" y="0"/>
                  </a:cubicBezTo>
                  <a:close/>
                </a:path>
              </a:pathLst>
            </a:custGeom>
            <a:solidFill>
              <a:srgbClr val="EDF0F2"/>
            </a:solidFill>
          </p:spPr>
          <p:txBody>
            <a:bodyPr/>
            <a:lstStyle/>
            <a:p>
              <a:endParaRPr lang="en-US" dirty="0"/>
            </a:p>
          </p:txBody>
        </p:sp>
      </p:grpSp>
      <p:grpSp>
        <p:nvGrpSpPr>
          <p:cNvPr id="10" name="Group 10"/>
          <p:cNvGrpSpPr/>
          <p:nvPr/>
        </p:nvGrpSpPr>
        <p:grpSpPr>
          <a:xfrm>
            <a:off x="577773" y="7507910"/>
            <a:ext cx="17122571" cy="2286768"/>
            <a:chOff x="0" y="0"/>
            <a:chExt cx="37583024" cy="5019321"/>
          </a:xfrm>
        </p:grpSpPr>
        <p:sp>
          <p:nvSpPr>
            <p:cNvPr id="11" name="Freeform 11"/>
            <p:cNvSpPr/>
            <p:nvPr/>
          </p:nvSpPr>
          <p:spPr>
            <a:xfrm>
              <a:off x="0" y="0"/>
              <a:ext cx="37583024" cy="5019321"/>
            </a:xfrm>
            <a:custGeom>
              <a:avLst/>
              <a:gdLst/>
              <a:ahLst/>
              <a:cxnLst/>
              <a:rect l="l" t="t" r="r" b="b"/>
              <a:pathLst>
                <a:path w="37583024" h="5019321">
                  <a:moveTo>
                    <a:pt x="37278224" y="0"/>
                  </a:moveTo>
                  <a:lnTo>
                    <a:pt x="304800" y="0"/>
                  </a:lnTo>
                  <a:cubicBezTo>
                    <a:pt x="135890" y="0"/>
                    <a:pt x="0" y="135890"/>
                    <a:pt x="0" y="304800"/>
                  </a:cubicBezTo>
                  <a:lnTo>
                    <a:pt x="0" y="4714521"/>
                  </a:lnTo>
                  <a:cubicBezTo>
                    <a:pt x="0" y="4883431"/>
                    <a:pt x="135890" y="5019321"/>
                    <a:pt x="304800" y="5019321"/>
                  </a:cubicBezTo>
                  <a:lnTo>
                    <a:pt x="37278224" y="5019321"/>
                  </a:lnTo>
                  <a:cubicBezTo>
                    <a:pt x="37447134" y="5019321"/>
                    <a:pt x="37583024" y="4883431"/>
                    <a:pt x="37583024" y="4714521"/>
                  </a:cubicBezTo>
                  <a:lnTo>
                    <a:pt x="37583024" y="304800"/>
                  </a:lnTo>
                  <a:cubicBezTo>
                    <a:pt x="37583024" y="135890"/>
                    <a:pt x="37447134" y="0"/>
                    <a:pt x="37278224" y="0"/>
                  </a:cubicBezTo>
                  <a:close/>
                </a:path>
              </a:pathLst>
            </a:custGeom>
            <a:solidFill>
              <a:srgbClr val="EDF0F2"/>
            </a:solidFill>
          </p:spPr>
          <p:txBody>
            <a:bodyPr/>
            <a:lstStyle/>
            <a:p>
              <a:endParaRPr lang="en-US" dirty="0"/>
            </a:p>
          </p:txBody>
        </p:sp>
      </p:grpSp>
      <p:grpSp>
        <p:nvGrpSpPr>
          <p:cNvPr id="12" name="Group 12"/>
          <p:cNvGrpSpPr/>
          <p:nvPr/>
        </p:nvGrpSpPr>
        <p:grpSpPr>
          <a:xfrm>
            <a:off x="9265520" y="4834180"/>
            <a:ext cx="8434823" cy="2182104"/>
            <a:chOff x="0" y="0"/>
            <a:chExt cx="18513935" cy="4789588"/>
          </a:xfrm>
        </p:grpSpPr>
        <p:sp>
          <p:nvSpPr>
            <p:cNvPr id="13" name="Freeform 13"/>
            <p:cNvSpPr/>
            <p:nvPr/>
          </p:nvSpPr>
          <p:spPr>
            <a:xfrm>
              <a:off x="0" y="0"/>
              <a:ext cx="18513935" cy="4789589"/>
            </a:xfrm>
            <a:custGeom>
              <a:avLst/>
              <a:gdLst/>
              <a:ahLst/>
              <a:cxnLst/>
              <a:rect l="l" t="t" r="r" b="b"/>
              <a:pathLst>
                <a:path w="18513935" h="4789589">
                  <a:moveTo>
                    <a:pt x="18209135" y="0"/>
                  </a:moveTo>
                  <a:lnTo>
                    <a:pt x="304800" y="0"/>
                  </a:lnTo>
                  <a:cubicBezTo>
                    <a:pt x="135890" y="0"/>
                    <a:pt x="0" y="135890"/>
                    <a:pt x="0" y="304800"/>
                  </a:cubicBezTo>
                  <a:lnTo>
                    <a:pt x="0" y="4484789"/>
                  </a:lnTo>
                  <a:cubicBezTo>
                    <a:pt x="0" y="4653699"/>
                    <a:pt x="135890" y="4789589"/>
                    <a:pt x="304800" y="4789589"/>
                  </a:cubicBezTo>
                  <a:lnTo>
                    <a:pt x="18209135" y="4789589"/>
                  </a:lnTo>
                  <a:cubicBezTo>
                    <a:pt x="18378046" y="4789589"/>
                    <a:pt x="18513935" y="4653699"/>
                    <a:pt x="18513935" y="4484789"/>
                  </a:cubicBezTo>
                  <a:lnTo>
                    <a:pt x="18513935" y="304800"/>
                  </a:lnTo>
                  <a:cubicBezTo>
                    <a:pt x="18513935" y="135890"/>
                    <a:pt x="18378046" y="0"/>
                    <a:pt x="18209135" y="0"/>
                  </a:cubicBezTo>
                  <a:close/>
                </a:path>
              </a:pathLst>
            </a:custGeom>
            <a:solidFill>
              <a:srgbClr val="EDF0F2"/>
            </a:solidFill>
          </p:spPr>
          <p:txBody>
            <a:bodyPr/>
            <a:lstStyle/>
            <a:p>
              <a:endParaRPr lang="en-US"/>
            </a:p>
          </p:txBody>
        </p:sp>
      </p:grpSp>
      <p:sp>
        <p:nvSpPr>
          <p:cNvPr id="14" name="TextBox 14"/>
          <p:cNvSpPr txBox="1"/>
          <p:nvPr/>
        </p:nvSpPr>
        <p:spPr>
          <a:xfrm>
            <a:off x="3290599" y="2295160"/>
            <a:ext cx="1605414" cy="306655"/>
          </a:xfrm>
          <a:prstGeom prst="rect">
            <a:avLst/>
          </a:prstGeom>
          <a:solidFill>
            <a:schemeClr val="accent6"/>
          </a:solidFill>
        </p:spPr>
        <p:txBody>
          <a:bodyPr lIns="0" tIns="0" rIns="0" bIns="0" rtlCol="0" anchor="t">
            <a:spAutoFit/>
          </a:bodyPr>
          <a:lstStyle/>
          <a:p>
            <a:pPr marL="0" lvl="0" indent="0" algn="ctr">
              <a:lnSpc>
                <a:spcPts val="2520"/>
              </a:lnSpc>
              <a:spcBef>
                <a:spcPct val="0"/>
              </a:spcBef>
            </a:pPr>
            <a:r>
              <a:rPr lang="en-US" sz="1800" dirty="0">
                <a:solidFill>
                  <a:srgbClr val="FFFFFF"/>
                </a:solidFill>
                <a:latin typeface="DM Sans Bold"/>
              </a:rPr>
              <a:t>Key A</a:t>
            </a:r>
            <a:r>
              <a:rPr lang="en-US" sz="1800" u="none" dirty="0">
                <a:solidFill>
                  <a:srgbClr val="FFFFFF"/>
                </a:solidFill>
                <a:latin typeface="DM Sans Bold"/>
              </a:rPr>
              <a:t>ttribute</a:t>
            </a:r>
          </a:p>
        </p:txBody>
      </p:sp>
      <p:sp>
        <p:nvSpPr>
          <p:cNvPr id="15" name="TextBox 15"/>
          <p:cNvSpPr txBox="1"/>
          <p:nvPr/>
        </p:nvSpPr>
        <p:spPr>
          <a:xfrm>
            <a:off x="938924" y="4661803"/>
            <a:ext cx="802707" cy="306655"/>
          </a:xfrm>
          <a:prstGeom prst="rect">
            <a:avLst/>
          </a:prstGeom>
          <a:solidFill>
            <a:schemeClr val="accent6"/>
          </a:solidFill>
        </p:spPr>
        <p:txBody>
          <a:bodyPr lIns="0" tIns="0" rIns="0" bIns="0" rtlCol="0" anchor="t">
            <a:spAutoFit/>
          </a:bodyPr>
          <a:lstStyle/>
          <a:p>
            <a:pPr marL="0" lvl="0" indent="0" algn="ctr">
              <a:lnSpc>
                <a:spcPts val="2520"/>
              </a:lnSpc>
              <a:spcBef>
                <a:spcPct val="0"/>
              </a:spcBef>
            </a:pPr>
            <a:r>
              <a:rPr lang="en-US" sz="1800" dirty="0">
                <a:solidFill>
                  <a:srgbClr val="FFFFFF"/>
                </a:solidFill>
                <a:latin typeface="DM Sans Bold"/>
              </a:rPr>
              <a:t>Needs</a:t>
            </a:r>
          </a:p>
        </p:txBody>
      </p:sp>
      <p:sp>
        <p:nvSpPr>
          <p:cNvPr id="16" name="TextBox 16"/>
          <p:cNvSpPr txBox="1"/>
          <p:nvPr/>
        </p:nvSpPr>
        <p:spPr>
          <a:xfrm>
            <a:off x="899583" y="7335532"/>
            <a:ext cx="1676567" cy="306655"/>
          </a:xfrm>
          <a:prstGeom prst="rect">
            <a:avLst/>
          </a:prstGeom>
          <a:solidFill>
            <a:schemeClr val="accent6"/>
          </a:solidFill>
        </p:spPr>
        <p:txBody>
          <a:bodyPr lIns="0" tIns="0" rIns="0" bIns="0" rtlCol="0" anchor="t">
            <a:spAutoFit/>
          </a:bodyPr>
          <a:lstStyle/>
          <a:p>
            <a:pPr marL="0" lvl="0" indent="0" algn="ctr">
              <a:lnSpc>
                <a:spcPts val="2520"/>
              </a:lnSpc>
              <a:spcBef>
                <a:spcPct val="0"/>
              </a:spcBef>
            </a:pPr>
            <a:r>
              <a:rPr lang="en-US" sz="1800" dirty="0">
                <a:solidFill>
                  <a:srgbClr val="FFFFFF"/>
                </a:solidFill>
                <a:latin typeface="DM Sans Bold"/>
              </a:rPr>
              <a:t>Opportunities</a:t>
            </a:r>
          </a:p>
        </p:txBody>
      </p:sp>
      <p:sp>
        <p:nvSpPr>
          <p:cNvPr id="17" name="TextBox 17"/>
          <p:cNvSpPr txBox="1"/>
          <p:nvPr/>
        </p:nvSpPr>
        <p:spPr>
          <a:xfrm>
            <a:off x="9631583" y="4661803"/>
            <a:ext cx="1334591" cy="306655"/>
          </a:xfrm>
          <a:prstGeom prst="rect">
            <a:avLst/>
          </a:prstGeom>
          <a:solidFill>
            <a:schemeClr val="accent6"/>
          </a:solidFill>
        </p:spPr>
        <p:txBody>
          <a:bodyPr lIns="0" tIns="0" rIns="0" bIns="0" rtlCol="0" anchor="t">
            <a:spAutoFit/>
          </a:bodyPr>
          <a:lstStyle/>
          <a:p>
            <a:pPr marL="0" lvl="0" indent="0" algn="ctr">
              <a:lnSpc>
                <a:spcPts val="2520"/>
              </a:lnSpc>
              <a:spcBef>
                <a:spcPct val="0"/>
              </a:spcBef>
            </a:pPr>
            <a:r>
              <a:rPr lang="en-US" sz="1800" dirty="0">
                <a:solidFill>
                  <a:srgbClr val="FFFFFF"/>
                </a:solidFill>
                <a:latin typeface="DM Sans Bold"/>
              </a:rPr>
              <a:t>Challenges</a:t>
            </a:r>
          </a:p>
        </p:txBody>
      </p:sp>
      <p:sp>
        <p:nvSpPr>
          <p:cNvPr id="18" name="TextBox 18"/>
          <p:cNvSpPr txBox="1"/>
          <p:nvPr/>
        </p:nvSpPr>
        <p:spPr>
          <a:xfrm>
            <a:off x="9631583" y="2235283"/>
            <a:ext cx="2083825" cy="306655"/>
          </a:xfrm>
          <a:prstGeom prst="rect">
            <a:avLst/>
          </a:prstGeom>
          <a:solidFill>
            <a:schemeClr val="accent6"/>
          </a:solidFill>
        </p:spPr>
        <p:txBody>
          <a:bodyPr lIns="0" tIns="0" rIns="0" bIns="0" rtlCol="0" anchor="t">
            <a:spAutoFit/>
          </a:bodyPr>
          <a:lstStyle/>
          <a:p>
            <a:pPr marL="0" lvl="0" indent="0" algn="ctr">
              <a:lnSpc>
                <a:spcPts val="2520"/>
              </a:lnSpc>
              <a:spcBef>
                <a:spcPct val="0"/>
              </a:spcBef>
            </a:pPr>
            <a:r>
              <a:rPr lang="en-US" sz="1800" dirty="0">
                <a:solidFill>
                  <a:srgbClr val="FFFFFF"/>
                </a:solidFill>
                <a:latin typeface="DM Sans Bold"/>
              </a:rPr>
              <a:t>Short Description</a:t>
            </a:r>
          </a:p>
        </p:txBody>
      </p:sp>
      <p:grpSp>
        <p:nvGrpSpPr>
          <p:cNvPr id="19" name="Group 19"/>
          <p:cNvGrpSpPr/>
          <p:nvPr/>
        </p:nvGrpSpPr>
        <p:grpSpPr>
          <a:xfrm>
            <a:off x="899583" y="5281021"/>
            <a:ext cx="1241030" cy="1123950"/>
            <a:chOff x="0" y="0"/>
            <a:chExt cx="1144452" cy="1036483"/>
          </a:xfrm>
        </p:grpSpPr>
        <p:sp>
          <p:nvSpPr>
            <p:cNvPr id="20" name="Freeform 20"/>
            <p:cNvSpPr/>
            <p:nvPr/>
          </p:nvSpPr>
          <p:spPr>
            <a:xfrm>
              <a:off x="0" y="0"/>
              <a:ext cx="1144452" cy="1036483"/>
            </a:xfrm>
            <a:custGeom>
              <a:avLst/>
              <a:gdLst/>
              <a:ahLst/>
              <a:cxnLst/>
              <a:rect l="l" t="t" r="r" b="b"/>
              <a:pathLst>
                <a:path w="1144452" h="1036483">
                  <a:moveTo>
                    <a:pt x="0" y="0"/>
                  </a:moveTo>
                  <a:lnTo>
                    <a:pt x="1144452" y="0"/>
                  </a:lnTo>
                  <a:lnTo>
                    <a:pt x="1144452" y="1036483"/>
                  </a:lnTo>
                  <a:lnTo>
                    <a:pt x="0" y="1036483"/>
                  </a:lnTo>
                  <a:close/>
                </a:path>
              </a:pathLst>
            </a:custGeom>
            <a:solidFill>
              <a:srgbClr val="FFF6BB"/>
            </a:solidFill>
            <a:ln w="95250" cap="sq">
              <a:solidFill>
                <a:srgbClr val="FFF6BB"/>
              </a:solidFill>
              <a:prstDash val="sysDot"/>
              <a:miter/>
            </a:ln>
          </p:spPr>
          <p:txBody>
            <a:bodyPr/>
            <a:lstStyle/>
            <a:p>
              <a:endParaRPr lang="en-US"/>
            </a:p>
          </p:txBody>
        </p:sp>
        <p:sp>
          <p:nvSpPr>
            <p:cNvPr id="21" name="TextBox 21"/>
            <p:cNvSpPr txBox="1"/>
            <p:nvPr/>
          </p:nvSpPr>
          <p:spPr>
            <a:xfrm>
              <a:off x="0" y="9525"/>
              <a:ext cx="1144452" cy="1026958"/>
            </a:xfrm>
            <a:prstGeom prst="rect">
              <a:avLst/>
            </a:prstGeom>
          </p:spPr>
          <p:txBody>
            <a:bodyPr lIns="50800" tIns="50800" rIns="50800" bIns="50800" rtlCol="0" anchor="ctr"/>
            <a:lstStyle/>
            <a:p>
              <a:pPr algn="ctr">
                <a:lnSpc>
                  <a:spcPts val="1199"/>
                </a:lnSpc>
              </a:pPr>
              <a:r>
                <a:rPr lang="en-US" sz="999">
                  <a:solidFill>
                    <a:srgbClr val="000000"/>
                  </a:solidFill>
                  <a:latin typeface="DM Sans"/>
                </a:rPr>
                <a:t>Add the persona's reasons for taking this particular journey</a:t>
              </a:r>
            </a:p>
          </p:txBody>
        </p:sp>
      </p:grpSp>
      <p:grpSp>
        <p:nvGrpSpPr>
          <p:cNvPr id="22" name="Group 22"/>
          <p:cNvGrpSpPr/>
          <p:nvPr/>
        </p:nvGrpSpPr>
        <p:grpSpPr>
          <a:xfrm>
            <a:off x="899583" y="7961549"/>
            <a:ext cx="1241030" cy="1123950"/>
            <a:chOff x="0" y="0"/>
            <a:chExt cx="1144452" cy="1036483"/>
          </a:xfrm>
        </p:grpSpPr>
        <p:sp>
          <p:nvSpPr>
            <p:cNvPr id="23" name="Freeform 23"/>
            <p:cNvSpPr/>
            <p:nvPr/>
          </p:nvSpPr>
          <p:spPr>
            <a:xfrm>
              <a:off x="0" y="0"/>
              <a:ext cx="1144452" cy="1036483"/>
            </a:xfrm>
            <a:custGeom>
              <a:avLst/>
              <a:gdLst/>
              <a:ahLst/>
              <a:cxnLst/>
              <a:rect l="l" t="t" r="r" b="b"/>
              <a:pathLst>
                <a:path w="1144452" h="1036483">
                  <a:moveTo>
                    <a:pt x="0" y="0"/>
                  </a:moveTo>
                  <a:lnTo>
                    <a:pt x="1144452" y="0"/>
                  </a:lnTo>
                  <a:lnTo>
                    <a:pt x="1144452" y="1036483"/>
                  </a:lnTo>
                  <a:lnTo>
                    <a:pt x="0" y="1036483"/>
                  </a:lnTo>
                  <a:close/>
                </a:path>
              </a:pathLst>
            </a:custGeom>
            <a:solidFill>
              <a:srgbClr val="FFF6BB"/>
            </a:solidFill>
            <a:ln w="95250" cap="sq">
              <a:solidFill>
                <a:srgbClr val="FFF6BB"/>
              </a:solidFill>
              <a:prstDash val="sysDot"/>
              <a:miter/>
            </a:ln>
          </p:spPr>
          <p:txBody>
            <a:bodyPr/>
            <a:lstStyle/>
            <a:p>
              <a:endParaRPr lang="en-US"/>
            </a:p>
          </p:txBody>
        </p:sp>
        <p:sp>
          <p:nvSpPr>
            <p:cNvPr id="24" name="TextBox 24"/>
            <p:cNvSpPr txBox="1"/>
            <p:nvPr/>
          </p:nvSpPr>
          <p:spPr>
            <a:xfrm>
              <a:off x="0" y="9525"/>
              <a:ext cx="1144452" cy="1026958"/>
            </a:xfrm>
            <a:prstGeom prst="rect">
              <a:avLst/>
            </a:prstGeom>
          </p:spPr>
          <p:txBody>
            <a:bodyPr lIns="50800" tIns="50800" rIns="50800" bIns="50800" rtlCol="0" anchor="ctr"/>
            <a:lstStyle/>
            <a:p>
              <a:pPr algn="ctr">
                <a:lnSpc>
                  <a:spcPts val="1199"/>
                </a:lnSpc>
              </a:pPr>
              <a:r>
                <a:rPr lang="en-US" sz="999">
                  <a:solidFill>
                    <a:srgbClr val="000000"/>
                  </a:solidFill>
                  <a:latin typeface="DM Sans"/>
                </a:rPr>
                <a:t>Add ways that your product or service can address the pain points</a:t>
              </a:r>
            </a:p>
          </p:txBody>
        </p:sp>
      </p:grpSp>
      <p:grpSp>
        <p:nvGrpSpPr>
          <p:cNvPr id="25" name="Group 25"/>
          <p:cNvGrpSpPr/>
          <p:nvPr/>
        </p:nvGrpSpPr>
        <p:grpSpPr>
          <a:xfrm>
            <a:off x="3399016" y="2817675"/>
            <a:ext cx="1241030" cy="1123950"/>
            <a:chOff x="0" y="0"/>
            <a:chExt cx="1144452" cy="1036483"/>
          </a:xfrm>
        </p:grpSpPr>
        <p:sp>
          <p:nvSpPr>
            <p:cNvPr id="26" name="Freeform 26"/>
            <p:cNvSpPr/>
            <p:nvPr/>
          </p:nvSpPr>
          <p:spPr>
            <a:xfrm>
              <a:off x="0" y="0"/>
              <a:ext cx="1144452" cy="1036483"/>
            </a:xfrm>
            <a:custGeom>
              <a:avLst/>
              <a:gdLst/>
              <a:ahLst/>
              <a:cxnLst/>
              <a:rect l="l" t="t" r="r" b="b"/>
              <a:pathLst>
                <a:path w="1144452" h="1036483">
                  <a:moveTo>
                    <a:pt x="0" y="0"/>
                  </a:moveTo>
                  <a:lnTo>
                    <a:pt x="1144452" y="0"/>
                  </a:lnTo>
                  <a:lnTo>
                    <a:pt x="1144452" y="1036483"/>
                  </a:lnTo>
                  <a:lnTo>
                    <a:pt x="0" y="1036483"/>
                  </a:lnTo>
                  <a:close/>
                </a:path>
              </a:pathLst>
            </a:custGeom>
            <a:solidFill>
              <a:srgbClr val="FFF6BB"/>
            </a:solidFill>
            <a:ln w="95250" cap="sq">
              <a:solidFill>
                <a:srgbClr val="FFF6BB"/>
              </a:solidFill>
              <a:prstDash val="sysDot"/>
              <a:miter/>
            </a:ln>
          </p:spPr>
          <p:txBody>
            <a:bodyPr/>
            <a:lstStyle/>
            <a:p>
              <a:endParaRPr lang="en-US"/>
            </a:p>
          </p:txBody>
        </p:sp>
        <p:sp>
          <p:nvSpPr>
            <p:cNvPr id="27" name="TextBox 27"/>
            <p:cNvSpPr txBox="1"/>
            <p:nvPr/>
          </p:nvSpPr>
          <p:spPr>
            <a:xfrm>
              <a:off x="0" y="9525"/>
              <a:ext cx="1144452" cy="1026958"/>
            </a:xfrm>
            <a:prstGeom prst="rect">
              <a:avLst/>
            </a:prstGeom>
          </p:spPr>
          <p:txBody>
            <a:bodyPr lIns="50800" tIns="50800" rIns="50800" bIns="50800" rtlCol="0" anchor="ctr"/>
            <a:lstStyle/>
            <a:p>
              <a:pPr algn="ctr">
                <a:lnSpc>
                  <a:spcPts val="1199"/>
                </a:lnSpc>
              </a:pPr>
              <a:r>
                <a:rPr lang="en-US" sz="999" dirty="0">
                  <a:solidFill>
                    <a:srgbClr val="000000"/>
                  </a:solidFill>
                  <a:latin typeface="DM Sans"/>
                </a:rPr>
                <a:t>Add adjectives to describe this persona</a:t>
              </a:r>
            </a:p>
          </p:txBody>
        </p:sp>
      </p:grpSp>
      <p:grpSp>
        <p:nvGrpSpPr>
          <p:cNvPr id="28" name="Group 28"/>
          <p:cNvGrpSpPr/>
          <p:nvPr/>
        </p:nvGrpSpPr>
        <p:grpSpPr>
          <a:xfrm>
            <a:off x="9631583" y="2817675"/>
            <a:ext cx="1241030" cy="1123950"/>
            <a:chOff x="0" y="0"/>
            <a:chExt cx="1144452" cy="1036483"/>
          </a:xfrm>
        </p:grpSpPr>
        <p:sp>
          <p:nvSpPr>
            <p:cNvPr id="29" name="Freeform 29"/>
            <p:cNvSpPr/>
            <p:nvPr/>
          </p:nvSpPr>
          <p:spPr>
            <a:xfrm>
              <a:off x="0" y="0"/>
              <a:ext cx="1144452" cy="1036483"/>
            </a:xfrm>
            <a:custGeom>
              <a:avLst/>
              <a:gdLst/>
              <a:ahLst/>
              <a:cxnLst/>
              <a:rect l="l" t="t" r="r" b="b"/>
              <a:pathLst>
                <a:path w="1144452" h="1036483">
                  <a:moveTo>
                    <a:pt x="0" y="0"/>
                  </a:moveTo>
                  <a:lnTo>
                    <a:pt x="1144452" y="0"/>
                  </a:lnTo>
                  <a:lnTo>
                    <a:pt x="1144452" y="1036483"/>
                  </a:lnTo>
                  <a:lnTo>
                    <a:pt x="0" y="1036483"/>
                  </a:lnTo>
                  <a:close/>
                </a:path>
              </a:pathLst>
            </a:custGeom>
            <a:solidFill>
              <a:srgbClr val="FFF6BB"/>
            </a:solidFill>
            <a:ln w="95250" cap="sq">
              <a:solidFill>
                <a:srgbClr val="FFF6BB"/>
              </a:solidFill>
              <a:prstDash val="sysDot"/>
              <a:miter/>
            </a:ln>
          </p:spPr>
          <p:txBody>
            <a:bodyPr/>
            <a:lstStyle/>
            <a:p>
              <a:endParaRPr lang="en-US"/>
            </a:p>
          </p:txBody>
        </p:sp>
        <p:sp>
          <p:nvSpPr>
            <p:cNvPr id="30" name="TextBox 30"/>
            <p:cNvSpPr txBox="1"/>
            <p:nvPr/>
          </p:nvSpPr>
          <p:spPr>
            <a:xfrm>
              <a:off x="0" y="9525"/>
              <a:ext cx="1144452" cy="1026958"/>
            </a:xfrm>
            <a:prstGeom prst="rect">
              <a:avLst/>
            </a:prstGeom>
          </p:spPr>
          <p:txBody>
            <a:bodyPr lIns="50800" tIns="50800" rIns="50800" bIns="50800" rtlCol="0" anchor="ctr"/>
            <a:lstStyle/>
            <a:p>
              <a:pPr algn="ctr">
                <a:lnSpc>
                  <a:spcPts val="1199"/>
                </a:lnSpc>
              </a:pPr>
              <a:r>
                <a:rPr lang="en-US" sz="999">
                  <a:solidFill>
                    <a:srgbClr val="000000"/>
                  </a:solidFill>
                  <a:latin typeface="DM Sans"/>
                </a:rPr>
                <a:t>Add phrases to bring this persona to life</a:t>
              </a:r>
            </a:p>
          </p:txBody>
        </p:sp>
      </p:grpSp>
      <p:grpSp>
        <p:nvGrpSpPr>
          <p:cNvPr id="31" name="Group 31"/>
          <p:cNvGrpSpPr/>
          <p:nvPr/>
        </p:nvGrpSpPr>
        <p:grpSpPr>
          <a:xfrm>
            <a:off x="9631583" y="5281021"/>
            <a:ext cx="1241030" cy="1123950"/>
            <a:chOff x="0" y="0"/>
            <a:chExt cx="1144452" cy="1036483"/>
          </a:xfrm>
        </p:grpSpPr>
        <p:sp>
          <p:nvSpPr>
            <p:cNvPr id="32" name="Freeform 32"/>
            <p:cNvSpPr/>
            <p:nvPr/>
          </p:nvSpPr>
          <p:spPr>
            <a:xfrm>
              <a:off x="0" y="0"/>
              <a:ext cx="1144452" cy="1036483"/>
            </a:xfrm>
            <a:custGeom>
              <a:avLst/>
              <a:gdLst/>
              <a:ahLst/>
              <a:cxnLst/>
              <a:rect l="l" t="t" r="r" b="b"/>
              <a:pathLst>
                <a:path w="1144452" h="1036483">
                  <a:moveTo>
                    <a:pt x="0" y="0"/>
                  </a:moveTo>
                  <a:lnTo>
                    <a:pt x="1144452" y="0"/>
                  </a:lnTo>
                  <a:lnTo>
                    <a:pt x="1144452" y="1036483"/>
                  </a:lnTo>
                  <a:lnTo>
                    <a:pt x="0" y="1036483"/>
                  </a:lnTo>
                  <a:close/>
                </a:path>
              </a:pathLst>
            </a:custGeom>
            <a:solidFill>
              <a:srgbClr val="FFF6BB"/>
            </a:solidFill>
            <a:ln w="95250" cap="sq">
              <a:solidFill>
                <a:srgbClr val="FFF6BB"/>
              </a:solidFill>
              <a:prstDash val="sysDot"/>
              <a:miter/>
            </a:ln>
          </p:spPr>
          <p:txBody>
            <a:bodyPr/>
            <a:lstStyle/>
            <a:p>
              <a:endParaRPr lang="en-US"/>
            </a:p>
          </p:txBody>
        </p:sp>
        <p:sp>
          <p:nvSpPr>
            <p:cNvPr id="33" name="TextBox 33"/>
            <p:cNvSpPr txBox="1"/>
            <p:nvPr/>
          </p:nvSpPr>
          <p:spPr>
            <a:xfrm>
              <a:off x="0" y="9525"/>
              <a:ext cx="1144452" cy="1026958"/>
            </a:xfrm>
            <a:prstGeom prst="rect">
              <a:avLst/>
            </a:prstGeom>
          </p:spPr>
          <p:txBody>
            <a:bodyPr lIns="50800" tIns="50800" rIns="50800" bIns="50800" rtlCol="0" anchor="ctr"/>
            <a:lstStyle/>
            <a:p>
              <a:pPr algn="ctr">
                <a:lnSpc>
                  <a:spcPts val="1199"/>
                </a:lnSpc>
              </a:pPr>
              <a:r>
                <a:rPr lang="en-US" sz="999">
                  <a:solidFill>
                    <a:srgbClr val="000000"/>
                  </a:solidFill>
                  <a:latin typeface="DM Sans"/>
                </a:rPr>
                <a:t>Add pain points or potential frustrations</a:t>
              </a:r>
            </a:p>
          </p:txBody>
        </p:sp>
      </p:grpSp>
      <p:sp>
        <p:nvSpPr>
          <p:cNvPr id="34" name="TextBox 34"/>
          <p:cNvSpPr txBox="1"/>
          <p:nvPr/>
        </p:nvSpPr>
        <p:spPr>
          <a:xfrm>
            <a:off x="577773" y="571657"/>
            <a:ext cx="5042090" cy="641201"/>
          </a:xfrm>
          <a:prstGeom prst="rect">
            <a:avLst/>
          </a:prstGeom>
        </p:spPr>
        <p:txBody>
          <a:bodyPr lIns="0" tIns="0" rIns="0" bIns="0" rtlCol="0" anchor="t">
            <a:spAutoFit/>
          </a:bodyPr>
          <a:lstStyle/>
          <a:p>
            <a:pPr>
              <a:lnSpc>
                <a:spcPts val="5040"/>
              </a:lnSpc>
            </a:pPr>
            <a:r>
              <a:rPr lang="en-US" sz="4200" dirty="0">
                <a:solidFill>
                  <a:srgbClr val="000000"/>
                </a:solidFill>
                <a:latin typeface="DM Sans Bold"/>
              </a:rPr>
              <a:t>User Persona</a:t>
            </a:r>
          </a:p>
        </p:txBody>
      </p:sp>
      <p:sp>
        <p:nvSpPr>
          <p:cNvPr id="36" name="TextBox 36"/>
          <p:cNvSpPr txBox="1"/>
          <p:nvPr/>
        </p:nvSpPr>
        <p:spPr>
          <a:xfrm>
            <a:off x="759138" y="3782328"/>
            <a:ext cx="1799341" cy="205184"/>
          </a:xfrm>
          <a:prstGeom prst="rect">
            <a:avLst/>
          </a:prstGeom>
        </p:spPr>
        <p:txBody>
          <a:bodyPr lIns="0" tIns="0" rIns="0" bIns="0" rtlCol="0" anchor="t">
            <a:spAutoFit/>
          </a:bodyPr>
          <a:lstStyle/>
          <a:p>
            <a:pPr algn="ctr">
              <a:lnSpc>
                <a:spcPts val="1581"/>
              </a:lnSpc>
            </a:pPr>
            <a:r>
              <a:rPr lang="en-US" sz="1339" dirty="0">
                <a:solidFill>
                  <a:srgbClr val="000000"/>
                </a:solidFill>
                <a:latin typeface="DM Sans Bold"/>
              </a:rPr>
              <a:t>Daniel Green</a:t>
            </a:r>
          </a:p>
        </p:txBody>
      </p:sp>
      <p:sp>
        <p:nvSpPr>
          <p:cNvPr id="39" name="TextBox 38">
            <a:extLst>
              <a:ext uri="{FF2B5EF4-FFF2-40B4-BE49-F238E27FC236}">
                <a16:creationId xmlns:a16="http://schemas.microsoft.com/office/drawing/2014/main" id="{853066B9-9A96-7EE0-3412-80EFC54B5406}"/>
              </a:ext>
            </a:extLst>
          </p:cNvPr>
          <p:cNvSpPr txBox="1"/>
          <p:nvPr/>
        </p:nvSpPr>
        <p:spPr>
          <a:xfrm>
            <a:off x="5310094" y="2815839"/>
            <a:ext cx="3200400" cy="923330"/>
          </a:xfrm>
          <a:prstGeom prst="rect">
            <a:avLst/>
          </a:prstGeom>
          <a:noFill/>
        </p:spPr>
        <p:txBody>
          <a:bodyPr wrap="square" rtlCol="0">
            <a:spAutoFit/>
          </a:bodyPr>
          <a:lstStyle/>
          <a:p>
            <a:r>
              <a:rPr lang="en-US" dirty="0"/>
              <a:t>Easily distracted, Joyful, Honest, Ambitious, Confident, and Curious</a:t>
            </a:r>
          </a:p>
        </p:txBody>
      </p:sp>
      <p:sp>
        <p:nvSpPr>
          <p:cNvPr id="40" name="TextBox 39">
            <a:extLst>
              <a:ext uri="{FF2B5EF4-FFF2-40B4-BE49-F238E27FC236}">
                <a16:creationId xmlns:a16="http://schemas.microsoft.com/office/drawing/2014/main" id="{BC0F9BC9-87EA-A267-89FC-38E73DAFBEA7}"/>
              </a:ext>
            </a:extLst>
          </p:cNvPr>
          <p:cNvSpPr txBox="1"/>
          <p:nvPr/>
        </p:nvSpPr>
        <p:spPr>
          <a:xfrm>
            <a:off x="12344400" y="2851818"/>
            <a:ext cx="3200400" cy="1125786"/>
          </a:xfrm>
          <a:prstGeom prst="rect">
            <a:avLst/>
          </a:prstGeom>
          <a:noFill/>
        </p:spPr>
        <p:txBody>
          <a:bodyPr wrap="square" rtlCol="0">
            <a:spAutoFit/>
          </a:bodyPr>
          <a:lstStyle/>
          <a:p>
            <a:endParaRPr lang="en-US" dirty="0"/>
          </a:p>
        </p:txBody>
      </p:sp>
      <p:sp>
        <p:nvSpPr>
          <p:cNvPr id="37" name="TextBox 36">
            <a:extLst>
              <a:ext uri="{FF2B5EF4-FFF2-40B4-BE49-F238E27FC236}">
                <a16:creationId xmlns:a16="http://schemas.microsoft.com/office/drawing/2014/main" id="{CB72902A-39A9-084E-75E9-3B3FEA702F13}"/>
              </a:ext>
            </a:extLst>
          </p:cNvPr>
          <p:cNvSpPr txBox="1"/>
          <p:nvPr/>
        </p:nvSpPr>
        <p:spPr>
          <a:xfrm>
            <a:off x="12344400" y="2851818"/>
            <a:ext cx="4876800" cy="1754326"/>
          </a:xfrm>
          <a:prstGeom prst="rect">
            <a:avLst/>
          </a:prstGeom>
          <a:noFill/>
        </p:spPr>
        <p:txBody>
          <a:bodyPr wrap="square" rtlCol="0">
            <a:spAutoFit/>
          </a:bodyPr>
          <a:lstStyle/>
          <a:p>
            <a:r>
              <a:rPr lang="en-US" dirty="0"/>
              <a:t>Daniel Green is a first year wanting to major in computer science. He is also a student athlete and plays soccer for the school. He enjoys a healthy academic and personal life balance. He enjoys watching movies on his free time and is apart of a film club.</a:t>
            </a:r>
          </a:p>
        </p:txBody>
      </p:sp>
      <p:sp>
        <p:nvSpPr>
          <p:cNvPr id="38" name="TextBox 37">
            <a:extLst>
              <a:ext uri="{FF2B5EF4-FFF2-40B4-BE49-F238E27FC236}">
                <a16:creationId xmlns:a16="http://schemas.microsoft.com/office/drawing/2014/main" id="{B66C84D2-6DCC-BD96-81B3-D3917F620141}"/>
              </a:ext>
            </a:extLst>
          </p:cNvPr>
          <p:cNvSpPr txBox="1"/>
          <p:nvPr/>
        </p:nvSpPr>
        <p:spPr>
          <a:xfrm>
            <a:off x="3138204" y="5186568"/>
            <a:ext cx="4876800" cy="1754326"/>
          </a:xfrm>
          <a:prstGeom prst="rect">
            <a:avLst/>
          </a:prstGeom>
          <a:noFill/>
        </p:spPr>
        <p:txBody>
          <a:bodyPr wrap="square" rtlCol="0">
            <a:spAutoFit/>
          </a:bodyPr>
          <a:lstStyle/>
          <a:p>
            <a:r>
              <a:rPr lang="en-US" dirty="0"/>
              <a:t>Daniel wants to introduce to his group older movies that have been more highly rated . But he wants to take into account other factors like the genre and number of ratings given. He needs an application that allows for him to explore movies through other peoples ratings.</a:t>
            </a:r>
          </a:p>
        </p:txBody>
      </p:sp>
      <p:sp>
        <p:nvSpPr>
          <p:cNvPr id="41" name="TextBox 40">
            <a:extLst>
              <a:ext uri="{FF2B5EF4-FFF2-40B4-BE49-F238E27FC236}">
                <a16:creationId xmlns:a16="http://schemas.microsoft.com/office/drawing/2014/main" id="{6A884283-518A-3884-63E2-6B152ABAC151}"/>
              </a:ext>
            </a:extLst>
          </p:cNvPr>
          <p:cNvSpPr txBox="1"/>
          <p:nvPr/>
        </p:nvSpPr>
        <p:spPr>
          <a:xfrm>
            <a:off x="11963400" y="5168186"/>
            <a:ext cx="4876800" cy="923330"/>
          </a:xfrm>
          <a:prstGeom prst="rect">
            <a:avLst/>
          </a:prstGeom>
          <a:noFill/>
        </p:spPr>
        <p:txBody>
          <a:bodyPr wrap="square" rtlCol="0">
            <a:spAutoFit/>
          </a:bodyPr>
          <a:lstStyle/>
          <a:p>
            <a:r>
              <a:rPr lang="en-US" dirty="0"/>
              <a:t>Daniel does not like to do heavy research on movies he watches. He likes to look at simple things that guide his decision making.</a:t>
            </a:r>
          </a:p>
        </p:txBody>
      </p:sp>
      <p:sp>
        <p:nvSpPr>
          <p:cNvPr id="42" name="TextBox 41">
            <a:extLst>
              <a:ext uri="{FF2B5EF4-FFF2-40B4-BE49-F238E27FC236}">
                <a16:creationId xmlns:a16="http://schemas.microsoft.com/office/drawing/2014/main" id="{EE3A15D5-A871-821C-9993-FA5B1ADDF836}"/>
              </a:ext>
            </a:extLst>
          </p:cNvPr>
          <p:cNvSpPr txBox="1"/>
          <p:nvPr/>
        </p:nvSpPr>
        <p:spPr>
          <a:xfrm>
            <a:off x="2871694" y="7879340"/>
            <a:ext cx="4876800" cy="1754326"/>
          </a:xfrm>
          <a:prstGeom prst="rect">
            <a:avLst/>
          </a:prstGeom>
          <a:noFill/>
        </p:spPr>
        <p:txBody>
          <a:bodyPr wrap="square" rtlCol="0">
            <a:spAutoFit/>
          </a:bodyPr>
          <a:lstStyle/>
          <a:p>
            <a:r>
              <a:rPr lang="en-US" dirty="0"/>
              <a:t>I will make sure that I make a dashboard that allows for the user to interact with it purposeful ways that let them feel like they are taking away from the dashboard. I will also make sure that the visualization of the different graphs are easily understood.</a:t>
            </a:r>
          </a:p>
        </p:txBody>
      </p:sp>
    </p:spTree>
    <p:extLst>
      <p:ext uri="{BB962C8B-B14F-4D97-AF65-F5344CB8AC3E}">
        <p14:creationId xmlns:p14="http://schemas.microsoft.com/office/powerpoint/2010/main" val="339112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899583" y="2195053"/>
            <a:ext cx="1518451" cy="1518445"/>
            <a:chOff x="0" y="0"/>
            <a:chExt cx="6350000" cy="6349975"/>
          </a:xfrm>
        </p:grpSpPr>
        <p:sp>
          <p:nvSpPr>
            <p:cNvPr id="3" name="Freeform 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w="12700">
              <a:solidFill>
                <a:srgbClr val="000000"/>
              </a:solidFill>
            </a:ln>
          </p:spPr>
          <p:txBody>
            <a:bodyPr/>
            <a:lstStyle/>
            <a:p>
              <a:endParaRPr lang="en-US" dirty="0"/>
            </a:p>
          </p:txBody>
        </p:sp>
      </p:grpSp>
      <p:grpSp>
        <p:nvGrpSpPr>
          <p:cNvPr id="4" name="Group 4"/>
          <p:cNvGrpSpPr/>
          <p:nvPr/>
        </p:nvGrpSpPr>
        <p:grpSpPr>
          <a:xfrm>
            <a:off x="3042834" y="2407660"/>
            <a:ext cx="5969763" cy="1943979"/>
            <a:chOff x="0" y="0"/>
            <a:chExt cx="11782940" cy="3836968"/>
          </a:xfrm>
        </p:grpSpPr>
        <p:sp>
          <p:nvSpPr>
            <p:cNvPr id="5" name="Freeform 5"/>
            <p:cNvSpPr/>
            <p:nvPr/>
          </p:nvSpPr>
          <p:spPr>
            <a:xfrm>
              <a:off x="0" y="0"/>
              <a:ext cx="11782940" cy="3836968"/>
            </a:xfrm>
            <a:custGeom>
              <a:avLst/>
              <a:gdLst/>
              <a:ahLst/>
              <a:cxnLst/>
              <a:rect l="l" t="t" r="r" b="b"/>
              <a:pathLst>
                <a:path w="11782940" h="3836968">
                  <a:moveTo>
                    <a:pt x="11478140" y="0"/>
                  </a:moveTo>
                  <a:lnTo>
                    <a:pt x="304800" y="0"/>
                  </a:lnTo>
                  <a:cubicBezTo>
                    <a:pt x="135890" y="0"/>
                    <a:pt x="0" y="135890"/>
                    <a:pt x="0" y="304800"/>
                  </a:cubicBezTo>
                  <a:lnTo>
                    <a:pt x="0" y="3532168"/>
                  </a:lnTo>
                  <a:cubicBezTo>
                    <a:pt x="0" y="3701078"/>
                    <a:pt x="135890" y="3836968"/>
                    <a:pt x="304800" y="3836968"/>
                  </a:cubicBezTo>
                  <a:lnTo>
                    <a:pt x="11478140" y="3836968"/>
                  </a:lnTo>
                  <a:cubicBezTo>
                    <a:pt x="11647050" y="3836968"/>
                    <a:pt x="11782940" y="3701078"/>
                    <a:pt x="11782940" y="3532168"/>
                  </a:cubicBezTo>
                  <a:lnTo>
                    <a:pt x="11782940" y="304800"/>
                  </a:lnTo>
                  <a:cubicBezTo>
                    <a:pt x="11782940" y="135890"/>
                    <a:pt x="11647050" y="0"/>
                    <a:pt x="11478140" y="0"/>
                  </a:cubicBezTo>
                  <a:close/>
                </a:path>
              </a:pathLst>
            </a:custGeom>
            <a:solidFill>
              <a:srgbClr val="EDF0F2"/>
            </a:solidFill>
          </p:spPr>
          <p:txBody>
            <a:bodyPr/>
            <a:lstStyle/>
            <a:p>
              <a:endParaRPr lang="en-US"/>
            </a:p>
          </p:txBody>
        </p:sp>
      </p:grpSp>
      <p:grpSp>
        <p:nvGrpSpPr>
          <p:cNvPr id="6" name="Group 6"/>
          <p:cNvGrpSpPr/>
          <p:nvPr/>
        </p:nvGrpSpPr>
        <p:grpSpPr>
          <a:xfrm>
            <a:off x="9265520" y="2407660"/>
            <a:ext cx="8434823" cy="1943979"/>
            <a:chOff x="0" y="0"/>
            <a:chExt cx="16648403" cy="3836968"/>
          </a:xfrm>
        </p:grpSpPr>
        <p:sp>
          <p:nvSpPr>
            <p:cNvPr id="7" name="Freeform 7"/>
            <p:cNvSpPr/>
            <p:nvPr/>
          </p:nvSpPr>
          <p:spPr>
            <a:xfrm>
              <a:off x="0" y="0"/>
              <a:ext cx="16648404" cy="3836968"/>
            </a:xfrm>
            <a:custGeom>
              <a:avLst/>
              <a:gdLst/>
              <a:ahLst/>
              <a:cxnLst/>
              <a:rect l="l" t="t" r="r" b="b"/>
              <a:pathLst>
                <a:path w="16648404" h="3836968">
                  <a:moveTo>
                    <a:pt x="16343604" y="0"/>
                  </a:moveTo>
                  <a:lnTo>
                    <a:pt x="304800" y="0"/>
                  </a:lnTo>
                  <a:cubicBezTo>
                    <a:pt x="135890" y="0"/>
                    <a:pt x="0" y="135890"/>
                    <a:pt x="0" y="304800"/>
                  </a:cubicBezTo>
                  <a:lnTo>
                    <a:pt x="0" y="3532168"/>
                  </a:lnTo>
                  <a:cubicBezTo>
                    <a:pt x="0" y="3701078"/>
                    <a:pt x="135890" y="3836968"/>
                    <a:pt x="304800" y="3836968"/>
                  </a:cubicBezTo>
                  <a:lnTo>
                    <a:pt x="16343604" y="3836968"/>
                  </a:lnTo>
                  <a:cubicBezTo>
                    <a:pt x="16512513" y="3836968"/>
                    <a:pt x="16648404" y="3701078"/>
                    <a:pt x="16648404" y="3532168"/>
                  </a:cubicBezTo>
                  <a:lnTo>
                    <a:pt x="16648404" y="304800"/>
                  </a:lnTo>
                  <a:cubicBezTo>
                    <a:pt x="16648404" y="135890"/>
                    <a:pt x="16512513" y="0"/>
                    <a:pt x="16343604" y="0"/>
                  </a:cubicBezTo>
                  <a:close/>
                </a:path>
              </a:pathLst>
            </a:custGeom>
            <a:solidFill>
              <a:srgbClr val="EDF0F2"/>
            </a:solidFill>
          </p:spPr>
          <p:txBody>
            <a:bodyPr/>
            <a:lstStyle/>
            <a:p>
              <a:endParaRPr lang="en-US" dirty="0"/>
            </a:p>
          </p:txBody>
        </p:sp>
      </p:grpSp>
      <p:grpSp>
        <p:nvGrpSpPr>
          <p:cNvPr id="8" name="Group 8"/>
          <p:cNvGrpSpPr/>
          <p:nvPr/>
        </p:nvGrpSpPr>
        <p:grpSpPr>
          <a:xfrm>
            <a:off x="577773" y="4834180"/>
            <a:ext cx="8434823" cy="2182104"/>
            <a:chOff x="0" y="0"/>
            <a:chExt cx="18513935" cy="4789588"/>
          </a:xfrm>
        </p:grpSpPr>
        <p:sp>
          <p:nvSpPr>
            <p:cNvPr id="9" name="Freeform 9"/>
            <p:cNvSpPr/>
            <p:nvPr/>
          </p:nvSpPr>
          <p:spPr>
            <a:xfrm>
              <a:off x="0" y="0"/>
              <a:ext cx="18513935" cy="4789589"/>
            </a:xfrm>
            <a:custGeom>
              <a:avLst/>
              <a:gdLst/>
              <a:ahLst/>
              <a:cxnLst/>
              <a:rect l="l" t="t" r="r" b="b"/>
              <a:pathLst>
                <a:path w="18513935" h="4789589">
                  <a:moveTo>
                    <a:pt x="18209135" y="0"/>
                  </a:moveTo>
                  <a:lnTo>
                    <a:pt x="304800" y="0"/>
                  </a:lnTo>
                  <a:cubicBezTo>
                    <a:pt x="135890" y="0"/>
                    <a:pt x="0" y="135890"/>
                    <a:pt x="0" y="304800"/>
                  </a:cubicBezTo>
                  <a:lnTo>
                    <a:pt x="0" y="4484789"/>
                  </a:lnTo>
                  <a:cubicBezTo>
                    <a:pt x="0" y="4653699"/>
                    <a:pt x="135890" y="4789589"/>
                    <a:pt x="304800" y="4789589"/>
                  </a:cubicBezTo>
                  <a:lnTo>
                    <a:pt x="18209135" y="4789589"/>
                  </a:lnTo>
                  <a:cubicBezTo>
                    <a:pt x="18378046" y="4789589"/>
                    <a:pt x="18513935" y="4653699"/>
                    <a:pt x="18513935" y="4484789"/>
                  </a:cubicBezTo>
                  <a:lnTo>
                    <a:pt x="18513935" y="304800"/>
                  </a:lnTo>
                  <a:cubicBezTo>
                    <a:pt x="18513935" y="135890"/>
                    <a:pt x="18378046" y="0"/>
                    <a:pt x="18209135" y="0"/>
                  </a:cubicBezTo>
                  <a:close/>
                </a:path>
              </a:pathLst>
            </a:custGeom>
            <a:solidFill>
              <a:srgbClr val="EDF0F2"/>
            </a:solidFill>
          </p:spPr>
          <p:txBody>
            <a:bodyPr/>
            <a:lstStyle/>
            <a:p>
              <a:endParaRPr lang="en-US" dirty="0"/>
            </a:p>
          </p:txBody>
        </p:sp>
      </p:grpSp>
      <p:grpSp>
        <p:nvGrpSpPr>
          <p:cNvPr id="10" name="Group 10"/>
          <p:cNvGrpSpPr/>
          <p:nvPr/>
        </p:nvGrpSpPr>
        <p:grpSpPr>
          <a:xfrm>
            <a:off x="577773" y="7507910"/>
            <a:ext cx="17122571" cy="2286768"/>
            <a:chOff x="0" y="0"/>
            <a:chExt cx="37583024" cy="5019321"/>
          </a:xfrm>
        </p:grpSpPr>
        <p:sp>
          <p:nvSpPr>
            <p:cNvPr id="11" name="Freeform 11"/>
            <p:cNvSpPr/>
            <p:nvPr/>
          </p:nvSpPr>
          <p:spPr>
            <a:xfrm>
              <a:off x="0" y="0"/>
              <a:ext cx="37583024" cy="5019321"/>
            </a:xfrm>
            <a:custGeom>
              <a:avLst/>
              <a:gdLst/>
              <a:ahLst/>
              <a:cxnLst/>
              <a:rect l="l" t="t" r="r" b="b"/>
              <a:pathLst>
                <a:path w="37583024" h="5019321">
                  <a:moveTo>
                    <a:pt x="37278224" y="0"/>
                  </a:moveTo>
                  <a:lnTo>
                    <a:pt x="304800" y="0"/>
                  </a:lnTo>
                  <a:cubicBezTo>
                    <a:pt x="135890" y="0"/>
                    <a:pt x="0" y="135890"/>
                    <a:pt x="0" y="304800"/>
                  </a:cubicBezTo>
                  <a:lnTo>
                    <a:pt x="0" y="4714521"/>
                  </a:lnTo>
                  <a:cubicBezTo>
                    <a:pt x="0" y="4883431"/>
                    <a:pt x="135890" y="5019321"/>
                    <a:pt x="304800" y="5019321"/>
                  </a:cubicBezTo>
                  <a:lnTo>
                    <a:pt x="37278224" y="5019321"/>
                  </a:lnTo>
                  <a:cubicBezTo>
                    <a:pt x="37447134" y="5019321"/>
                    <a:pt x="37583024" y="4883431"/>
                    <a:pt x="37583024" y="4714521"/>
                  </a:cubicBezTo>
                  <a:lnTo>
                    <a:pt x="37583024" y="304800"/>
                  </a:lnTo>
                  <a:cubicBezTo>
                    <a:pt x="37583024" y="135890"/>
                    <a:pt x="37447134" y="0"/>
                    <a:pt x="37278224" y="0"/>
                  </a:cubicBezTo>
                  <a:close/>
                </a:path>
              </a:pathLst>
            </a:custGeom>
            <a:solidFill>
              <a:srgbClr val="EDF0F2"/>
            </a:solidFill>
          </p:spPr>
          <p:txBody>
            <a:bodyPr/>
            <a:lstStyle/>
            <a:p>
              <a:endParaRPr lang="en-US" dirty="0"/>
            </a:p>
          </p:txBody>
        </p:sp>
      </p:grpSp>
      <p:grpSp>
        <p:nvGrpSpPr>
          <p:cNvPr id="12" name="Group 12"/>
          <p:cNvGrpSpPr/>
          <p:nvPr/>
        </p:nvGrpSpPr>
        <p:grpSpPr>
          <a:xfrm>
            <a:off x="9265520" y="4834180"/>
            <a:ext cx="8434823" cy="2182104"/>
            <a:chOff x="0" y="0"/>
            <a:chExt cx="18513935" cy="4789588"/>
          </a:xfrm>
        </p:grpSpPr>
        <p:sp>
          <p:nvSpPr>
            <p:cNvPr id="13" name="Freeform 13"/>
            <p:cNvSpPr/>
            <p:nvPr/>
          </p:nvSpPr>
          <p:spPr>
            <a:xfrm>
              <a:off x="0" y="0"/>
              <a:ext cx="18513935" cy="4789589"/>
            </a:xfrm>
            <a:custGeom>
              <a:avLst/>
              <a:gdLst/>
              <a:ahLst/>
              <a:cxnLst/>
              <a:rect l="l" t="t" r="r" b="b"/>
              <a:pathLst>
                <a:path w="18513935" h="4789589">
                  <a:moveTo>
                    <a:pt x="18209135" y="0"/>
                  </a:moveTo>
                  <a:lnTo>
                    <a:pt x="304800" y="0"/>
                  </a:lnTo>
                  <a:cubicBezTo>
                    <a:pt x="135890" y="0"/>
                    <a:pt x="0" y="135890"/>
                    <a:pt x="0" y="304800"/>
                  </a:cubicBezTo>
                  <a:lnTo>
                    <a:pt x="0" y="4484789"/>
                  </a:lnTo>
                  <a:cubicBezTo>
                    <a:pt x="0" y="4653699"/>
                    <a:pt x="135890" y="4789589"/>
                    <a:pt x="304800" y="4789589"/>
                  </a:cubicBezTo>
                  <a:lnTo>
                    <a:pt x="18209135" y="4789589"/>
                  </a:lnTo>
                  <a:cubicBezTo>
                    <a:pt x="18378046" y="4789589"/>
                    <a:pt x="18513935" y="4653699"/>
                    <a:pt x="18513935" y="4484789"/>
                  </a:cubicBezTo>
                  <a:lnTo>
                    <a:pt x="18513935" y="304800"/>
                  </a:lnTo>
                  <a:cubicBezTo>
                    <a:pt x="18513935" y="135890"/>
                    <a:pt x="18378046" y="0"/>
                    <a:pt x="18209135" y="0"/>
                  </a:cubicBezTo>
                  <a:close/>
                </a:path>
              </a:pathLst>
            </a:custGeom>
            <a:solidFill>
              <a:srgbClr val="EDF0F2"/>
            </a:solidFill>
          </p:spPr>
          <p:txBody>
            <a:bodyPr/>
            <a:lstStyle/>
            <a:p>
              <a:endParaRPr lang="en-US" dirty="0"/>
            </a:p>
          </p:txBody>
        </p:sp>
      </p:grpSp>
      <p:sp>
        <p:nvSpPr>
          <p:cNvPr id="14" name="TextBox 14"/>
          <p:cNvSpPr txBox="1"/>
          <p:nvPr/>
        </p:nvSpPr>
        <p:spPr>
          <a:xfrm>
            <a:off x="3290599" y="2295160"/>
            <a:ext cx="1605414" cy="306655"/>
          </a:xfrm>
          <a:prstGeom prst="rect">
            <a:avLst/>
          </a:prstGeom>
          <a:solidFill>
            <a:schemeClr val="accent6"/>
          </a:solidFill>
        </p:spPr>
        <p:txBody>
          <a:bodyPr lIns="0" tIns="0" rIns="0" bIns="0" rtlCol="0" anchor="t">
            <a:spAutoFit/>
          </a:bodyPr>
          <a:lstStyle/>
          <a:p>
            <a:pPr marL="0" lvl="0" indent="0" algn="ctr">
              <a:lnSpc>
                <a:spcPts val="2520"/>
              </a:lnSpc>
              <a:spcBef>
                <a:spcPct val="0"/>
              </a:spcBef>
            </a:pPr>
            <a:r>
              <a:rPr lang="en-US" sz="1800" dirty="0">
                <a:solidFill>
                  <a:srgbClr val="FFFFFF"/>
                </a:solidFill>
                <a:latin typeface="DM Sans Bold"/>
              </a:rPr>
              <a:t>Key A</a:t>
            </a:r>
            <a:r>
              <a:rPr lang="en-US" sz="1800" u="none" dirty="0">
                <a:solidFill>
                  <a:srgbClr val="FFFFFF"/>
                </a:solidFill>
                <a:latin typeface="DM Sans Bold"/>
              </a:rPr>
              <a:t>ttribute</a:t>
            </a:r>
          </a:p>
        </p:txBody>
      </p:sp>
      <p:sp>
        <p:nvSpPr>
          <p:cNvPr id="15" name="TextBox 15"/>
          <p:cNvSpPr txBox="1"/>
          <p:nvPr/>
        </p:nvSpPr>
        <p:spPr>
          <a:xfrm>
            <a:off x="938924" y="4661803"/>
            <a:ext cx="802707" cy="306655"/>
          </a:xfrm>
          <a:prstGeom prst="rect">
            <a:avLst/>
          </a:prstGeom>
          <a:solidFill>
            <a:schemeClr val="accent6"/>
          </a:solidFill>
        </p:spPr>
        <p:txBody>
          <a:bodyPr lIns="0" tIns="0" rIns="0" bIns="0" rtlCol="0" anchor="t">
            <a:spAutoFit/>
          </a:bodyPr>
          <a:lstStyle/>
          <a:p>
            <a:pPr marL="0" lvl="0" indent="0" algn="ctr">
              <a:lnSpc>
                <a:spcPts val="2520"/>
              </a:lnSpc>
              <a:spcBef>
                <a:spcPct val="0"/>
              </a:spcBef>
            </a:pPr>
            <a:r>
              <a:rPr lang="en-US" sz="1800" dirty="0">
                <a:solidFill>
                  <a:srgbClr val="FFFFFF"/>
                </a:solidFill>
                <a:latin typeface="DM Sans Bold"/>
              </a:rPr>
              <a:t>Needs</a:t>
            </a:r>
          </a:p>
        </p:txBody>
      </p:sp>
      <p:sp>
        <p:nvSpPr>
          <p:cNvPr id="16" name="TextBox 16"/>
          <p:cNvSpPr txBox="1"/>
          <p:nvPr/>
        </p:nvSpPr>
        <p:spPr>
          <a:xfrm>
            <a:off x="899583" y="7335532"/>
            <a:ext cx="1676567" cy="306655"/>
          </a:xfrm>
          <a:prstGeom prst="rect">
            <a:avLst/>
          </a:prstGeom>
          <a:solidFill>
            <a:schemeClr val="accent6"/>
          </a:solidFill>
        </p:spPr>
        <p:txBody>
          <a:bodyPr lIns="0" tIns="0" rIns="0" bIns="0" rtlCol="0" anchor="t">
            <a:spAutoFit/>
          </a:bodyPr>
          <a:lstStyle/>
          <a:p>
            <a:pPr marL="0" lvl="0" indent="0" algn="ctr">
              <a:lnSpc>
                <a:spcPts val="2520"/>
              </a:lnSpc>
              <a:spcBef>
                <a:spcPct val="0"/>
              </a:spcBef>
            </a:pPr>
            <a:r>
              <a:rPr lang="en-US" sz="1800" dirty="0">
                <a:solidFill>
                  <a:srgbClr val="FFFFFF"/>
                </a:solidFill>
                <a:latin typeface="DM Sans Bold"/>
              </a:rPr>
              <a:t>Opportunities</a:t>
            </a:r>
          </a:p>
        </p:txBody>
      </p:sp>
      <p:sp>
        <p:nvSpPr>
          <p:cNvPr id="17" name="TextBox 17"/>
          <p:cNvSpPr txBox="1"/>
          <p:nvPr/>
        </p:nvSpPr>
        <p:spPr>
          <a:xfrm>
            <a:off x="9631583" y="4661803"/>
            <a:ext cx="1334591" cy="306655"/>
          </a:xfrm>
          <a:prstGeom prst="rect">
            <a:avLst/>
          </a:prstGeom>
          <a:solidFill>
            <a:schemeClr val="accent6"/>
          </a:solidFill>
        </p:spPr>
        <p:txBody>
          <a:bodyPr lIns="0" tIns="0" rIns="0" bIns="0" rtlCol="0" anchor="t">
            <a:spAutoFit/>
          </a:bodyPr>
          <a:lstStyle/>
          <a:p>
            <a:pPr marL="0" lvl="0" indent="0" algn="ctr">
              <a:lnSpc>
                <a:spcPts val="2520"/>
              </a:lnSpc>
              <a:spcBef>
                <a:spcPct val="0"/>
              </a:spcBef>
            </a:pPr>
            <a:r>
              <a:rPr lang="en-US" sz="1800" dirty="0">
                <a:solidFill>
                  <a:srgbClr val="FFFFFF"/>
                </a:solidFill>
                <a:latin typeface="DM Sans Bold"/>
              </a:rPr>
              <a:t>Challenges</a:t>
            </a:r>
          </a:p>
        </p:txBody>
      </p:sp>
      <p:sp>
        <p:nvSpPr>
          <p:cNvPr id="18" name="TextBox 18"/>
          <p:cNvSpPr txBox="1"/>
          <p:nvPr/>
        </p:nvSpPr>
        <p:spPr>
          <a:xfrm>
            <a:off x="9631583" y="2235283"/>
            <a:ext cx="2083825" cy="306655"/>
          </a:xfrm>
          <a:prstGeom prst="rect">
            <a:avLst/>
          </a:prstGeom>
          <a:solidFill>
            <a:schemeClr val="accent6"/>
          </a:solidFill>
        </p:spPr>
        <p:txBody>
          <a:bodyPr lIns="0" tIns="0" rIns="0" bIns="0" rtlCol="0" anchor="t">
            <a:spAutoFit/>
          </a:bodyPr>
          <a:lstStyle/>
          <a:p>
            <a:pPr marL="0" lvl="0" indent="0" algn="ctr">
              <a:lnSpc>
                <a:spcPts val="2520"/>
              </a:lnSpc>
              <a:spcBef>
                <a:spcPct val="0"/>
              </a:spcBef>
            </a:pPr>
            <a:r>
              <a:rPr lang="en-US" sz="1800" dirty="0">
                <a:solidFill>
                  <a:srgbClr val="FFFFFF"/>
                </a:solidFill>
                <a:latin typeface="DM Sans Bold"/>
              </a:rPr>
              <a:t>Short Description</a:t>
            </a:r>
          </a:p>
        </p:txBody>
      </p:sp>
      <p:grpSp>
        <p:nvGrpSpPr>
          <p:cNvPr id="19" name="Group 19"/>
          <p:cNvGrpSpPr/>
          <p:nvPr/>
        </p:nvGrpSpPr>
        <p:grpSpPr>
          <a:xfrm>
            <a:off x="899583" y="5281021"/>
            <a:ext cx="1241030" cy="1123950"/>
            <a:chOff x="0" y="0"/>
            <a:chExt cx="1144452" cy="1036483"/>
          </a:xfrm>
        </p:grpSpPr>
        <p:sp>
          <p:nvSpPr>
            <p:cNvPr id="20" name="Freeform 20"/>
            <p:cNvSpPr/>
            <p:nvPr/>
          </p:nvSpPr>
          <p:spPr>
            <a:xfrm>
              <a:off x="0" y="0"/>
              <a:ext cx="1144452" cy="1036483"/>
            </a:xfrm>
            <a:custGeom>
              <a:avLst/>
              <a:gdLst/>
              <a:ahLst/>
              <a:cxnLst/>
              <a:rect l="l" t="t" r="r" b="b"/>
              <a:pathLst>
                <a:path w="1144452" h="1036483">
                  <a:moveTo>
                    <a:pt x="0" y="0"/>
                  </a:moveTo>
                  <a:lnTo>
                    <a:pt x="1144452" y="0"/>
                  </a:lnTo>
                  <a:lnTo>
                    <a:pt x="1144452" y="1036483"/>
                  </a:lnTo>
                  <a:lnTo>
                    <a:pt x="0" y="1036483"/>
                  </a:lnTo>
                  <a:close/>
                </a:path>
              </a:pathLst>
            </a:custGeom>
            <a:solidFill>
              <a:srgbClr val="FFF6BB"/>
            </a:solidFill>
            <a:ln w="95250" cap="sq">
              <a:solidFill>
                <a:srgbClr val="FFF6BB"/>
              </a:solidFill>
              <a:prstDash val="sysDot"/>
              <a:miter/>
            </a:ln>
          </p:spPr>
          <p:txBody>
            <a:bodyPr/>
            <a:lstStyle/>
            <a:p>
              <a:endParaRPr lang="en-US"/>
            </a:p>
          </p:txBody>
        </p:sp>
        <p:sp>
          <p:nvSpPr>
            <p:cNvPr id="21" name="TextBox 21"/>
            <p:cNvSpPr txBox="1"/>
            <p:nvPr/>
          </p:nvSpPr>
          <p:spPr>
            <a:xfrm>
              <a:off x="0" y="9525"/>
              <a:ext cx="1144452" cy="1026958"/>
            </a:xfrm>
            <a:prstGeom prst="rect">
              <a:avLst/>
            </a:prstGeom>
          </p:spPr>
          <p:txBody>
            <a:bodyPr lIns="50800" tIns="50800" rIns="50800" bIns="50800" rtlCol="0" anchor="ctr"/>
            <a:lstStyle/>
            <a:p>
              <a:pPr algn="ctr">
                <a:lnSpc>
                  <a:spcPts val="1199"/>
                </a:lnSpc>
              </a:pPr>
              <a:r>
                <a:rPr lang="en-US" sz="999">
                  <a:solidFill>
                    <a:srgbClr val="000000"/>
                  </a:solidFill>
                  <a:latin typeface="DM Sans"/>
                </a:rPr>
                <a:t>Add the persona's reasons for taking this particular journey</a:t>
              </a:r>
            </a:p>
          </p:txBody>
        </p:sp>
      </p:grpSp>
      <p:grpSp>
        <p:nvGrpSpPr>
          <p:cNvPr id="22" name="Group 22"/>
          <p:cNvGrpSpPr/>
          <p:nvPr/>
        </p:nvGrpSpPr>
        <p:grpSpPr>
          <a:xfrm>
            <a:off x="899583" y="7961549"/>
            <a:ext cx="1241030" cy="1123950"/>
            <a:chOff x="0" y="0"/>
            <a:chExt cx="1144452" cy="1036483"/>
          </a:xfrm>
        </p:grpSpPr>
        <p:sp>
          <p:nvSpPr>
            <p:cNvPr id="23" name="Freeform 23"/>
            <p:cNvSpPr/>
            <p:nvPr/>
          </p:nvSpPr>
          <p:spPr>
            <a:xfrm>
              <a:off x="0" y="0"/>
              <a:ext cx="1144452" cy="1036483"/>
            </a:xfrm>
            <a:custGeom>
              <a:avLst/>
              <a:gdLst/>
              <a:ahLst/>
              <a:cxnLst/>
              <a:rect l="l" t="t" r="r" b="b"/>
              <a:pathLst>
                <a:path w="1144452" h="1036483">
                  <a:moveTo>
                    <a:pt x="0" y="0"/>
                  </a:moveTo>
                  <a:lnTo>
                    <a:pt x="1144452" y="0"/>
                  </a:lnTo>
                  <a:lnTo>
                    <a:pt x="1144452" y="1036483"/>
                  </a:lnTo>
                  <a:lnTo>
                    <a:pt x="0" y="1036483"/>
                  </a:lnTo>
                  <a:close/>
                </a:path>
              </a:pathLst>
            </a:custGeom>
            <a:solidFill>
              <a:srgbClr val="FFF6BB"/>
            </a:solidFill>
            <a:ln w="95250" cap="sq">
              <a:solidFill>
                <a:srgbClr val="FFF6BB"/>
              </a:solidFill>
              <a:prstDash val="sysDot"/>
              <a:miter/>
            </a:ln>
          </p:spPr>
          <p:txBody>
            <a:bodyPr/>
            <a:lstStyle/>
            <a:p>
              <a:endParaRPr lang="en-US"/>
            </a:p>
          </p:txBody>
        </p:sp>
        <p:sp>
          <p:nvSpPr>
            <p:cNvPr id="24" name="TextBox 24"/>
            <p:cNvSpPr txBox="1"/>
            <p:nvPr/>
          </p:nvSpPr>
          <p:spPr>
            <a:xfrm>
              <a:off x="0" y="9525"/>
              <a:ext cx="1144452" cy="1026958"/>
            </a:xfrm>
            <a:prstGeom prst="rect">
              <a:avLst/>
            </a:prstGeom>
          </p:spPr>
          <p:txBody>
            <a:bodyPr lIns="50800" tIns="50800" rIns="50800" bIns="50800" rtlCol="0" anchor="ctr"/>
            <a:lstStyle/>
            <a:p>
              <a:pPr algn="ctr">
                <a:lnSpc>
                  <a:spcPts val="1199"/>
                </a:lnSpc>
              </a:pPr>
              <a:r>
                <a:rPr lang="en-US" sz="999">
                  <a:solidFill>
                    <a:srgbClr val="000000"/>
                  </a:solidFill>
                  <a:latin typeface="DM Sans"/>
                </a:rPr>
                <a:t>Add ways that your product or service can address the pain points</a:t>
              </a:r>
            </a:p>
          </p:txBody>
        </p:sp>
      </p:grpSp>
      <p:grpSp>
        <p:nvGrpSpPr>
          <p:cNvPr id="25" name="Group 25"/>
          <p:cNvGrpSpPr/>
          <p:nvPr/>
        </p:nvGrpSpPr>
        <p:grpSpPr>
          <a:xfrm>
            <a:off x="3399016" y="2817675"/>
            <a:ext cx="1241030" cy="1123950"/>
            <a:chOff x="0" y="0"/>
            <a:chExt cx="1144452" cy="1036483"/>
          </a:xfrm>
        </p:grpSpPr>
        <p:sp>
          <p:nvSpPr>
            <p:cNvPr id="26" name="Freeform 26"/>
            <p:cNvSpPr/>
            <p:nvPr/>
          </p:nvSpPr>
          <p:spPr>
            <a:xfrm>
              <a:off x="0" y="0"/>
              <a:ext cx="1144452" cy="1036483"/>
            </a:xfrm>
            <a:custGeom>
              <a:avLst/>
              <a:gdLst/>
              <a:ahLst/>
              <a:cxnLst/>
              <a:rect l="l" t="t" r="r" b="b"/>
              <a:pathLst>
                <a:path w="1144452" h="1036483">
                  <a:moveTo>
                    <a:pt x="0" y="0"/>
                  </a:moveTo>
                  <a:lnTo>
                    <a:pt x="1144452" y="0"/>
                  </a:lnTo>
                  <a:lnTo>
                    <a:pt x="1144452" y="1036483"/>
                  </a:lnTo>
                  <a:lnTo>
                    <a:pt x="0" y="1036483"/>
                  </a:lnTo>
                  <a:close/>
                </a:path>
              </a:pathLst>
            </a:custGeom>
            <a:solidFill>
              <a:srgbClr val="FFF6BB"/>
            </a:solidFill>
            <a:ln w="95250" cap="sq">
              <a:solidFill>
                <a:srgbClr val="FFF6BB"/>
              </a:solidFill>
              <a:prstDash val="sysDot"/>
              <a:miter/>
            </a:ln>
          </p:spPr>
          <p:txBody>
            <a:bodyPr/>
            <a:lstStyle/>
            <a:p>
              <a:endParaRPr lang="en-US"/>
            </a:p>
          </p:txBody>
        </p:sp>
        <p:sp>
          <p:nvSpPr>
            <p:cNvPr id="27" name="TextBox 27"/>
            <p:cNvSpPr txBox="1"/>
            <p:nvPr/>
          </p:nvSpPr>
          <p:spPr>
            <a:xfrm>
              <a:off x="0" y="9525"/>
              <a:ext cx="1144452" cy="1026958"/>
            </a:xfrm>
            <a:prstGeom prst="rect">
              <a:avLst/>
            </a:prstGeom>
          </p:spPr>
          <p:txBody>
            <a:bodyPr lIns="50800" tIns="50800" rIns="50800" bIns="50800" rtlCol="0" anchor="ctr"/>
            <a:lstStyle/>
            <a:p>
              <a:pPr algn="ctr">
                <a:lnSpc>
                  <a:spcPts val="1199"/>
                </a:lnSpc>
              </a:pPr>
              <a:r>
                <a:rPr lang="en-US" sz="999" dirty="0">
                  <a:solidFill>
                    <a:srgbClr val="000000"/>
                  </a:solidFill>
                  <a:latin typeface="DM Sans"/>
                </a:rPr>
                <a:t>Add adjectives to describe this persona</a:t>
              </a:r>
            </a:p>
          </p:txBody>
        </p:sp>
      </p:grpSp>
      <p:grpSp>
        <p:nvGrpSpPr>
          <p:cNvPr id="28" name="Group 28"/>
          <p:cNvGrpSpPr/>
          <p:nvPr/>
        </p:nvGrpSpPr>
        <p:grpSpPr>
          <a:xfrm>
            <a:off x="9631583" y="2817675"/>
            <a:ext cx="1241030" cy="1123950"/>
            <a:chOff x="0" y="0"/>
            <a:chExt cx="1144452" cy="1036483"/>
          </a:xfrm>
        </p:grpSpPr>
        <p:sp>
          <p:nvSpPr>
            <p:cNvPr id="29" name="Freeform 29"/>
            <p:cNvSpPr/>
            <p:nvPr/>
          </p:nvSpPr>
          <p:spPr>
            <a:xfrm>
              <a:off x="0" y="0"/>
              <a:ext cx="1144452" cy="1036483"/>
            </a:xfrm>
            <a:custGeom>
              <a:avLst/>
              <a:gdLst/>
              <a:ahLst/>
              <a:cxnLst/>
              <a:rect l="l" t="t" r="r" b="b"/>
              <a:pathLst>
                <a:path w="1144452" h="1036483">
                  <a:moveTo>
                    <a:pt x="0" y="0"/>
                  </a:moveTo>
                  <a:lnTo>
                    <a:pt x="1144452" y="0"/>
                  </a:lnTo>
                  <a:lnTo>
                    <a:pt x="1144452" y="1036483"/>
                  </a:lnTo>
                  <a:lnTo>
                    <a:pt x="0" y="1036483"/>
                  </a:lnTo>
                  <a:close/>
                </a:path>
              </a:pathLst>
            </a:custGeom>
            <a:solidFill>
              <a:srgbClr val="FFF6BB"/>
            </a:solidFill>
            <a:ln w="95250" cap="sq">
              <a:solidFill>
                <a:srgbClr val="FFF6BB"/>
              </a:solidFill>
              <a:prstDash val="sysDot"/>
              <a:miter/>
            </a:ln>
          </p:spPr>
          <p:txBody>
            <a:bodyPr/>
            <a:lstStyle/>
            <a:p>
              <a:endParaRPr lang="en-US"/>
            </a:p>
          </p:txBody>
        </p:sp>
        <p:sp>
          <p:nvSpPr>
            <p:cNvPr id="30" name="TextBox 30"/>
            <p:cNvSpPr txBox="1"/>
            <p:nvPr/>
          </p:nvSpPr>
          <p:spPr>
            <a:xfrm>
              <a:off x="0" y="9525"/>
              <a:ext cx="1144452" cy="1026958"/>
            </a:xfrm>
            <a:prstGeom prst="rect">
              <a:avLst/>
            </a:prstGeom>
          </p:spPr>
          <p:txBody>
            <a:bodyPr lIns="50800" tIns="50800" rIns="50800" bIns="50800" rtlCol="0" anchor="ctr"/>
            <a:lstStyle/>
            <a:p>
              <a:pPr algn="ctr">
                <a:lnSpc>
                  <a:spcPts val="1199"/>
                </a:lnSpc>
              </a:pPr>
              <a:r>
                <a:rPr lang="en-US" sz="999">
                  <a:solidFill>
                    <a:srgbClr val="000000"/>
                  </a:solidFill>
                  <a:latin typeface="DM Sans"/>
                </a:rPr>
                <a:t>Add phrases to bring this persona to life</a:t>
              </a:r>
            </a:p>
          </p:txBody>
        </p:sp>
      </p:grpSp>
      <p:grpSp>
        <p:nvGrpSpPr>
          <p:cNvPr id="31" name="Group 31"/>
          <p:cNvGrpSpPr/>
          <p:nvPr/>
        </p:nvGrpSpPr>
        <p:grpSpPr>
          <a:xfrm>
            <a:off x="9631583" y="5281021"/>
            <a:ext cx="1241030" cy="1123950"/>
            <a:chOff x="0" y="0"/>
            <a:chExt cx="1144452" cy="1036483"/>
          </a:xfrm>
        </p:grpSpPr>
        <p:sp>
          <p:nvSpPr>
            <p:cNvPr id="32" name="Freeform 32"/>
            <p:cNvSpPr/>
            <p:nvPr/>
          </p:nvSpPr>
          <p:spPr>
            <a:xfrm>
              <a:off x="0" y="0"/>
              <a:ext cx="1144452" cy="1036483"/>
            </a:xfrm>
            <a:custGeom>
              <a:avLst/>
              <a:gdLst/>
              <a:ahLst/>
              <a:cxnLst/>
              <a:rect l="l" t="t" r="r" b="b"/>
              <a:pathLst>
                <a:path w="1144452" h="1036483">
                  <a:moveTo>
                    <a:pt x="0" y="0"/>
                  </a:moveTo>
                  <a:lnTo>
                    <a:pt x="1144452" y="0"/>
                  </a:lnTo>
                  <a:lnTo>
                    <a:pt x="1144452" y="1036483"/>
                  </a:lnTo>
                  <a:lnTo>
                    <a:pt x="0" y="1036483"/>
                  </a:lnTo>
                  <a:close/>
                </a:path>
              </a:pathLst>
            </a:custGeom>
            <a:solidFill>
              <a:srgbClr val="FFF6BB"/>
            </a:solidFill>
            <a:ln w="95250" cap="sq">
              <a:solidFill>
                <a:srgbClr val="FFF6BB"/>
              </a:solidFill>
              <a:prstDash val="sysDot"/>
              <a:miter/>
            </a:ln>
          </p:spPr>
          <p:txBody>
            <a:bodyPr/>
            <a:lstStyle/>
            <a:p>
              <a:endParaRPr lang="en-US"/>
            </a:p>
          </p:txBody>
        </p:sp>
        <p:sp>
          <p:nvSpPr>
            <p:cNvPr id="33" name="TextBox 33"/>
            <p:cNvSpPr txBox="1"/>
            <p:nvPr/>
          </p:nvSpPr>
          <p:spPr>
            <a:xfrm>
              <a:off x="0" y="9525"/>
              <a:ext cx="1144452" cy="1026958"/>
            </a:xfrm>
            <a:prstGeom prst="rect">
              <a:avLst/>
            </a:prstGeom>
          </p:spPr>
          <p:txBody>
            <a:bodyPr lIns="50800" tIns="50800" rIns="50800" bIns="50800" rtlCol="0" anchor="ctr"/>
            <a:lstStyle/>
            <a:p>
              <a:pPr algn="ctr">
                <a:lnSpc>
                  <a:spcPts val="1199"/>
                </a:lnSpc>
              </a:pPr>
              <a:r>
                <a:rPr lang="en-US" sz="999">
                  <a:solidFill>
                    <a:srgbClr val="000000"/>
                  </a:solidFill>
                  <a:latin typeface="DM Sans"/>
                </a:rPr>
                <a:t>Add pain points or potential frustrations</a:t>
              </a:r>
            </a:p>
          </p:txBody>
        </p:sp>
      </p:grpSp>
      <p:sp>
        <p:nvSpPr>
          <p:cNvPr id="34" name="TextBox 34"/>
          <p:cNvSpPr txBox="1"/>
          <p:nvPr/>
        </p:nvSpPr>
        <p:spPr>
          <a:xfrm>
            <a:off x="577773" y="571657"/>
            <a:ext cx="5042090" cy="641201"/>
          </a:xfrm>
          <a:prstGeom prst="rect">
            <a:avLst/>
          </a:prstGeom>
        </p:spPr>
        <p:txBody>
          <a:bodyPr lIns="0" tIns="0" rIns="0" bIns="0" rtlCol="0" anchor="t">
            <a:spAutoFit/>
          </a:bodyPr>
          <a:lstStyle/>
          <a:p>
            <a:pPr>
              <a:lnSpc>
                <a:spcPts val="5040"/>
              </a:lnSpc>
            </a:pPr>
            <a:r>
              <a:rPr lang="en-US" sz="4200" dirty="0">
                <a:solidFill>
                  <a:srgbClr val="000000"/>
                </a:solidFill>
                <a:latin typeface="DM Sans Bold"/>
              </a:rPr>
              <a:t>User Persona</a:t>
            </a:r>
          </a:p>
        </p:txBody>
      </p:sp>
      <p:sp>
        <p:nvSpPr>
          <p:cNvPr id="36" name="TextBox 36"/>
          <p:cNvSpPr txBox="1"/>
          <p:nvPr/>
        </p:nvSpPr>
        <p:spPr>
          <a:xfrm>
            <a:off x="759138" y="3782328"/>
            <a:ext cx="1799341" cy="205184"/>
          </a:xfrm>
          <a:prstGeom prst="rect">
            <a:avLst/>
          </a:prstGeom>
        </p:spPr>
        <p:txBody>
          <a:bodyPr lIns="0" tIns="0" rIns="0" bIns="0" rtlCol="0" anchor="t">
            <a:spAutoFit/>
          </a:bodyPr>
          <a:lstStyle/>
          <a:p>
            <a:pPr algn="ctr">
              <a:lnSpc>
                <a:spcPts val="1581"/>
              </a:lnSpc>
            </a:pPr>
            <a:r>
              <a:rPr lang="en-US" sz="1339" dirty="0">
                <a:solidFill>
                  <a:srgbClr val="000000"/>
                </a:solidFill>
                <a:latin typeface="DM Sans Bold"/>
              </a:rPr>
              <a:t>Yasmine Grey</a:t>
            </a:r>
          </a:p>
        </p:txBody>
      </p:sp>
      <p:sp>
        <p:nvSpPr>
          <p:cNvPr id="39" name="TextBox 38">
            <a:extLst>
              <a:ext uri="{FF2B5EF4-FFF2-40B4-BE49-F238E27FC236}">
                <a16:creationId xmlns:a16="http://schemas.microsoft.com/office/drawing/2014/main" id="{853066B9-9A96-7EE0-3412-80EFC54B5406}"/>
              </a:ext>
            </a:extLst>
          </p:cNvPr>
          <p:cNvSpPr txBox="1"/>
          <p:nvPr/>
        </p:nvSpPr>
        <p:spPr>
          <a:xfrm>
            <a:off x="5310094" y="2815839"/>
            <a:ext cx="3200400" cy="923330"/>
          </a:xfrm>
          <a:prstGeom prst="rect">
            <a:avLst/>
          </a:prstGeom>
          <a:noFill/>
        </p:spPr>
        <p:txBody>
          <a:bodyPr wrap="square" rtlCol="0">
            <a:spAutoFit/>
          </a:bodyPr>
          <a:lstStyle/>
          <a:p>
            <a:r>
              <a:rPr lang="en-US" dirty="0"/>
              <a:t>Stressed, Motivated, Detail -Oriented, Persistent, Resourceful, and Creative</a:t>
            </a:r>
          </a:p>
        </p:txBody>
      </p:sp>
      <p:sp>
        <p:nvSpPr>
          <p:cNvPr id="40" name="TextBox 39">
            <a:extLst>
              <a:ext uri="{FF2B5EF4-FFF2-40B4-BE49-F238E27FC236}">
                <a16:creationId xmlns:a16="http://schemas.microsoft.com/office/drawing/2014/main" id="{BC0F9BC9-87EA-A267-89FC-38E73DAFBEA7}"/>
              </a:ext>
            </a:extLst>
          </p:cNvPr>
          <p:cNvSpPr txBox="1"/>
          <p:nvPr/>
        </p:nvSpPr>
        <p:spPr>
          <a:xfrm>
            <a:off x="12344400" y="2851818"/>
            <a:ext cx="4419600" cy="1754326"/>
          </a:xfrm>
          <a:prstGeom prst="rect">
            <a:avLst/>
          </a:prstGeom>
          <a:noFill/>
        </p:spPr>
        <p:txBody>
          <a:bodyPr wrap="square" rtlCol="0">
            <a:spAutoFit/>
          </a:bodyPr>
          <a:lstStyle/>
          <a:p>
            <a:r>
              <a:rPr lang="en-US" dirty="0"/>
              <a:t>Yasmine Grey is a 3</a:t>
            </a:r>
            <a:r>
              <a:rPr lang="en-US" baseline="30000" dirty="0"/>
              <a:t>rd</a:t>
            </a:r>
            <a:r>
              <a:rPr lang="en-US" dirty="0"/>
              <a:t> year film student. She was top of her class all throughout high school. She is taking three four credit classes this semester and two three credit classes. She also enjoys scheduling, crocheting, and watching cinema. </a:t>
            </a:r>
          </a:p>
        </p:txBody>
      </p:sp>
      <p:sp>
        <p:nvSpPr>
          <p:cNvPr id="37" name="TextBox 36">
            <a:extLst>
              <a:ext uri="{FF2B5EF4-FFF2-40B4-BE49-F238E27FC236}">
                <a16:creationId xmlns:a16="http://schemas.microsoft.com/office/drawing/2014/main" id="{7A0E6507-8EC0-C5DE-EC88-EA530065B395}"/>
              </a:ext>
            </a:extLst>
          </p:cNvPr>
          <p:cNvSpPr txBox="1"/>
          <p:nvPr/>
        </p:nvSpPr>
        <p:spPr>
          <a:xfrm>
            <a:off x="3437116" y="5020705"/>
            <a:ext cx="4419600" cy="1754326"/>
          </a:xfrm>
          <a:prstGeom prst="rect">
            <a:avLst/>
          </a:prstGeom>
          <a:noFill/>
        </p:spPr>
        <p:txBody>
          <a:bodyPr wrap="square" rtlCol="0">
            <a:spAutoFit/>
          </a:bodyPr>
          <a:lstStyle/>
          <a:p>
            <a:r>
              <a:rPr lang="en-US" dirty="0"/>
              <a:t>Yasmine is enjoys watching movies besides the ones she is assigned in class. She needs help finding movies that are highly rated as she does not want to waste the little free time she has watching movie that are not good.</a:t>
            </a:r>
          </a:p>
        </p:txBody>
      </p:sp>
      <p:sp>
        <p:nvSpPr>
          <p:cNvPr id="38" name="TextBox 37">
            <a:extLst>
              <a:ext uri="{FF2B5EF4-FFF2-40B4-BE49-F238E27FC236}">
                <a16:creationId xmlns:a16="http://schemas.microsoft.com/office/drawing/2014/main" id="{71C1553F-E6C6-E9A3-4C01-0FFF3B06DC70}"/>
              </a:ext>
            </a:extLst>
          </p:cNvPr>
          <p:cNvSpPr txBox="1"/>
          <p:nvPr/>
        </p:nvSpPr>
        <p:spPr>
          <a:xfrm>
            <a:off x="12319000" y="5084205"/>
            <a:ext cx="4419600" cy="1754326"/>
          </a:xfrm>
          <a:prstGeom prst="rect">
            <a:avLst/>
          </a:prstGeom>
          <a:noFill/>
        </p:spPr>
        <p:txBody>
          <a:bodyPr wrap="square" rtlCol="0">
            <a:spAutoFit/>
          </a:bodyPr>
          <a:lstStyle/>
          <a:p>
            <a:r>
              <a:rPr lang="en-US" dirty="0"/>
              <a:t>Yasmine does not want to spend too much time on the dashboard, she wants to get straight to the point. She does not want an overwhelming amount of information. If its not easy to navigate she would not be satisfied.</a:t>
            </a:r>
          </a:p>
        </p:txBody>
      </p:sp>
      <p:sp>
        <p:nvSpPr>
          <p:cNvPr id="41" name="TextBox 40">
            <a:extLst>
              <a:ext uri="{FF2B5EF4-FFF2-40B4-BE49-F238E27FC236}">
                <a16:creationId xmlns:a16="http://schemas.microsoft.com/office/drawing/2014/main" id="{2AD5C09F-E6C9-711E-78E6-F2B8D198F5FE}"/>
              </a:ext>
            </a:extLst>
          </p:cNvPr>
          <p:cNvSpPr txBox="1"/>
          <p:nvPr/>
        </p:nvSpPr>
        <p:spPr>
          <a:xfrm>
            <a:off x="3657600" y="7879340"/>
            <a:ext cx="4419600" cy="1477328"/>
          </a:xfrm>
          <a:prstGeom prst="rect">
            <a:avLst/>
          </a:prstGeom>
          <a:noFill/>
        </p:spPr>
        <p:txBody>
          <a:bodyPr wrap="square" rtlCol="0">
            <a:spAutoFit/>
          </a:bodyPr>
          <a:lstStyle/>
          <a:p>
            <a:r>
              <a:rPr lang="en-US" dirty="0"/>
              <a:t>I can make sure that the dashboard is intuitive to use so that there is not wasted time getting to the desired location. Also, I will design it in a way that is visually appealing with relevant information.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482</Words>
  <Application>Microsoft Office PowerPoint</Application>
  <PresentationFormat>Custom</PresentationFormat>
  <Paragraphs>34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DM Sans</vt:lpstr>
      <vt:lpstr>Calibri</vt:lpstr>
      <vt:lpstr>Arial</vt:lpstr>
      <vt:lpstr>DM Sans Bold</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and Orange Foundational Customer Journey Mapping Online Whiteboard</dc:title>
  <dc:creator>Tiffanie Kwakye</dc:creator>
  <cp:lastModifiedBy>Tiffanie Kwakye</cp:lastModifiedBy>
  <cp:revision>5</cp:revision>
  <dcterms:created xsi:type="dcterms:W3CDTF">2006-08-16T00:00:00Z</dcterms:created>
  <dcterms:modified xsi:type="dcterms:W3CDTF">2024-04-22T19:26:43Z</dcterms:modified>
  <dc:identifier>DAF5gPxK4Qo</dc:identifier>
</cp:coreProperties>
</file>